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6" r:id="rId1"/>
  </p:sldMasterIdLst>
  <p:notesMasterIdLst>
    <p:notesMasterId r:id="rId49"/>
  </p:notesMasterIdLst>
  <p:handoutMasterIdLst>
    <p:handoutMasterId r:id="rId50"/>
  </p:handoutMasterIdLst>
  <p:sldIdLst>
    <p:sldId id="1591" r:id="rId2"/>
    <p:sldId id="1593" r:id="rId3"/>
    <p:sldId id="851" r:id="rId4"/>
    <p:sldId id="1331" r:id="rId5"/>
    <p:sldId id="1616" r:id="rId6"/>
    <p:sldId id="1615" r:id="rId7"/>
    <p:sldId id="1618" r:id="rId8"/>
    <p:sldId id="1594" r:id="rId9"/>
    <p:sldId id="1300" r:id="rId10"/>
    <p:sldId id="322" r:id="rId11"/>
    <p:sldId id="1589" r:id="rId12"/>
    <p:sldId id="990" r:id="rId13"/>
    <p:sldId id="1620" r:id="rId14"/>
    <p:sldId id="1621" r:id="rId15"/>
    <p:sldId id="1622" r:id="rId16"/>
    <p:sldId id="1623" r:id="rId17"/>
    <p:sldId id="1624" r:id="rId18"/>
    <p:sldId id="1625" r:id="rId19"/>
    <p:sldId id="1626" r:id="rId20"/>
    <p:sldId id="1627" r:id="rId21"/>
    <p:sldId id="1628" r:id="rId22"/>
    <p:sldId id="1629" r:id="rId23"/>
    <p:sldId id="1630" r:id="rId24"/>
    <p:sldId id="1631" r:id="rId25"/>
    <p:sldId id="1632" r:id="rId26"/>
    <p:sldId id="1633" r:id="rId27"/>
    <p:sldId id="1634" r:id="rId28"/>
    <p:sldId id="1635" r:id="rId29"/>
    <p:sldId id="1636" r:id="rId30"/>
    <p:sldId id="1637" r:id="rId31"/>
    <p:sldId id="1638" r:id="rId32"/>
    <p:sldId id="1640" r:id="rId33"/>
    <p:sldId id="1641" r:id="rId34"/>
    <p:sldId id="1642" r:id="rId35"/>
    <p:sldId id="1643" r:id="rId36"/>
    <p:sldId id="1644" r:id="rId37"/>
    <p:sldId id="1645" r:id="rId38"/>
    <p:sldId id="1646" r:id="rId39"/>
    <p:sldId id="1647" r:id="rId40"/>
    <p:sldId id="1595" r:id="rId41"/>
    <p:sldId id="296" r:id="rId42"/>
    <p:sldId id="342" r:id="rId43"/>
    <p:sldId id="1649" r:id="rId44"/>
    <p:sldId id="1596" r:id="rId45"/>
    <p:sldId id="1043" r:id="rId46"/>
    <p:sldId id="795" r:id="rId47"/>
    <p:sldId id="159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5596"/>
    <p:restoredTop sz="94674"/>
  </p:normalViewPr>
  <p:slideViewPr>
    <p:cSldViewPr snapToGrid="0">
      <p:cViewPr varScale="1">
        <p:scale>
          <a:sx n="74" d="100"/>
          <a:sy n="74" d="100"/>
        </p:scale>
        <p:origin x="94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4#1" qsCatId="simple" csTypeId="urn:microsoft.com/office/officeart/2005/8/colors/accent5_2#1" csCatId="accent1" phldr="1"/>
      <dgm:spPr/>
      <dgm:t>
        <a:bodyPr/>
        <a:lstStyle/>
        <a:p>
          <a:endParaRPr lang="en-US"/>
        </a:p>
      </dgm:t>
    </dgm:pt>
    <dgm:pt modelId="{90DDC401-903F-495B-A387-FFA8A45891F6}">
      <dgm:prSet phldrT="[Text]" phldr="0" custT="1"/>
      <dgm:spPr/>
      <dgm:t>
        <a:bodyPr vert="horz" wrap="square"/>
        <a:lstStyle/>
        <a:p>
          <a:pPr>
            <a:lnSpc>
              <a:spcPct val="100000"/>
            </a:lnSpc>
            <a:spcBef>
              <a:spcPct val="0"/>
            </a:spcBef>
            <a:spcAft>
              <a:spcPct val="35000"/>
            </a:spcAft>
          </a:pPr>
          <a:r>
            <a:rPr lang="en-US" sz="3200" dirty="0"/>
            <a:t>Shape</a:t>
          </a:r>
        </a:p>
      </dgm:t>
    </dgm:pt>
    <dgm:pt modelId="{C8BB0B8A-C63A-4F83-B8DD-3A7CE259E4EE}" type="parTrans" cxnId="{F01C87AA-8BD1-431F-B6D0-26BC2C743262}">
      <dgm:prSet/>
      <dgm:spPr/>
      <dgm:t>
        <a:bodyPr/>
        <a:lstStyle/>
        <a:p>
          <a:endParaRPr lang="en-US"/>
        </a:p>
      </dgm:t>
    </dgm:pt>
    <dgm:pt modelId="{35E5E878-0907-4014-9CFA-56AEFE6C22E5}" type="sibTrans" cxnId="{F01C87AA-8BD1-431F-B6D0-26BC2C743262}">
      <dgm:prSet/>
      <dgm:spPr/>
      <dgm:t>
        <a:bodyPr/>
        <a:lstStyle/>
        <a:p>
          <a:endParaRPr lang="en-US"/>
        </a:p>
      </dgm:t>
    </dgm:pt>
    <dgm:pt modelId="{E08CEB0C-E37F-4DCA-A8EA-4B2CD3AD7754}">
      <dgm:prSet phldrT="[Text]" phldr="0" custT="1"/>
      <dgm:spPr/>
      <dgm:t>
        <a:bodyPr vert="horz" wrap="square"/>
        <a:lstStyle/>
        <a:p>
          <a:pPr>
            <a:lnSpc>
              <a:spcPct val="100000"/>
            </a:lnSpc>
            <a:spcBef>
              <a:spcPct val="0"/>
            </a:spcBef>
            <a:spcAft>
              <a:spcPct val="15000"/>
            </a:spcAft>
          </a:pPr>
          <a:r>
            <a:rPr lang="zh-CN" altLang="en-US" sz="2000" dirty="0">
              <a:latin typeface="Arial" panose="020B0604020202020204" pitchFamily="34" charset="0"/>
              <a:ea typeface="Arial" panose="020B0604020202020204" pitchFamily="34" charset="0"/>
              <a:sym typeface="Arial" panose="020B0604020202020204" pitchFamily="34" charset="0"/>
            </a:rPr>
            <a:t>Data contains </a:t>
          </a:r>
          <a:r>
            <a:rPr lang="zh-CN" altLang="en-US" sz="2000" dirty="0" smtClean="0">
              <a:latin typeface="Arial" panose="020B0604020202020204" pitchFamily="34" charset="0"/>
              <a:ea typeface="Arial" panose="020B0604020202020204" pitchFamily="34" charset="0"/>
              <a:sym typeface="Arial" panose="020B0604020202020204" pitchFamily="34" charset="0"/>
            </a:rPr>
            <a:t>1</a:t>
          </a:r>
          <a:r>
            <a:rPr lang="en-US" altLang="zh-CN" sz="2000" dirty="0" smtClean="0">
              <a:latin typeface="Arial" panose="020B0604020202020204" pitchFamily="34" charset="0"/>
              <a:ea typeface="Arial" panose="020B0604020202020204" pitchFamily="34" charset="0"/>
              <a:sym typeface="Arial" panose="020B0604020202020204" pitchFamily="34" charset="0"/>
            </a:rPr>
            <a:t>1</a:t>
          </a:r>
          <a:r>
            <a:rPr lang="zh-CN" altLang="en-US" sz="2000" dirty="0" smtClean="0">
              <a:latin typeface="Arial" panose="020B0604020202020204" pitchFamily="34" charset="0"/>
              <a:ea typeface="Arial" panose="020B0604020202020204" pitchFamily="34" charset="0"/>
              <a:sym typeface="Arial" panose="020B0604020202020204" pitchFamily="34" charset="0"/>
            </a:rPr>
            <a:t>6</a:t>
          </a:r>
          <a:r>
            <a:rPr lang="en-US" altLang="zh-CN" sz="2000" dirty="0" smtClean="0">
              <a:latin typeface="Arial" panose="020B0604020202020204" pitchFamily="34" charset="0"/>
              <a:ea typeface="Arial" panose="020B0604020202020204" pitchFamily="34" charset="0"/>
              <a:sym typeface="Arial" panose="020B0604020202020204" pitchFamily="34" charset="0"/>
            </a:rPr>
            <a:t>8</a:t>
          </a:r>
          <a:r>
            <a:rPr lang="zh-CN" altLang="en-US" sz="2000" dirty="0" smtClean="0">
              <a:latin typeface="Arial" panose="020B0604020202020204" pitchFamily="34" charset="0"/>
              <a:ea typeface="Arial" panose="020B0604020202020204" pitchFamily="34" charset="0"/>
              <a:sym typeface="Arial" panose="020B0604020202020204" pitchFamily="34" charset="0"/>
            </a:rPr>
            <a:t> </a:t>
          </a:r>
          <a:r>
            <a:rPr lang="zh-CN" altLang="en-US" sz="2000" dirty="0">
              <a:latin typeface="Arial" panose="020B0604020202020204" pitchFamily="34" charset="0"/>
              <a:ea typeface="Arial" panose="020B0604020202020204" pitchFamily="34" charset="0"/>
              <a:sym typeface="Arial" panose="020B0604020202020204" pitchFamily="34" charset="0"/>
            </a:rPr>
            <a:t>entries each having 81 variables</a:t>
          </a:r>
        </a:p>
      </dgm:t>
    </dgm:pt>
    <dgm:pt modelId="{FB4BCC77-44E9-4065-8A2F-90CD32DE34E3}" type="parTrans" cxnId="{946523FA-6EEE-4F42-81FD-0BF08033585B}">
      <dgm:prSet/>
      <dgm:spPr/>
      <dgm:t>
        <a:bodyPr/>
        <a:lstStyle/>
        <a:p>
          <a:endParaRPr lang="en-US"/>
        </a:p>
      </dgm:t>
    </dgm:pt>
    <dgm:pt modelId="{41FED480-3E2E-47A2-B997-02D527BC8082}" type="sibTrans" cxnId="{946523FA-6EEE-4F42-81FD-0BF08033585B}">
      <dgm:prSet/>
      <dgm:spPr/>
      <dgm:t>
        <a:bodyPr/>
        <a:lstStyle/>
        <a:p>
          <a:endParaRPr lang="en-US"/>
        </a:p>
      </dgm:t>
    </dgm:pt>
    <dgm:pt modelId="{A6685E83-BEEC-49B3-B40A-539E2C0D7A1A}">
      <dgm:prSet phldrT="[Text]" phldr="0" custT="1"/>
      <dgm:spPr/>
      <dgm:t>
        <a:bodyPr vert="horz" wrap="square"/>
        <a:lstStyle/>
        <a:p>
          <a:pPr>
            <a:lnSpc>
              <a:spcPct val="100000"/>
            </a:lnSpc>
            <a:spcBef>
              <a:spcPct val="0"/>
            </a:spcBef>
            <a:spcAft>
              <a:spcPct val="35000"/>
            </a:spcAft>
          </a:pPr>
          <a:r>
            <a:rPr lang="en-US" sz="3200"/>
            <a:t>Null </a:t>
          </a:r>
          <a:r>
            <a:rPr lang="en-US" sz="3700"/>
            <a:t>Values</a:t>
          </a:r>
        </a:p>
      </dgm:t>
    </dgm:pt>
    <dgm:pt modelId="{FECC43A3-D59E-4EE1-9557-8FBB90D5B362}" type="parTrans" cxnId="{4EA70568-F793-411F-BBAB-08526C8307CF}">
      <dgm:prSet/>
      <dgm:spPr/>
      <dgm:t>
        <a:bodyPr/>
        <a:lstStyle/>
        <a:p>
          <a:endParaRPr lang="en-US"/>
        </a:p>
      </dgm:t>
    </dgm:pt>
    <dgm:pt modelId="{68BB6C9A-B7F0-43A0-955B-FC8C4D4009BF}" type="sibTrans" cxnId="{4EA70568-F793-411F-BBAB-08526C8307CF}">
      <dgm:prSet/>
      <dgm:spPr/>
      <dgm:t>
        <a:bodyPr/>
        <a:lstStyle/>
        <a:p>
          <a:endParaRPr lang="en-US"/>
        </a:p>
      </dgm:t>
    </dgm:pt>
    <dgm:pt modelId="{CBA50553-63FA-4B5A-9888-EDDBA06CA593}">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gm:t>
    </dgm:pt>
    <dgm:pt modelId="{73E2772F-165D-4B56-ACC2-969CBF53B0A8}" type="parTrans" cxnId="{5EDC721F-E230-4B58-8029-334F423BD017}">
      <dgm:prSet/>
      <dgm:spPr/>
      <dgm:t>
        <a:bodyPr/>
        <a:lstStyle/>
        <a:p>
          <a:endParaRPr lang="en-US"/>
        </a:p>
      </dgm:t>
    </dgm:pt>
    <dgm:pt modelId="{7BFD1607-7356-4D3D-A829-75D002A3A4B0}" type="sibTrans" cxnId="{5EDC721F-E230-4B58-8029-334F423BD017}">
      <dgm:prSet/>
      <dgm:spPr/>
      <dgm:t>
        <a:bodyPr/>
        <a:lstStyle/>
        <a:p>
          <a:endParaRPr lang="en-US"/>
        </a:p>
      </dgm:t>
    </dgm:pt>
    <dgm:pt modelId="{C8DDDFA1-AF37-4444-AAEB-D51CEE212719}">
      <dgm:prSet phldrT="[Text]" phldr="0" custT="1"/>
      <dgm:spPr/>
      <dgm:t>
        <a:bodyPr vert="horz" wrap="square"/>
        <a:lstStyle/>
        <a:p>
          <a:pPr>
            <a:lnSpc>
              <a:spcPct val="100000"/>
            </a:lnSpc>
            <a:spcBef>
              <a:spcPct val="0"/>
            </a:spcBef>
            <a:spcAft>
              <a:spcPct val="35000"/>
            </a:spcAft>
          </a:pPr>
          <a:r>
            <a:rPr lang="en-US" sz="3200"/>
            <a:t>Problem Statement</a:t>
          </a:r>
        </a:p>
      </dgm:t>
    </dgm:pt>
    <dgm:pt modelId="{26EA520A-5891-4EBA-B2AD-1840663D8C07}" type="parTrans" cxnId="{6D745AC1-0503-48C1-89B8-59B11F53791B}">
      <dgm:prSet/>
      <dgm:spPr/>
      <dgm:t>
        <a:bodyPr/>
        <a:lstStyle/>
        <a:p>
          <a:endParaRPr lang="en-US"/>
        </a:p>
      </dgm:t>
    </dgm:pt>
    <dgm:pt modelId="{CE2287C8-6424-4771-88FD-4DADE15C5A04}" type="sibTrans" cxnId="{6D745AC1-0503-48C1-89B8-59B11F53791B}">
      <dgm:prSet/>
      <dgm:spPr/>
      <dgm:t>
        <a:bodyPr/>
        <a:lstStyle/>
        <a:p>
          <a:endParaRPr lang="en-US"/>
        </a:p>
      </dgm:t>
    </dgm:pt>
    <dgm:pt modelId="{5AA02751-379E-46DB-884A-F23ACBC498EE}">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gm:t>
    </dgm:pt>
    <dgm:pt modelId="{D0D77647-95BE-4607-B2F0-006D9CAB8F0E}" type="parTrans" cxnId="{2D12FDD1-0857-426D-8850-34BE514CF7DA}">
      <dgm:prSet/>
      <dgm:spPr/>
      <dgm:t>
        <a:bodyPr/>
        <a:lstStyle/>
        <a:p>
          <a:endParaRPr lang="en-US"/>
        </a:p>
      </dgm:t>
    </dgm:pt>
    <dgm:pt modelId="{3DBF6B9F-A188-4D67-ABE8-0633561FA9E5}" type="sibTrans" cxnId="{2D12FDD1-0857-426D-8850-34BE514CF7DA}">
      <dgm:prSet/>
      <dgm:spPr/>
      <dgm:t>
        <a:bodyPr/>
        <a:lstStyle/>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en-US"/>
        </a:p>
      </dgm:t>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t>
        <a:bodyPr/>
        <a:lstStyle/>
        <a:p>
          <a:endParaRPr lang="en-US"/>
        </a:p>
      </dgm:t>
    </dgm:pt>
    <dgm:pt modelId="{DD9406C3-FC80-4468-A55B-122D744D43F0}" type="pres">
      <dgm:prSet presAssocID="{90DDC401-903F-495B-A387-FFA8A45891F6}" presName="descendantText" presStyleLbl="alignAccFollowNode1" presStyleIdx="0" presStyleCnt="3">
        <dgm:presLayoutVars>
          <dgm:bulletEnabled val="1"/>
        </dgm:presLayoutVars>
      </dgm:prSet>
      <dgm:spPr/>
      <dgm:t>
        <a:bodyPr/>
        <a:lstStyle/>
        <a:p>
          <a:endParaRPr lang="en-US"/>
        </a:p>
      </dgm:t>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en-US"/>
        </a:p>
      </dgm:t>
    </dgm:pt>
    <dgm:pt modelId="{6EB2A58E-CA03-4F76-94B6-D8FE50231963}" type="pres">
      <dgm:prSet presAssocID="{A6685E83-BEEC-49B3-B40A-539E2C0D7A1A}" presName="descendantText" presStyleLbl="alignAccFollowNode1" presStyleIdx="1" presStyleCnt="3">
        <dgm:presLayoutVars>
          <dgm:bulletEnabled val="1"/>
        </dgm:presLayoutVars>
      </dgm:prSet>
      <dgm:spPr/>
      <dgm:t>
        <a:bodyPr/>
        <a:lstStyle/>
        <a:p>
          <a:endParaRPr lang="en-US"/>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en-US"/>
        </a:p>
      </dgm:t>
    </dgm:pt>
    <dgm:pt modelId="{64028F0D-BE57-4642-92F7-303D4E45C524}" type="pres">
      <dgm:prSet presAssocID="{C8DDDFA1-AF37-4444-AAEB-D51CEE212719}" presName="descendantText" presStyleLbl="alignAccFollowNode1" presStyleIdx="2" presStyleCnt="3">
        <dgm:presLayoutVars>
          <dgm:bulletEnabled val="1"/>
        </dgm:presLayoutVars>
      </dgm:prSet>
      <dgm:spPr/>
      <dgm:t>
        <a:bodyPr/>
        <a:lstStyle/>
        <a:p>
          <a:endParaRPr lang="en-US"/>
        </a:p>
      </dgm:t>
    </dgm:pt>
  </dgm:ptLst>
  <dgm:cxnLst>
    <dgm:cxn modelId="{5B467A86-EA1F-4F74-9CD7-C47CA4B85471}" type="presOf" srcId="{E08CEB0C-E37F-4DCA-A8EA-4B2CD3AD7754}" destId="{DD9406C3-FC80-4468-A55B-122D744D43F0}" srcOrd="0" destOrd="0" presId="urn:microsoft.com/office/officeart/2005/8/layout/vList5"/>
    <dgm:cxn modelId="{946523FA-6EEE-4F42-81FD-0BF08033585B}" srcId="{90DDC401-903F-495B-A387-FFA8A45891F6}" destId="{E08CEB0C-E37F-4DCA-A8EA-4B2CD3AD7754}" srcOrd="0" destOrd="0" parTransId="{FB4BCC77-44E9-4065-8A2F-90CD32DE34E3}" sibTransId="{41FED480-3E2E-47A2-B997-02D527BC8082}"/>
    <dgm:cxn modelId="{CE2A8722-0885-413F-8473-BD373AC1B64A}" type="presOf" srcId="{C8DDDFA1-AF37-4444-AAEB-D51CEE212719}" destId="{B093CE78-670B-40EB-95CF-315E334D550F}" srcOrd="0" destOrd="0" presId="urn:microsoft.com/office/officeart/2005/8/layout/vList5"/>
    <dgm:cxn modelId="{97B7E854-9732-444E-A746-0EECB5C4A73D}" type="presOf" srcId="{A6685E83-BEEC-49B3-B40A-539E2C0D7A1A}" destId="{EBD335B5-8308-49CB-9630-99D852747B1F}" srcOrd="0" destOrd="0" presId="urn:microsoft.com/office/officeart/2005/8/layout/vList5"/>
    <dgm:cxn modelId="{324BBE38-C049-44B5-93E5-A255B4CFD7C5}" type="presOf" srcId="{90DDC401-903F-495B-A387-FFA8A45891F6}" destId="{96BE2B31-D87C-43E1-BE64-4C27B13F4AA4}" srcOrd="0" destOrd="0" presId="urn:microsoft.com/office/officeart/2005/8/layout/vList5"/>
    <dgm:cxn modelId="{4EA70568-F793-411F-BBAB-08526C8307CF}" srcId="{2E15931E-1654-4B73-89B2-8E333D9C42E0}" destId="{A6685E83-BEEC-49B3-B40A-539E2C0D7A1A}" srcOrd="1" destOrd="0" parTransId="{FECC43A3-D59E-4EE1-9557-8FBB90D5B362}" sibTransId="{68BB6C9A-B7F0-43A0-955B-FC8C4D4009BF}"/>
    <dgm:cxn modelId="{E08679AF-37FF-4DF3-847A-E4D3EE3636AC}" type="presOf" srcId="{5AA02751-379E-46DB-884A-F23ACBC498EE}" destId="{64028F0D-BE57-4642-92F7-303D4E45C524}" srcOrd="0" destOrd="0" presId="urn:microsoft.com/office/officeart/2005/8/layout/vList5"/>
    <dgm:cxn modelId="{C05F907F-8D73-41BE-9332-A43339B84B26}" type="presOf" srcId="{CBA50553-63FA-4B5A-9888-EDDBA06CA593}" destId="{6EB2A58E-CA03-4F76-94B6-D8FE50231963}" srcOrd="0" destOrd="0" presId="urn:microsoft.com/office/officeart/2005/8/layout/vList5"/>
    <dgm:cxn modelId="{2D12FDD1-0857-426D-8850-34BE514CF7DA}" srcId="{C8DDDFA1-AF37-4444-AAEB-D51CEE212719}" destId="{5AA02751-379E-46DB-884A-F23ACBC498EE}" srcOrd="0" destOrd="0" parTransId="{D0D77647-95BE-4607-B2F0-006D9CAB8F0E}" sibTransId="{3DBF6B9F-A188-4D67-ABE8-0633561FA9E5}"/>
    <dgm:cxn modelId="{5EDC721F-E230-4B58-8029-334F423BD017}" srcId="{A6685E83-BEEC-49B3-B40A-539E2C0D7A1A}" destId="{CBA50553-63FA-4B5A-9888-EDDBA06CA593}" srcOrd="0" destOrd="0" parTransId="{73E2772F-165D-4B56-ACC2-969CBF53B0A8}" sibTransId="{7BFD1607-7356-4D3D-A829-75D002A3A4B0}"/>
    <dgm:cxn modelId="{8795DC7F-9544-4978-8788-C827A906308A}" type="presOf" srcId="{2E15931E-1654-4B73-89B2-8E333D9C42E0}" destId="{D5935282-3C7C-4F88-A1AE-C27DB8591514}" srcOrd="0" destOrd="0" presId="urn:microsoft.com/office/officeart/2005/8/layout/vList5"/>
    <dgm:cxn modelId="{F01C87AA-8BD1-431F-B6D0-26BC2C743262}" srcId="{2E15931E-1654-4B73-89B2-8E333D9C42E0}" destId="{90DDC401-903F-495B-A387-FFA8A45891F6}" srcOrd="0" destOrd="0" parTransId="{C8BB0B8A-C63A-4F83-B8DD-3A7CE259E4EE}" sibTransId="{35E5E878-0907-4014-9CFA-56AEFE6C22E5}"/>
    <dgm:cxn modelId="{6D745AC1-0503-48C1-89B8-59B11F53791B}" srcId="{2E15931E-1654-4B73-89B2-8E333D9C42E0}" destId="{C8DDDFA1-AF37-4444-AAEB-D51CEE212719}" srcOrd="2" destOrd="0" parTransId="{26EA520A-5891-4EBA-B2AD-1840663D8C07}" sibTransId="{CE2287C8-6424-4771-88FD-4DADE15C5A04}"/>
    <dgm:cxn modelId="{DDD72ADB-292B-41B3-BF0C-4226FF83A71E}" type="presParOf" srcId="{D5935282-3C7C-4F88-A1AE-C27DB8591514}" destId="{E61486FD-113E-4C87-8ADF-B1A8E2A84801}" srcOrd="0" destOrd="0" presId="urn:microsoft.com/office/officeart/2005/8/layout/vList5"/>
    <dgm:cxn modelId="{CB6D43BF-CDEB-4B2F-B477-59E40B2C9E76}" type="presParOf" srcId="{E61486FD-113E-4C87-8ADF-B1A8E2A84801}" destId="{96BE2B31-D87C-43E1-BE64-4C27B13F4AA4}" srcOrd="0" destOrd="0" presId="urn:microsoft.com/office/officeart/2005/8/layout/vList5"/>
    <dgm:cxn modelId="{14143CA8-FADE-4ED3-9AEC-1D9607F4A96A}" type="presParOf" srcId="{E61486FD-113E-4C87-8ADF-B1A8E2A84801}" destId="{DD9406C3-FC80-4468-A55B-122D744D43F0}" srcOrd="1" destOrd="0" presId="urn:microsoft.com/office/officeart/2005/8/layout/vList5"/>
    <dgm:cxn modelId="{9267C410-1BF3-4A50-94E1-10F9C5E081BD}" type="presParOf" srcId="{D5935282-3C7C-4F88-A1AE-C27DB8591514}" destId="{F1941F29-E51C-4282-956D-50CFAFAEB9B8}" srcOrd="1" destOrd="0" presId="urn:microsoft.com/office/officeart/2005/8/layout/vList5"/>
    <dgm:cxn modelId="{6F55B800-8468-4504-9317-9EF7D1655093}" type="presParOf" srcId="{D5935282-3C7C-4F88-A1AE-C27DB8591514}" destId="{B589D1EC-5156-4FB2-BB1C-8E1290A868B9}" srcOrd="2" destOrd="0" presId="urn:microsoft.com/office/officeart/2005/8/layout/vList5"/>
    <dgm:cxn modelId="{CCE22FBE-EC51-40CB-8A7B-0557C5F4ACAC}" type="presParOf" srcId="{B589D1EC-5156-4FB2-BB1C-8E1290A868B9}" destId="{EBD335B5-8308-49CB-9630-99D852747B1F}" srcOrd="0" destOrd="0" presId="urn:microsoft.com/office/officeart/2005/8/layout/vList5"/>
    <dgm:cxn modelId="{23CDFDB7-66EE-4F68-AA5F-23E5683C9E6F}" type="presParOf" srcId="{B589D1EC-5156-4FB2-BB1C-8E1290A868B9}" destId="{6EB2A58E-CA03-4F76-94B6-D8FE50231963}" srcOrd="1" destOrd="0" presId="urn:microsoft.com/office/officeart/2005/8/layout/vList5"/>
    <dgm:cxn modelId="{5612E5EA-5B43-447F-A660-56132FBD2AA7}" type="presParOf" srcId="{D5935282-3C7C-4F88-A1AE-C27DB8591514}" destId="{A76EE5BB-CBA4-4DD9-BFB7-3F3F246C9BF0}" srcOrd="3" destOrd="0" presId="urn:microsoft.com/office/officeart/2005/8/layout/vList5"/>
    <dgm:cxn modelId="{FDCD0A27-B6C9-4F65-B2F3-0C45B9D0F146}" type="presParOf" srcId="{D5935282-3C7C-4F88-A1AE-C27DB8591514}" destId="{2BB2A428-FB05-47E5-AC5F-C6A7936A9AC0}" srcOrd="4" destOrd="0" presId="urn:microsoft.com/office/officeart/2005/8/layout/vList5"/>
    <dgm:cxn modelId="{708603B1-E02C-40A9-807C-A313AF7B1F39}" type="presParOf" srcId="{2BB2A428-FB05-47E5-AC5F-C6A7936A9AC0}" destId="{B093CE78-670B-40EB-95CF-315E334D550F}" srcOrd="0" destOrd="0" presId="urn:microsoft.com/office/officeart/2005/8/layout/vList5"/>
    <dgm:cxn modelId="{9215050C-FF3A-4F2A-86AE-361E219248CD}"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406C3-FC80-4468-A55B-122D744D43F0}">
      <dsp:nvSpPr>
        <dsp:cNvPr id="0" name=""/>
        <dsp:cNvSpPr/>
      </dsp:nvSpPr>
      <dsp:spPr>
        <a:xfrm rot="5400000">
          <a:off x="4271630" y="-1533206"/>
          <a:ext cx="1218009" cy="4593539"/>
        </a:xfrm>
        <a:prstGeom prst="round2Same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zh-CN" altLang="en-US" sz="2000" kern="1200" dirty="0">
              <a:latin typeface="Arial" panose="020B0604020202020204" pitchFamily="34" charset="0"/>
              <a:ea typeface="Arial" panose="020B0604020202020204" pitchFamily="34" charset="0"/>
              <a:sym typeface="Arial" panose="020B0604020202020204" pitchFamily="34" charset="0"/>
            </a:rPr>
            <a:t>Data contains </a:t>
          </a:r>
          <a:r>
            <a:rPr lang="zh-CN" altLang="en-US" sz="2000" kern="1200" dirty="0" smtClean="0">
              <a:latin typeface="Arial" panose="020B0604020202020204" pitchFamily="34" charset="0"/>
              <a:ea typeface="Arial" panose="020B0604020202020204" pitchFamily="34" charset="0"/>
              <a:sym typeface="Arial" panose="020B0604020202020204" pitchFamily="34" charset="0"/>
            </a:rPr>
            <a:t>1</a:t>
          </a:r>
          <a:r>
            <a:rPr lang="en-US" altLang="zh-CN" sz="2000" kern="1200" dirty="0" smtClean="0">
              <a:latin typeface="Arial" panose="020B0604020202020204" pitchFamily="34" charset="0"/>
              <a:ea typeface="Arial" panose="020B0604020202020204" pitchFamily="34" charset="0"/>
              <a:sym typeface="Arial" panose="020B0604020202020204" pitchFamily="34" charset="0"/>
            </a:rPr>
            <a:t>1</a:t>
          </a:r>
          <a:r>
            <a:rPr lang="zh-CN" altLang="en-US" sz="2000" kern="1200" dirty="0" smtClean="0">
              <a:latin typeface="Arial" panose="020B0604020202020204" pitchFamily="34" charset="0"/>
              <a:ea typeface="Arial" panose="020B0604020202020204" pitchFamily="34" charset="0"/>
              <a:sym typeface="Arial" panose="020B0604020202020204" pitchFamily="34" charset="0"/>
            </a:rPr>
            <a:t>6</a:t>
          </a:r>
          <a:r>
            <a:rPr lang="en-US" altLang="zh-CN" sz="2000" kern="1200" dirty="0" smtClean="0">
              <a:latin typeface="Arial" panose="020B0604020202020204" pitchFamily="34" charset="0"/>
              <a:ea typeface="Arial" panose="020B0604020202020204" pitchFamily="34" charset="0"/>
              <a:sym typeface="Arial" panose="020B0604020202020204" pitchFamily="34" charset="0"/>
            </a:rPr>
            <a:t>8</a:t>
          </a:r>
          <a:r>
            <a:rPr lang="zh-CN" altLang="en-US" sz="2000" kern="1200" dirty="0" smtClean="0">
              <a:latin typeface="Arial" panose="020B0604020202020204" pitchFamily="34" charset="0"/>
              <a:ea typeface="Arial" panose="020B0604020202020204" pitchFamily="34" charset="0"/>
              <a:sym typeface="Arial" panose="020B0604020202020204" pitchFamily="34" charset="0"/>
            </a:rPr>
            <a:t> </a:t>
          </a:r>
          <a:r>
            <a:rPr lang="zh-CN" altLang="en-US" sz="2000" kern="1200" dirty="0">
              <a:latin typeface="Arial" panose="020B0604020202020204" pitchFamily="34" charset="0"/>
              <a:ea typeface="Arial" panose="020B0604020202020204" pitchFamily="34" charset="0"/>
              <a:sym typeface="Arial" panose="020B0604020202020204" pitchFamily="34" charset="0"/>
            </a:rPr>
            <a:t>entries each having 81 variables</a:t>
          </a:r>
        </a:p>
      </dsp:txBody>
      <dsp:txXfrm rot="-5400000">
        <a:off x="2583865" y="214017"/>
        <a:ext cx="4534081" cy="1099093"/>
      </dsp:txXfrm>
    </dsp:sp>
    <dsp:sp modelId="{96BE2B31-D87C-43E1-BE64-4C27B13F4AA4}">
      <dsp:nvSpPr>
        <dsp:cNvPr id="0" name=""/>
        <dsp:cNvSpPr/>
      </dsp:nvSpPr>
      <dsp:spPr>
        <a:xfrm>
          <a:off x="0" y="2306"/>
          <a:ext cx="2583865" cy="1522511"/>
        </a:xfrm>
        <a:prstGeom prst="roundRect">
          <a:avLst/>
        </a:prstGeom>
        <a:gradFill rotWithShape="0">
          <a:gsLst>
            <a:gs pos="0">
              <a:schemeClr val="accent5">
                <a:hueOff val="0"/>
                <a:satOff val="0"/>
                <a:lumOff val="0"/>
                <a:alphaOff val="0"/>
                <a:shade val="45000"/>
                <a:satMod val="155000"/>
              </a:schemeClr>
            </a:gs>
            <a:gs pos="60000">
              <a:schemeClr val="accent5">
                <a:hueOff val="0"/>
                <a:satOff val="0"/>
                <a:lumOff val="0"/>
                <a:alphaOff val="0"/>
                <a:shade val="95000"/>
                <a:satMod val="150000"/>
              </a:schemeClr>
            </a:gs>
            <a:gs pos="100000">
              <a:schemeClr val="accent5">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dirty="0"/>
            <a:t>Shape</a:t>
          </a:r>
        </a:p>
      </dsp:txBody>
      <dsp:txXfrm>
        <a:off x="74323" y="76629"/>
        <a:ext cx="2435219" cy="1373865"/>
      </dsp:txXfrm>
    </dsp:sp>
    <dsp:sp modelId="{6EB2A58E-CA03-4F76-94B6-D8FE50231963}">
      <dsp:nvSpPr>
        <dsp:cNvPr id="0" name=""/>
        <dsp:cNvSpPr/>
      </dsp:nvSpPr>
      <dsp:spPr>
        <a:xfrm rot="5400000">
          <a:off x="4271630" y="65430"/>
          <a:ext cx="1218009" cy="4593539"/>
        </a:xfrm>
        <a:prstGeom prst="round2Same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US" altLang="zh-CN" sz="2000" kern="12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sp:txBody>
      <dsp:txXfrm rot="-5400000">
        <a:off x="2583865" y="1812653"/>
        <a:ext cx="4534081" cy="1099093"/>
      </dsp:txXfrm>
    </dsp:sp>
    <dsp:sp modelId="{EBD335B5-8308-49CB-9630-99D852747B1F}">
      <dsp:nvSpPr>
        <dsp:cNvPr id="0" name=""/>
        <dsp:cNvSpPr/>
      </dsp:nvSpPr>
      <dsp:spPr>
        <a:xfrm>
          <a:off x="0" y="1600944"/>
          <a:ext cx="2583865" cy="1522511"/>
        </a:xfrm>
        <a:prstGeom prst="roundRect">
          <a:avLst/>
        </a:prstGeom>
        <a:gradFill rotWithShape="0">
          <a:gsLst>
            <a:gs pos="0">
              <a:schemeClr val="accent5">
                <a:hueOff val="0"/>
                <a:satOff val="0"/>
                <a:lumOff val="0"/>
                <a:alphaOff val="0"/>
                <a:shade val="45000"/>
                <a:satMod val="155000"/>
              </a:schemeClr>
            </a:gs>
            <a:gs pos="60000">
              <a:schemeClr val="accent5">
                <a:hueOff val="0"/>
                <a:satOff val="0"/>
                <a:lumOff val="0"/>
                <a:alphaOff val="0"/>
                <a:shade val="95000"/>
                <a:satMod val="150000"/>
              </a:schemeClr>
            </a:gs>
            <a:gs pos="100000">
              <a:schemeClr val="accent5">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a:t>Null </a:t>
          </a:r>
          <a:r>
            <a:rPr lang="en-US" sz="3700" kern="1200"/>
            <a:t>Values</a:t>
          </a:r>
        </a:p>
      </dsp:txBody>
      <dsp:txXfrm>
        <a:off x="74323" y="1675267"/>
        <a:ext cx="2435219" cy="1373865"/>
      </dsp:txXfrm>
    </dsp:sp>
    <dsp:sp modelId="{64028F0D-BE57-4642-92F7-303D4E45C524}">
      <dsp:nvSpPr>
        <dsp:cNvPr id="0" name=""/>
        <dsp:cNvSpPr/>
      </dsp:nvSpPr>
      <dsp:spPr>
        <a:xfrm rot="5400000">
          <a:off x="4271630" y="1664067"/>
          <a:ext cx="1218009" cy="4593539"/>
        </a:xfrm>
        <a:prstGeom prst="round2Same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US" altLang="zh-CN" sz="2000" kern="12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sp:txBody>
      <dsp:txXfrm rot="-5400000">
        <a:off x="2583865" y="3411290"/>
        <a:ext cx="4534081" cy="1099093"/>
      </dsp:txXfrm>
    </dsp:sp>
    <dsp:sp modelId="{B093CE78-670B-40EB-95CF-315E334D550F}">
      <dsp:nvSpPr>
        <dsp:cNvPr id="0" name=""/>
        <dsp:cNvSpPr/>
      </dsp:nvSpPr>
      <dsp:spPr>
        <a:xfrm>
          <a:off x="0" y="3199581"/>
          <a:ext cx="2583865" cy="1522511"/>
        </a:xfrm>
        <a:prstGeom prst="roundRect">
          <a:avLst/>
        </a:prstGeom>
        <a:gradFill rotWithShape="0">
          <a:gsLst>
            <a:gs pos="0">
              <a:schemeClr val="accent5">
                <a:hueOff val="0"/>
                <a:satOff val="0"/>
                <a:lumOff val="0"/>
                <a:alphaOff val="0"/>
                <a:shade val="45000"/>
                <a:satMod val="155000"/>
              </a:schemeClr>
            </a:gs>
            <a:gs pos="60000">
              <a:schemeClr val="accent5">
                <a:hueOff val="0"/>
                <a:satOff val="0"/>
                <a:lumOff val="0"/>
                <a:alphaOff val="0"/>
                <a:shade val="95000"/>
                <a:satMod val="150000"/>
              </a:schemeClr>
            </a:gs>
            <a:gs pos="100000">
              <a:schemeClr val="accent5">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a:t>Problem Statement</a:t>
          </a:r>
        </a:p>
      </dsp:txBody>
      <dsp:txXfrm>
        <a:off x="74323" y="3273904"/>
        <a:ext cx="2435219" cy="137386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2022/8/29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2359615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pPr/>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119818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11" name="Slide Number Placeholder 10"/>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9" name="Slide Number Placeholder 8"/>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4" name="Footer Placeholder 3"/>
          <p:cNvSpPr>
            <a:spLocks noGrp="1"/>
          </p:cNvSpPr>
          <p:nvPr>
            <p:ph type="ftr" sz="quarter" idx="11"/>
          </p:nvPr>
        </p:nvSpPr>
        <p:spPr/>
        <p:txBody>
          <a:bodyPr/>
          <a:lstStyle>
            <a:extLst/>
          </a:lstStyle>
          <a:p>
            <a:endParaRPr lang="zh-CN" altLang="en-US"/>
          </a:p>
        </p:txBody>
      </p:sp>
      <p:sp>
        <p:nvSpPr>
          <p:cNvPr id="5" name="Slide Number Placeholder 4"/>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3" name="Footer Placeholder 2"/>
          <p:cNvSpPr>
            <a:spLocks noGrp="1"/>
          </p:cNvSpPr>
          <p:nvPr>
            <p:ph type="ftr" sz="quarter" idx="11"/>
          </p:nvPr>
        </p:nvSpPr>
        <p:spPr/>
        <p:txBody>
          <a:bodyPr/>
          <a:lstStyle>
            <a:extLst/>
          </a:lstStyle>
          <a:p>
            <a:endParaRPr lang="zh-CN" altLang="en-US"/>
          </a:p>
        </p:txBody>
      </p:sp>
      <p:sp>
        <p:nvSpPr>
          <p:cNvPr id="4" name="Slide Number Placeholder 3"/>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E52953-DCF6-4C12-953D-B209004BFD34}" type="datetimeFigureOut">
              <a:rPr lang="zh-CN" altLang="en-US" smtClean="0"/>
              <a:pPr/>
              <a:t>2022/8/29</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0E52953-DCF6-4C12-953D-B209004BFD34}" type="datetimeFigureOut">
              <a:rPr lang="zh-CN" altLang="en-US" smtClean="0"/>
              <a:pPr/>
              <a:t>2022/8/29</a:t>
            </a:fld>
            <a:endParaRPr lang="zh-CN" alt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zh-CN" alt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A2D2F01-6EB2-4151-A559-0337EA4A427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322787" y="1965434"/>
            <a:ext cx="7564891" cy="92333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5400" dirty="0" smtClean="0"/>
              <a:t>Housing Price Project</a:t>
            </a:r>
            <a:endParaRPr lang="en-US" sz="5400" dirty="0"/>
          </a:p>
        </p:txBody>
      </p:sp>
      <p:sp>
        <p:nvSpPr>
          <p:cNvPr id="3" name="Rectangle 2"/>
          <p:cNvSpPr/>
          <p:nvPr/>
        </p:nvSpPr>
        <p:spPr>
          <a:xfrm>
            <a:off x="8108184" y="5987534"/>
            <a:ext cx="3558988" cy="369332"/>
          </a:xfrm>
          <a:prstGeom prst="rect">
            <a:avLst/>
          </a:prstGeom>
        </p:spPr>
        <p:txBody>
          <a:bodyPr wrap="none">
            <a:spAutoFit/>
          </a:bodyPr>
          <a:lstStyle/>
          <a:p>
            <a:r>
              <a:rPr lang="en-US" dirty="0" smtClean="0"/>
              <a:t>Submitted By: Harshit Gupta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
          <p:cNvSpPr/>
          <p:nvPr/>
        </p:nvSpPr>
        <p:spPr>
          <a:xfrm>
            <a:off x="0" y="665734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51" name="Picture 50" descr="dtype4"/>
          <p:cNvPicPr>
            <a:picLocks noChangeAspect="1"/>
          </p:cNvPicPr>
          <p:nvPr/>
        </p:nvPicPr>
        <p:blipFill>
          <a:blip r:embed="rId2"/>
          <a:srcRect b="970"/>
          <a:stretch>
            <a:fillRect/>
          </a:stretch>
        </p:blipFill>
        <p:spPr>
          <a:xfrm>
            <a:off x="2438400" y="285750"/>
            <a:ext cx="7451091" cy="63411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p:nvPr/>
        </p:nvSpPr>
        <p:spPr>
          <a:xfrm>
            <a:off x="0" y="6671945"/>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1"/>
          <p:cNvPicPr>
            <a:picLocks noChangeAspect="1"/>
          </p:cNvPicPr>
          <p:nvPr/>
        </p:nvPicPr>
        <p:blipFill>
          <a:blip r:embed="rId2"/>
          <a:stretch>
            <a:fillRect/>
          </a:stretch>
        </p:blipFill>
        <p:spPr>
          <a:xfrm>
            <a:off x="2987675" y="977900"/>
            <a:ext cx="6216651" cy="4902200"/>
          </a:xfrm>
          <a:prstGeom prst="rect">
            <a:avLst/>
          </a:prstGeom>
          <a:effectLst>
            <a:innerShdw blurRad="63500" dist="50800" dir="5400000">
              <a:prstClr val="black">
                <a:alpha val="50000"/>
              </a:prstClr>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2"/>
          <p:cNvPicPr>
            <a:picLocks noChangeAspect="1"/>
          </p:cNvPicPr>
          <p:nvPr/>
        </p:nvPicPr>
        <p:blipFill>
          <a:blip r:embed="rId2"/>
          <a:stretch>
            <a:fillRect/>
          </a:stretch>
        </p:blipFill>
        <p:spPr>
          <a:xfrm>
            <a:off x="1894206" y="807085"/>
            <a:ext cx="8403591" cy="5244465"/>
          </a:xfrm>
          <a:prstGeom prst="rect">
            <a:avLst/>
          </a:prstGeom>
          <a:effectLst>
            <a:innerShdw blurRad="63500" dist="50800" dir="5400000">
              <a:prstClr val="black">
                <a:alpha val="50000"/>
              </a:prstClr>
            </a:inn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3"/>
          <p:cNvPicPr>
            <a:picLocks noChangeAspect="1"/>
          </p:cNvPicPr>
          <p:nvPr/>
        </p:nvPicPr>
        <p:blipFill>
          <a:blip r:embed="rId2"/>
          <a:stretch>
            <a:fillRect/>
          </a:stretch>
        </p:blipFill>
        <p:spPr>
          <a:xfrm>
            <a:off x="1483995" y="694055"/>
            <a:ext cx="9224011" cy="5470525"/>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4"/>
          <p:cNvPicPr>
            <a:picLocks noChangeAspect="1"/>
          </p:cNvPicPr>
          <p:nvPr/>
        </p:nvPicPr>
        <p:blipFill>
          <a:blip r:embed="rId2"/>
          <a:stretch>
            <a:fillRect/>
          </a:stretch>
        </p:blipFill>
        <p:spPr>
          <a:xfrm>
            <a:off x="1356997" y="995047"/>
            <a:ext cx="9477375" cy="4867275"/>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5"/>
          <p:cNvPicPr>
            <a:picLocks noChangeAspect="1"/>
          </p:cNvPicPr>
          <p:nvPr/>
        </p:nvPicPr>
        <p:blipFill>
          <a:blip r:embed="rId2"/>
          <a:stretch>
            <a:fillRect/>
          </a:stretch>
        </p:blipFill>
        <p:spPr>
          <a:xfrm>
            <a:off x="2313940" y="465455"/>
            <a:ext cx="7563485" cy="592709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6"/>
          <p:cNvPicPr>
            <a:picLocks noChangeAspect="1"/>
          </p:cNvPicPr>
          <p:nvPr/>
        </p:nvPicPr>
        <p:blipFill>
          <a:blip r:embed="rId2"/>
          <a:stretch>
            <a:fillRect/>
          </a:stretch>
        </p:blipFill>
        <p:spPr>
          <a:xfrm>
            <a:off x="2261872" y="733425"/>
            <a:ext cx="7667625" cy="539115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7"/>
          <p:cNvPicPr>
            <a:picLocks noChangeAspect="1"/>
          </p:cNvPicPr>
          <p:nvPr/>
        </p:nvPicPr>
        <p:blipFill>
          <a:blip r:embed="rId2"/>
          <a:srcRect r="18901"/>
          <a:stretch>
            <a:fillRect/>
          </a:stretch>
        </p:blipFill>
        <p:spPr>
          <a:xfrm>
            <a:off x="710566" y="914402"/>
            <a:ext cx="4152265" cy="4742815"/>
          </a:xfrm>
          <a:prstGeom prst="rect">
            <a:avLst/>
          </a:prstGeom>
        </p:spPr>
      </p:pic>
      <p:pic>
        <p:nvPicPr>
          <p:cNvPr id="4" name="Picture 3" descr="v8"/>
          <p:cNvPicPr>
            <a:picLocks noChangeAspect="1"/>
          </p:cNvPicPr>
          <p:nvPr/>
        </p:nvPicPr>
        <p:blipFill>
          <a:blip r:embed="rId3"/>
          <a:stretch>
            <a:fillRect/>
          </a:stretch>
        </p:blipFill>
        <p:spPr>
          <a:xfrm>
            <a:off x="4862831" y="899160"/>
            <a:ext cx="7152005" cy="50596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9"/>
          <p:cNvPicPr>
            <a:picLocks noChangeAspect="1"/>
          </p:cNvPicPr>
          <p:nvPr/>
        </p:nvPicPr>
        <p:blipFill>
          <a:blip r:embed="rId2"/>
          <a:srcRect r="19243"/>
          <a:stretch>
            <a:fillRect/>
          </a:stretch>
        </p:blipFill>
        <p:spPr>
          <a:xfrm>
            <a:off x="678815" y="643255"/>
            <a:ext cx="4876800" cy="5572125"/>
          </a:xfrm>
          <a:prstGeom prst="rect">
            <a:avLst/>
          </a:prstGeom>
        </p:spPr>
      </p:pic>
      <p:pic>
        <p:nvPicPr>
          <p:cNvPr id="4" name="Picture 3" descr="v10"/>
          <p:cNvPicPr>
            <a:picLocks noChangeAspect="1"/>
          </p:cNvPicPr>
          <p:nvPr/>
        </p:nvPicPr>
        <p:blipFill>
          <a:blip r:embed="rId3"/>
          <a:stretch>
            <a:fillRect/>
          </a:stretch>
        </p:blipFill>
        <p:spPr>
          <a:xfrm>
            <a:off x="5370195" y="1559561"/>
            <a:ext cx="6579871" cy="398081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1"/>
          <p:cNvPicPr>
            <a:picLocks noChangeAspect="1"/>
          </p:cNvPicPr>
          <p:nvPr/>
        </p:nvPicPr>
        <p:blipFill>
          <a:blip r:embed="rId2"/>
          <a:stretch>
            <a:fillRect/>
          </a:stretch>
        </p:blipFill>
        <p:spPr>
          <a:xfrm>
            <a:off x="407035" y="273685"/>
            <a:ext cx="5690871" cy="4363720"/>
          </a:xfrm>
          <a:prstGeom prst="rect">
            <a:avLst/>
          </a:prstGeom>
        </p:spPr>
      </p:pic>
      <p:pic>
        <p:nvPicPr>
          <p:cNvPr id="4" name="Picture 3" descr="v12"/>
          <p:cNvPicPr>
            <a:picLocks noChangeAspect="1"/>
          </p:cNvPicPr>
          <p:nvPr/>
        </p:nvPicPr>
        <p:blipFill>
          <a:blip r:embed="rId3"/>
          <a:stretch>
            <a:fillRect/>
          </a:stretch>
        </p:blipFill>
        <p:spPr>
          <a:xfrm>
            <a:off x="5513069" y="1835152"/>
            <a:ext cx="6678931" cy="47745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0"/>
          <p:cNvSpPr txBox="1"/>
          <p:nvPr/>
        </p:nvSpPr>
        <p:spPr>
          <a:xfrm>
            <a:off x="3885070" y="651696"/>
            <a:ext cx="3989887" cy="707886"/>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Introduction</a:t>
            </a:r>
            <a:endPar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3859313" y="1463995"/>
            <a:ext cx="3989887"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4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Housing Price Prediction Project</a:t>
            </a:r>
          </a:p>
        </p:txBody>
      </p:sp>
      <p:sp>
        <p:nvSpPr>
          <p:cNvPr id="8" name="PA-文本框 9"/>
          <p:cNvSpPr txBox="1"/>
          <p:nvPr>
            <p:custDataLst>
              <p:tags r:id="rId1"/>
            </p:custDataLst>
          </p:nvPr>
        </p:nvSpPr>
        <p:spPr>
          <a:xfrm>
            <a:off x="1043188" y="1913517"/>
            <a:ext cx="10290219" cy="932563"/>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3"/>
          <p:cNvPicPr>
            <a:picLocks noChangeAspect="1"/>
          </p:cNvPicPr>
          <p:nvPr/>
        </p:nvPicPr>
        <p:blipFill>
          <a:blip r:embed="rId2"/>
          <a:stretch>
            <a:fillRect/>
          </a:stretch>
        </p:blipFill>
        <p:spPr>
          <a:xfrm>
            <a:off x="1385572" y="852172"/>
            <a:ext cx="9420225" cy="5153025"/>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4"/>
          <p:cNvPicPr>
            <a:picLocks noChangeAspect="1"/>
          </p:cNvPicPr>
          <p:nvPr/>
        </p:nvPicPr>
        <p:blipFill>
          <a:blip r:embed="rId2"/>
          <a:stretch>
            <a:fillRect/>
          </a:stretch>
        </p:blipFill>
        <p:spPr>
          <a:xfrm>
            <a:off x="2844800" y="437517"/>
            <a:ext cx="6501765" cy="598233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15"/>
          <p:cNvPicPr>
            <a:picLocks noChangeAspect="1"/>
          </p:cNvPicPr>
          <p:nvPr/>
        </p:nvPicPr>
        <p:blipFill>
          <a:blip r:embed="rId2"/>
          <a:stretch>
            <a:fillRect/>
          </a:stretch>
        </p:blipFill>
        <p:spPr>
          <a:xfrm>
            <a:off x="2381251" y="895350"/>
            <a:ext cx="7429500" cy="50673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6"/>
          <p:cNvPicPr>
            <a:picLocks noChangeAspect="1"/>
          </p:cNvPicPr>
          <p:nvPr/>
        </p:nvPicPr>
        <p:blipFill>
          <a:blip r:embed="rId2"/>
          <a:stretch>
            <a:fillRect/>
          </a:stretch>
        </p:blipFill>
        <p:spPr>
          <a:xfrm>
            <a:off x="2824481" y="800100"/>
            <a:ext cx="6543675" cy="52578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7"/>
          <p:cNvPicPr>
            <a:picLocks noChangeAspect="1"/>
          </p:cNvPicPr>
          <p:nvPr/>
        </p:nvPicPr>
        <p:blipFill>
          <a:blip r:embed="rId2"/>
          <a:stretch>
            <a:fillRect/>
          </a:stretch>
        </p:blipFill>
        <p:spPr>
          <a:xfrm>
            <a:off x="2576831" y="638175"/>
            <a:ext cx="7038975" cy="558165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8"/>
          <p:cNvPicPr>
            <a:picLocks noChangeAspect="1"/>
          </p:cNvPicPr>
          <p:nvPr/>
        </p:nvPicPr>
        <p:blipFill>
          <a:blip r:embed="rId2"/>
          <a:stretch>
            <a:fillRect/>
          </a:stretch>
        </p:blipFill>
        <p:spPr>
          <a:xfrm>
            <a:off x="1271272" y="990600"/>
            <a:ext cx="9648825" cy="48768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9"/>
          <p:cNvPicPr>
            <a:picLocks noChangeAspect="1"/>
          </p:cNvPicPr>
          <p:nvPr/>
        </p:nvPicPr>
        <p:blipFill>
          <a:blip r:embed="rId2"/>
          <a:stretch>
            <a:fillRect/>
          </a:stretch>
        </p:blipFill>
        <p:spPr>
          <a:xfrm>
            <a:off x="2405381" y="642622"/>
            <a:ext cx="7381875" cy="5572125"/>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20"/>
          <p:cNvPicPr>
            <a:picLocks noChangeAspect="1"/>
          </p:cNvPicPr>
          <p:nvPr/>
        </p:nvPicPr>
        <p:blipFill>
          <a:blip r:embed="rId2"/>
          <a:stretch>
            <a:fillRect/>
          </a:stretch>
        </p:blipFill>
        <p:spPr>
          <a:xfrm>
            <a:off x="1586231" y="847725"/>
            <a:ext cx="9020175" cy="5162550"/>
          </a:xfrm>
          <a:prstGeom prst="rect">
            <a:avLst/>
          </a:prstGeom>
          <a:effectLst>
            <a:outerShdw blurRad="50800" dist="38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5" name="Picture 4" descr="v23"/>
          <p:cNvPicPr>
            <a:picLocks noChangeAspect="1"/>
          </p:cNvPicPr>
          <p:nvPr/>
        </p:nvPicPr>
        <p:blipFill>
          <a:blip r:embed="rId2"/>
          <a:stretch>
            <a:fillRect/>
          </a:stretch>
        </p:blipFill>
        <p:spPr>
          <a:xfrm>
            <a:off x="1838326" y="633097"/>
            <a:ext cx="8515351" cy="5591175"/>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24"/>
          <p:cNvPicPr>
            <a:picLocks noChangeAspect="1"/>
          </p:cNvPicPr>
          <p:nvPr/>
        </p:nvPicPr>
        <p:blipFill>
          <a:blip r:embed="rId2"/>
          <a:stretch>
            <a:fillRect/>
          </a:stretch>
        </p:blipFill>
        <p:spPr>
          <a:xfrm>
            <a:off x="2966720" y="737872"/>
            <a:ext cx="6257925" cy="53816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019262" y="1872638"/>
            <a:ext cx="9770053" cy="137471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We are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a:t>
            </a: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management to understand the pricing dynamics of a new market.</a:t>
            </a:r>
          </a:p>
        </p:txBody>
      </p:sp>
      <p:sp>
        <p:nvSpPr>
          <p:cNvPr id="2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Rectangle 11"/>
          <p:cNvSpPr/>
          <p:nvPr/>
        </p:nvSpPr>
        <p:spPr>
          <a:xfrm>
            <a:off x="1486768" y="539446"/>
            <a:ext cx="9302547" cy="923330"/>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altLang="zh-CN"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panose="020B0604020202020204" pitchFamily="34" charset="0"/>
                <a:ea typeface="Arial" panose="020B0604020202020204" pitchFamily="34" charset="0"/>
                <a:sym typeface="Arial" panose="020B0604020202020204" pitchFamily="34" charset="0"/>
              </a:rPr>
              <a:t>Business Problem Framing</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5"/>
          <p:cNvPicPr>
            <a:picLocks noChangeAspect="1"/>
          </p:cNvPicPr>
          <p:nvPr/>
        </p:nvPicPr>
        <p:blipFill>
          <a:blip r:embed="rId2"/>
          <a:stretch>
            <a:fillRect/>
          </a:stretch>
        </p:blipFill>
        <p:spPr>
          <a:xfrm>
            <a:off x="1790700" y="695325"/>
            <a:ext cx="8610600" cy="54673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6"/>
          <p:cNvPicPr>
            <a:picLocks noChangeAspect="1"/>
          </p:cNvPicPr>
          <p:nvPr/>
        </p:nvPicPr>
        <p:blipFill>
          <a:blip r:embed="rId2"/>
          <a:stretch>
            <a:fillRect/>
          </a:stretch>
        </p:blipFill>
        <p:spPr>
          <a:xfrm>
            <a:off x="1377951" y="825500"/>
            <a:ext cx="9436100" cy="5207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7"/>
          <p:cNvPicPr>
            <a:picLocks noChangeAspect="1"/>
          </p:cNvPicPr>
          <p:nvPr/>
        </p:nvPicPr>
        <p:blipFill>
          <a:blip r:embed="rId2"/>
          <a:stretch>
            <a:fillRect/>
          </a:stretch>
        </p:blipFill>
        <p:spPr>
          <a:xfrm>
            <a:off x="1590675" y="471172"/>
            <a:ext cx="9010651" cy="59150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29"/>
          <p:cNvPicPr>
            <a:picLocks noChangeAspect="1"/>
          </p:cNvPicPr>
          <p:nvPr/>
        </p:nvPicPr>
        <p:blipFill>
          <a:blip r:embed="rId2"/>
          <a:stretch>
            <a:fillRect/>
          </a:stretch>
        </p:blipFill>
        <p:spPr>
          <a:xfrm>
            <a:off x="5553076" y="4676142"/>
            <a:ext cx="6638925" cy="1933575"/>
          </a:xfrm>
          <a:prstGeom prst="rect">
            <a:avLst/>
          </a:prstGeom>
        </p:spPr>
      </p:pic>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8"/>
          <p:cNvPicPr>
            <a:picLocks noChangeAspect="1"/>
          </p:cNvPicPr>
          <p:nvPr/>
        </p:nvPicPr>
        <p:blipFill>
          <a:blip r:embed="rId3"/>
          <a:stretch>
            <a:fillRect/>
          </a:stretch>
        </p:blipFill>
        <p:spPr>
          <a:xfrm>
            <a:off x="1155700" y="334010"/>
            <a:ext cx="6350000" cy="47117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6" name="Picture 5" descr="v31"/>
          <p:cNvPicPr>
            <a:picLocks noChangeAspect="1"/>
          </p:cNvPicPr>
          <p:nvPr/>
        </p:nvPicPr>
        <p:blipFill>
          <a:blip r:embed="rId2"/>
          <a:stretch>
            <a:fillRect/>
          </a:stretch>
        </p:blipFill>
        <p:spPr>
          <a:xfrm>
            <a:off x="1377951" y="642620"/>
            <a:ext cx="9436100" cy="5016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2"/>
          <p:cNvPicPr>
            <a:picLocks noChangeAspect="1"/>
          </p:cNvPicPr>
          <p:nvPr/>
        </p:nvPicPr>
        <p:blipFill>
          <a:blip r:embed="rId2"/>
          <a:stretch>
            <a:fillRect/>
          </a:stretch>
        </p:blipFill>
        <p:spPr>
          <a:xfrm>
            <a:off x="2204720" y="438150"/>
            <a:ext cx="7781925" cy="59817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3"/>
          <p:cNvPicPr>
            <a:picLocks noChangeAspect="1"/>
          </p:cNvPicPr>
          <p:nvPr/>
        </p:nvPicPr>
        <p:blipFill>
          <a:blip r:embed="rId2"/>
          <a:stretch>
            <a:fillRect/>
          </a:stretch>
        </p:blipFill>
        <p:spPr>
          <a:xfrm>
            <a:off x="2200275" y="657225"/>
            <a:ext cx="7791451" cy="55435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4"/>
          <p:cNvPicPr>
            <a:picLocks noChangeAspect="1"/>
          </p:cNvPicPr>
          <p:nvPr/>
        </p:nvPicPr>
        <p:blipFill>
          <a:blip r:embed="rId2"/>
          <a:stretch>
            <a:fillRect/>
          </a:stretch>
        </p:blipFill>
        <p:spPr>
          <a:xfrm>
            <a:off x="2266951" y="1219200"/>
            <a:ext cx="7658100" cy="44196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5"/>
          <p:cNvPicPr>
            <a:picLocks noChangeAspect="1"/>
          </p:cNvPicPr>
          <p:nvPr/>
        </p:nvPicPr>
        <p:blipFill>
          <a:blip r:embed="rId2"/>
          <a:stretch>
            <a:fillRect/>
          </a:stretch>
        </p:blipFill>
        <p:spPr>
          <a:xfrm>
            <a:off x="1488441" y="922020"/>
            <a:ext cx="4085591" cy="2989580"/>
          </a:xfrm>
          <a:prstGeom prst="rect">
            <a:avLst/>
          </a:prstGeom>
        </p:spPr>
      </p:pic>
      <p:pic>
        <p:nvPicPr>
          <p:cNvPr id="3" name="Picture 2" descr="v36"/>
          <p:cNvPicPr>
            <a:picLocks noChangeAspect="1"/>
          </p:cNvPicPr>
          <p:nvPr/>
        </p:nvPicPr>
        <p:blipFill>
          <a:blip r:embed="rId3"/>
          <a:stretch>
            <a:fillRect/>
          </a:stretch>
        </p:blipFill>
        <p:spPr>
          <a:xfrm>
            <a:off x="5645786" y="3429637"/>
            <a:ext cx="5727065" cy="2804795"/>
          </a:xfrm>
          <a:prstGeom prst="rect">
            <a:avLst/>
          </a:prstGeom>
        </p:spPr>
      </p:pic>
      <p:sp>
        <p:nvSpPr>
          <p:cNvPr id="4"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7"/>
          <p:cNvPicPr>
            <a:picLocks noChangeAspect="1"/>
          </p:cNvPicPr>
          <p:nvPr/>
        </p:nvPicPr>
        <p:blipFill>
          <a:blip r:embed="rId2"/>
          <a:stretch>
            <a:fillRect/>
          </a:stretch>
        </p:blipFill>
        <p:spPr>
          <a:xfrm>
            <a:off x="2909572" y="314325"/>
            <a:ext cx="6372225" cy="6229350"/>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3999935" y="240132"/>
              <a:ext cx="4333238" cy="46166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Dataset Information</a:t>
              </a:r>
            </a:p>
          </p:txBody>
        </p:sp>
      </p:grpSp>
      <p:graphicFrame>
        <p:nvGraphicFramePr>
          <p:cNvPr id="26" name="Diagram 25"/>
          <p:cNvGraphicFramePr/>
          <p:nvPr/>
        </p:nvGraphicFramePr>
        <p:xfrm>
          <a:off x="2507616" y="1318895"/>
          <a:ext cx="7177405"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57474" y="2696879"/>
            <a:ext cx="9417963" cy="923330"/>
          </a:xfrm>
          <a:prstGeom prst="rect">
            <a:avLst/>
          </a:prstGeom>
          <a:noFill/>
        </p:spPr>
        <p:txBody>
          <a:bodyPr wrap="none" lIns="91440" tIns="45720" rIns="91440" bIns="45720">
            <a:spAutoFit/>
          </a:bodyPr>
          <a:lstStyle/>
          <a:p>
            <a:pPr algn="ctr"/>
            <a:r>
              <a:rPr kumimoji="0" lang="en-US" altLang="zh-CN" sz="5400" b="1" i="0" u="none" strike="noStrike" kern="1200" cap="none" spc="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uLnTx/>
                <a:uFillTx/>
                <a:latin typeface="Arial" panose="020B0604020202020204" pitchFamily="34" charset="0"/>
                <a:ea typeface="Arial" panose="020B0604020202020204" pitchFamily="34" charset="0"/>
                <a:sym typeface="Arial" panose="020B0604020202020204" pitchFamily="34" charset="0"/>
              </a:rPr>
              <a:t>Interpretation of the Results</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6647" y="4516644"/>
            <a:ext cx="72079" cy="12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9"/>
          <p:cNvSpPr/>
          <p:nvPr/>
        </p:nvSpPr>
        <p:spPr>
          <a:xfrm>
            <a:off x="939165" y="1437007"/>
            <a:ext cx="10313035" cy="1630045"/>
          </a:xfrm>
          <a:prstGeom prst="rect">
            <a:avLst/>
          </a:prstGeom>
        </p:spPr>
        <p:txBody>
          <a:bodyPr wrap="square">
            <a:spAutoFit/>
          </a:bodyPr>
          <a:lstStyle/>
          <a:p>
            <a:pPr lvl="0">
              <a:lnSpc>
                <a:spcPts val="2000"/>
              </a:lnSpc>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Below are the algorithms which we  used for training and testing the data:</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Linear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Lasso.</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Decision Tree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K Neighbours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Random Forest Regression.</a:t>
            </a:r>
          </a:p>
        </p:txBody>
      </p:sp>
      <p:grpSp>
        <p:nvGrpSpPr>
          <p:cNvPr id="16" name="Group 15"/>
          <p:cNvGrpSpPr/>
          <p:nvPr/>
        </p:nvGrpSpPr>
        <p:grpSpPr>
          <a:xfrm>
            <a:off x="0" y="254737"/>
            <a:ext cx="12192000" cy="6617868"/>
            <a:chOff x="0" y="240132"/>
            <a:chExt cx="12192000" cy="6617868"/>
          </a:xfrm>
        </p:grpSpPr>
        <p:sp>
          <p:nvSpPr>
            <p:cNvPr id="1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8" name="Rectangle 26"/>
            <p:cNvSpPr/>
            <p:nvPr/>
          </p:nvSpPr>
          <p:spPr>
            <a:xfrm>
              <a:off x="5724040" y="830878"/>
              <a:ext cx="744070" cy="806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9" name="TextBox 7"/>
            <p:cNvSpPr txBox="1"/>
            <p:nvPr/>
          </p:nvSpPr>
          <p:spPr>
            <a:xfrm>
              <a:off x="4519999" y="240132"/>
              <a:ext cx="3284874" cy="46166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Model Building</a:t>
              </a:r>
            </a:p>
          </p:txBody>
        </p:sp>
      </p:grpSp>
      <p:pic>
        <p:nvPicPr>
          <p:cNvPr id="20" name="Picture 19" descr="absoluteerror"/>
          <p:cNvPicPr>
            <a:picLocks noChangeAspect="1"/>
          </p:cNvPicPr>
          <p:nvPr/>
        </p:nvPicPr>
        <p:blipFill>
          <a:blip r:embed="rId3"/>
          <a:stretch>
            <a:fillRect/>
          </a:stretch>
        </p:blipFill>
        <p:spPr>
          <a:xfrm>
            <a:off x="1473201" y="3099435"/>
            <a:ext cx="9344025" cy="354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27" name="Picture 26" descr="rootmean"/>
          <p:cNvPicPr>
            <a:picLocks noChangeAspect="1"/>
          </p:cNvPicPr>
          <p:nvPr/>
        </p:nvPicPr>
        <p:blipFill>
          <a:blip r:embed="rId2"/>
          <a:stretch>
            <a:fillRect/>
          </a:stretch>
        </p:blipFill>
        <p:spPr>
          <a:xfrm>
            <a:off x="1319531" y="1243330"/>
            <a:ext cx="9553575" cy="43719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r2sccore"/>
          <p:cNvPicPr>
            <a:picLocks noChangeAspect="1"/>
          </p:cNvPicPr>
          <p:nvPr/>
        </p:nvPicPr>
        <p:blipFill>
          <a:blip r:embed="rId2"/>
          <a:stretch>
            <a:fillRect/>
          </a:stretch>
        </p:blipFill>
        <p:spPr>
          <a:xfrm>
            <a:off x="1352551" y="1666875"/>
            <a:ext cx="9486900" cy="352425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023942" y="2725596"/>
            <a:ext cx="3954929" cy="923330"/>
          </a:xfrm>
          <a:prstGeom prst="rect">
            <a:avLst/>
          </a:prstGeom>
          <a:noFill/>
        </p:spPr>
        <p:txBody>
          <a:bodyPr wrap="none" lIns="91440" tIns="45720" rIns="91440" bIns="45720">
            <a:spAutoFit/>
          </a:bodyPr>
          <a:lstStyle/>
          <a:p>
            <a:pPr algn="ctr"/>
            <a:r>
              <a:rPr kumimoji="0" lang="en-US" altLang="zh-CN" sz="5400" b="1" i="0" u="none" strike="noStrike" kern="120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anose="020B0604020202020204" pitchFamily="34" charset="0"/>
                <a:ea typeface="Arial" panose="020B0604020202020204" pitchFamily="34" charset="0"/>
                <a:sym typeface="Arial" panose="020B0604020202020204" pitchFamily="34" charset="0"/>
              </a:rPr>
              <a:t>Conclusion</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rallelogram 6"/>
          <p:cNvSpPr/>
          <p:nvPr/>
        </p:nvSpPr>
        <p:spPr>
          <a:xfrm>
            <a:off x="9283484" y="1558278"/>
            <a:ext cx="2908517" cy="5314197"/>
          </a:xfrm>
          <a:custGeom>
            <a:avLst/>
            <a:gdLst>
              <a:gd name="connsiteX0" fmla="*/ 0 w 2583024"/>
              <a:gd name="connsiteY0" fmla="*/ 4079903 h 4079903"/>
              <a:gd name="connsiteX1" fmla="*/ 1896379 w 2583024"/>
              <a:gd name="connsiteY1" fmla="*/ 0 h 4079903"/>
              <a:gd name="connsiteX2" fmla="*/ 2583024 w 2583024"/>
              <a:gd name="connsiteY2" fmla="*/ 0 h 4079903"/>
              <a:gd name="connsiteX3" fmla="*/ 686645 w 2583024"/>
              <a:gd name="connsiteY3" fmla="*/ 4079903 h 4079903"/>
              <a:gd name="connsiteX4" fmla="*/ 0 w 2583024"/>
              <a:gd name="connsiteY4" fmla="*/ 4079903 h 4079903"/>
              <a:gd name="connsiteX0-1" fmla="*/ 0 w 2583024"/>
              <a:gd name="connsiteY0-2" fmla="*/ 4676529 h 4676529"/>
              <a:gd name="connsiteX1-3" fmla="*/ 2550552 w 2583024"/>
              <a:gd name="connsiteY1-4" fmla="*/ 0 h 4676529"/>
              <a:gd name="connsiteX2-5" fmla="*/ 2583024 w 2583024"/>
              <a:gd name="connsiteY2-6" fmla="*/ 596626 h 4676529"/>
              <a:gd name="connsiteX3-7" fmla="*/ 686645 w 2583024"/>
              <a:gd name="connsiteY3-8" fmla="*/ 4676529 h 4676529"/>
              <a:gd name="connsiteX4-9" fmla="*/ 0 w 2583024"/>
              <a:gd name="connsiteY4-10" fmla="*/ 4676529 h 4676529"/>
              <a:gd name="connsiteX0-11" fmla="*/ 0 w 2583024"/>
              <a:gd name="connsiteY0-12" fmla="*/ 4745437 h 4745437"/>
              <a:gd name="connsiteX1-13" fmla="*/ 2580089 w 2583024"/>
              <a:gd name="connsiteY1-14" fmla="*/ 0 h 4745437"/>
              <a:gd name="connsiteX2-15" fmla="*/ 2583024 w 2583024"/>
              <a:gd name="connsiteY2-16" fmla="*/ 665534 h 4745437"/>
              <a:gd name="connsiteX3-17" fmla="*/ 686645 w 2583024"/>
              <a:gd name="connsiteY3-18" fmla="*/ 4745437 h 4745437"/>
              <a:gd name="connsiteX4-19" fmla="*/ 0 w 2583024"/>
              <a:gd name="connsiteY4-20" fmla="*/ 4745437 h 4745437"/>
              <a:gd name="connsiteX0-21" fmla="*/ 0 w 2583024"/>
              <a:gd name="connsiteY0-22" fmla="*/ 4745437 h 4745437"/>
              <a:gd name="connsiteX1-23" fmla="*/ 2580089 w 2583024"/>
              <a:gd name="connsiteY1-24" fmla="*/ 0 h 4745437"/>
              <a:gd name="connsiteX2-25" fmla="*/ 2583024 w 2583024"/>
              <a:gd name="connsiteY2-26" fmla="*/ 1021134 h 4745437"/>
              <a:gd name="connsiteX3-27" fmla="*/ 686645 w 2583024"/>
              <a:gd name="connsiteY3-28" fmla="*/ 4745437 h 4745437"/>
              <a:gd name="connsiteX4-29" fmla="*/ 0 w 2583024"/>
              <a:gd name="connsiteY4-30" fmla="*/ 4745437 h 4745437"/>
              <a:gd name="connsiteX0-31" fmla="*/ 0 w 2583024"/>
              <a:gd name="connsiteY0-32" fmla="*/ 4745437 h 4745437"/>
              <a:gd name="connsiteX1-33" fmla="*/ 2580089 w 2583024"/>
              <a:gd name="connsiteY1-34" fmla="*/ 0 h 4745437"/>
              <a:gd name="connsiteX2-35" fmla="*/ 2583024 w 2583024"/>
              <a:gd name="connsiteY2-36" fmla="*/ 1021134 h 4745437"/>
              <a:gd name="connsiteX3-37" fmla="*/ 623145 w 2583024"/>
              <a:gd name="connsiteY3-38" fmla="*/ 4745437 h 4745437"/>
              <a:gd name="connsiteX4-39" fmla="*/ 0 w 2583024"/>
              <a:gd name="connsiteY4-40" fmla="*/ 4745437 h 4745437"/>
              <a:gd name="connsiteX0-41" fmla="*/ 0 w 2181388"/>
              <a:gd name="connsiteY0-42" fmla="*/ 4756291 h 4756291"/>
              <a:gd name="connsiteX1-43" fmla="*/ 2178453 w 2181388"/>
              <a:gd name="connsiteY1-44" fmla="*/ 0 h 4756291"/>
              <a:gd name="connsiteX2-45" fmla="*/ 2181388 w 2181388"/>
              <a:gd name="connsiteY2-46" fmla="*/ 1021134 h 4756291"/>
              <a:gd name="connsiteX3-47" fmla="*/ 221509 w 2181388"/>
              <a:gd name="connsiteY3-48" fmla="*/ 4745437 h 4756291"/>
              <a:gd name="connsiteX4-49" fmla="*/ 0 w 2181388"/>
              <a:gd name="connsiteY4-50" fmla="*/ 4756291 h 4756291"/>
              <a:gd name="connsiteX0-51" fmla="*/ 0 w 2181388"/>
              <a:gd name="connsiteY0-52" fmla="*/ 3985648 h 3985648"/>
              <a:gd name="connsiteX1-53" fmla="*/ 2178453 w 2181388"/>
              <a:gd name="connsiteY1-54" fmla="*/ 0 h 3985648"/>
              <a:gd name="connsiteX2-55" fmla="*/ 2181388 w 2181388"/>
              <a:gd name="connsiteY2-56" fmla="*/ 250491 h 3985648"/>
              <a:gd name="connsiteX3-57" fmla="*/ 221509 w 2181388"/>
              <a:gd name="connsiteY3-58" fmla="*/ 3974794 h 3985648"/>
              <a:gd name="connsiteX4-59" fmla="*/ 0 w 2181388"/>
              <a:gd name="connsiteY4-60" fmla="*/ 3985648 h 3985648"/>
              <a:gd name="connsiteX0-61" fmla="*/ 0 w 2181388"/>
              <a:gd name="connsiteY0-62" fmla="*/ 3985648 h 3985648"/>
              <a:gd name="connsiteX1-63" fmla="*/ 2178453 w 2181388"/>
              <a:gd name="connsiteY1-64" fmla="*/ 0 h 3985648"/>
              <a:gd name="connsiteX2-65" fmla="*/ 2181388 w 2181388"/>
              <a:gd name="connsiteY2-66" fmla="*/ 250491 h 3985648"/>
              <a:gd name="connsiteX3-67" fmla="*/ 178089 w 2181388"/>
              <a:gd name="connsiteY3-68" fmla="*/ 3985648 h 3985648"/>
              <a:gd name="connsiteX4-69" fmla="*/ 0 w 2181388"/>
              <a:gd name="connsiteY4-70" fmla="*/ 3985648 h 398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388" h="3985648">
                <a:moveTo>
                  <a:pt x="0" y="3985648"/>
                </a:moveTo>
                <a:lnTo>
                  <a:pt x="2178453" y="0"/>
                </a:lnTo>
                <a:cubicBezTo>
                  <a:pt x="2179431" y="221845"/>
                  <a:pt x="2180410" y="28646"/>
                  <a:pt x="2181388" y="250491"/>
                </a:cubicBezTo>
                <a:lnTo>
                  <a:pt x="178089" y="3985648"/>
                </a:lnTo>
                <a:lnTo>
                  <a:pt x="0" y="3985648"/>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a typeface="Arial" panose="020B0604020202020204" pitchFamily="34" charset="0"/>
              <a:sym typeface="Arial" panose="020B0604020202020204" pitchFamily="34" charset="0"/>
            </a:endParaRPr>
          </a:p>
        </p:txBody>
      </p:sp>
      <p:sp>
        <p:nvSpPr>
          <p:cNvPr id="22" name="Google Shape;86;p19"/>
          <p:cNvSpPr txBox="1"/>
          <p:nvPr/>
        </p:nvSpPr>
        <p:spPr>
          <a:xfrm>
            <a:off x="4739065" y="1000542"/>
            <a:ext cx="3439020" cy="5577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KEY FINDINGS</a:t>
            </a:r>
            <a:endParaRPr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3" name="矩形 22"/>
          <p:cNvSpPr/>
          <p:nvPr/>
        </p:nvSpPr>
        <p:spPr>
          <a:xfrm>
            <a:off x="890904" y="1904367"/>
            <a:ext cx="9901591" cy="1118247"/>
          </a:xfrm>
          <a:prstGeom prst="rect">
            <a:avLst/>
          </a:prstGeom>
        </p:spPr>
        <p:txBody>
          <a:bodyPr wrap="square" lIns="91433" tIns="45716" rIns="91433" bIns="45716">
            <a:spAutoFit/>
          </a:bodyPr>
          <a:lstStyle/>
          <a:p>
            <a:pPr marL="171450" lvl="0" indent="-171450" algn="l">
              <a:lnSpc>
                <a:spcPts val="2000"/>
              </a:lnSpc>
              <a:buFont typeface="Wingdings" panose="05000000000000000000" charset="0"/>
              <a:buChar char="Ø"/>
              <a:defRPr/>
            </a:pP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 Sub Class seems to have the biggest impact on House Prices, followed by Basement Full Bath and Basement Half Bath.</a:t>
            </a:r>
          </a:p>
          <a:p>
            <a:pPr marL="171450" lvl="0" indent="-171450" algn="l">
              <a:lnSpc>
                <a:spcPts val="2000"/>
              </a:lnSpc>
              <a:buFont typeface="Wingdings" panose="05000000000000000000" charset="0"/>
              <a:buChar char="Ø"/>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Other than the Basement related features, Condition 2, Exterior Quality and Lot Area are some of the other important</a:t>
            </a: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features.</a:t>
            </a:r>
          </a:p>
        </p:txBody>
      </p:sp>
      <p:sp>
        <p:nvSpPr>
          <p:cNvPr id="3"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67934" y="3758153"/>
            <a:ext cx="2467853" cy="605286"/>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solidFill>
                <a:latin typeface="Arial" panose="020B0604020202020204" pitchFamily="34" charset="0"/>
                <a:ea typeface="Arial" panose="020B0604020202020204" pitchFamily="34" charset="0"/>
                <a:sym typeface="Arial" panose="020B0604020202020204" pitchFamily="34" charset="0"/>
              </a:rPr>
              <a:t>Click here to add the text, the text is the refinement of your thought</a:t>
            </a:r>
          </a:p>
        </p:txBody>
      </p:sp>
      <p:sp>
        <p:nvSpPr>
          <p:cNvPr id="19" name="矩形 18"/>
          <p:cNvSpPr/>
          <p:nvPr/>
        </p:nvSpPr>
        <p:spPr>
          <a:xfrm>
            <a:off x="567933" y="337222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Title</a:t>
            </a:r>
            <a:endParaRPr kumimoji="0" lang="zh-CN" altLang="en-US" sz="186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cnc1"/>
          <p:cNvPicPr>
            <a:picLocks noChangeAspect="1"/>
          </p:cNvPicPr>
          <p:nvPr/>
        </p:nvPicPr>
        <p:blipFill>
          <a:blip r:embed="rId2"/>
          <a:stretch>
            <a:fillRect/>
          </a:stretch>
        </p:blipFill>
        <p:spPr>
          <a:xfrm>
            <a:off x="899161" y="1784350"/>
            <a:ext cx="4991100" cy="3289300"/>
          </a:xfrm>
          <a:prstGeom prst="rect">
            <a:avLst/>
          </a:prstGeom>
        </p:spPr>
      </p:pic>
      <p:pic>
        <p:nvPicPr>
          <p:cNvPr id="4" name="Picture 3" descr="cncl2"/>
          <p:cNvPicPr>
            <a:picLocks noChangeAspect="1"/>
          </p:cNvPicPr>
          <p:nvPr/>
        </p:nvPicPr>
        <p:blipFill>
          <a:blip r:embed="rId3"/>
          <a:stretch>
            <a:fillRect/>
          </a:stretch>
        </p:blipFill>
        <p:spPr>
          <a:xfrm>
            <a:off x="6521451" y="1924050"/>
            <a:ext cx="5003800" cy="314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250" fill="hold"/>
                                        <p:tgtEl>
                                          <p:spTgt spid="19"/>
                                        </p:tgtEl>
                                        <p:attrNameLst>
                                          <p:attrName>ppt_w</p:attrName>
                                        </p:attrNameLst>
                                      </p:cBhvr>
                                      <p:tavLst>
                                        <p:tav tm="0">
                                          <p:val>
                                            <p:fltVal val="0"/>
                                          </p:val>
                                        </p:tav>
                                        <p:tav tm="100000">
                                          <p:val>
                                            <p:strVal val="#ppt_w"/>
                                          </p:val>
                                        </p:tav>
                                      </p:tavLst>
                                    </p:anim>
                                    <p:anim calcmode="lin" valueType="num">
                                      <p:cBhvr>
                                        <p:cTn id="8" dur="250" fill="hold"/>
                                        <p:tgtEl>
                                          <p:spTgt spid="19"/>
                                        </p:tgtEl>
                                        <p:attrNameLst>
                                          <p:attrName>ppt_h</p:attrName>
                                        </p:attrNameLst>
                                      </p:cBhvr>
                                      <p:tavLst>
                                        <p:tav tm="0">
                                          <p:val>
                                            <p:fltVal val="0"/>
                                          </p:val>
                                        </p:tav>
                                        <p:tav tm="100000">
                                          <p:val>
                                            <p:strVal val="#ppt_h"/>
                                          </p:val>
                                        </p:tav>
                                      </p:tavLst>
                                    </p:anim>
                                    <p:animEffect transition="in" filter="fade">
                                      <p:cBhvr>
                                        <p:cTn id="9" dur="250"/>
                                        <p:tgtEl>
                                          <p:spTgt spid="19"/>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8"/>
                                        </p:tgtEl>
                                        <p:attrNameLst>
                                          <p:attrName>style.visibility</p:attrName>
                                        </p:attrNameLst>
                                      </p:cBhvr>
                                      <p:to>
                                        <p:strVal val="visible"/>
                                      </p:to>
                                    </p:set>
                                    <p:anim calcmode="lin" valueType="num">
                                      <p:cBhvr>
                                        <p:cTn id="13" dur="250" fill="hold"/>
                                        <p:tgtEl>
                                          <p:spTgt spid="18"/>
                                        </p:tgtEl>
                                        <p:attrNameLst>
                                          <p:attrName>ppt_w</p:attrName>
                                        </p:attrNameLst>
                                      </p:cBhvr>
                                      <p:tavLst>
                                        <p:tav tm="0">
                                          <p:val>
                                            <p:fltVal val="0"/>
                                          </p:val>
                                        </p:tav>
                                        <p:tav tm="100000">
                                          <p:val>
                                            <p:strVal val="#ppt_w"/>
                                          </p:val>
                                        </p:tav>
                                      </p:tavLst>
                                    </p:anim>
                                    <p:anim calcmode="lin" valueType="num">
                                      <p:cBhvr>
                                        <p:cTn id="14" dur="250" fill="hold"/>
                                        <p:tgtEl>
                                          <p:spTgt spid="18"/>
                                        </p:tgtEl>
                                        <p:attrNameLst>
                                          <p:attrName>ppt_h</p:attrName>
                                        </p:attrNameLst>
                                      </p:cBhvr>
                                      <p:tavLst>
                                        <p:tav tm="0">
                                          <p:val>
                                            <p:fltVal val="0"/>
                                          </p:val>
                                        </p:tav>
                                        <p:tav tm="100000">
                                          <p:val>
                                            <p:strVal val="#ppt_h"/>
                                          </p:val>
                                        </p:tav>
                                      </p:tavLst>
                                    </p:anim>
                                    <p:animEffect transition="in" filter="fade">
                                      <p:cBhvr>
                                        <p:cTn id="1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p:nvPr/>
        </p:nvSpPr>
        <p:spPr>
          <a:xfrm>
            <a:off x="2488379" y="2918059"/>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a:solidFill>
                  <a:schemeClr val="bg1"/>
                </a:solidFill>
                <a:latin typeface="Arial" panose="020B0604020202020204" pitchFamily="34" charset="0"/>
                <a:ea typeface="Arial" panose="020B0604020202020204" pitchFamily="34" charset="0"/>
                <a:sym typeface="Arial" panose="020B0604020202020204" pitchFamily="34" charset="0"/>
              </a:rPr>
              <a:t>THANKS</a:t>
            </a:r>
            <a:endParaRPr lang="en-US" sz="72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pic>
        <p:nvPicPr>
          <p:cNvPr id="15" name="Picture 14" descr="Grey-Thank-you-Tnku0159.gif"/>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1310391" y="240132"/>
              <a:ext cx="9769020" cy="46166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Conceptual Backgroud of the Domain Problem</a:t>
              </a:r>
            </a:p>
          </p:txBody>
        </p:sp>
      </p:grpSp>
      <p:sp>
        <p:nvSpPr>
          <p:cNvPr id="25" name="TextBox 24"/>
          <p:cNvSpPr txBox="1"/>
          <p:nvPr/>
        </p:nvSpPr>
        <p:spPr>
          <a:xfrm>
            <a:off x="1311277" y="1662430"/>
            <a:ext cx="9669145" cy="3939524"/>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a:t>
            </a:r>
            <a:r>
              <a:rPr lang="en-US"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marR="0" lvl="0" indent="0" algn="l" defTabSz="1217930" rtl="0" eaLnBrk="1" fontAlgn="auto" latinLnBrk="0" hangingPunct="1">
              <a:lnSpc>
                <a:spcPts val="2000"/>
              </a:lnSpc>
              <a:spcBef>
                <a:spcPts val="0"/>
              </a:spcBef>
              <a:spcAft>
                <a:spcPts val="0"/>
              </a:spcAft>
              <a:buClrTx/>
              <a:buSzTx/>
              <a:buFontTx/>
              <a:buNone/>
              <a:defRPr/>
            </a:pPr>
            <a:endPar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4317118" y="240133"/>
            <a:ext cx="3693639" cy="46166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p>
        </p:txBody>
      </p:sp>
      <p:grpSp>
        <p:nvGrpSpPr>
          <p:cNvPr id="24" name="Group 23"/>
          <p:cNvGrpSpPr/>
          <p:nvPr/>
        </p:nvGrpSpPr>
        <p:grpSpPr>
          <a:xfrm>
            <a:off x="0" y="845485"/>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grpSp>
      <p:graphicFrame>
        <p:nvGraphicFramePr>
          <p:cNvPr id="4" name="Table 3"/>
          <p:cNvGraphicFramePr/>
          <p:nvPr/>
        </p:nvGraphicFramePr>
        <p:xfrm>
          <a:off x="911226" y="1080770"/>
          <a:ext cx="4786631" cy="5339080"/>
        </p:xfrm>
        <a:graphic>
          <a:graphicData uri="http://schemas.openxmlformats.org/drawingml/2006/table">
            <a:tbl>
              <a:tblPr firstRow="1" bandRow="1">
                <a:tableStyleId>{5C22544A-7EE6-4342-B048-85BDC9FD1C3A}</a:tableStyleId>
              </a:tblPr>
              <a:tblGrid>
                <a:gridCol w="554991"/>
                <a:gridCol w="1457960"/>
                <a:gridCol w="2773680"/>
              </a:tblGrid>
              <a:tr h="233680">
                <a:tc>
                  <a:txBody>
                    <a:bodyPr/>
                    <a:lstStyle/>
                    <a:p>
                      <a:pPr indent="0" algn="ctr">
                        <a:buNone/>
                      </a:pPr>
                      <a:r>
                        <a:rPr lang="en-US" sz="8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46710">
                <a:tc>
                  <a:txBody>
                    <a:bodyPr/>
                    <a:lstStyle/>
                    <a:p>
                      <a:pPr indent="0">
                        <a:buNone/>
                      </a:pPr>
                      <a:r>
                        <a:rPr lang="en-US" sz="800" b="1">
                          <a:solidFill>
                            <a:srgbClr val="FFFFFF"/>
                          </a:solidFill>
                          <a:latin typeface="Calibri" panose="020F0502020204030204" charset="-122"/>
                        </a:rPr>
                        <a:t>1</a:t>
                      </a:r>
                    </a:p>
                  </a:txBody>
                  <a:tcPr marL="12700" marR="12700" marT="12700" anchor="ctr">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MSSubClass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type of dwelling involved in the sale.</a:t>
                      </a:r>
                    </a:p>
                  </a:txBody>
                  <a:tcPr marL="12700" marR="12700" marT="12700" anchor="ctr">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075">
                <a:tc>
                  <a:txBody>
                    <a:bodyPr/>
                    <a:lstStyle/>
                    <a:p>
                      <a:pPr indent="0">
                        <a:buNone/>
                      </a:pPr>
                      <a:r>
                        <a:rPr lang="en-US" sz="800" b="1">
                          <a:solidFill>
                            <a:srgbClr val="FFFFFF"/>
                          </a:solidFill>
                          <a:latin typeface="Calibri" panose="020F0502020204030204" charset="-122"/>
                        </a:rPr>
                        <a:t>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MSZoning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general zoning classification of the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5440">
                <a:tc>
                  <a:txBody>
                    <a:bodyPr/>
                    <a:lstStyle/>
                    <a:p>
                      <a:pPr indent="0">
                        <a:buNone/>
                      </a:pPr>
                      <a:r>
                        <a:rPr lang="en-US" sz="800" b="1">
                          <a:solidFill>
                            <a:srgbClr val="FFFFFF"/>
                          </a:solidFill>
                          <a:latin typeface="Calibri" panose="020F0502020204030204" charset="-122"/>
                        </a:rPr>
                        <a:t>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LotFrontage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Linear feet of street connected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size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Street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road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Alley</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alley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LotShape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General shape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LandContour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Flatness of the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Utilities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utilities available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LotConfig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configuration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LandSlope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Slope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105">
                <a:tc>
                  <a:txBody>
                    <a:bodyPr/>
                    <a:lstStyle/>
                    <a:p>
                      <a:pPr indent="0">
                        <a:buNone/>
                      </a:pPr>
                      <a:r>
                        <a:rPr lang="en-US" sz="800" b="1">
                          <a:solidFill>
                            <a:srgbClr val="FFFFFF"/>
                          </a:solidFill>
                          <a:latin typeface="Calibri" panose="020F0502020204030204" charset="-122"/>
                        </a:rPr>
                        <a:t>12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Neighborhood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Physical locations within Ames city limits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13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14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 (if more than one is present)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15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BldgType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HouseStyle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Style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7345">
                <a:tc>
                  <a:txBody>
                    <a:bodyPr/>
                    <a:lstStyle/>
                    <a:p>
                      <a:pPr indent="0">
                        <a:buNone/>
                      </a:pPr>
                      <a:r>
                        <a:rPr lang="en-US" sz="800" b="1">
                          <a:solidFill>
                            <a:srgbClr val="FFFFFF"/>
                          </a:solidFill>
                          <a:latin typeface="Calibri" panose="020F0502020204030204" charset="-122"/>
                        </a:rPr>
                        <a:t>17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material and finish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condition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YearBuilt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Original construction date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20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YearRemodAdd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Remodel date (same as construction date if no remodeling or additions)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000116" y="1337945"/>
          <a:ext cx="5547995" cy="5081270"/>
        </p:xfrm>
        <a:graphic>
          <a:graphicData uri="http://schemas.openxmlformats.org/drawingml/2006/table">
            <a:tbl>
              <a:tblPr firstRow="1" bandRow="1">
                <a:tableStyleId>{5C22544A-7EE6-4342-B048-85BDC9FD1C3A}</a:tableStyleId>
              </a:tblPr>
              <a:tblGrid>
                <a:gridCol w="642620"/>
                <a:gridCol w="1689735"/>
                <a:gridCol w="3215640"/>
              </a:tblGrid>
              <a:tr h="195580">
                <a:tc>
                  <a:txBody>
                    <a:bodyPr/>
                    <a:lstStyle/>
                    <a:p>
                      <a:pPr indent="0">
                        <a:buNone/>
                      </a:pPr>
                      <a:r>
                        <a:rPr lang="en-US" sz="800" b="1">
                          <a:solidFill>
                            <a:srgbClr val="FFFFFF"/>
                          </a:solidFill>
                          <a:latin typeface="Calibri" panose="020F0502020204030204" charset="-122"/>
                        </a:rPr>
                        <a:t>21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roof</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RoofMatl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Roof material</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Exterior1st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Exterior2nd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 (if more than one materi</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type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quality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present condition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Foundation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foundation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height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 Evaluates the general condition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BsmtExposure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Refers to walkout or garden level walls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1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 (if multiple types)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2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13690">
                <a:tc>
                  <a:txBody>
                    <a:bodyPr/>
                    <a:lstStyle/>
                    <a:p>
                      <a:pPr indent="0">
                        <a:buNone/>
                      </a:pPr>
                      <a:r>
                        <a:rPr lang="en-US" sz="800" b="1">
                          <a:solidFill>
                            <a:srgbClr val="FFFFFF"/>
                          </a:solidFill>
                          <a:latin typeface="Calibri" panose="020F0502020204030204" charset="-122"/>
                        </a:rPr>
                        <a:t>37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BsmtUnfSF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Unfinished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TotalBsmtSF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Total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heating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Heating quality and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CentralAir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Central air conditioning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Electrical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Electrical System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8" name="Table 7"/>
          <p:cNvGraphicFramePr/>
          <p:nvPr/>
        </p:nvGraphicFramePr>
        <p:xfrm>
          <a:off x="6000116" y="1071245"/>
          <a:ext cx="5547995" cy="266700"/>
        </p:xfrm>
        <a:graphic>
          <a:graphicData uri="http://schemas.openxmlformats.org/drawingml/2006/table">
            <a:tbl>
              <a:tblPr firstRow="1" bandRow="1">
                <a:tableStyleId>{5C22544A-7EE6-4342-B048-85BDC9FD1C3A}</a:tableStyleId>
              </a:tblPr>
              <a:tblGrid>
                <a:gridCol w="643255"/>
                <a:gridCol w="1689735"/>
                <a:gridCol w="3215005"/>
              </a:tblGrid>
              <a:tr h="26670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845485"/>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grpSp>
      <p:sp>
        <p:nvSpPr>
          <p:cNvPr id="2" name="Text Box 1"/>
          <p:cNvSpPr txBox="1"/>
          <p:nvPr/>
        </p:nvSpPr>
        <p:spPr>
          <a:xfrm>
            <a:off x="4459605" y="272416"/>
            <a:ext cx="3453131" cy="369332"/>
          </a:xfrm>
          <a:prstGeom prst="rect">
            <a:avLst/>
          </a:prstGeom>
          <a:noFill/>
        </p:spPr>
        <p:txBody>
          <a:bodyPr wrap="square" rtlCol="0" anchor="t">
            <a:spAutoFit/>
          </a:bodyPr>
          <a:lstStyle/>
          <a:p>
            <a:pPr algn="ctr"/>
            <a:r>
              <a:rPr lang="en-US" altLang="zh-CN"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endParaRPr lang="en-US"/>
          </a:p>
        </p:txBody>
      </p:sp>
      <p:graphicFrame>
        <p:nvGraphicFramePr>
          <p:cNvPr id="3" name="Table 2"/>
          <p:cNvGraphicFramePr/>
          <p:nvPr/>
        </p:nvGraphicFramePr>
        <p:xfrm>
          <a:off x="1103631" y="1243330"/>
          <a:ext cx="4885056" cy="356870"/>
        </p:xfrm>
        <a:graphic>
          <a:graphicData uri="http://schemas.openxmlformats.org/drawingml/2006/table">
            <a:tbl>
              <a:tblPr firstRow="1" bandRow="1">
                <a:tableStyleId>{5C22544A-7EE6-4342-B048-85BDC9FD1C3A}</a:tableStyleId>
              </a:tblPr>
              <a:tblGrid>
                <a:gridCol w="566420"/>
                <a:gridCol w="1487805"/>
                <a:gridCol w="2830831"/>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4" name="Table 3"/>
          <p:cNvGraphicFramePr/>
          <p:nvPr/>
        </p:nvGraphicFramePr>
        <p:xfrm>
          <a:off x="6442077" y="1243330"/>
          <a:ext cx="4869815" cy="356870"/>
        </p:xfrm>
        <a:graphic>
          <a:graphicData uri="http://schemas.openxmlformats.org/drawingml/2006/table">
            <a:tbl>
              <a:tblPr firstRow="1" bandRow="1">
                <a:tableStyleId>{5C22544A-7EE6-4342-B048-85BDC9FD1C3A}</a:tableStyleId>
              </a:tblPr>
              <a:tblGrid>
                <a:gridCol w="564515"/>
                <a:gridCol w="1482725"/>
                <a:gridCol w="2822575"/>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5" name="Table 4"/>
          <p:cNvGraphicFramePr/>
          <p:nvPr/>
        </p:nvGraphicFramePr>
        <p:xfrm>
          <a:off x="1103631" y="1600200"/>
          <a:ext cx="4885056" cy="4783455"/>
        </p:xfrm>
        <a:graphic>
          <a:graphicData uri="http://schemas.openxmlformats.org/drawingml/2006/table">
            <a:tbl>
              <a:tblPr firstRow="1" bandRow="1">
                <a:tableStyleId>{5C22544A-7EE6-4342-B048-85BDC9FD1C3A}</a:tableStyleId>
              </a:tblPr>
              <a:tblGrid>
                <a:gridCol w="566420"/>
                <a:gridCol w="1487805"/>
                <a:gridCol w="2830831"/>
              </a:tblGrid>
              <a:tr h="195580">
                <a:tc>
                  <a:txBody>
                    <a:bodyPr/>
                    <a:lstStyle/>
                    <a:p>
                      <a:pPr indent="0">
                        <a:buNone/>
                      </a:pPr>
                      <a:r>
                        <a:rPr lang="en-US" sz="900" b="1">
                          <a:solidFill>
                            <a:srgbClr val="FFFFFF"/>
                          </a:solidFill>
                          <a:latin typeface="Calibri" panose="020F0502020204030204" charset="-122"/>
                        </a:rPr>
                        <a:t>43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1stFlrSF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First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2ndFlrSF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Second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LowQualFinSF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Low quality finished square feet (all floors)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GrLivArea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Above grade (ground) living area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full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half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Full bathrooms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Half baths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Bedroom</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Bedrooms above grade (does NOT include basement bedrooms)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54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TotRmsAbvGrd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Total rooms above grade (does not include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Functional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Home functionality (Assume typical unless deductions are warranted)</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Number of fireplaces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FireplaceQu</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Fireplace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location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GarageYrBlt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Year garage was built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GarageFinish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Interior finish of the garage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GarageCars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car capacity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442075" y="1600200"/>
          <a:ext cx="4869180" cy="3904615"/>
        </p:xfrm>
        <a:graphic>
          <a:graphicData uri="http://schemas.openxmlformats.org/drawingml/2006/table">
            <a:tbl>
              <a:tblPr firstRow="1" bandRow="1">
                <a:tableStyleId>{5C22544A-7EE6-4342-B048-85BDC9FD1C3A}</a:tableStyleId>
              </a:tblPr>
              <a:tblGrid>
                <a:gridCol w="564515"/>
                <a:gridCol w="1482725"/>
                <a:gridCol w="2821940"/>
              </a:tblGrid>
              <a:tr h="233045">
                <a:tc>
                  <a:txBody>
                    <a:bodyPr/>
                    <a:lstStyle/>
                    <a:p>
                      <a:pPr indent="0">
                        <a:buNone/>
                      </a:pPr>
                      <a:r>
                        <a:rPr lang="en-US" sz="1100" b="1">
                          <a:solidFill>
                            <a:srgbClr val="FFFFFF"/>
                          </a:solidFill>
                          <a:latin typeface="Calibri" panose="020F0502020204030204" charset="-122"/>
                        </a:rPr>
                        <a:t>64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GarageCond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Garage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PavedDrive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Paved driveway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WoodDeckSF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Wood deck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OpenPorchSF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Open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EnclosedPorch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Enclosed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3SsnPorch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Three season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ScreenPorch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Screen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Fence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Fence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a:lstStyle/>
                    <a:p>
                      <a:pPr indent="0">
                        <a:buNone/>
                      </a:pPr>
                      <a:r>
                        <a:rPr lang="en-US" sz="1100" b="1">
                          <a:solidFill>
                            <a:srgbClr val="FFFFFF"/>
                          </a:solidFill>
                          <a:latin typeface="Calibri" panose="020F0502020204030204" charset="-122"/>
                        </a:rPr>
                        <a:t>74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MiscFeature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Miscellaneous feature not covered in other categories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MiscVa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$Value of miscellaneous feature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MoSold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Month Sold (MM)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YrSold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Year Sold (YYYY)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Type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SaleCondition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Condition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61110" y="2518350"/>
            <a:ext cx="609686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en-US" altLang="zh-CN" sz="5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Arial" panose="020B0604020202020204" pitchFamily="34" charset="0"/>
                <a:ea typeface="Arial" panose="020B0604020202020204" pitchFamily="34" charset="0"/>
                <a:sym typeface="Arial" panose="020B0604020202020204" pitchFamily="34" charset="0"/>
              </a:rPr>
              <a:t>Data Visualization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
          <p:cNvSpPr txBox="1"/>
          <p:nvPr/>
        </p:nvSpPr>
        <p:spPr>
          <a:xfrm>
            <a:off x="282932" y="5514777"/>
            <a:ext cx="1223476" cy="646331"/>
          </a:xfrm>
          <a:prstGeom prst="rect">
            <a:avLst/>
          </a:prstGeom>
          <a:noFill/>
        </p:spPr>
        <p:txBody>
          <a:bodyPr wrap="none" rtlCol="0">
            <a:spAutoFit/>
          </a:bodyPr>
          <a:lstStyle/>
          <a:p>
            <a:pPr algn="l"/>
            <a:endParaRPr lang="en-US" altLang="zh-CN" dirty="0">
              <a:solidFill>
                <a:schemeClr val="bg1"/>
              </a:solidFill>
              <a:latin typeface="Arial" panose="020B0604020202020204" pitchFamily="34" charset="0"/>
              <a:ea typeface="Arial" panose="020B0604020202020204" pitchFamily="34" charset="0"/>
              <a:sym typeface="Arial" panose="020B0604020202020204" pitchFamily="34" charset="0"/>
            </a:endParaRPr>
          </a:p>
          <a:p>
            <a:pPr algn="l"/>
            <a:r>
              <a:rPr lang="zh-CN" altLang="en-US" dirty="0">
                <a:solidFill>
                  <a:schemeClr val="bg1"/>
                </a:solidFill>
                <a:latin typeface="Arial" panose="020B0604020202020204" pitchFamily="34" charset="0"/>
                <a:ea typeface="Arial" panose="020B0604020202020204" pitchFamily="34" charset="0"/>
                <a:sym typeface="Arial" panose="020B0604020202020204" pitchFamily="34" charset="0"/>
              </a:rPr>
              <a:t>Enter Title</a:t>
            </a:r>
          </a:p>
        </p:txBody>
      </p:sp>
      <p:sp>
        <p:nvSpPr>
          <p:cNvPr id="25" name="TextBox 24"/>
          <p:cNvSpPr txBox="1"/>
          <p:nvPr/>
        </p:nvSpPr>
        <p:spPr>
          <a:xfrm>
            <a:off x="1494155" y="621032"/>
            <a:ext cx="9541511" cy="346075"/>
          </a:xfrm>
          <a:prstGeom prst="rect">
            <a:avLst/>
          </a:prstGeom>
          <a:noFill/>
        </p:spPr>
        <p:txBody>
          <a:bodyPr wrap="square" lIns="91423" tIns="45712" rIns="91423" bIns="45712" rtlCol="0">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data types of the dataset are mentioned below:</a:t>
            </a:r>
          </a:p>
        </p:txBody>
      </p:sp>
      <p:pic>
        <p:nvPicPr>
          <p:cNvPr id="11" name="Picture 10" descr="dtype2"/>
          <p:cNvPicPr>
            <a:picLocks noChangeAspect="1"/>
          </p:cNvPicPr>
          <p:nvPr/>
        </p:nvPicPr>
        <p:blipFill>
          <a:blip r:embed="rId2"/>
          <a:stretch>
            <a:fillRect/>
          </a:stretch>
        </p:blipFill>
        <p:spPr>
          <a:xfrm>
            <a:off x="1494155" y="1228090"/>
            <a:ext cx="5274311" cy="5215890"/>
          </a:xfrm>
          <a:prstGeom prst="rect">
            <a:avLst/>
          </a:prstGeom>
        </p:spPr>
      </p:pic>
      <p:pic>
        <p:nvPicPr>
          <p:cNvPr id="12" name="Picture 11" descr="dtype2"/>
          <p:cNvPicPr>
            <a:picLocks noChangeAspect="1"/>
          </p:cNvPicPr>
          <p:nvPr/>
        </p:nvPicPr>
        <p:blipFill>
          <a:blip r:embed="rId2"/>
          <a:stretch>
            <a:fillRect/>
          </a:stretch>
        </p:blipFill>
        <p:spPr>
          <a:xfrm>
            <a:off x="6159501" y="1288417"/>
            <a:ext cx="5153025" cy="5095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76</TotalTime>
  <Words>1127</Words>
  <Application>Microsoft Office PowerPoint</Application>
  <PresentationFormat>Widescreen</PresentationFormat>
  <Paragraphs>288</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微软雅黑</vt:lpstr>
      <vt:lpstr>Arial</vt:lpstr>
      <vt:lpstr>Calibri</vt:lpstr>
      <vt:lpstr>Verdana</vt:lpstr>
      <vt:lpstr>Wingdings</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Harshit Gupta</cp:lastModifiedBy>
  <cp:revision>82</cp:revision>
  <dcterms:created xsi:type="dcterms:W3CDTF">2019-08-28T08:20:00Z</dcterms:created>
  <dcterms:modified xsi:type="dcterms:W3CDTF">2022-08-29T13:08:47Z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E207983A9A3C4DCBA76A383028BB0E5B</vt:lpwstr>
  </property>
</Properties>
</file>