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6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6" r:id="rId3"/>
    <p:sldId id="327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28" r:id="rId16"/>
    <p:sldId id="329" r:id="rId17"/>
    <p:sldId id="330" r:id="rId18"/>
    <p:sldId id="331" r:id="rId19"/>
    <p:sldId id="332" r:id="rId20"/>
    <p:sldId id="333" r:id="rId21"/>
    <p:sldId id="335" r:id="rId22"/>
    <p:sldId id="334" r:id="rId23"/>
    <p:sldId id="336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25" r:id="rId36"/>
    <p:sldId id="25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189" autoAdjust="0"/>
  </p:normalViewPr>
  <p:slideViewPr>
    <p:cSldViewPr snapToGrid="0" snapToObjects="1">
      <p:cViewPr varScale="1">
        <p:scale>
          <a:sx n="116" d="100"/>
          <a:sy n="11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7718"/>
            <a:ext cx="7196866" cy="4390947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9096" y="5852160"/>
            <a:ext cx="3591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9386B1-28FD-8149-B42D-4799A184734C}" type="datetime4">
              <a:rPr lang="en-US" smtClean="0"/>
              <a:t>January 4, 2016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6028094" y="-6458"/>
            <a:ext cx="2133600" cy="251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4673056" y="348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4F34-651A-9F44-B0E8-A3D4275B0C65}" type="datetime4">
              <a:rPr lang="en-US" smtClean="0"/>
              <a:t>January 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97ED-86A7-B64D-861A-7FDB81BAA53C}" type="datetime4">
              <a:rPr lang="en-US" smtClean="0"/>
              <a:t>January 4,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94" y="728731"/>
            <a:ext cx="3369210" cy="539474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36592" y="5724835"/>
            <a:ext cx="3306163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593" y="2657434"/>
            <a:ext cx="3306162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3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1E0E-A3C0-DC49-9F26-13E6056DCF92}" type="datetime4">
              <a:rPr lang="en-US" smtClean="0"/>
              <a:t>January 4, 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734630" y="5730050"/>
            <a:ext cx="330812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unchap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47" y="737141"/>
            <a:ext cx="3283505" cy="537792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734630" y="1256497"/>
            <a:ext cx="33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Thank You!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34630" y="4368650"/>
            <a:ext cx="3308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 smtClean="0">
                <a:solidFill>
                  <a:schemeClr val="accent1"/>
                </a:solidFill>
              </a:rPr>
              <a:t>Anushray Gupta</a:t>
            </a:r>
          </a:p>
          <a:p>
            <a:pPr lvl="0" algn="ctr"/>
            <a:endParaRPr lang="en-US" sz="1600" dirty="0" smtClean="0">
              <a:solidFill>
                <a:schemeClr val="tx2"/>
              </a:solidFill>
            </a:endParaRPr>
          </a:p>
          <a:p>
            <a:pPr lvl="0" algn="ctr"/>
            <a:r>
              <a:rPr lang="en-US" sz="1600" dirty="0" err="1" smtClean="0">
                <a:solidFill>
                  <a:schemeClr val="tx2"/>
                </a:solidFill>
              </a:rPr>
              <a:t>anushray@codingblocks.com</a:t>
            </a:r>
            <a:endParaRPr lang="en-US" sz="1600" dirty="0" smtClean="0">
              <a:solidFill>
                <a:schemeClr val="tx2"/>
              </a:solidFill>
            </a:endParaRPr>
          </a:p>
          <a:p>
            <a:pPr lvl="0" algn="ctr"/>
            <a:r>
              <a:rPr lang="en-US" sz="1600" dirty="0" smtClean="0">
                <a:solidFill>
                  <a:schemeClr val="tx2"/>
                </a:solidFill>
              </a:rPr>
              <a:t>+91-9555567876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6F79-C897-4D41-B148-B7DF54A961EF}" type="datetime4">
              <a:rPr lang="en-US" smtClean="0"/>
              <a:t>January 4,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13355" cy="126062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topic of the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72DC5C1-C307-3C47-85DD-C76D1EDFF6EB}" type="datetime4">
              <a:rPr lang="en-US" smtClean="0"/>
              <a:t>January 4, 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733365" y="5743958"/>
            <a:ext cx="331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Anushray Gupta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8744" y="2966220"/>
            <a:ext cx="3313113" cy="512763"/>
          </a:xfrm>
        </p:spPr>
        <p:txBody>
          <a:bodyPr>
            <a:noAutofit/>
          </a:bodyPr>
          <a:lstStyle>
            <a:lvl1pPr marL="68580" indent="0" algn="ctr">
              <a:buNone/>
              <a:defRPr sz="28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Course Name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738744" y="3478983"/>
            <a:ext cx="3313113" cy="512763"/>
          </a:xfrm>
        </p:spPr>
        <p:txBody>
          <a:bodyPr anchor="ctr">
            <a:noAutofit/>
          </a:bodyPr>
          <a:lstStyle>
            <a:lvl1pPr marL="68580" indent="0" algn="ctr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Lecture - #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ctr"/>
          <a:lstStyle>
            <a:lvl1pPr algn="ctr"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91164"/>
            <a:ext cx="6981712" cy="1520413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8829" y="-20425"/>
            <a:ext cx="2133600" cy="244918"/>
          </a:xfrm>
        </p:spPr>
        <p:txBody>
          <a:bodyPr/>
          <a:lstStyle/>
          <a:p>
            <a:fld id="{A2E1D97E-715D-A84D-BCC2-815727F41404}" type="datetime4">
              <a:rPr lang="en-US" smtClean="0"/>
              <a:t>January 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53252" y="5852160"/>
            <a:ext cx="35871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3252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786F-98D3-9E4F-AB32-4275CE0996CB}" type="datetime4">
              <a:rPr lang="en-US" smtClean="0"/>
              <a:t>January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53792" y="1453124"/>
            <a:ext cx="3586566" cy="4353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1405403"/>
            <a:ext cx="35116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048716"/>
            <a:ext cx="3511688" cy="3761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791" y="1408954"/>
            <a:ext cx="3586566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791" y="2048716"/>
            <a:ext cx="3586567" cy="3761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C21-8534-C347-ACBC-34C9B3570FA9}" type="datetime4">
              <a:rPr lang="en-US" smtClean="0"/>
              <a:t>January 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53791" y="5852160"/>
            <a:ext cx="358656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17718"/>
            <a:ext cx="7196866" cy="43909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3F09-1E60-244E-8EF1-CF7FF301FE67}" type="datetime4">
              <a:rPr lang="en-US" smtClean="0"/>
              <a:t>January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8B26-FEB2-D94A-8D6A-930CD214A908}" type="datetime4">
              <a:rPr lang="en-US" smtClean="0"/>
              <a:t>January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344B-E1BB-1047-8673-F0411D3489F3}" type="datetime4">
              <a:rPr lang="en-US" smtClean="0"/>
              <a:t>January 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2572312"/>
            <a:ext cx="7186730" cy="17133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4C0-7887-B544-99E1-310C05E25500}" type="datetime4">
              <a:rPr lang="en-US" smtClean="0"/>
              <a:t>January 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17718"/>
            <a:ext cx="7196866" cy="439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3E25731-0CB8-9F4B-AFE7-370DB7D1559A}" type="datetime4">
              <a:rPr lang="en-US" smtClean="0"/>
              <a:t>January 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9096" y="5852160"/>
            <a:ext cx="3591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52359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60" r:id="rId3"/>
    <p:sldLayoutId id="2147483959" r:id="rId4"/>
    <p:sldLayoutId id="2147483961" r:id="rId5"/>
    <p:sldLayoutId id="2147483966" r:id="rId6"/>
    <p:sldLayoutId id="2147483967" r:id="rId7"/>
    <p:sldLayoutId id="2147483962" r:id="rId8"/>
    <p:sldLayoutId id="2147483969" r:id="rId9"/>
    <p:sldLayoutId id="2147483963" r:id="rId10"/>
    <p:sldLayoutId id="2147483964" r:id="rId11"/>
    <p:sldLayoutId id="2147483965" r:id="rId12"/>
    <p:sldLayoutId id="2147483968" r:id="rId1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82930" indent="-51435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+mj-lt"/>
        <a:buAutoNum type="romanUcPeriod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880110" indent="-51435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+mj-lt"/>
        <a:buAutoNum type="romanUcPeriod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200150" indent="-51435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+mj-lt"/>
        <a:buAutoNum type="roman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96162" indent="-40005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+mj-lt"/>
        <a:buAutoNum type="romanUcPeriod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97330" indent="-40005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+mj-lt"/>
        <a:buAutoNum type="romanUcPeriod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Structures &amp;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3" y="1516828"/>
            <a:ext cx="2860625" cy="750981"/>
          </a:xfrm>
        </p:spPr>
        <p:txBody>
          <a:bodyPr/>
          <a:lstStyle/>
          <a:p>
            <a:fld id="{13B88A70-B2F7-0E41-B8E1-4B4E4CD990C8}" type="datetime4">
              <a:rPr lang="en-US" smtClean="0"/>
              <a:t>January 4, 2016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Launchpad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Lecture - 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are passed and returned by </a:t>
            </a:r>
            <a:r>
              <a:rPr lang="en-US" dirty="0" smtClean="0"/>
              <a:t>Value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CF1-2A54-9D45-9AF1-F6126235DB5D}" type="datetime4">
              <a:rPr lang="en-US" smtClean="0"/>
              <a:t>January 5,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1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a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CF1-2A54-9D45-9AF1-F6126235DB5D}" type="datetime4">
              <a:rPr lang="en-US" smtClean="0"/>
              <a:t>January 5,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 of a Structure!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CF1-2A54-9D45-9AF1-F6126235DB5D}" type="datetime4">
              <a:rPr lang="en-US" smtClean="0"/>
              <a:t>January 5,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</a:t>
            </a:r>
            <a:r>
              <a:rPr lang="en-US" dirty="0" smtClean="0"/>
              <a:t>Allocation a Structure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CF1-2A54-9D45-9AF1-F6126235DB5D}" type="datetime4">
              <a:rPr lang="en-US" smtClean="0"/>
              <a:t>January 5,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referential Structures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CF1-2A54-9D45-9AF1-F6126235DB5D}" type="datetime4">
              <a:rPr lang="en-US" smtClean="0"/>
              <a:t>January 5,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8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data structures?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In computer science, a data structure is a particular way of organizing data in a computer so that it can be used efficiently. Different kinds of data structures are suited to different kinds of applications, and some are highly specialized to specific task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7FD4FE-DA92-E84B-8495-77033E0CD14B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6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data structure is </a:t>
            </a:r>
            <a:br>
              <a:rPr lang="en-US" dirty="0" smtClean="0"/>
            </a:br>
            <a:r>
              <a:rPr lang="en-US" dirty="0" smtClean="0"/>
              <a:t>The List!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548-ECDD-F849-BD83-911962AC2313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Operations on a List!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Insert Element </a:t>
            </a:r>
          </a:p>
          <a:p>
            <a:pPr lvl="1"/>
            <a:r>
              <a:rPr lang="en-US" dirty="0" smtClean="0"/>
              <a:t>In the beginning</a:t>
            </a:r>
          </a:p>
          <a:p>
            <a:pPr lvl="1"/>
            <a:r>
              <a:rPr lang="en-US" dirty="0" smtClean="0"/>
              <a:t>At the end</a:t>
            </a:r>
          </a:p>
          <a:p>
            <a:pPr lvl="1"/>
            <a:r>
              <a:rPr lang="en-US" dirty="0" smtClean="0"/>
              <a:t>After element X</a:t>
            </a:r>
          </a:p>
          <a:p>
            <a:pPr lvl="1"/>
            <a:r>
              <a:rPr lang="en-US" dirty="0" smtClean="0"/>
              <a:t>At position K</a:t>
            </a:r>
          </a:p>
          <a:p>
            <a:r>
              <a:rPr lang="en-US" dirty="0" smtClean="0"/>
              <a:t>Find element</a:t>
            </a:r>
          </a:p>
          <a:p>
            <a:r>
              <a:rPr lang="en-US" dirty="0" smtClean="0"/>
              <a:t>Delete Element</a:t>
            </a:r>
          </a:p>
          <a:p>
            <a:pPr lvl="1"/>
            <a:r>
              <a:rPr lang="en-US" dirty="0" smtClean="0"/>
              <a:t>From the beginning</a:t>
            </a:r>
          </a:p>
          <a:p>
            <a:pPr lvl="1"/>
            <a:r>
              <a:rPr lang="en-US" dirty="0" smtClean="0"/>
              <a:t>From the end</a:t>
            </a:r>
          </a:p>
          <a:p>
            <a:pPr lvl="1"/>
            <a:r>
              <a:rPr lang="en-US" dirty="0" smtClean="0"/>
              <a:t>Before/After X</a:t>
            </a:r>
          </a:p>
          <a:p>
            <a:pPr lvl="1"/>
            <a:r>
              <a:rPr lang="en-US" dirty="0" smtClean="0"/>
              <a:t>At Position K</a:t>
            </a:r>
          </a:p>
          <a:p>
            <a:r>
              <a:rPr lang="en-US" dirty="0" smtClean="0"/>
              <a:t>Get Element </a:t>
            </a:r>
          </a:p>
          <a:p>
            <a:pPr lvl="1"/>
            <a:r>
              <a:rPr lang="en-US" dirty="0" smtClean="0"/>
              <a:t>At the beginning</a:t>
            </a:r>
          </a:p>
          <a:p>
            <a:pPr lvl="1"/>
            <a:r>
              <a:rPr lang="en-US" dirty="0" smtClean="0"/>
              <a:t>At the end</a:t>
            </a:r>
          </a:p>
          <a:p>
            <a:pPr lvl="1"/>
            <a:r>
              <a:rPr lang="en-US" dirty="0" smtClean="0"/>
              <a:t>At position K</a:t>
            </a:r>
          </a:p>
          <a:p>
            <a:pPr lvl="1"/>
            <a:r>
              <a:rPr lang="en-US" dirty="0" smtClean="0"/>
              <a:t>After/Before 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C39D35-50B1-D444-9BC5-1A2227B81954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6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can be used to implement List!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FD8-4408-6946-89C6-7F3646C3B1A7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8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cost of these operations in the list if it were to be implemented using Array.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FE5-51F5-404E-A488-DDB7E34114C9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Assignment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A006-69AF-C045-B145-7E572A780E42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as List!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Insert Element </a:t>
            </a:r>
          </a:p>
          <a:p>
            <a:pPr lvl="1"/>
            <a:r>
              <a:rPr lang="en-US" dirty="0"/>
              <a:t>In the </a:t>
            </a:r>
            <a:r>
              <a:rPr lang="en-US" dirty="0" smtClean="0"/>
              <a:t>beginning – O(N)</a:t>
            </a:r>
            <a:endParaRPr lang="en-US" dirty="0"/>
          </a:p>
          <a:p>
            <a:pPr lvl="1"/>
            <a:r>
              <a:rPr lang="en-US" dirty="0"/>
              <a:t>At the </a:t>
            </a:r>
            <a:r>
              <a:rPr lang="en-US" dirty="0" smtClean="0"/>
              <a:t>end – O(1)</a:t>
            </a:r>
            <a:endParaRPr lang="en-US" dirty="0"/>
          </a:p>
          <a:p>
            <a:pPr lvl="1"/>
            <a:r>
              <a:rPr lang="en-US" dirty="0"/>
              <a:t>After element </a:t>
            </a:r>
            <a:r>
              <a:rPr lang="en-US" dirty="0" smtClean="0"/>
              <a:t>X – O(N)</a:t>
            </a:r>
            <a:endParaRPr lang="en-US" dirty="0"/>
          </a:p>
          <a:p>
            <a:pPr lvl="1"/>
            <a:r>
              <a:rPr lang="en-US" dirty="0"/>
              <a:t>At position </a:t>
            </a:r>
            <a:r>
              <a:rPr lang="en-US" dirty="0" smtClean="0"/>
              <a:t>K – O(N)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smtClean="0"/>
              <a:t>element – O(N)</a:t>
            </a:r>
            <a:endParaRPr lang="en-US" dirty="0"/>
          </a:p>
          <a:p>
            <a:r>
              <a:rPr lang="en-US" dirty="0"/>
              <a:t>Delete </a:t>
            </a:r>
            <a:r>
              <a:rPr lang="en-US" dirty="0" smtClean="0"/>
              <a:t>Element </a:t>
            </a:r>
            <a:endParaRPr lang="en-US" dirty="0"/>
          </a:p>
          <a:p>
            <a:pPr lvl="1"/>
            <a:r>
              <a:rPr lang="en-US" dirty="0"/>
              <a:t>From the </a:t>
            </a:r>
            <a:r>
              <a:rPr lang="en-US" dirty="0" smtClean="0"/>
              <a:t>beginning – O(N)</a:t>
            </a:r>
            <a:endParaRPr lang="en-US" dirty="0"/>
          </a:p>
          <a:p>
            <a:pPr lvl="1"/>
            <a:r>
              <a:rPr lang="en-US" dirty="0"/>
              <a:t>From the </a:t>
            </a:r>
            <a:r>
              <a:rPr lang="en-US" dirty="0" smtClean="0"/>
              <a:t>end – O(1)</a:t>
            </a:r>
            <a:endParaRPr lang="en-US" dirty="0"/>
          </a:p>
          <a:p>
            <a:pPr lvl="1"/>
            <a:r>
              <a:rPr lang="en-US" dirty="0"/>
              <a:t>Before/After </a:t>
            </a:r>
            <a:r>
              <a:rPr lang="en-US" dirty="0" smtClean="0"/>
              <a:t>X – O(N)</a:t>
            </a:r>
            <a:endParaRPr lang="en-US" dirty="0"/>
          </a:p>
          <a:p>
            <a:pPr lvl="1"/>
            <a:r>
              <a:rPr lang="en-US" dirty="0"/>
              <a:t>At Position </a:t>
            </a:r>
            <a:r>
              <a:rPr lang="en-US" dirty="0" smtClean="0"/>
              <a:t>K – O(N)</a:t>
            </a:r>
            <a:endParaRPr lang="en-US" dirty="0"/>
          </a:p>
          <a:p>
            <a:r>
              <a:rPr lang="en-US" dirty="0"/>
              <a:t>Get Element </a:t>
            </a:r>
          </a:p>
          <a:p>
            <a:pPr lvl="1"/>
            <a:r>
              <a:rPr lang="en-US" dirty="0"/>
              <a:t>At the </a:t>
            </a:r>
            <a:r>
              <a:rPr lang="en-US" dirty="0" smtClean="0"/>
              <a:t>beginning – O(1)</a:t>
            </a:r>
            <a:endParaRPr lang="en-US" dirty="0"/>
          </a:p>
          <a:p>
            <a:pPr lvl="1"/>
            <a:r>
              <a:rPr lang="en-US" dirty="0"/>
              <a:t>At the </a:t>
            </a:r>
            <a:r>
              <a:rPr lang="en-US" dirty="0" smtClean="0"/>
              <a:t>end – O(1)</a:t>
            </a:r>
            <a:endParaRPr lang="en-US" dirty="0"/>
          </a:p>
          <a:p>
            <a:pPr lvl="1"/>
            <a:r>
              <a:rPr lang="en-US" dirty="0"/>
              <a:t>At position </a:t>
            </a:r>
            <a:r>
              <a:rPr lang="en-US" dirty="0" smtClean="0"/>
              <a:t>K – O(1)</a:t>
            </a:r>
            <a:endParaRPr lang="en-US" dirty="0"/>
          </a:p>
          <a:p>
            <a:pPr lvl="1"/>
            <a:r>
              <a:rPr lang="en-US" dirty="0"/>
              <a:t>After/Before </a:t>
            </a:r>
            <a:r>
              <a:rPr lang="en-US" dirty="0" smtClean="0"/>
              <a:t>X – O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429747-4056-254F-AADA-F1BD87B0201D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0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Array as List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Element is Faster – This is only because its contiguous allocation. [ </a:t>
            </a:r>
            <a:r>
              <a:rPr lang="en-US" dirty="0" err="1" smtClean="0"/>
              <a:t>BaseAddress</a:t>
            </a:r>
            <a:r>
              <a:rPr lang="en-US" dirty="0" smtClean="0"/>
              <a:t> + </a:t>
            </a:r>
            <a:r>
              <a:rPr lang="en-US" dirty="0" err="1" smtClean="0"/>
              <a:t>sizeof</a:t>
            </a:r>
            <a:r>
              <a:rPr lang="en-US" dirty="0" smtClean="0"/>
              <a:t>(type) * </a:t>
            </a:r>
            <a:r>
              <a:rPr lang="en-US" dirty="0" err="1" smtClean="0"/>
              <a:t>i</a:t>
            </a:r>
            <a:r>
              <a:rPr lang="en-US" dirty="0" smtClean="0"/>
              <a:t> ]</a:t>
            </a:r>
          </a:p>
          <a:p>
            <a:r>
              <a:rPr lang="en-US" dirty="0" smtClean="0"/>
              <a:t>Insertion and Deletion from end of list is faster.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3E3DA2-A32D-5D4A-ABF2-C7DA3E4E2C62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3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using Array as List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Size – This can lead to either unused memory or insufficient memory</a:t>
            </a:r>
          </a:p>
          <a:p>
            <a:r>
              <a:rPr lang="en-US" dirty="0" smtClean="0"/>
              <a:t>Insertion and Deletion from between is expensive as this requires shifting of elements.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925A83-34EB-CD4C-87B5-5937658A6E8A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minimize insertions and deletion we need to make sure items are not store </a:t>
            </a:r>
            <a:r>
              <a:rPr lang="en-US" dirty="0" smtClean="0"/>
              <a:t>continuously.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6345-B222-A341-9067-B28246D01F29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is a Linear collection of self-referential structures called as “nodes”</a:t>
            </a:r>
            <a:r>
              <a:rPr lang="en-US" dirty="0" smtClean="0"/>
              <a:t>.</a:t>
            </a:r>
          </a:p>
          <a:p>
            <a:r>
              <a:rPr lang="en-US" dirty="0"/>
              <a:t>Each node has minimum two parts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Pointer to next node called as “next” pointer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FF86EC-E7AB-EA43-BB05-82235A51F6B6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6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89D588-334B-1D42-A167-11C60FFC607E}" type="datetime4">
              <a:rPr lang="en-US" smtClean="0"/>
              <a:t>January 4, 2016</a:t>
            </a:fld>
            <a:endParaRPr lang="en-US"/>
          </a:p>
        </p:txBody>
      </p:sp>
      <p:cxnSp>
        <p:nvCxnSpPr>
          <p:cNvPr id="8" name="Straight Arrow Connector 13"/>
          <p:cNvCxnSpPr/>
          <p:nvPr/>
        </p:nvCxnSpPr>
        <p:spPr>
          <a:xfrm>
            <a:off x="7221568" y="3530600"/>
            <a:ext cx="339347" cy="224784"/>
          </a:xfrm>
          <a:prstGeom prst="bentConnector3">
            <a:avLst>
              <a:gd name="adj1" fmla="val 1050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10529" y="3739769"/>
            <a:ext cx="352524" cy="100226"/>
            <a:chOff x="7472784" y="3764673"/>
            <a:chExt cx="352524" cy="10022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472784" y="3764673"/>
              <a:ext cx="3525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16363" y="3814786"/>
              <a:ext cx="2653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560915" y="3864899"/>
              <a:ext cx="1762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2440475" y="3530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16763" y="3229077"/>
            <a:ext cx="1424490" cy="597856"/>
            <a:chOff x="816763" y="3229077"/>
            <a:chExt cx="1424490" cy="597856"/>
          </a:xfrm>
        </p:grpSpPr>
        <p:sp>
          <p:nvSpPr>
            <p:cNvPr id="15" name="Rectangle 14"/>
            <p:cNvSpPr/>
            <p:nvPr/>
          </p:nvSpPr>
          <p:spPr>
            <a:xfrm>
              <a:off x="816763" y="3234267"/>
              <a:ext cx="62760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44363" y="3229077"/>
              <a:ext cx="79689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Pointer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76868" y="3231672"/>
            <a:ext cx="1424490" cy="597856"/>
            <a:chOff x="2440475" y="3231672"/>
            <a:chExt cx="1424490" cy="597856"/>
          </a:xfrm>
        </p:grpSpPr>
        <p:sp>
          <p:nvSpPr>
            <p:cNvPr id="18" name="Rectangle 17"/>
            <p:cNvSpPr/>
            <p:nvPr/>
          </p:nvSpPr>
          <p:spPr>
            <a:xfrm>
              <a:off x="2440475" y="3236862"/>
              <a:ext cx="62760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68075" y="3231672"/>
              <a:ext cx="79689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Pointer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36973" y="3229077"/>
            <a:ext cx="1424490" cy="597856"/>
            <a:chOff x="4169174" y="3229077"/>
            <a:chExt cx="1424490" cy="597856"/>
          </a:xfrm>
        </p:grpSpPr>
        <p:sp>
          <p:nvSpPr>
            <p:cNvPr id="21" name="Rectangle 20"/>
            <p:cNvSpPr/>
            <p:nvPr/>
          </p:nvSpPr>
          <p:spPr>
            <a:xfrm>
              <a:off x="4169174" y="3234267"/>
              <a:ext cx="62760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96774" y="3229077"/>
              <a:ext cx="79689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Pointer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97078" y="3223583"/>
            <a:ext cx="1424490" cy="597856"/>
            <a:chOff x="5797078" y="3223583"/>
            <a:chExt cx="1424490" cy="597856"/>
          </a:xfrm>
        </p:grpSpPr>
        <p:sp>
          <p:nvSpPr>
            <p:cNvPr id="24" name="Rectangle 23"/>
            <p:cNvSpPr/>
            <p:nvPr/>
          </p:nvSpPr>
          <p:spPr>
            <a:xfrm>
              <a:off x="5797078" y="3228773"/>
              <a:ext cx="62760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24678" y="3223583"/>
              <a:ext cx="79689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Pointer</a:t>
              </a:r>
              <a:endParaRPr lang="en-US" sz="1400" dirty="0"/>
            </a:p>
          </p:txBody>
        </p:sp>
      </p:grpSp>
      <p:cxnSp>
        <p:nvCxnSpPr>
          <p:cNvPr id="26" name="Straight Arrow Connector 25"/>
          <p:cNvCxnSpPr>
            <a:stCxn id="16" idx="3"/>
            <a:endCxn id="18" idx="1"/>
          </p:cNvCxnSpPr>
          <p:nvPr/>
        </p:nvCxnSpPr>
        <p:spPr>
          <a:xfrm>
            <a:off x="2241253" y="3525410"/>
            <a:ext cx="235615" cy="7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1" idx="1"/>
          </p:cNvCxnSpPr>
          <p:nvPr/>
        </p:nvCxnSpPr>
        <p:spPr>
          <a:xfrm>
            <a:off x="3901358" y="3528005"/>
            <a:ext cx="235615" cy="2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24" idx="1"/>
          </p:cNvCxnSpPr>
          <p:nvPr/>
        </p:nvCxnSpPr>
        <p:spPr>
          <a:xfrm flipV="1">
            <a:off x="5561463" y="3525106"/>
            <a:ext cx="235615" cy="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4990414" y="3821743"/>
            <a:ext cx="172604" cy="69837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  <a:endCxn id="33" idx="0"/>
          </p:cNvCxnSpPr>
          <p:nvPr/>
        </p:nvCxnSpPr>
        <p:spPr>
          <a:xfrm flipH="1">
            <a:off x="2164030" y="3826933"/>
            <a:ext cx="2286743" cy="6931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  <a:endCxn id="34" idx="0"/>
          </p:cNvCxnSpPr>
          <p:nvPr/>
        </p:nvCxnSpPr>
        <p:spPr>
          <a:xfrm>
            <a:off x="6823123" y="3816249"/>
            <a:ext cx="604573" cy="5668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98067" y="4520116"/>
            <a:ext cx="2584693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Pointer Part- To store address of the next node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6763" y="4520116"/>
            <a:ext cx="2694533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 - Store Element of the node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12950" y="4383143"/>
            <a:ext cx="1829491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If no next node pointer contains null value!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6763" y="1942529"/>
            <a:ext cx="111040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Head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35" idx="2"/>
            <a:endCxn id="15" idx="0"/>
          </p:cNvCxnSpPr>
          <p:nvPr/>
        </p:nvCxnSpPr>
        <p:spPr>
          <a:xfrm flipH="1">
            <a:off x="1130563" y="2311861"/>
            <a:ext cx="241401" cy="922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8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node?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Node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Node * next;</a:t>
            </a:r>
          </a:p>
          <a:p>
            <a:pPr marL="6858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628236-3576-484B-B58F-AC8FE820FB32}" type="datetime4">
              <a:rPr lang="en-US" smtClean="0"/>
              <a:t>January 4,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0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Linked List?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As seen before, a linked list is a linear collection of dynamically created self-referential  nodes.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So  what do we need to represent a Linked List? – Just address of the first Node which is conventionally called as head.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b="1" dirty="0" smtClean="0"/>
              <a:t>Node * head.</a:t>
            </a:r>
          </a:p>
          <a:p>
            <a:pPr marL="68580" indent="0">
              <a:buNone/>
            </a:pP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4B3CA1-0D04-EC45-B98C-01DD05C37365}" type="datetime4">
              <a:rPr lang="en-US" smtClean="0"/>
              <a:t>January 4,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some operations on SLL.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at the beginning</a:t>
            </a:r>
          </a:p>
          <a:p>
            <a:r>
              <a:rPr lang="en-US" dirty="0" smtClean="0"/>
              <a:t>Printing the Linked List.</a:t>
            </a:r>
          </a:p>
          <a:p>
            <a:r>
              <a:rPr lang="en-US" dirty="0" smtClean="0"/>
              <a:t>Reverse Print.</a:t>
            </a:r>
          </a:p>
          <a:p>
            <a:r>
              <a:rPr lang="en-US" dirty="0" smtClean="0"/>
              <a:t>Delete from the </a:t>
            </a:r>
            <a:r>
              <a:rPr lang="en-US" smtClean="0"/>
              <a:t>end.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7941B7-BC9F-4A4B-BFBA-232A0706BD57}" type="datetime4">
              <a:rPr lang="en-US" smtClean="0"/>
              <a:t>January 4,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0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try?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from the beginning</a:t>
            </a:r>
          </a:p>
          <a:p>
            <a:r>
              <a:rPr lang="en-US" dirty="0" smtClean="0"/>
              <a:t>Insert at The end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Kth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Delete at </a:t>
            </a:r>
            <a:r>
              <a:rPr lang="en-US" dirty="0" err="1" smtClean="0"/>
              <a:t>Kth</a:t>
            </a:r>
            <a:endParaRPr lang="en-US" dirty="0" smtClean="0"/>
          </a:p>
          <a:p>
            <a:r>
              <a:rPr lang="en-US" dirty="0" smtClean="0"/>
              <a:t>Insert at </a:t>
            </a:r>
            <a:r>
              <a:rPr lang="en-US" dirty="0" err="1" smtClean="0"/>
              <a:t>Kth</a:t>
            </a:r>
            <a:endParaRPr lang="en-US" dirty="0" smtClean="0"/>
          </a:p>
          <a:p>
            <a:r>
              <a:rPr lang="en-US" dirty="0" smtClean="0"/>
              <a:t>Find Midpoint</a:t>
            </a:r>
          </a:p>
          <a:p>
            <a:r>
              <a:rPr lang="en-US" dirty="0"/>
              <a:t>Swap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and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elements of the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8C27FC-7659-E745-AF04-BC55D6BF9490}" type="datetime4">
              <a:rPr lang="en-US" smtClean="0"/>
              <a:t>January 4,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3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doubts?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7B17-387F-9243-A35D-88F9388ADCFC}" type="datetime4">
              <a:rPr lang="en-US" smtClean="0"/>
              <a:t>January 4,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0B2C-CD7B-3D4D-990F-236C62361A5C}" type="datetime4">
              <a:rPr lang="en-US" smtClean="0"/>
              <a:t>January 4, 2016</a:t>
            </a:fld>
            <a:endParaRPr lang="en-US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40475" y="3530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96637" y="3235565"/>
            <a:ext cx="1582360" cy="595261"/>
            <a:chOff x="761019" y="3231672"/>
            <a:chExt cx="1843839" cy="595261"/>
          </a:xfrm>
        </p:grpSpPr>
        <p:sp>
          <p:nvSpPr>
            <p:cNvPr id="44" name="Rectangle 43"/>
            <p:cNvSpPr/>
            <p:nvPr/>
          </p:nvSpPr>
          <p:spPr>
            <a:xfrm>
              <a:off x="1481716" y="3234267"/>
              <a:ext cx="415926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61019" y="3231672"/>
              <a:ext cx="720697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Pointer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84161" y="3234267"/>
              <a:ext cx="720697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Pointer</a:t>
              </a:r>
              <a:endParaRPr lang="en-US" sz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12555" y="3235565"/>
            <a:ext cx="1505986" cy="595261"/>
            <a:chOff x="761019" y="3231672"/>
            <a:chExt cx="1843839" cy="595261"/>
          </a:xfrm>
        </p:grpSpPr>
        <p:sp>
          <p:nvSpPr>
            <p:cNvPr id="48" name="Rectangle 47"/>
            <p:cNvSpPr/>
            <p:nvPr/>
          </p:nvSpPr>
          <p:spPr>
            <a:xfrm>
              <a:off x="1481716" y="3234267"/>
              <a:ext cx="415926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1019" y="3231672"/>
              <a:ext cx="720697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Pointer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84161" y="3234267"/>
              <a:ext cx="720697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Pointer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752099" y="3235565"/>
            <a:ext cx="1516773" cy="595261"/>
            <a:chOff x="761019" y="3231672"/>
            <a:chExt cx="1843839" cy="595261"/>
          </a:xfrm>
        </p:grpSpPr>
        <p:sp>
          <p:nvSpPr>
            <p:cNvPr id="52" name="Rectangle 51"/>
            <p:cNvSpPr/>
            <p:nvPr/>
          </p:nvSpPr>
          <p:spPr>
            <a:xfrm>
              <a:off x="1481716" y="3234267"/>
              <a:ext cx="415926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1019" y="3231672"/>
              <a:ext cx="720697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Pointer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84161" y="3234267"/>
              <a:ext cx="720697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Pointer</a:t>
              </a:r>
              <a:endParaRPr lang="en-US" sz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02431" y="3235565"/>
            <a:ext cx="1437928" cy="595261"/>
            <a:chOff x="761019" y="3231672"/>
            <a:chExt cx="1843839" cy="595261"/>
          </a:xfrm>
        </p:grpSpPr>
        <p:sp>
          <p:nvSpPr>
            <p:cNvPr id="56" name="Rectangle 55"/>
            <p:cNvSpPr/>
            <p:nvPr/>
          </p:nvSpPr>
          <p:spPr>
            <a:xfrm>
              <a:off x="1481716" y="3234267"/>
              <a:ext cx="415926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1019" y="3231672"/>
              <a:ext cx="720697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Pointer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84161" y="3234267"/>
              <a:ext cx="720697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Pointer</a:t>
              </a:r>
              <a:endParaRPr lang="en-US" sz="1200" dirty="0"/>
            </a:p>
          </p:txBody>
        </p:sp>
      </p:grpSp>
      <p:cxnSp>
        <p:nvCxnSpPr>
          <p:cNvPr id="59" name="Straight Arrow Connector 58"/>
          <p:cNvCxnSpPr>
            <a:stCxn id="46" idx="3"/>
            <a:endCxn id="49" idx="1"/>
          </p:cNvCxnSpPr>
          <p:nvPr/>
        </p:nvCxnSpPr>
        <p:spPr>
          <a:xfrm flipV="1">
            <a:off x="2178997" y="3531898"/>
            <a:ext cx="533558" cy="2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53" idx="1"/>
          </p:cNvCxnSpPr>
          <p:nvPr/>
        </p:nvCxnSpPr>
        <p:spPr>
          <a:xfrm flipV="1">
            <a:off x="4218541" y="3531898"/>
            <a:ext cx="533558" cy="2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3"/>
            <a:endCxn id="57" idx="1"/>
          </p:cNvCxnSpPr>
          <p:nvPr/>
        </p:nvCxnSpPr>
        <p:spPr>
          <a:xfrm flipV="1">
            <a:off x="6268872" y="3531898"/>
            <a:ext cx="533559" cy="2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763" y="1942529"/>
            <a:ext cx="111040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Head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>
          <a:xfrm flipH="1">
            <a:off x="1130563" y="2311861"/>
            <a:ext cx="241401" cy="922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3"/>
          <p:cNvCxnSpPr>
            <a:stCxn id="58" idx="2"/>
          </p:cNvCxnSpPr>
          <p:nvPr/>
        </p:nvCxnSpPr>
        <p:spPr>
          <a:xfrm rot="16200000" flipH="1">
            <a:off x="7815750" y="3974415"/>
            <a:ext cx="484903" cy="1977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8006677" y="4300114"/>
            <a:ext cx="352524" cy="100226"/>
            <a:chOff x="7472784" y="3764673"/>
            <a:chExt cx="352524" cy="10022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472784" y="3764673"/>
              <a:ext cx="3525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516363" y="3814786"/>
              <a:ext cx="2653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560915" y="3864899"/>
              <a:ext cx="1762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13"/>
          <p:cNvCxnSpPr>
            <a:stCxn id="45" idx="2"/>
          </p:cNvCxnSpPr>
          <p:nvPr/>
        </p:nvCxnSpPr>
        <p:spPr>
          <a:xfrm rot="16200000" flipH="1">
            <a:off x="738166" y="3995948"/>
            <a:ext cx="437384" cy="1019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57446" y="4250001"/>
            <a:ext cx="352524" cy="100226"/>
            <a:chOff x="7472784" y="3764673"/>
            <a:chExt cx="352524" cy="100226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472784" y="3764673"/>
              <a:ext cx="3525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516363" y="3814786"/>
              <a:ext cx="2653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560915" y="3864899"/>
              <a:ext cx="1762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7205221" y="1961849"/>
            <a:ext cx="111040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Tail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5" name="Straight Arrow Connector 74"/>
          <p:cNvCxnSpPr>
            <a:stCxn id="74" idx="2"/>
          </p:cNvCxnSpPr>
          <p:nvPr/>
        </p:nvCxnSpPr>
        <p:spPr>
          <a:xfrm flipH="1">
            <a:off x="7519021" y="2331181"/>
            <a:ext cx="241401" cy="922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/>
              <a:t>struct</a:t>
            </a:r>
            <a:r>
              <a:rPr lang="en-US" dirty="0"/>
              <a:t> node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68580" indent="0">
              <a:buNone/>
            </a:pPr>
            <a:r>
              <a:rPr lang="en-US" dirty="0"/>
              <a:t>	node * next;</a:t>
            </a:r>
          </a:p>
          <a:p>
            <a:pPr marL="68580" indent="0">
              <a:buNone/>
            </a:pPr>
            <a:r>
              <a:rPr lang="en-US" dirty="0"/>
              <a:t>	node *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}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70C95D-F8FC-AD4C-AF83-5C92D0CBBE26}" type="datetime4">
              <a:rPr lang="en-US" smtClean="0"/>
              <a:t>January 4,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LL </a:t>
            </a:r>
            <a:r>
              <a:rPr lang="en-US" dirty="0" err="1"/>
              <a:t>vs</a:t>
            </a:r>
            <a:r>
              <a:rPr lang="en-US" dirty="0"/>
              <a:t> Singly 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to go back in the linked list</a:t>
            </a:r>
          </a:p>
          <a:p>
            <a:r>
              <a:rPr lang="en-US" dirty="0"/>
              <a:t>Uses more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06BC05-1124-8940-BA96-1046E475DF41}" type="datetime4">
              <a:rPr lang="en-US" smtClean="0"/>
              <a:t>January 4,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3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variables which are uninitialized and pointing to garbage addresses!</a:t>
            </a:r>
          </a:p>
          <a:p>
            <a:r>
              <a:rPr lang="en-US" dirty="0"/>
              <a:t>When and when not to use “new” operator to get a new node. </a:t>
            </a:r>
          </a:p>
          <a:p>
            <a:r>
              <a:rPr lang="en-US" dirty="0"/>
              <a:t>Always delete memory for unused node using “delete” operator</a:t>
            </a:r>
          </a:p>
          <a:p>
            <a:r>
              <a:rPr lang="en-US" dirty="0"/>
              <a:t>Make sure your pointers are pointing to right node after any modifications you make in the list</a:t>
            </a:r>
          </a:p>
          <a:p>
            <a:r>
              <a:rPr lang="en-US" dirty="0"/>
              <a:t>Keep your head safe and sane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D350D9-6FD5-B548-93AA-D07676B4F888}" type="datetime4">
              <a:rPr lang="en-US" smtClean="0"/>
              <a:t>January 4,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8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052-1E87-8E47-A679-44AFA469606F}" type="datetime4">
              <a:rPr lang="en-US" smtClean="0"/>
              <a:t>January 4, 2016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cxnSp>
        <p:nvCxnSpPr>
          <p:cNvPr id="8" name="Straight Arrow Connector 13"/>
          <p:cNvCxnSpPr>
            <a:stCxn id="21" idx="3"/>
            <a:endCxn id="11" idx="1"/>
          </p:cNvCxnSpPr>
          <p:nvPr/>
        </p:nvCxnSpPr>
        <p:spPr>
          <a:xfrm flipH="1">
            <a:off x="1339722" y="3537239"/>
            <a:ext cx="6404805" cy="5190"/>
          </a:xfrm>
          <a:prstGeom prst="bentConnector5">
            <a:avLst>
              <a:gd name="adj1" fmla="val -3569"/>
              <a:gd name="adj2" fmla="val 10214316"/>
              <a:gd name="adj3" fmla="val 1035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40475" y="3530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339722" y="3240906"/>
            <a:ext cx="1424490" cy="597856"/>
            <a:chOff x="816763" y="3229077"/>
            <a:chExt cx="1424490" cy="597856"/>
          </a:xfrm>
        </p:grpSpPr>
        <p:sp>
          <p:nvSpPr>
            <p:cNvPr id="11" name="Rectangle 10"/>
            <p:cNvSpPr/>
            <p:nvPr/>
          </p:nvSpPr>
          <p:spPr>
            <a:xfrm>
              <a:off x="816763" y="3234267"/>
              <a:ext cx="62760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44363" y="3229077"/>
              <a:ext cx="79689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Pointer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99827" y="3240906"/>
            <a:ext cx="1424490" cy="597856"/>
            <a:chOff x="2440475" y="3231672"/>
            <a:chExt cx="1424490" cy="597856"/>
          </a:xfrm>
        </p:grpSpPr>
        <p:sp>
          <p:nvSpPr>
            <p:cNvPr id="14" name="Rectangle 13"/>
            <p:cNvSpPr/>
            <p:nvPr/>
          </p:nvSpPr>
          <p:spPr>
            <a:xfrm>
              <a:off x="2440475" y="3236862"/>
              <a:ext cx="62760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8075" y="3231672"/>
              <a:ext cx="79689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Pointer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59932" y="3240906"/>
            <a:ext cx="1424490" cy="597856"/>
            <a:chOff x="4169174" y="3229077"/>
            <a:chExt cx="1424490" cy="597856"/>
          </a:xfrm>
        </p:grpSpPr>
        <p:sp>
          <p:nvSpPr>
            <p:cNvPr id="17" name="Rectangle 16"/>
            <p:cNvSpPr/>
            <p:nvPr/>
          </p:nvSpPr>
          <p:spPr>
            <a:xfrm>
              <a:off x="4169174" y="3234267"/>
              <a:ext cx="62760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96774" y="3229077"/>
              <a:ext cx="79689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Pointer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20037" y="3240906"/>
            <a:ext cx="1424490" cy="597856"/>
            <a:chOff x="5797078" y="3223583"/>
            <a:chExt cx="1424490" cy="597856"/>
          </a:xfrm>
        </p:grpSpPr>
        <p:sp>
          <p:nvSpPr>
            <p:cNvPr id="20" name="Rectangle 19"/>
            <p:cNvSpPr/>
            <p:nvPr/>
          </p:nvSpPr>
          <p:spPr>
            <a:xfrm>
              <a:off x="5797078" y="3228773"/>
              <a:ext cx="62760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24678" y="3223583"/>
              <a:ext cx="796890" cy="592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Pointer</a:t>
              </a:r>
              <a:endParaRPr lang="en-US" sz="1400" dirty="0"/>
            </a:p>
          </p:txBody>
        </p:sp>
      </p:grpSp>
      <p:cxnSp>
        <p:nvCxnSpPr>
          <p:cNvPr id="22" name="Straight Arrow Connector 21"/>
          <p:cNvCxnSpPr>
            <a:stCxn id="12" idx="3"/>
            <a:endCxn id="14" idx="1"/>
          </p:cNvCxnSpPr>
          <p:nvPr/>
        </p:nvCxnSpPr>
        <p:spPr>
          <a:xfrm>
            <a:off x="2764212" y="3537239"/>
            <a:ext cx="235615" cy="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7" idx="1"/>
          </p:cNvCxnSpPr>
          <p:nvPr/>
        </p:nvCxnSpPr>
        <p:spPr>
          <a:xfrm>
            <a:off x="4424317" y="3537239"/>
            <a:ext cx="235615" cy="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20" idx="1"/>
          </p:cNvCxnSpPr>
          <p:nvPr/>
        </p:nvCxnSpPr>
        <p:spPr>
          <a:xfrm>
            <a:off x="6084422" y="3537239"/>
            <a:ext cx="235615" cy="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 class about?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Doubts + Problem Solving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DD0A14-3FF4-B244-906C-E81205247538}" type="datetime4">
              <a:rPr lang="en-US" smtClean="0"/>
              <a:t>January 4,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5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E4C-95E6-024B-8359-6ACE5F568F71}" type="datetime4">
              <a:rPr lang="en-US" smtClean="0"/>
              <a:t>January 4, 2016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2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Structures!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AEB-095B-644F-835A-67158E7E0658}" type="datetime4">
              <a:rPr lang="en-US" smtClean="0"/>
              <a:t>January 5,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Structures?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structure is a collection of one or more variables, possibly of different type grouped together under a single name for convenient handling. </a:t>
            </a:r>
          </a:p>
          <a:p>
            <a:r>
              <a:rPr lang="en-US" dirty="0"/>
              <a:t>Structures help to organize complicated data, particularly in large programs, because they permit a group of related variables to be treated as a unit instead of as a separate entities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85CCF1-2A54-9D45-9AF1-F6126235DB5D}" type="datetime4">
              <a:rPr lang="en-US" smtClean="0"/>
              <a:t>January 5,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what a basic structure looks like!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CAEB-095B-644F-835A-67158E7E0658}" type="datetime4">
              <a:rPr lang="en-US" smtClean="0"/>
              <a:t>January 5,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structures!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CF1-2A54-9D45-9AF1-F6126235DB5D}" type="datetime4">
              <a:rPr lang="en-US" smtClean="0"/>
              <a:t>January 5,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4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Structures!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CF1-2A54-9D45-9AF1-F6126235DB5D}" type="datetime4">
              <a:rPr lang="en-US" smtClean="0"/>
              <a:t>January 5,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CF1-2A54-9D45-9AF1-F6126235DB5D}" type="datetime4">
              <a:rPr lang="en-US" smtClean="0"/>
              <a:t>January 5,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9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theme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cbtheme.thmx</Template>
  <TotalTime>349695</TotalTime>
  <Words>847</Words>
  <Application>Microsoft Macintosh PowerPoint</Application>
  <PresentationFormat>On-screen Show (4:3)</PresentationFormat>
  <Paragraphs>216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cbtheme</vt:lpstr>
      <vt:lpstr>PowerPoint Presentation</vt:lpstr>
      <vt:lpstr>Status of Assignment</vt:lpstr>
      <vt:lpstr>Any doubts?</vt:lpstr>
      <vt:lpstr>Time for Structures!</vt:lpstr>
      <vt:lpstr>What are Structures?</vt:lpstr>
      <vt:lpstr>Lets see what a basic structure looks like!</vt:lpstr>
      <vt:lpstr>Array of structures! </vt:lpstr>
      <vt:lpstr>Nested Structures! </vt:lpstr>
      <vt:lpstr>Structures and Functions</vt:lpstr>
      <vt:lpstr>Structures are passed and returned by Value </vt:lpstr>
      <vt:lpstr>Pointers to a Structure</vt:lpstr>
      <vt:lpstr>Reference variable of a Structure!</vt:lpstr>
      <vt:lpstr>Dynamic Memory Allocation a Structure</vt:lpstr>
      <vt:lpstr>Self referential Structures</vt:lpstr>
      <vt:lpstr>What are data structures?</vt:lpstr>
      <vt:lpstr>Most used data structure is  The List!</vt:lpstr>
      <vt:lpstr>Important Operations on a List!</vt:lpstr>
      <vt:lpstr>Array can be used to implement List!</vt:lpstr>
      <vt:lpstr>Lets see cost of these operations in the list if it were to be implemented using Array.</vt:lpstr>
      <vt:lpstr>Array as List!</vt:lpstr>
      <vt:lpstr>Advantages of using Array as List</vt:lpstr>
      <vt:lpstr>Disadvantages of using Array as List</vt:lpstr>
      <vt:lpstr>To minimize insertions and deletion we need to make sure items are not store continuously.</vt:lpstr>
      <vt:lpstr>Linked List</vt:lpstr>
      <vt:lpstr>Linked List</vt:lpstr>
      <vt:lpstr>How to represent a node?</vt:lpstr>
      <vt:lpstr>How to represent a Linked List?</vt:lpstr>
      <vt:lpstr>Lets see some operations on SLL.</vt:lpstr>
      <vt:lpstr>Time to try?</vt:lpstr>
      <vt:lpstr>Doubly Linked List</vt:lpstr>
      <vt:lpstr>Implementation?</vt:lpstr>
      <vt:lpstr>Doubly LL vs Singly LL</vt:lpstr>
      <vt:lpstr>Common Mistakes</vt:lpstr>
      <vt:lpstr>Circular Linked List</vt:lpstr>
      <vt:lpstr>What is next class about?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Anushray Gupta</cp:lastModifiedBy>
  <cp:revision>101</cp:revision>
  <dcterms:created xsi:type="dcterms:W3CDTF">2015-05-01T09:25:45Z</dcterms:created>
  <dcterms:modified xsi:type="dcterms:W3CDTF">2016-01-05T04:57:32Z</dcterms:modified>
</cp:coreProperties>
</file>