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8" r:id="rId3"/>
    <p:sldId id="257" r:id="rId4"/>
    <p:sldId id="265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93875-013E-4CD6-8913-6EF248456E4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EB434B-9B6C-4898-A12D-8450F3F96E7F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400" dirty="0">
              <a:solidFill>
                <a:schemeClr val="tx1"/>
              </a:solidFill>
            </a:rPr>
            <a:t>Process</a:t>
          </a:r>
        </a:p>
      </dgm:t>
    </dgm:pt>
    <dgm:pt modelId="{211BD99B-BCFB-4A4C-9341-3136F486FFBD}" type="parTrans" cxnId="{F18C57B4-C250-4C58-8224-5E3C315542FF}">
      <dgm:prSet/>
      <dgm:spPr/>
      <dgm:t>
        <a:bodyPr/>
        <a:lstStyle/>
        <a:p>
          <a:endParaRPr lang="en-US"/>
        </a:p>
      </dgm:t>
    </dgm:pt>
    <dgm:pt modelId="{09CB6A47-DE77-44DB-A3AD-78FA931B9117}" type="sibTrans" cxnId="{F18C57B4-C250-4C58-8224-5E3C315542FF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29B61DA-C4C4-422D-B5BC-C3B8A95F396F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Output</a:t>
          </a:r>
        </a:p>
      </dgm:t>
    </dgm:pt>
    <dgm:pt modelId="{7F5659EE-D79D-4148-B505-B293D5C9A9C9}" type="parTrans" cxnId="{B1BFE5D7-D1C1-4C0A-B961-9BDA55D5A8E0}">
      <dgm:prSet/>
      <dgm:spPr/>
      <dgm:t>
        <a:bodyPr/>
        <a:lstStyle/>
        <a:p>
          <a:endParaRPr lang="en-US"/>
        </a:p>
      </dgm:t>
    </dgm:pt>
    <dgm:pt modelId="{CF7F0743-2B8D-4DEC-AB16-EB49B5AC284C}" type="sibTrans" cxnId="{B1BFE5D7-D1C1-4C0A-B961-9BDA55D5A8E0}">
      <dgm:prSet/>
      <dgm:spPr/>
      <dgm:t>
        <a:bodyPr/>
        <a:lstStyle/>
        <a:p>
          <a:endParaRPr lang="en-US"/>
        </a:p>
      </dgm:t>
    </dgm:pt>
    <dgm:pt modelId="{B3F9550B-8287-4F91-A7A8-3CFB2EF1A9B7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dirty="0">
              <a:solidFill>
                <a:schemeClr val="tx1"/>
              </a:solidFill>
            </a:rPr>
            <a:t>Extract  table from database and convert to csv file</a:t>
          </a:r>
        </a:p>
      </dgm:t>
    </dgm:pt>
    <dgm:pt modelId="{2166963D-B52B-4600-9E6F-B22A95F5CFC9}" type="parTrans" cxnId="{E792EB1F-ADFC-4410-9DF3-966191DE9948}">
      <dgm:prSet/>
      <dgm:spPr/>
      <dgm:t>
        <a:bodyPr/>
        <a:lstStyle/>
        <a:p>
          <a:endParaRPr lang="en-US"/>
        </a:p>
      </dgm:t>
    </dgm:pt>
    <dgm:pt modelId="{B715441B-B921-4687-B513-59D240F4067C}" type="sibTrans" cxnId="{E792EB1F-ADFC-4410-9DF3-966191DE9948}">
      <dgm:prSet/>
      <dgm:spPr/>
      <dgm:t>
        <a:bodyPr/>
        <a:lstStyle/>
        <a:p>
          <a:endParaRPr lang="en-US"/>
        </a:p>
      </dgm:t>
    </dgm:pt>
    <dgm:pt modelId="{3D3FA78A-B998-437D-A5D3-448759BDB069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dirty="0">
              <a:solidFill>
                <a:schemeClr val="tx1"/>
              </a:solidFill>
            </a:rPr>
            <a:t>Modify the csv to a desired format</a:t>
          </a:r>
        </a:p>
      </dgm:t>
    </dgm:pt>
    <dgm:pt modelId="{E00A32E9-214B-4E6D-BA88-94BBD1C1D15B}" type="parTrans" cxnId="{9005901F-4AB3-43DC-B8A5-4927A9E1ECFE}">
      <dgm:prSet/>
      <dgm:spPr/>
      <dgm:t>
        <a:bodyPr/>
        <a:lstStyle/>
        <a:p>
          <a:endParaRPr lang="en-US"/>
        </a:p>
      </dgm:t>
    </dgm:pt>
    <dgm:pt modelId="{99CFB6F8-440D-45B6-A223-442A9B0FA0F3}" type="sibTrans" cxnId="{9005901F-4AB3-43DC-B8A5-4927A9E1ECFE}">
      <dgm:prSet/>
      <dgm:spPr/>
      <dgm:t>
        <a:bodyPr/>
        <a:lstStyle/>
        <a:p>
          <a:endParaRPr lang="en-US"/>
        </a:p>
      </dgm:t>
    </dgm:pt>
    <dgm:pt modelId="{E6FAEB7B-99A5-4B81-A029-869030494B0A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dirty="0">
              <a:solidFill>
                <a:schemeClr val="tx1"/>
              </a:solidFill>
            </a:rPr>
            <a:t>Add Extra Fields using member code to names  </a:t>
          </a:r>
        </a:p>
      </dgm:t>
    </dgm:pt>
    <dgm:pt modelId="{CB012973-9BDF-4D1F-952A-7D5610776240}" type="parTrans" cxnId="{0C075838-45EB-47D0-821E-A72A2529224F}">
      <dgm:prSet/>
      <dgm:spPr/>
      <dgm:t>
        <a:bodyPr/>
        <a:lstStyle/>
        <a:p>
          <a:endParaRPr lang="en-US"/>
        </a:p>
      </dgm:t>
    </dgm:pt>
    <dgm:pt modelId="{A61C1E11-3211-4F0A-A880-FFF8827A4399}" type="sibTrans" cxnId="{0C075838-45EB-47D0-821E-A72A2529224F}">
      <dgm:prSet/>
      <dgm:spPr/>
      <dgm:t>
        <a:bodyPr/>
        <a:lstStyle/>
        <a:p>
          <a:endParaRPr lang="en-US"/>
        </a:p>
      </dgm:t>
    </dgm:pt>
    <dgm:pt modelId="{60C0A852-E46F-4569-99D8-3E7659E8446A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dirty="0">
              <a:solidFill>
                <a:schemeClr val="tx1"/>
              </a:solidFill>
            </a:rPr>
            <a:t>Develop a GUI for interaction</a:t>
          </a:r>
        </a:p>
      </dgm:t>
    </dgm:pt>
    <dgm:pt modelId="{B131C790-0F66-48E6-84B1-AAA9E3C654C2}" type="parTrans" cxnId="{173A0D08-BB97-4F25-BD7F-4D634F7EB036}">
      <dgm:prSet/>
      <dgm:spPr/>
      <dgm:t>
        <a:bodyPr/>
        <a:lstStyle/>
        <a:p>
          <a:endParaRPr lang="en-US"/>
        </a:p>
      </dgm:t>
    </dgm:pt>
    <dgm:pt modelId="{52B72AC1-A8BB-4E57-B3D7-A939EF5BB12A}" type="sibTrans" cxnId="{173A0D08-BB97-4F25-BD7F-4D634F7EB036}">
      <dgm:prSet/>
      <dgm:spPr/>
      <dgm:t>
        <a:bodyPr/>
        <a:lstStyle/>
        <a:p>
          <a:endParaRPr lang="en-US"/>
        </a:p>
      </dgm:t>
    </dgm:pt>
    <dgm:pt modelId="{8785DF38-EF3D-46C7-8F9E-B758F851950B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000" dirty="0">
              <a:solidFill>
                <a:schemeClr val="tx1"/>
              </a:solidFill>
            </a:rPr>
            <a:t>Date wise separated Required automatically generated Billing Sheet in the required format with added fields as </a:t>
          </a:r>
          <a:r>
            <a:rPr lang="en-US" sz="2000" dirty="0" err="1">
              <a:solidFill>
                <a:schemeClr val="tx1"/>
              </a:solidFill>
            </a:rPr>
            <a:t>xlsx</a:t>
          </a:r>
          <a:r>
            <a:rPr lang="en-US" sz="2000" dirty="0">
              <a:solidFill>
                <a:schemeClr val="tx1"/>
              </a:solidFill>
            </a:rPr>
            <a:t> file</a:t>
          </a:r>
        </a:p>
      </dgm:t>
    </dgm:pt>
    <dgm:pt modelId="{A165AF6A-D796-4CE2-8502-A62756E7DA4C}" type="parTrans" cxnId="{0AD8D343-0434-4DD0-9096-A7385CCC1772}">
      <dgm:prSet/>
      <dgm:spPr/>
      <dgm:t>
        <a:bodyPr/>
        <a:lstStyle/>
        <a:p>
          <a:endParaRPr lang="en-US"/>
        </a:p>
      </dgm:t>
    </dgm:pt>
    <dgm:pt modelId="{504B2134-91C8-435C-986A-7477FA012349}" type="sibTrans" cxnId="{0AD8D343-0434-4DD0-9096-A7385CCC1772}">
      <dgm:prSet/>
      <dgm:spPr/>
      <dgm:t>
        <a:bodyPr/>
        <a:lstStyle/>
        <a:p>
          <a:endParaRPr lang="en-US"/>
        </a:p>
      </dgm:t>
    </dgm:pt>
    <dgm:pt modelId="{148A57AC-9C37-4605-A82C-D935B49FA0E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000" b="0" cap="none" spc="0" dirty="0">
              <a:ln w="0"/>
              <a:solidFill>
                <a:schemeClr val="tx1"/>
              </a:solidFill>
              <a:effectLst/>
            </a:rPr>
            <a:t>Input</a:t>
          </a:r>
        </a:p>
      </dgm:t>
    </dgm:pt>
    <dgm:pt modelId="{4E08B79F-F343-4DC3-BFF8-00CC5E695B64}" type="sibTrans" cxnId="{B208F85A-7F67-424C-A508-85A902E62E7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EBB8660-D55A-42C8-BC62-E35EBAFC8420}" type="parTrans" cxnId="{B208F85A-7F67-424C-A508-85A902E62E76}">
      <dgm:prSet/>
      <dgm:spPr/>
      <dgm:t>
        <a:bodyPr/>
        <a:lstStyle/>
        <a:p>
          <a:endParaRPr lang="en-US"/>
        </a:p>
      </dgm:t>
    </dgm:pt>
    <dgm:pt modelId="{9BDCCAA7-FA7B-41EA-B968-82CBC882966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b="0" cap="none" spc="0" dirty="0">
              <a:ln w="0"/>
              <a:solidFill>
                <a:schemeClr val="tx1"/>
              </a:solidFill>
              <a:effectLst/>
            </a:rPr>
            <a:t>Reilsms.mdb file</a:t>
          </a:r>
        </a:p>
      </dgm:t>
    </dgm:pt>
    <dgm:pt modelId="{A82184D8-F736-401D-9E07-AC13260486B4}" type="sibTrans" cxnId="{5A159746-BAD4-4A12-AA4C-22761FF6130E}">
      <dgm:prSet/>
      <dgm:spPr/>
      <dgm:t>
        <a:bodyPr/>
        <a:lstStyle/>
        <a:p>
          <a:endParaRPr lang="en-US"/>
        </a:p>
      </dgm:t>
    </dgm:pt>
    <dgm:pt modelId="{5F0FDFBD-4781-43B7-9494-0F5CCC371F6C}" type="parTrans" cxnId="{5A159746-BAD4-4A12-AA4C-22761FF6130E}">
      <dgm:prSet/>
      <dgm:spPr/>
      <dgm:t>
        <a:bodyPr/>
        <a:lstStyle/>
        <a:p>
          <a:endParaRPr lang="en-US"/>
        </a:p>
      </dgm:t>
    </dgm:pt>
    <dgm:pt modelId="{7FF522B7-BB49-4317-9B5F-48E81886CD1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b="0" cap="none" spc="0" dirty="0">
              <a:ln w="0"/>
              <a:solidFill>
                <a:schemeClr val="tx1"/>
              </a:solidFill>
              <a:effectLst/>
            </a:rPr>
            <a:t>Mode of Usage</a:t>
          </a:r>
        </a:p>
      </dgm:t>
    </dgm:pt>
    <dgm:pt modelId="{392D1D36-059F-4FF5-BDB1-C0974EB97B2F}" type="sibTrans" cxnId="{560B9533-B449-44C6-8ED4-4CB58F163131}">
      <dgm:prSet/>
      <dgm:spPr/>
      <dgm:t>
        <a:bodyPr/>
        <a:lstStyle/>
        <a:p>
          <a:endParaRPr lang="en-US"/>
        </a:p>
      </dgm:t>
    </dgm:pt>
    <dgm:pt modelId="{0E43227D-952E-45F2-9543-A324433BC67C}" type="parTrans" cxnId="{560B9533-B449-44C6-8ED4-4CB58F163131}">
      <dgm:prSet/>
      <dgm:spPr/>
      <dgm:t>
        <a:bodyPr/>
        <a:lstStyle/>
        <a:p>
          <a:endParaRPr lang="en-US"/>
        </a:p>
      </dgm:t>
    </dgm:pt>
    <dgm:pt modelId="{C1F1D339-8900-4A4A-B463-23E29F477E6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b="0" cap="none" spc="0" dirty="0">
              <a:ln w="0"/>
              <a:solidFill>
                <a:schemeClr val="tx1"/>
              </a:solidFill>
              <a:effectLst/>
            </a:rPr>
            <a:t>Member Code with Names</a:t>
          </a:r>
        </a:p>
      </dgm:t>
    </dgm:pt>
    <dgm:pt modelId="{CE0552CC-340B-44C3-9975-F9241104EA90}" type="sibTrans" cxnId="{5670076F-9AD2-48CC-88E3-8608E767821F}">
      <dgm:prSet/>
      <dgm:spPr/>
      <dgm:t>
        <a:bodyPr/>
        <a:lstStyle/>
        <a:p>
          <a:endParaRPr lang="en-US"/>
        </a:p>
      </dgm:t>
    </dgm:pt>
    <dgm:pt modelId="{FCA8F924-7096-4417-91F2-98F86BA6F158}" type="parTrans" cxnId="{5670076F-9AD2-48CC-88E3-8608E767821F}">
      <dgm:prSet/>
      <dgm:spPr/>
      <dgm:t>
        <a:bodyPr/>
        <a:lstStyle/>
        <a:p>
          <a:endParaRPr lang="en-US"/>
        </a:p>
      </dgm:t>
    </dgm:pt>
    <dgm:pt modelId="{DFE67B12-2221-459C-94E3-0801E0350B8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b="0" cap="none" spc="0" dirty="0">
              <a:ln w="0"/>
              <a:solidFill>
                <a:schemeClr val="tx1"/>
              </a:solidFill>
              <a:effectLst/>
            </a:rPr>
            <a:t> Date Range (if required)</a:t>
          </a:r>
        </a:p>
      </dgm:t>
    </dgm:pt>
    <dgm:pt modelId="{B05285C0-E59D-4FB2-AFD5-A74CFE3E38DE}" type="sibTrans" cxnId="{F2CC0B7B-D35E-41F9-B38C-9BA5D620BD14}">
      <dgm:prSet/>
      <dgm:spPr/>
      <dgm:t>
        <a:bodyPr/>
        <a:lstStyle/>
        <a:p>
          <a:endParaRPr lang="en-US"/>
        </a:p>
      </dgm:t>
    </dgm:pt>
    <dgm:pt modelId="{E71DC284-102B-49E7-B1EC-8A376E08F9DD}" type="parTrans" cxnId="{F2CC0B7B-D35E-41F9-B38C-9BA5D620BD14}">
      <dgm:prSet/>
      <dgm:spPr/>
      <dgm:t>
        <a:bodyPr/>
        <a:lstStyle/>
        <a:p>
          <a:endParaRPr lang="en-US"/>
        </a:p>
      </dgm:t>
    </dgm:pt>
    <dgm:pt modelId="{5E8D2D5E-62C1-4DF2-8103-72425404948F}" type="pres">
      <dgm:prSet presAssocID="{BC593875-013E-4CD6-8913-6EF248456E48}" presName="Name0" presStyleCnt="0">
        <dgm:presLayoutVars>
          <dgm:dir/>
          <dgm:resizeHandles val="exact"/>
        </dgm:presLayoutVars>
      </dgm:prSet>
      <dgm:spPr/>
    </dgm:pt>
    <dgm:pt modelId="{02389A9E-745E-4626-823A-D1EE4919DB13}" type="pres">
      <dgm:prSet presAssocID="{148A57AC-9C37-4605-A82C-D935B49FA0E4}" presName="node" presStyleLbl="node1" presStyleIdx="0" presStyleCnt="3" custScaleY="104555">
        <dgm:presLayoutVars>
          <dgm:bulletEnabled val="1"/>
        </dgm:presLayoutVars>
      </dgm:prSet>
      <dgm:spPr/>
    </dgm:pt>
    <dgm:pt modelId="{E9343B48-C2F4-43D9-B0A6-36086FE6920A}" type="pres">
      <dgm:prSet presAssocID="{4E08B79F-F343-4DC3-BFF8-00CC5E695B64}" presName="sibTrans" presStyleLbl="sibTrans2D1" presStyleIdx="0" presStyleCnt="2"/>
      <dgm:spPr/>
    </dgm:pt>
    <dgm:pt modelId="{1B0262FF-4155-4680-8640-7770FC15DCB0}" type="pres">
      <dgm:prSet presAssocID="{4E08B79F-F343-4DC3-BFF8-00CC5E695B64}" presName="connectorText" presStyleLbl="sibTrans2D1" presStyleIdx="0" presStyleCnt="2"/>
      <dgm:spPr/>
    </dgm:pt>
    <dgm:pt modelId="{12D566BE-F3D9-4B07-95C1-8AD1FBA91663}" type="pres">
      <dgm:prSet presAssocID="{26EB434B-9B6C-4898-A12D-8450F3F96E7F}" presName="node" presStyleLbl="node1" presStyleIdx="1" presStyleCnt="3" custScaleX="96908" custScaleY="99262">
        <dgm:presLayoutVars>
          <dgm:bulletEnabled val="1"/>
        </dgm:presLayoutVars>
      </dgm:prSet>
      <dgm:spPr/>
    </dgm:pt>
    <dgm:pt modelId="{456A6C0C-18FA-4AEE-866F-1B3621EB018A}" type="pres">
      <dgm:prSet presAssocID="{09CB6A47-DE77-44DB-A3AD-78FA931B9117}" presName="sibTrans" presStyleLbl="sibTrans2D1" presStyleIdx="1" presStyleCnt="2"/>
      <dgm:spPr/>
    </dgm:pt>
    <dgm:pt modelId="{332FED16-BBDE-4249-AC7F-CF8FB0460AE3}" type="pres">
      <dgm:prSet presAssocID="{09CB6A47-DE77-44DB-A3AD-78FA931B9117}" presName="connectorText" presStyleLbl="sibTrans2D1" presStyleIdx="1" presStyleCnt="2"/>
      <dgm:spPr/>
    </dgm:pt>
    <dgm:pt modelId="{335F2E6B-39CA-44DB-B26E-DF1CA6ABAAED}" type="pres">
      <dgm:prSet presAssocID="{829B61DA-C4C4-422D-B5BC-C3B8A95F396F}" presName="node" presStyleLbl="node1" presStyleIdx="2" presStyleCnt="3" custScaleX="103616" custScaleY="104555">
        <dgm:presLayoutVars>
          <dgm:bulletEnabled val="1"/>
        </dgm:presLayoutVars>
      </dgm:prSet>
      <dgm:spPr/>
    </dgm:pt>
  </dgm:ptLst>
  <dgm:cxnLst>
    <dgm:cxn modelId="{173A0D08-BB97-4F25-BD7F-4D634F7EB036}" srcId="{26EB434B-9B6C-4898-A12D-8450F3F96E7F}" destId="{60C0A852-E46F-4569-99D8-3E7659E8446A}" srcOrd="3" destOrd="0" parTransId="{B131C790-0F66-48E6-84B1-AAA9E3C654C2}" sibTransId="{52B72AC1-A8BB-4E57-B3D7-A939EF5BB12A}"/>
    <dgm:cxn modelId="{FA3A0C0A-B596-4F80-B1CC-1410143E26B9}" type="presOf" srcId="{3D3FA78A-B998-437D-A5D3-448759BDB069}" destId="{12D566BE-F3D9-4B07-95C1-8AD1FBA91663}" srcOrd="0" destOrd="2" presId="urn:microsoft.com/office/officeart/2005/8/layout/process1"/>
    <dgm:cxn modelId="{9005901F-4AB3-43DC-B8A5-4927A9E1ECFE}" srcId="{26EB434B-9B6C-4898-A12D-8450F3F96E7F}" destId="{3D3FA78A-B998-437D-A5D3-448759BDB069}" srcOrd="1" destOrd="0" parTransId="{E00A32E9-214B-4E6D-BA88-94BBD1C1D15B}" sibTransId="{99CFB6F8-440D-45B6-A223-442A9B0FA0F3}"/>
    <dgm:cxn modelId="{E792EB1F-ADFC-4410-9DF3-966191DE9948}" srcId="{26EB434B-9B6C-4898-A12D-8450F3F96E7F}" destId="{B3F9550B-8287-4F91-A7A8-3CFB2EF1A9B7}" srcOrd="0" destOrd="0" parTransId="{2166963D-B52B-4600-9E6F-B22A95F5CFC9}" sibTransId="{B715441B-B921-4687-B513-59D240F4067C}"/>
    <dgm:cxn modelId="{09BC6624-AF4E-4FEF-95D5-D2056AD4A0A2}" type="presOf" srcId="{9BDCCAA7-FA7B-41EA-B968-82CBC8829660}" destId="{02389A9E-745E-4626-823A-D1EE4919DB13}" srcOrd="0" destOrd="1" presId="urn:microsoft.com/office/officeart/2005/8/layout/process1"/>
    <dgm:cxn modelId="{3DD1C32A-CD96-49E9-A351-2528DC09494D}" type="presOf" srcId="{26EB434B-9B6C-4898-A12D-8450F3F96E7F}" destId="{12D566BE-F3D9-4B07-95C1-8AD1FBA91663}" srcOrd="0" destOrd="0" presId="urn:microsoft.com/office/officeart/2005/8/layout/process1"/>
    <dgm:cxn modelId="{560B9533-B449-44C6-8ED4-4CB58F163131}" srcId="{148A57AC-9C37-4605-A82C-D935B49FA0E4}" destId="{7FF522B7-BB49-4317-9B5F-48E81886CD16}" srcOrd="1" destOrd="0" parTransId="{0E43227D-952E-45F2-9543-A324433BC67C}" sibTransId="{392D1D36-059F-4FF5-BDB1-C0974EB97B2F}"/>
    <dgm:cxn modelId="{FE18E534-EDB8-4BC8-B76F-EC0443CDCFB3}" type="presOf" srcId="{148A57AC-9C37-4605-A82C-D935B49FA0E4}" destId="{02389A9E-745E-4626-823A-D1EE4919DB13}" srcOrd="0" destOrd="0" presId="urn:microsoft.com/office/officeart/2005/8/layout/process1"/>
    <dgm:cxn modelId="{0C075838-45EB-47D0-821E-A72A2529224F}" srcId="{26EB434B-9B6C-4898-A12D-8450F3F96E7F}" destId="{E6FAEB7B-99A5-4B81-A029-869030494B0A}" srcOrd="2" destOrd="0" parTransId="{CB012973-9BDF-4D1F-952A-7D5610776240}" sibTransId="{A61C1E11-3211-4F0A-A880-FFF8827A4399}"/>
    <dgm:cxn modelId="{6B998D63-2CA5-419B-9569-ACB19DA6E7D4}" type="presOf" srcId="{60C0A852-E46F-4569-99D8-3E7659E8446A}" destId="{12D566BE-F3D9-4B07-95C1-8AD1FBA91663}" srcOrd="0" destOrd="4" presId="urn:microsoft.com/office/officeart/2005/8/layout/process1"/>
    <dgm:cxn modelId="{0AD8D343-0434-4DD0-9096-A7385CCC1772}" srcId="{829B61DA-C4C4-422D-B5BC-C3B8A95F396F}" destId="{8785DF38-EF3D-46C7-8F9E-B758F851950B}" srcOrd="0" destOrd="0" parTransId="{A165AF6A-D796-4CE2-8502-A62756E7DA4C}" sibTransId="{504B2134-91C8-435C-986A-7477FA012349}"/>
    <dgm:cxn modelId="{5A159746-BAD4-4A12-AA4C-22761FF6130E}" srcId="{148A57AC-9C37-4605-A82C-D935B49FA0E4}" destId="{9BDCCAA7-FA7B-41EA-B968-82CBC8829660}" srcOrd="0" destOrd="0" parTransId="{5F0FDFBD-4781-43B7-9494-0F5CCC371F6C}" sibTransId="{A82184D8-F736-401D-9E07-AC13260486B4}"/>
    <dgm:cxn modelId="{BD86396D-670B-4099-8974-225CCC987082}" type="presOf" srcId="{829B61DA-C4C4-422D-B5BC-C3B8A95F396F}" destId="{335F2E6B-39CA-44DB-B26E-DF1CA6ABAAED}" srcOrd="0" destOrd="0" presId="urn:microsoft.com/office/officeart/2005/8/layout/process1"/>
    <dgm:cxn modelId="{4DF1504D-5622-4EF3-B023-B24EA992F8D5}" type="presOf" srcId="{C1F1D339-8900-4A4A-B463-23E29F477E62}" destId="{02389A9E-745E-4626-823A-D1EE4919DB13}" srcOrd="0" destOrd="3" presId="urn:microsoft.com/office/officeart/2005/8/layout/process1"/>
    <dgm:cxn modelId="{E8E6A04D-72D8-4777-9063-F49DC3B580BA}" type="presOf" srcId="{4E08B79F-F343-4DC3-BFF8-00CC5E695B64}" destId="{E9343B48-C2F4-43D9-B0A6-36086FE6920A}" srcOrd="0" destOrd="0" presId="urn:microsoft.com/office/officeart/2005/8/layout/process1"/>
    <dgm:cxn modelId="{5670076F-9AD2-48CC-88E3-8608E767821F}" srcId="{148A57AC-9C37-4605-A82C-D935B49FA0E4}" destId="{C1F1D339-8900-4A4A-B463-23E29F477E62}" srcOrd="2" destOrd="0" parTransId="{FCA8F924-7096-4417-91F2-98F86BA6F158}" sibTransId="{CE0552CC-340B-44C3-9975-F9241104EA90}"/>
    <dgm:cxn modelId="{8960FC79-AF92-4C8B-BA3C-8383FF058A82}" type="presOf" srcId="{DFE67B12-2221-459C-94E3-0801E0350B84}" destId="{02389A9E-745E-4626-823A-D1EE4919DB13}" srcOrd="0" destOrd="4" presId="urn:microsoft.com/office/officeart/2005/8/layout/process1"/>
    <dgm:cxn modelId="{B208F85A-7F67-424C-A508-85A902E62E76}" srcId="{BC593875-013E-4CD6-8913-6EF248456E48}" destId="{148A57AC-9C37-4605-A82C-D935B49FA0E4}" srcOrd="0" destOrd="0" parTransId="{0EBB8660-D55A-42C8-BC62-E35EBAFC8420}" sibTransId="{4E08B79F-F343-4DC3-BFF8-00CC5E695B64}"/>
    <dgm:cxn modelId="{F2CC0B7B-D35E-41F9-B38C-9BA5D620BD14}" srcId="{148A57AC-9C37-4605-A82C-D935B49FA0E4}" destId="{DFE67B12-2221-459C-94E3-0801E0350B84}" srcOrd="3" destOrd="0" parTransId="{E71DC284-102B-49E7-B1EC-8A376E08F9DD}" sibTransId="{B05285C0-E59D-4FB2-AFD5-A74CFE3E38DE}"/>
    <dgm:cxn modelId="{7CF5077E-DD29-4434-90EE-7291D67B54B0}" type="presOf" srcId="{7FF522B7-BB49-4317-9B5F-48E81886CD16}" destId="{02389A9E-745E-4626-823A-D1EE4919DB13}" srcOrd="0" destOrd="2" presId="urn:microsoft.com/office/officeart/2005/8/layout/process1"/>
    <dgm:cxn modelId="{AA2ECC88-E062-43AA-AD91-12AD3119305F}" type="presOf" srcId="{09CB6A47-DE77-44DB-A3AD-78FA931B9117}" destId="{332FED16-BBDE-4249-AC7F-CF8FB0460AE3}" srcOrd="1" destOrd="0" presId="urn:microsoft.com/office/officeart/2005/8/layout/process1"/>
    <dgm:cxn modelId="{39ACC196-D9B0-4AC9-8C79-DE0D0F10BB8F}" type="presOf" srcId="{8785DF38-EF3D-46C7-8F9E-B758F851950B}" destId="{335F2E6B-39CA-44DB-B26E-DF1CA6ABAAED}" srcOrd="0" destOrd="1" presId="urn:microsoft.com/office/officeart/2005/8/layout/process1"/>
    <dgm:cxn modelId="{3A2694AD-13E2-4E7B-9CDB-C102595D9C30}" type="presOf" srcId="{B3F9550B-8287-4F91-A7A8-3CFB2EF1A9B7}" destId="{12D566BE-F3D9-4B07-95C1-8AD1FBA91663}" srcOrd="0" destOrd="1" presId="urn:microsoft.com/office/officeart/2005/8/layout/process1"/>
    <dgm:cxn modelId="{96A0EAB1-A595-42BA-AAE7-49D5B544FF8F}" type="presOf" srcId="{BC593875-013E-4CD6-8913-6EF248456E48}" destId="{5E8D2D5E-62C1-4DF2-8103-72425404948F}" srcOrd="0" destOrd="0" presId="urn:microsoft.com/office/officeart/2005/8/layout/process1"/>
    <dgm:cxn modelId="{F18C57B4-C250-4C58-8224-5E3C315542FF}" srcId="{BC593875-013E-4CD6-8913-6EF248456E48}" destId="{26EB434B-9B6C-4898-A12D-8450F3F96E7F}" srcOrd="1" destOrd="0" parTransId="{211BD99B-BCFB-4A4C-9341-3136F486FFBD}" sibTransId="{09CB6A47-DE77-44DB-A3AD-78FA931B9117}"/>
    <dgm:cxn modelId="{9FF924BD-1E8D-4B4B-9558-E5DA419EBFA2}" type="presOf" srcId="{4E08B79F-F343-4DC3-BFF8-00CC5E695B64}" destId="{1B0262FF-4155-4680-8640-7770FC15DCB0}" srcOrd="1" destOrd="0" presId="urn:microsoft.com/office/officeart/2005/8/layout/process1"/>
    <dgm:cxn modelId="{3FB9A8C0-5AE3-4461-8EBB-ACCB618C4210}" type="presOf" srcId="{09CB6A47-DE77-44DB-A3AD-78FA931B9117}" destId="{456A6C0C-18FA-4AEE-866F-1B3621EB018A}" srcOrd="0" destOrd="0" presId="urn:microsoft.com/office/officeart/2005/8/layout/process1"/>
    <dgm:cxn modelId="{B1BFE5D7-D1C1-4C0A-B961-9BDA55D5A8E0}" srcId="{BC593875-013E-4CD6-8913-6EF248456E48}" destId="{829B61DA-C4C4-422D-B5BC-C3B8A95F396F}" srcOrd="2" destOrd="0" parTransId="{7F5659EE-D79D-4148-B505-B293D5C9A9C9}" sibTransId="{CF7F0743-2B8D-4DEC-AB16-EB49B5AC284C}"/>
    <dgm:cxn modelId="{FCA9C4E0-4203-4CB1-8E7A-C64A948631D9}" type="presOf" srcId="{E6FAEB7B-99A5-4B81-A029-869030494B0A}" destId="{12D566BE-F3D9-4B07-95C1-8AD1FBA91663}" srcOrd="0" destOrd="3" presId="urn:microsoft.com/office/officeart/2005/8/layout/process1"/>
    <dgm:cxn modelId="{B82F8FBC-E96D-4817-AA4B-4714F47572BC}" type="presParOf" srcId="{5E8D2D5E-62C1-4DF2-8103-72425404948F}" destId="{02389A9E-745E-4626-823A-D1EE4919DB13}" srcOrd="0" destOrd="0" presId="urn:microsoft.com/office/officeart/2005/8/layout/process1"/>
    <dgm:cxn modelId="{0F01FAB4-B0B5-42E4-A909-743247F1EFB3}" type="presParOf" srcId="{5E8D2D5E-62C1-4DF2-8103-72425404948F}" destId="{E9343B48-C2F4-43D9-B0A6-36086FE6920A}" srcOrd="1" destOrd="0" presId="urn:microsoft.com/office/officeart/2005/8/layout/process1"/>
    <dgm:cxn modelId="{E2BA608E-6FDE-420C-AF7B-BFCF748DD69C}" type="presParOf" srcId="{E9343B48-C2F4-43D9-B0A6-36086FE6920A}" destId="{1B0262FF-4155-4680-8640-7770FC15DCB0}" srcOrd="0" destOrd="0" presId="urn:microsoft.com/office/officeart/2005/8/layout/process1"/>
    <dgm:cxn modelId="{1E78844F-9B62-46E6-9086-20D2BF8C5B3C}" type="presParOf" srcId="{5E8D2D5E-62C1-4DF2-8103-72425404948F}" destId="{12D566BE-F3D9-4B07-95C1-8AD1FBA91663}" srcOrd="2" destOrd="0" presId="urn:microsoft.com/office/officeart/2005/8/layout/process1"/>
    <dgm:cxn modelId="{1E929DC8-2A47-4295-95CD-03D734640BD0}" type="presParOf" srcId="{5E8D2D5E-62C1-4DF2-8103-72425404948F}" destId="{456A6C0C-18FA-4AEE-866F-1B3621EB018A}" srcOrd="3" destOrd="0" presId="urn:microsoft.com/office/officeart/2005/8/layout/process1"/>
    <dgm:cxn modelId="{F2D0E056-6A70-4542-B413-6CCE359EFC3A}" type="presParOf" srcId="{456A6C0C-18FA-4AEE-866F-1B3621EB018A}" destId="{332FED16-BBDE-4249-AC7F-CF8FB0460AE3}" srcOrd="0" destOrd="0" presId="urn:microsoft.com/office/officeart/2005/8/layout/process1"/>
    <dgm:cxn modelId="{7D208DE3-7C2F-40BA-BF04-1E4A42A49296}" type="presParOf" srcId="{5E8D2D5E-62C1-4DF2-8103-72425404948F}" destId="{335F2E6B-39CA-44DB-B26E-DF1CA6ABAAE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89A9E-745E-4626-823A-D1EE4919DB13}">
      <dsp:nvSpPr>
        <dsp:cNvPr id="0" name=""/>
        <dsp:cNvSpPr/>
      </dsp:nvSpPr>
      <dsp:spPr>
        <a:xfrm>
          <a:off x="2042" y="221945"/>
          <a:ext cx="2814110" cy="336610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 dirty="0">
              <a:ln w="0"/>
              <a:solidFill>
                <a:schemeClr val="tx1"/>
              </a:solidFill>
              <a:effectLst/>
            </a:rPr>
            <a:t>Input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/>
            </a:rPr>
            <a:t>Reilsms.mdb file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/>
            </a:rPr>
            <a:t>Mode of Usage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/>
            </a:rPr>
            <a:t>Member Code with Names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/>
            </a:rPr>
            <a:t> Date Range (if required)</a:t>
          </a:r>
        </a:p>
      </dsp:txBody>
      <dsp:txXfrm>
        <a:off x="84464" y="304367"/>
        <a:ext cx="2649266" cy="3201265"/>
      </dsp:txXfrm>
    </dsp:sp>
    <dsp:sp modelId="{E9343B48-C2F4-43D9-B0A6-36086FE6920A}">
      <dsp:nvSpPr>
        <dsp:cNvPr id="0" name=""/>
        <dsp:cNvSpPr/>
      </dsp:nvSpPr>
      <dsp:spPr>
        <a:xfrm>
          <a:off x="3097563" y="1556050"/>
          <a:ext cx="596591" cy="697899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097563" y="1695630"/>
        <a:ext cx="417614" cy="418739"/>
      </dsp:txXfrm>
    </dsp:sp>
    <dsp:sp modelId="{12D566BE-F3D9-4B07-95C1-8AD1FBA91663}">
      <dsp:nvSpPr>
        <dsp:cNvPr id="0" name=""/>
        <dsp:cNvSpPr/>
      </dsp:nvSpPr>
      <dsp:spPr>
        <a:xfrm>
          <a:off x="3941796" y="307148"/>
          <a:ext cx="2727098" cy="319570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Process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Extract  table from database and convert to csv file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Modify the csv to a desired format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Add Extra Fields using member code to names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Develop a GUI for interaction</a:t>
          </a:r>
        </a:p>
      </dsp:txBody>
      <dsp:txXfrm>
        <a:off x="4021670" y="387022"/>
        <a:ext cx="2567350" cy="3035955"/>
      </dsp:txXfrm>
    </dsp:sp>
    <dsp:sp modelId="{456A6C0C-18FA-4AEE-866F-1B3621EB018A}">
      <dsp:nvSpPr>
        <dsp:cNvPr id="0" name=""/>
        <dsp:cNvSpPr/>
      </dsp:nvSpPr>
      <dsp:spPr>
        <a:xfrm>
          <a:off x="6950305" y="1556050"/>
          <a:ext cx="596591" cy="697899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950305" y="1695630"/>
        <a:ext cx="417614" cy="418739"/>
      </dsp:txXfrm>
    </dsp:sp>
    <dsp:sp modelId="{335F2E6B-39CA-44DB-B26E-DF1CA6ABAAED}">
      <dsp:nvSpPr>
        <dsp:cNvPr id="0" name=""/>
        <dsp:cNvSpPr/>
      </dsp:nvSpPr>
      <dsp:spPr>
        <a:xfrm>
          <a:off x="7794539" y="221945"/>
          <a:ext cx="2915868" cy="336610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Output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Date wise separated Required automatically generated Billing Sheet in the required format with added fields as </a:t>
          </a:r>
          <a:r>
            <a:rPr lang="en-US" sz="2000" kern="1200" dirty="0" err="1">
              <a:solidFill>
                <a:schemeClr val="tx1"/>
              </a:solidFill>
            </a:rPr>
            <a:t>xlsx</a:t>
          </a:r>
          <a:r>
            <a:rPr lang="en-US" sz="2000" kern="1200" dirty="0">
              <a:solidFill>
                <a:schemeClr val="tx1"/>
              </a:solidFill>
            </a:rPr>
            <a:t> file</a:t>
          </a:r>
        </a:p>
      </dsp:txBody>
      <dsp:txXfrm>
        <a:off x="7879942" y="307348"/>
        <a:ext cx="2745062" cy="3195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3B37-2845-4600-A57F-626C96F6E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13B88-C7FF-44E2-A4F7-8D97D9F31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F4F0-6E98-4700-8CE9-13F8230C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F762-A756-4521-850B-3BE70C28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CC9F-11F8-410C-A15F-487ED6A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0172-3859-4728-9D8A-4923C915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B638D-8384-4265-A33F-D05321078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5D37-3A78-4057-977C-44B6ABAE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405D4-EA02-483D-93F5-720C2E45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24EA-1DFF-403F-BF4A-C220A1E2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7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1029A-27CD-4FC5-88B0-8ABC2993E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79C17-519E-4E0D-A95F-35B5950A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1893D-9747-4487-BE87-FDEF4B1A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C135E-FED0-4CB7-95AA-F1819E97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CA05-5E80-4E58-8646-B98822F3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B502-A2DD-425D-83B7-4AA634A4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26C1-ED66-4273-A6C8-E34E0A5B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2EA2-2EAD-446D-8515-439E3DD1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00A2-0D64-4651-9089-DD52ED58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5FA5-FCCF-4C99-B805-C056A106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3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32DC-3452-47FE-9922-BFE0230E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065E1-A223-4EF2-8E31-A04D726D1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B6C01-6915-4319-B92D-E67A411C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BF42-8988-4E46-B7FA-165AB726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ED411-5072-4D35-86E8-B4792F7E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1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C3A0-AD9E-4A66-BB15-BBF45764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3F65-EDCC-4F9F-AAD6-E0541A627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6BFFE-E2AD-4849-9CF8-4B529F2B2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025C8-8224-4348-9A45-14473F3F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9E08C-3741-4670-BAF5-D2353360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C2497-40C6-4FF6-9449-01BA312A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9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CC1C-12F5-4641-8477-17BBBC0C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9846-CB3B-4D86-A315-DFE15036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EEE27-461C-44CC-8B98-9DC9A9E50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EF9FA-A0CB-49C6-B2B4-225C9ABB2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D7558-4DC5-4918-A755-9C6D39694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92450-AFCF-4C02-B2DF-1464830C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E6B74-D02E-419B-BC0C-20F9BC27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09D92-B81D-4132-8DD3-3A37A16B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A840-CDBA-4589-A870-72A1ED7C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09DFB-E51B-44C5-993D-22BFBA82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7977C-0EFB-4DEC-B3F3-AE72D362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CC2BF-EBA3-4050-AF85-6D19CAD0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1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2A819-845D-45F8-B9F9-8F13D18A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143FE-44D7-4E30-9B31-4272F337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8457F-4D09-41A3-91CB-296ED418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5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943F-A4A6-456B-A193-62D87384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08D2-9670-46AB-B197-119ED2B6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CBC5D-A161-4DAA-B48F-13D971910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917B4-E417-4129-A45F-53627546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968A-D4C3-43BC-BED9-79F30EBF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FB5F7-7DBE-4FA7-AE19-510DDE7F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4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DF3B-8D58-496D-B92B-C07728A1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5C34A-AEA5-47DF-BFD8-101E00042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30BAB-822D-42B1-BD49-A9F28031F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BDA4C-8C75-4F27-9E87-B30508D9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E1EA4-124A-4659-B107-BC91DB50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F4EF-90FC-4820-8F71-AF4B6C9D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6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E345B-2443-4152-9569-4E58307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FE900-F35E-4C8B-87D7-F6811053D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7C39-2BFA-4D98-A9BD-7A58AE925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D6F5-911D-4727-90E0-2901BF27D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12F3-E42B-470D-8774-8D0BBDEE9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6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5B1E-3CB0-40C8-9CE7-E0CF9A1AE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08" y="1815023"/>
            <a:ext cx="11163300" cy="124460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DEVELOPMENT OF AUTOMATIC MILK COLLECTION &amp; BILL GENERATION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6B2C-DE2B-41F5-9EDA-8B309F794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3718" y="3833982"/>
            <a:ext cx="8372482" cy="2550214"/>
          </a:xfrm>
        </p:spPr>
        <p:txBody>
          <a:bodyPr>
            <a:normAutofit fontScale="55000" lnSpcReduction="20000"/>
          </a:bodyPr>
          <a:lstStyle/>
          <a:p>
            <a:pPr algn="ctr"/>
            <a:endParaRPr lang="en-US" dirty="0"/>
          </a:p>
          <a:p>
            <a:pPr algn="ctr"/>
            <a:r>
              <a:rPr lang="en-US" sz="3200" dirty="0"/>
              <a:t>HARSHIT SINGH (B15CS019)</a:t>
            </a:r>
          </a:p>
          <a:p>
            <a:pPr algn="ctr"/>
            <a:r>
              <a:rPr lang="en-US" sz="3200" dirty="0"/>
              <a:t>ANKIT KUMAR (B15CS008)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 </a:t>
            </a:r>
            <a:r>
              <a:rPr lang="en-US" sz="3600" dirty="0"/>
              <a:t>Project Mentor- Dr. </a:t>
            </a:r>
            <a:r>
              <a:rPr lang="en-US" sz="3600" dirty="0" err="1"/>
              <a:t>Chiranjoy</a:t>
            </a:r>
            <a:r>
              <a:rPr lang="en-US" sz="3600" dirty="0"/>
              <a:t> Chattopadhyay,</a:t>
            </a:r>
          </a:p>
          <a:p>
            <a:pPr algn="ctr"/>
            <a:r>
              <a:rPr lang="en-US" sz="3600" dirty="0"/>
              <a:t>Assistant Professor,</a:t>
            </a:r>
          </a:p>
          <a:p>
            <a:pPr algn="ctr"/>
            <a:r>
              <a:rPr lang="en-US" sz="3600" dirty="0"/>
              <a:t>Dept. of Computer Science and Engineering,</a:t>
            </a:r>
          </a:p>
          <a:p>
            <a:pPr algn="ctr"/>
            <a:r>
              <a:rPr lang="en-US" sz="3600" dirty="0"/>
              <a:t>IIT Jodhpur</a:t>
            </a:r>
            <a:endParaRPr lang="en-US" sz="2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FA2FC-7850-4E33-9AB4-165C80A95676}"/>
              </a:ext>
            </a:extLst>
          </p:cNvPr>
          <p:cNvSpPr txBox="1"/>
          <p:nvPr/>
        </p:nvSpPr>
        <p:spPr>
          <a:xfrm>
            <a:off x="1619243" y="1517808"/>
            <a:ext cx="895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BTP Final Review, </a:t>
            </a:r>
          </a:p>
          <a:p>
            <a:pPr algn="ctr"/>
            <a:r>
              <a:rPr lang="en-US" sz="1400" i="1" dirty="0"/>
              <a:t>Department of Computer Science &amp; Engineering, IIT Jodhpur</a:t>
            </a:r>
          </a:p>
        </p:txBody>
      </p:sp>
      <p:pic>
        <p:nvPicPr>
          <p:cNvPr id="6" name="Picture 2" descr="Image result for iit jodhpur logo">
            <a:extLst>
              <a:ext uri="{FF2B5EF4-FFF2-40B4-BE49-F238E27FC236}">
                <a16:creationId xmlns:a16="http://schemas.microsoft.com/office/drawing/2014/main" id="{CD40E002-1B62-4DF8-A109-2C88111C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93" y="87146"/>
            <a:ext cx="1250531" cy="12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367C35-873C-4F03-AAC8-8DAB72FE5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9222" y="3039678"/>
            <a:ext cx="921471" cy="9180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11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B59F-EA33-436F-931F-7A9EFD9B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639315"/>
            <a:ext cx="11010900" cy="88154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cap="none" dirty="0"/>
              <a:t>Actual Scenario at the Milk Collection Center at </a:t>
            </a:r>
            <a:br>
              <a:rPr lang="en-US" sz="2800" b="1" cap="none" dirty="0"/>
            </a:br>
            <a:r>
              <a:rPr lang="en-US" sz="2800" b="1" cap="none" dirty="0" err="1"/>
              <a:t>Bhopalgarh</a:t>
            </a:r>
            <a:r>
              <a:rPr lang="en-US" sz="2800" b="1" cap="none" dirty="0"/>
              <a:t> Manasvi run by ICICI RSETI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2324B99-D5E8-40F3-A188-164336A718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>
          <a:xfrm>
            <a:off x="9787653" y="2180910"/>
            <a:ext cx="2201200" cy="1944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78BF8-AC11-4A2A-AFBA-8E71FEC85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142809"/>
            <a:ext cx="6873240" cy="407587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Presently the conversion is being done </a:t>
            </a:r>
            <a:r>
              <a:rPr lang="en-US" sz="2400" b="1" dirty="0"/>
              <a:t>online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process to generate the proper billing sheet after obtaining the csv file online takes </a:t>
            </a:r>
            <a:r>
              <a:rPr lang="en-US" sz="2400" b="1" dirty="0"/>
              <a:t>at least 2 days for a single center</a:t>
            </a:r>
            <a:r>
              <a:rPr lang="en-US" sz="2400" dirty="0"/>
              <a:t> (and presently they have 6 of them)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end users have very little or no knowledge of using the computers and so they want a software which can process at a single click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445644-49A6-4AAE-81D3-2107E7734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53" y="2180910"/>
            <a:ext cx="2201200" cy="1944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31B5A9-5F73-4004-873A-64D5E8B1F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853" y="4542636"/>
            <a:ext cx="3623600" cy="209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2B34-0FE0-4223-8B36-215B7DE5409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EE69-1FD2-478B-B20B-3458F4F5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936"/>
            <a:ext cx="10820400" cy="467334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Extracting a particular table from the “Reilsams.mdb” database file obtained from the collection center in </a:t>
            </a:r>
            <a:r>
              <a:rPr lang="en-US" b="1" dirty="0"/>
              <a:t>Offline</a:t>
            </a:r>
            <a:r>
              <a:rPr lang="en-US" dirty="0"/>
              <a:t> mode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Automatic customization </a:t>
            </a:r>
            <a:r>
              <a:rPr lang="en-US" dirty="0"/>
              <a:t>of the extracted table in the desired layout</a:t>
            </a:r>
          </a:p>
          <a:p>
            <a:pPr marL="976313" lvl="1">
              <a:buFont typeface="Courier New" panose="02070309020205020404" pitchFamily="49" charset="0"/>
              <a:buChar char="o"/>
            </a:pPr>
            <a:r>
              <a:rPr lang="en-US" dirty="0"/>
              <a:t> Removing unnecessary and insignificant data </a:t>
            </a:r>
          </a:p>
          <a:p>
            <a:pPr marL="1084263" lvl="1" indent="-339725">
              <a:buFont typeface="Courier New" panose="02070309020205020404" pitchFamily="49" charset="0"/>
              <a:buChar char="o"/>
              <a:tabLst>
                <a:tab pos="1022350" algn="l"/>
                <a:tab pos="1084263" algn="l"/>
              </a:tabLst>
            </a:pPr>
            <a:r>
              <a:rPr lang="en-US" dirty="0"/>
              <a:t>Adding the extra fields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Generation of sheet in different modes </a:t>
            </a:r>
          </a:p>
          <a:p>
            <a:pPr marL="1022350" lvl="1">
              <a:buFont typeface="Courier New" panose="02070309020205020404" pitchFamily="49" charset="0"/>
              <a:buChar char="o"/>
            </a:pPr>
            <a:r>
              <a:rPr lang="en-US" dirty="0"/>
              <a:t> According to Date </a:t>
            </a:r>
          </a:p>
          <a:p>
            <a:pPr marL="1022350" lvl="1">
              <a:buFont typeface="Courier New" panose="02070309020205020404" pitchFamily="49" charset="0"/>
              <a:buChar char="o"/>
            </a:pPr>
            <a:r>
              <a:rPr lang="en-US" dirty="0"/>
              <a:t> By Payment Cycle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 a user friendly </a:t>
            </a:r>
            <a:r>
              <a:rPr lang="en-US" b="1" dirty="0"/>
              <a:t>GUI </a:t>
            </a: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0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292A-3CD6-4831-9E39-B0F0ADDB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3" y="31502"/>
            <a:ext cx="105156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BLOCK DIAGRAM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B0F63AF-F608-47B8-B000-AA067F21C8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130232"/>
              </p:ext>
            </p:extLst>
          </p:nvPr>
        </p:nvGraphicFramePr>
        <p:xfrm>
          <a:off x="755648" y="2942317"/>
          <a:ext cx="1071245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F5C356D-F637-4908-BECD-7C8512561B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51135" y="1524281"/>
            <a:ext cx="921471" cy="918006"/>
          </a:xfrm>
          <a:prstGeom prst="rect">
            <a:avLst/>
          </a:prstGeom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E79F280-DB5D-4A69-A3C1-E9FC3AA3E78E}"/>
              </a:ext>
            </a:extLst>
          </p:cNvPr>
          <p:cNvGrpSpPr/>
          <p:nvPr/>
        </p:nvGrpSpPr>
        <p:grpSpPr>
          <a:xfrm rot="16200000">
            <a:off x="5816348" y="2440571"/>
            <a:ext cx="591046" cy="691413"/>
            <a:chOff x="3075453" y="1559293"/>
            <a:chExt cx="591046" cy="691413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235E2ED8-7793-4986-83B5-73090430DA68}"/>
                </a:ext>
              </a:extLst>
            </p:cNvPr>
            <p:cNvSpPr/>
            <p:nvPr/>
          </p:nvSpPr>
          <p:spPr>
            <a:xfrm>
              <a:off x="3075453" y="1559293"/>
              <a:ext cx="591046" cy="69141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7" name="Arrow: Right 4">
              <a:extLst>
                <a:ext uri="{FF2B5EF4-FFF2-40B4-BE49-F238E27FC236}">
                  <a16:creationId xmlns:a16="http://schemas.microsoft.com/office/drawing/2014/main" id="{77038B8E-D126-4A5B-8B1E-DB73D6F3B743}"/>
                </a:ext>
              </a:extLst>
            </p:cNvPr>
            <p:cNvSpPr txBox="1"/>
            <p:nvPr/>
          </p:nvSpPr>
          <p:spPr>
            <a:xfrm>
              <a:off x="3075453" y="1697576"/>
              <a:ext cx="413732" cy="414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808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5B89-149A-4122-89AA-9C7258F7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63759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0969-480C-4542-B94B-D35A2E251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288" y="637592"/>
            <a:ext cx="10937929" cy="58871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software has been developed using </a:t>
            </a:r>
            <a:r>
              <a:rPr lang="en-US" sz="2000" b="1" dirty="0"/>
              <a:t>python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Libraries</a:t>
            </a:r>
            <a:r>
              <a:rPr lang="en-US" sz="2000" dirty="0"/>
              <a:t> used :-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tkinter</a:t>
            </a:r>
            <a:r>
              <a:rPr lang="en-US" sz="2000" dirty="0"/>
              <a:t>  		to develop GUI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pypyodbc</a:t>
            </a:r>
            <a:r>
              <a:rPr lang="en-US" sz="2000" dirty="0"/>
              <a:t> 		to establish connection with the database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csv  		for operations on csv file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openpyxl</a:t>
            </a:r>
            <a:r>
              <a:rPr lang="en-US" sz="2000" dirty="0"/>
              <a:t> 		for operation on the excel file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xlrd</a:t>
            </a:r>
            <a:r>
              <a:rPr lang="en-US" sz="2000" dirty="0"/>
              <a:t>  		for reading from the excel sheet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Windows Installer for distribution and direct installation of software which enables the user to run the application with the need of terminal and python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Dynamic path </a:t>
            </a:r>
            <a:r>
              <a:rPr lang="en-US" sz="2000" dirty="0"/>
              <a:t>implemented using configuration file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Abstraction </a:t>
            </a:r>
            <a:r>
              <a:rPr lang="en-US" sz="2000" dirty="0"/>
              <a:t>:- The key component of implementation is the level of abstraction used as every intermediate step or background processes are hidden from the user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Scalability</a:t>
            </a:r>
            <a:r>
              <a:rPr lang="en-US" sz="2000" dirty="0"/>
              <a:t> :- The Software supports addition of any number of centers and any number of members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Testing</a:t>
            </a:r>
            <a:r>
              <a:rPr lang="en-US" sz="2000" dirty="0"/>
              <a:t> and </a:t>
            </a:r>
            <a:r>
              <a:rPr lang="en-US" sz="2000" b="1" dirty="0"/>
              <a:t>Exception Handling </a:t>
            </a:r>
            <a:r>
              <a:rPr lang="en-US" sz="2000" dirty="0"/>
              <a:t>has been done extensively in accordance with the GUI</a:t>
            </a:r>
          </a:p>
        </p:txBody>
      </p:sp>
    </p:spTree>
    <p:extLst>
      <p:ext uri="{BB962C8B-B14F-4D97-AF65-F5344CB8AC3E}">
        <p14:creationId xmlns:p14="http://schemas.microsoft.com/office/powerpoint/2010/main" val="85383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82D80-F117-451B-A032-6ECA3F298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1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90A9CD-36ED-4EFB-812A-162793A51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200"/>
            <a:ext cx="12192000" cy="6858000"/>
          </a:xfrm>
          <a:prstGeom prst="rect">
            <a:avLst/>
          </a:prstGeom>
        </p:spPr>
      </p:pic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19E46599-9DCA-4B7F-A7A1-1719619AFBDD}"/>
              </a:ext>
            </a:extLst>
          </p:cNvPr>
          <p:cNvSpPr/>
          <p:nvPr/>
        </p:nvSpPr>
        <p:spPr>
          <a:xfrm>
            <a:off x="9207500" y="1764868"/>
            <a:ext cx="2425700" cy="1238429"/>
          </a:xfrm>
          <a:prstGeom prst="borderCallout2">
            <a:avLst>
              <a:gd name="adj1" fmla="val 18750"/>
              <a:gd name="adj2" fmla="val 1091"/>
              <a:gd name="adj3" fmla="val 18750"/>
              <a:gd name="adj4" fmla="val -16667"/>
              <a:gd name="adj5" fmla="val -36925"/>
              <a:gd name="adj6" fmla="val -36196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9BCAE-6D42-4A58-AFCD-6A837BAF6600}"/>
              </a:ext>
            </a:extLst>
          </p:cNvPr>
          <p:cNvSpPr txBox="1"/>
          <p:nvPr/>
        </p:nvSpPr>
        <p:spPr>
          <a:xfrm>
            <a:off x="9302750" y="1839835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newly added automatically generated fields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122D60-0E03-4517-89CC-5E136C5F054E}"/>
              </a:ext>
            </a:extLst>
          </p:cNvPr>
          <p:cNvCxnSpPr>
            <a:endCxn id="11" idx="1"/>
          </p:cNvCxnSpPr>
          <p:nvPr/>
        </p:nvCxnSpPr>
        <p:spPr>
          <a:xfrm flipV="1">
            <a:off x="9639300" y="3003297"/>
            <a:ext cx="781050" cy="439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AE7ACB5-3867-4E3C-A6EC-36B0BE79862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501900" y="2384083"/>
            <a:ext cx="6705600" cy="1159217"/>
          </a:xfrm>
          <a:prstGeom prst="bentConnector3">
            <a:avLst>
              <a:gd name="adj1" fmla="val 943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B284A233-1AA9-419E-BF69-5DD883835C8D}"/>
              </a:ext>
            </a:extLst>
          </p:cNvPr>
          <p:cNvSpPr/>
          <p:nvPr/>
        </p:nvSpPr>
        <p:spPr>
          <a:xfrm>
            <a:off x="9398000" y="4473917"/>
            <a:ext cx="2235200" cy="1412534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B1D2B7-BD98-4474-A049-7BA6C8E1084F}"/>
              </a:ext>
            </a:extLst>
          </p:cNvPr>
          <p:cNvSpPr txBox="1"/>
          <p:nvPr/>
        </p:nvSpPr>
        <p:spPr>
          <a:xfrm>
            <a:off x="9556750" y="4473917"/>
            <a:ext cx="1917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 sheet has been given the proper data separated for each day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D5F33D2-5455-4A17-B7E8-E4D5E11F452B}"/>
              </a:ext>
            </a:extLst>
          </p:cNvPr>
          <p:cNvCxnSpPr/>
          <p:nvPr/>
        </p:nvCxnSpPr>
        <p:spPr>
          <a:xfrm flipV="1">
            <a:off x="1130300" y="2146300"/>
            <a:ext cx="8077200" cy="1282700"/>
          </a:xfrm>
          <a:prstGeom prst="bentConnector3">
            <a:avLst>
              <a:gd name="adj1" fmla="val 833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53A72A-823F-4DDA-81FC-10806F184701}"/>
              </a:ext>
            </a:extLst>
          </p:cNvPr>
          <p:cNvCxnSpPr/>
          <p:nvPr/>
        </p:nvCxnSpPr>
        <p:spPr>
          <a:xfrm flipV="1">
            <a:off x="1130300" y="3223055"/>
            <a:ext cx="0" cy="2059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1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19596" y="2834030"/>
            <a:ext cx="7752806" cy="8465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3800203" y="39222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BD4EC2-2C3B-42C3-BD81-A6595ABAF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8534" y="3903638"/>
            <a:ext cx="1334931" cy="1329912"/>
          </a:xfrm>
          <a:prstGeom prst="rect">
            <a:avLst/>
          </a:prstGeom>
          <a:ln>
            <a:noFill/>
          </a:ln>
        </p:spPr>
      </p:pic>
      <p:pic>
        <p:nvPicPr>
          <p:cNvPr id="6" name="Picture 2" descr="Image result for iit jodhpur logo">
            <a:extLst>
              <a:ext uri="{FF2B5EF4-FFF2-40B4-BE49-F238E27FC236}">
                <a16:creationId xmlns:a16="http://schemas.microsoft.com/office/drawing/2014/main" id="{70BD8C0B-FD97-4FE3-A8EC-B0A76E8C4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76" y="1000541"/>
            <a:ext cx="1555845" cy="161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4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291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DEVELOPMENT OF AUTOMATIC MILK COLLECTION &amp; BILL GENERATION SOFTWARE</vt:lpstr>
      <vt:lpstr>Actual Scenario at the Milk Collection Center at  Bhopalgarh Manasvi run by ICICI RSETI</vt:lpstr>
      <vt:lpstr>PROBLEM STATEMENT</vt:lpstr>
      <vt:lpstr>BLOCK DIAGRAM</vt:lpstr>
      <vt:lpstr>IMPLEMENTATION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 DATABASE CONVERSION SOFTWARE</dc:title>
  <dc:creator>HARSHIT SINGH</dc:creator>
  <cp:lastModifiedBy>HARSHIT SINGH</cp:lastModifiedBy>
  <cp:revision>33</cp:revision>
  <dcterms:created xsi:type="dcterms:W3CDTF">2017-11-23T12:43:17Z</dcterms:created>
  <dcterms:modified xsi:type="dcterms:W3CDTF">2017-11-24T16:44:32Z</dcterms:modified>
</cp:coreProperties>
</file>