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9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D164344-B286-B446-8343-4A1857B28E86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800462D-A8C0-7842-A67C-E8ECA5CA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4344-B286-B446-8343-4A1857B28E86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462D-A8C0-7842-A67C-E8ECA5CA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7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4344-B286-B446-8343-4A1857B28E86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462D-A8C0-7842-A67C-E8ECA5CA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6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4344-B286-B446-8343-4A1857B28E86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462D-A8C0-7842-A67C-E8ECA5CA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4344-B286-B446-8343-4A1857B28E86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462D-A8C0-7842-A67C-E8ECA5CA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08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4344-B286-B446-8343-4A1857B28E86}" type="datetimeFigureOut">
              <a:rPr lang="en-US" smtClean="0"/>
              <a:t>2/13/21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462D-A8C0-7842-A67C-E8ECA5CA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87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4344-B286-B446-8343-4A1857B28E86}" type="datetimeFigureOut">
              <a:rPr lang="en-US" smtClean="0"/>
              <a:t>2/13/21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462D-A8C0-7842-A67C-E8ECA5CA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70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D164344-B286-B446-8343-4A1857B28E86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462D-A8C0-7842-A67C-E8ECA5CA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93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D164344-B286-B446-8343-4A1857B28E86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462D-A8C0-7842-A67C-E8ECA5CA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1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4344-B286-B446-8343-4A1857B28E86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462D-A8C0-7842-A67C-E8ECA5CA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9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4344-B286-B446-8343-4A1857B28E86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462D-A8C0-7842-A67C-E8ECA5CA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0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4344-B286-B446-8343-4A1857B28E86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462D-A8C0-7842-A67C-E8ECA5CA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4344-B286-B446-8343-4A1857B28E86}" type="datetimeFigureOut">
              <a:rPr lang="en-US" smtClean="0"/>
              <a:t>2/13/21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462D-A8C0-7842-A67C-E8ECA5CA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7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4344-B286-B446-8343-4A1857B28E86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462D-A8C0-7842-A67C-E8ECA5CA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0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4344-B286-B446-8343-4A1857B28E86}" type="datetimeFigureOut">
              <a:rPr lang="en-US" smtClean="0"/>
              <a:t>2/13/21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462D-A8C0-7842-A67C-E8ECA5CA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5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4344-B286-B446-8343-4A1857B28E86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462D-A8C0-7842-A67C-E8ECA5CA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2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4344-B286-B446-8343-4A1857B28E86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462D-A8C0-7842-A67C-E8ECA5CA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6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D164344-B286-B446-8343-4A1857B28E86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800462D-A8C0-7842-A67C-E8ECA5CA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5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D37F-0CCD-7241-8671-EB98064D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659584" cy="706964"/>
          </a:xfrm>
        </p:spPr>
        <p:txBody>
          <a:bodyPr>
            <a:normAutofit/>
          </a:bodyPr>
          <a:lstStyle/>
          <a:p>
            <a:r>
              <a:rPr lang="en-US" sz="3200" b="1" dirty="0"/>
              <a:t>System Design -Scalability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9B8DA-97C8-6141-9273-FA1F2800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BB08C-119E-8D4B-B65D-5353B2938D0D}"/>
              </a:ext>
            </a:extLst>
          </p:cNvPr>
          <p:cNvSpPr txBox="1"/>
          <p:nvPr/>
        </p:nvSpPr>
        <p:spPr>
          <a:xfrm>
            <a:off x="21671280" y="-6949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E64A2-2442-B74B-9972-582B1A083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353" y="3221161"/>
            <a:ext cx="6432616" cy="27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07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CB84-D58B-5E45-9BE6-C854BB12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achieve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9D2E-5DC0-9F4A-AECE-7D0C93942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50" y="2468031"/>
            <a:ext cx="4825158" cy="34163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44867-A1E4-4B4A-817B-1AAA1FD10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45150" y="2573966"/>
            <a:ext cx="4825159" cy="3416300"/>
          </a:xfrm>
        </p:spPr>
        <p:txBody>
          <a:bodyPr>
            <a:normAutofit/>
          </a:bodyPr>
          <a:lstStyle/>
          <a:p>
            <a:r>
              <a:rPr lang="en-US" dirty="0"/>
              <a:t>Separating out platform layer from web Application allow both to scale independently.</a:t>
            </a:r>
          </a:p>
          <a:p>
            <a:r>
              <a:rPr lang="en-IN" dirty="0"/>
              <a:t>Adding a new API is quick, as you only need to add platform servers without adding unnecessary capacity for web application tier.</a:t>
            </a:r>
          </a:p>
          <a:p>
            <a:r>
              <a:rPr lang="en-IN" dirty="0"/>
              <a:t>Reusing platform layer for other infrastructures and interfaces.</a:t>
            </a:r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F65086-DC16-AD46-8E25-7624C2577A2A}"/>
              </a:ext>
            </a:extLst>
          </p:cNvPr>
          <p:cNvSpPr/>
          <p:nvPr/>
        </p:nvSpPr>
        <p:spPr>
          <a:xfrm>
            <a:off x="232251" y="4100604"/>
            <a:ext cx="746509" cy="34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Client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34F6525-91D2-464F-B843-A692A22CBFBB}"/>
              </a:ext>
            </a:extLst>
          </p:cNvPr>
          <p:cNvSpPr/>
          <p:nvPr/>
        </p:nvSpPr>
        <p:spPr>
          <a:xfrm>
            <a:off x="2266549" y="3290544"/>
            <a:ext cx="532439" cy="58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Web</a:t>
            </a:r>
          </a:p>
          <a:p>
            <a:pPr algn="ctr"/>
            <a:r>
              <a:rPr lang="en-US" sz="700" dirty="0"/>
              <a:t>Server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BF3C376A-559E-764F-9F2D-CD30FDC71CF3}"/>
              </a:ext>
            </a:extLst>
          </p:cNvPr>
          <p:cNvSpPr/>
          <p:nvPr/>
        </p:nvSpPr>
        <p:spPr>
          <a:xfrm>
            <a:off x="5845283" y="3457144"/>
            <a:ext cx="643294" cy="3542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Shard 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9F9993-7BEB-AF42-A6F9-51EF9A2B6FC1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978760" y="4256719"/>
            <a:ext cx="550713" cy="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5AFC5E-5CD4-534B-A54A-8552BF2C32AF}"/>
              </a:ext>
            </a:extLst>
          </p:cNvPr>
          <p:cNvCxnSpPr>
            <a:cxnSpLocks/>
          </p:cNvCxnSpPr>
          <p:nvPr/>
        </p:nvCxnSpPr>
        <p:spPr>
          <a:xfrm>
            <a:off x="3878841" y="3606655"/>
            <a:ext cx="1246382" cy="42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E707B8-ECD1-684A-B01F-6817F3A69FE9}"/>
              </a:ext>
            </a:extLst>
          </p:cNvPr>
          <p:cNvCxnSpPr>
            <a:cxnSpLocks/>
          </p:cNvCxnSpPr>
          <p:nvPr/>
        </p:nvCxnSpPr>
        <p:spPr>
          <a:xfrm flipV="1">
            <a:off x="1723178" y="3603668"/>
            <a:ext cx="550713" cy="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2AE801-C4AC-6942-B961-640AB2C8AC5F}"/>
              </a:ext>
            </a:extLst>
          </p:cNvPr>
          <p:cNvCxnSpPr>
            <a:cxnSpLocks/>
          </p:cNvCxnSpPr>
          <p:nvPr/>
        </p:nvCxnSpPr>
        <p:spPr>
          <a:xfrm flipV="1">
            <a:off x="1730520" y="4180957"/>
            <a:ext cx="550713" cy="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0F15B4-0AD7-644C-B5E3-6518DD269FF3}"/>
              </a:ext>
            </a:extLst>
          </p:cNvPr>
          <p:cNvCxnSpPr>
            <a:cxnSpLocks/>
          </p:cNvCxnSpPr>
          <p:nvPr/>
        </p:nvCxnSpPr>
        <p:spPr>
          <a:xfrm flipV="1">
            <a:off x="1746458" y="4903501"/>
            <a:ext cx="550713" cy="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8D0EC8-BA11-CD48-9CA3-F02AC0971601}"/>
              </a:ext>
            </a:extLst>
          </p:cNvPr>
          <p:cNvCxnSpPr>
            <a:cxnSpLocks/>
          </p:cNvCxnSpPr>
          <p:nvPr/>
        </p:nvCxnSpPr>
        <p:spPr>
          <a:xfrm flipV="1">
            <a:off x="3869267" y="4183944"/>
            <a:ext cx="1255956" cy="8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BB81E4-93B5-164C-A27C-C1BBB0983718}"/>
              </a:ext>
            </a:extLst>
          </p:cNvPr>
          <p:cNvCxnSpPr>
            <a:cxnSpLocks/>
          </p:cNvCxnSpPr>
          <p:nvPr/>
        </p:nvCxnSpPr>
        <p:spPr>
          <a:xfrm flipV="1">
            <a:off x="3878841" y="4290435"/>
            <a:ext cx="1246382" cy="63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>
            <a:extLst>
              <a:ext uri="{FF2B5EF4-FFF2-40B4-BE49-F238E27FC236}">
                <a16:creationId xmlns:a16="http://schemas.microsoft.com/office/drawing/2014/main" id="{8FE4AA9C-9D40-9D4B-93FE-F5C4118FBE3C}"/>
              </a:ext>
            </a:extLst>
          </p:cNvPr>
          <p:cNvSpPr/>
          <p:nvPr/>
        </p:nvSpPr>
        <p:spPr>
          <a:xfrm>
            <a:off x="4746851" y="3122738"/>
            <a:ext cx="914400" cy="3344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Session store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D4353F-D880-3245-95C1-3DCDE1D50A68}"/>
              </a:ext>
            </a:extLst>
          </p:cNvPr>
          <p:cNvCxnSpPr>
            <a:cxnSpLocks/>
          </p:cNvCxnSpPr>
          <p:nvPr/>
        </p:nvCxnSpPr>
        <p:spPr>
          <a:xfrm flipV="1">
            <a:off x="3764541" y="3290544"/>
            <a:ext cx="982310" cy="12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D13246-7787-E545-8DA8-2AF485D36809}"/>
              </a:ext>
            </a:extLst>
          </p:cNvPr>
          <p:cNvCxnSpPr>
            <a:cxnSpLocks/>
          </p:cNvCxnSpPr>
          <p:nvPr/>
        </p:nvCxnSpPr>
        <p:spPr>
          <a:xfrm flipV="1">
            <a:off x="3887599" y="3413101"/>
            <a:ext cx="934862" cy="71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82A844-F4D4-DF4E-A32D-573C6E3D9C44}"/>
              </a:ext>
            </a:extLst>
          </p:cNvPr>
          <p:cNvCxnSpPr>
            <a:cxnSpLocks/>
          </p:cNvCxnSpPr>
          <p:nvPr/>
        </p:nvCxnSpPr>
        <p:spPr>
          <a:xfrm flipV="1">
            <a:off x="3873315" y="3484045"/>
            <a:ext cx="1052212" cy="152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rect Access Storage 4">
            <a:extLst>
              <a:ext uri="{FF2B5EF4-FFF2-40B4-BE49-F238E27FC236}">
                <a16:creationId xmlns:a16="http://schemas.microsoft.com/office/drawing/2014/main" id="{1F096883-8600-324D-AF2B-5E7F5182D6DE}"/>
              </a:ext>
            </a:extLst>
          </p:cNvPr>
          <p:cNvSpPr/>
          <p:nvPr/>
        </p:nvSpPr>
        <p:spPr>
          <a:xfrm>
            <a:off x="4355030" y="5124153"/>
            <a:ext cx="1198179" cy="25224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queue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313257-D7B8-7D45-9B79-6A90CF329DEF}"/>
              </a:ext>
            </a:extLst>
          </p:cNvPr>
          <p:cNvCxnSpPr>
            <a:cxnSpLocks/>
          </p:cNvCxnSpPr>
          <p:nvPr/>
        </p:nvCxnSpPr>
        <p:spPr>
          <a:xfrm>
            <a:off x="3843566" y="3695913"/>
            <a:ext cx="653679" cy="147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40CE80-724E-234B-A3E4-471B63427F3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873315" y="4402572"/>
            <a:ext cx="481715" cy="84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789B79-8C00-7249-A51C-5481BA46A9EB}"/>
              </a:ext>
            </a:extLst>
          </p:cNvPr>
          <p:cNvCxnSpPr>
            <a:cxnSpLocks/>
          </p:cNvCxnSpPr>
          <p:nvPr/>
        </p:nvCxnSpPr>
        <p:spPr>
          <a:xfrm>
            <a:off x="3850592" y="5083534"/>
            <a:ext cx="573436" cy="27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3AF94B-C38D-E74F-9EDA-331EDD28051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5553209" y="5250277"/>
            <a:ext cx="519182" cy="18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5768C57-77D6-A648-92B8-8E7880E54AC3}"/>
              </a:ext>
            </a:extLst>
          </p:cNvPr>
          <p:cNvSpPr/>
          <p:nvPr/>
        </p:nvSpPr>
        <p:spPr>
          <a:xfrm>
            <a:off x="6079795" y="5229879"/>
            <a:ext cx="683808" cy="58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App server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F1967C-BB8C-EE4F-A925-C455444EE3C1}"/>
              </a:ext>
            </a:extLst>
          </p:cNvPr>
          <p:cNvSpPr/>
          <p:nvPr/>
        </p:nvSpPr>
        <p:spPr>
          <a:xfrm>
            <a:off x="1563953" y="3472273"/>
            <a:ext cx="201047" cy="163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Load Balancer</a:t>
            </a: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EBD437B3-A7EA-9F4A-8C7A-84FFE68804A2}"/>
              </a:ext>
            </a:extLst>
          </p:cNvPr>
          <p:cNvSpPr/>
          <p:nvPr/>
        </p:nvSpPr>
        <p:spPr>
          <a:xfrm>
            <a:off x="5859520" y="3946903"/>
            <a:ext cx="643294" cy="3542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Shard B</a:t>
            </a: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6B02D9BA-9C6E-1E4B-9134-5BAD13A54701}"/>
              </a:ext>
            </a:extLst>
          </p:cNvPr>
          <p:cNvSpPr/>
          <p:nvPr/>
        </p:nvSpPr>
        <p:spPr>
          <a:xfrm>
            <a:off x="5859520" y="4485543"/>
            <a:ext cx="683808" cy="3542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Shard 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2D64D5-12CC-5E40-84BA-6197787E9E6F}"/>
              </a:ext>
            </a:extLst>
          </p:cNvPr>
          <p:cNvSpPr/>
          <p:nvPr/>
        </p:nvSpPr>
        <p:spPr>
          <a:xfrm>
            <a:off x="5124585" y="3599998"/>
            <a:ext cx="292416" cy="1023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Load Balancer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7E6A0CB-F20A-D14F-8538-E21C902BC2DA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5401714" y="3634272"/>
            <a:ext cx="443569" cy="17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856595B-DA65-8B4E-89DE-69FF4E521B56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5409107" y="4124031"/>
            <a:ext cx="450413" cy="5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72C6D7-E89F-444F-94F1-85179C106AD9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5439466" y="4453725"/>
            <a:ext cx="420054" cy="20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n 50">
            <a:extLst>
              <a:ext uri="{FF2B5EF4-FFF2-40B4-BE49-F238E27FC236}">
                <a16:creationId xmlns:a16="http://schemas.microsoft.com/office/drawing/2014/main" id="{D374EF46-FEB5-6D40-AA11-D64ED0A96025}"/>
              </a:ext>
            </a:extLst>
          </p:cNvPr>
          <p:cNvSpPr/>
          <p:nvPr/>
        </p:nvSpPr>
        <p:spPr>
          <a:xfrm>
            <a:off x="6634023" y="3317127"/>
            <a:ext cx="481674" cy="186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Slave</a:t>
            </a: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B0284504-851E-AE4F-B558-DBA57E433615}"/>
              </a:ext>
            </a:extLst>
          </p:cNvPr>
          <p:cNvSpPr/>
          <p:nvPr/>
        </p:nvSpPr>
        <p:spPr>
          <a:xfrm>
            <a:off x="6785987" y="3903193"/>
            <a:ext cx="481674" cy="186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Slave</a:t>
            </a: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A54602AA-945E-C449-8B3D-3DAB35D96C87}"/>
              </a:ext>
            </a:extLst>
          </p:cNvPr>
          <p:cNvSpPr/>
          <p:nvPr/>
        </p:nvSpPr>
        <p:spPr>
          <a:xfrm>
            <a:off x="6842884" y="4583913"/>
            <a:ext cx="481674" cy="186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Slave</a:t>
            </a:r>
          </a:p>
        </p:txBody>
      </p:sp>
      <p:sp>
        <p:nvSpPr>
          <p:cNvPr id="54" name="Can 53">
            <a:extLst>
              <a:ext uri="{FF2B5EF4-FFF2-40B4-BE49-F238E27FC236}">
                <a16:creationId xmlns:a16="http://schemas.microsoft.com/office/drawing/2014/main" id="{EE368B02-B503-D845-895A-2D9BDE1ABD7F}"/>
              </a:ext>
            </a:extLst>
          </p:cNvPr>
          <p:cNvSpPr/>
          <p:nvPr/>
        </p:nvSpPr>
        <p:spPr>
          <a:xfrm>
            <a:off x="6884245" y="4848072"/>
            <a:ext cx="481674" cy="186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Slave</a:t>
            </a:r>
          </a:p>
        </p:txBody>
      </p:sp>
      <p:sp>
        <p:nvSpPr>
          <p:cNvPr id="55" name="Can 54">
            <a:extLst>
              <a:ext uri="{FF2B5EF4-FFF2-40B4-BE49-F238E27FC236}">
                <a16:creationId xmlns:a16="http://schemas.microsoft.com/office/drawing/2014/main" id="{001CBD9A-A32D-3144-B35B-C025A0CABA43}"/>
              </a:ext>
            </a:extLst>
          </p:cNvPr>
          <p:cNvSpPr/>
          <p:nvPr/>
        </p:nvSpPr>
        <p:spPr>
          <a:xfrm>
            <a:off x="6695570" y="3598392"/>
            <a:ext cx="481674" cy="186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Slave</a:t>
            </a:r>
          </a:p>
        </p:txBody>
      </p:sp>
      <p:sp>
        <p:nvSpPr>
          <p:cNvPr id="56" name="Can 55">
            <a:extLst>
              <a:ext uri="{FF2B5EF4-FFF2-40B4-BE49-F238E27FC236}">
                <a16:creationId xmlns:a16="http://schemas.microsoft.com/office/drawing/2014/main" id="{EF0392AF-210A-B64F-A287-F7082EB64A5B}"/>
              </a:ext>
            </a:extLst>
          </p:cNvPr>
          <p:cNvSpPr/>
          <p:nvPr/>
        </p:nvSpPr>
        <p:spPr>
          <a:xfrm>
            <a:off x="6788755" y="4260658"/>
            <a:ext cx="481674" cy="186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Slave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83BCED55-4EE3-764E-825E-2E45F44E1D37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5439466" y="3410433"/>
            <a:ext cx="1194557" cy="237827"/>
          </a:xfrm>
          <a:prstGeom prst="curvedConnector3">
            <a:avLst>
              <a:gd name="adj1" fmla="val 112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41E98D1F-AA84-6441-B3D2-5D2EF63DC89E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5459007" y="3691698"/>
            <a:ext cx="1236563" cy="148678"/>
          </a:xfrm>
          <a:prstGeom prst="curvedConnector3">
            <a:avLst>
              <a:gd name="adj1" fmla="val 967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CA0598C-6747-5245-9195-7B3AF7C68792}"/>
              </a:ext>
            </a:extLst>
          </p:cNvPr>
          <p:cNvSpPr txBox="1"/>
          <p:nvPr/>
        </p:nvSpPr>
        <p:spPr>
          <a:xfrm>
            <a:off x="5944719" y="3143831"/>
            <a:ext cx="132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Read From Slave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8581EE-57F4-EF4E-B8A2-98552A72E883}"/>
              </a:ext>
            </a:extLst>
          </p:cNvPr>
          <p:cNvSpPr txBox="1"/>
          <p:nvPr/>
        </p:nvSpPr>
        <p:spPr>
          <a:xfrm>
            <a:off x="5690147" y="2887794"/>
            <a:ext cx="1194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Write to Master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0FDDD5-5F91-B147-BC08-8257D6EF4522}"/>
              </a:ext>
            </a:extLst>
          </p:cNvPr>
          <p:cNvCxnSpPr>
            <a:stCxn id="20" idx="4"/>
            <a:endCxn id="51" idx="2"/>
          </p:cNvCxnSpPr>
          <p:nvPr/>
        </p:nvCxnSpPr>
        <p:spPr>
          <a:xfrm flipV="1">
            <a:off x="6488577" y="3410433"/>
            <a:ext cx="145446" cy="22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536A2D1-F834-174B-A85F-F180AAD6F05E}"/>
              </a:ext>
            </a:extLst>
          </p:cNvPr>
          <p:cNvCxnSpPr>
            <a:cxnSpLocks/>
            <a:stCxn id="20" idx="4"/>
            <a:endCxn id="55" idx="2"/>
          </p:cNvCxnSpPr>
          <p:nvPr/>
        </p:nvCxnSpPr>
        <p:spPr>
          <a:xfrm>
            <a:off x="6488577" y="3634272"/>
            <a:ext cx="206993" cy="5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39ACFF1-5C6D-4440-A12D-CF2478C7415B}"/>
              </a:ext>
            </a:extLst>
          </p:cNvPr>
          <p:cNvSpPr/>
          <p:nvPr/>
        </p:nvSpPr>
        <p:spPr>
          <a:xfrm>
            <a:off x="2282919" y="3937891"/>
            <a:ext cx="532439" cy="58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Web</a:t>
            </a:r>
          </a:p>
          <a:p>
            <a:pPr algn="ctr"/>
            <a:r>
              <a:rPr lang="en-US" sz="700" dirty="0"/>
              <a:t>Server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43612CE0-E04B-DD49-976A-B6494B36E541}"/>
              </a:ext>
            </a:extLst>
          </p:cNvPr>
          <p:cNvSpPr/>
          <p:nvPr/>
        </p:nvSpPr>
        <p:spPr>
          <a:xfrm>
            <a:off x="2304197" y="4630663"/>
            <a:ext cx="532439" cy="58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Web</a:t>
            </a:r>
          </a:p>
          <a:p>
            <a:pPr algn="ctr"/>
            <a:r>
              <a:rPr lang="en-US" sz="700" dirty="0"/>
              <a:t>Server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3FD5C29E-01BD-8044-89AD-345D428F119E}"/>
              </a:ext>
            </a:extLst>
          </p:cNvPr>
          <p:cNvSpPr/>
          <p:nvPr/>
        </p:nvSpPr>
        <p:spPr>
          <a:xfrm>
            <a:off x="3175713" y="3290544"/>
            <a:ext cx="668579" cy="58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Platform</a:t>
            </a:r>
          </a:p>
          <a:p>
            <a:pPr algn="ctr"/>
            <a:r>
              <a:rPr lang="en-US" sz="700" dirty="0"/>
              <a:t>Server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41FF7DE-8A61-0644-BC91-1A7F723FB905}"/>
              </a:ext>
            </a:extLst>
          </p:cNvPr>
          <p:cNvSpPr/>
          <p:nvPr/>
        </p:nvSpPr>
        <p:spPr>
          <a:xfrm>
            <a:off x="3210262" y="3996942"/>
            <a:ext cx="668579" cy="58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Platform</a:t>
            </a:r>
          </a:p>
          <a:p>
            <a:pPr algn="ctr"/>
            <a:r>
              <a:rPr lang="en-US" sz="700" dirty="0"/>
              <a:t>Server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6705F30-EA45-8945-AD13-903C2DFF2D40}"/>
              </a:ext>
            </a:extLst>
          </p:cNvPr>
          <p:cNvSpPr/>
          <p:nvPr/>
        </p:nvSpPr>
        <p:spPr>
          <a:xfrm>
            <a:off x="3235540" y="4717590"/>
            <a:ext cx="668579" cy="58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Platform</a:t>
            </a:r>
          </a:p>
          <a:p>
            <a:pPr algn="ctr"/>
            <a:r>
              <a:rPr lang="en-US" sz="700" dirty="0"/>
              <a:t>Server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6925D8-7E6A-D64D-8141-2DC3D6D42B0D}"/>
              </a:ext>
            </a:extLst>
          </p:cNvPr>
          <p:cNvCxnSpPr>
            <a:cxnSpLocks/>
          </p:cNvCxnSpPr>
          <p:nvPr/>
        </p:nvCxnSpPr>
        <p:spPr>
          <a:xfrm flipV="1">
            <a:off x="2643387" y="3598392"/>
            <a:ext cx="550713" cy="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2385952-E709-5A47-8F1F-7BD3EA4DE24C}"/>
              </a:ext>
            </a:extLst>
          </p:cNvPr>
          <p:cNvCxnSpPr>
            <a:cxnSpLocks/>
          </p:cNvCxnSpPr>
          <p:nvPr/>
        </p:nvCxnSpPr>
        <p:spPr>
          <a:xfrm>
            <a:off x="2675350" y="3814755"/>
            <a:ext cx="576208" cy="36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B3B0663-303E-7845-95A7-19CBAAD60108}"/>
              </a:ext>
            </a:extLst>
          </p:cNvPr>
          <p:cNvCxnSpPr>
            <a:cxnSpLocks/>
          </p:cNvCxnSpPr>
          <p:nvPr/>
        </p:nvCxnSpPr>
        <p:spPr>
          <a:xfrm>
            <a:off x="2769281" y="3742255"/>
            <a:ext cx="482277" cy="112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B40FDC-2E54-B14B-9A31-7FE95BF86413}"/>
              </a:ext>
            </a:extLst>
          </p:cNvPr>
          <p:cNvCxnSpPr>
            <a:cxnSpLocks/>
          </p:cNvCxnSpPr>
          <p:nvPr/>
        </p:nvCxnSpPr>
        <p:spPr>
          <a:xfrm flipV="1">
            <a:off x="2611933" y="3702900"/>
            <a:ext cx="561000" cy="56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4E969F8-4831-274D-A573-0D1AB46D2479}"/>
              </a:ext>
            </a:extLst>
          </p:cNvPr>
          <p:cNvCxnSpPr>
            <a:cxnSpLocks/>
          </p:cNvCxnSpPr>
          <p:nvPr/>
        </p:nvCxnSpPr>
        <p:spPr>
          <a:xfrm flipV="1">
            <a:off x="2695829" y="3837775"/>
            <a:ext cx="514433" cy="117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6F6A027-E944-A349-B9C7-15E39061DA5C}"/>
              </a:ext>
            </a:extLst>
          </p:cNvPr>
          <p:cNvCxnSpPr>
            <a:cxnSpLocks/>
          </p:cNvCxnSpPr>
          <p:nvPr/>
        </p:nvCxnSpPr>
        <p:spPr>
          <a:xfrm flipV="1">
            <a:off x="2661099" y="4343921"/>
            <a:ext cx="550713" cy="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22324A2-8593-7040-8268-1CD0A5DE198D}"/>
              </a:ext>
            </a:extLst>
          </p:cNvPr>
          <p:cNvCxnSpPr>
            <a:cxnSpLocks/>
          </p:cNvCxnSpPr>
          <p:nvPr/>
        </p:nvCxnSpPr>
        <p:spPr>
          <a:xfrm flipV="1">
            <a:off x="2675827" y="4523833"/>
            <a:ext cx="516568" cy="415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AE34D13-BF96-E24D-8719-BCC4D9EFAAF6}"/>
              </a:ext>
            </a:extLst>
          </p:cNvPr>
          <p:cNvCxnSpPr>
            <a:cxnSpLocks/>
          </p:cNvCxnSpPr>
          <p:nvPr/>
        </p:nvCxnSpPr>
        <p:spPr>
          <a:xfrm flipV="1">
            <a:off x="2666156" y="5077442"/>
            <a:ext cx="550713" cy="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1FD1BA-5B43-1A4A-9C45-64668C5BEF6E}"/>
              </a:ext>
            </a:extLst>
          </p:cNvPr>
          <p:cNvCxnSpPr>
            <a:cxnSpLocks/>
          </p:cNvCxnSpPr>
          <p:nvPr/>
        </p:nvCxnSpPr>
        <p:spPr>
          <a:xfrm>
            <a:off x="2726383" y="4477854"/>
            <a:ext cx="480607" cy="45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44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DF95-4AF6-C544-ABE6-3DB5580B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248B-AC12-0B45-81F5-5E4FA6C88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Thank you.</a:t>
            </a:r>
          </a:p>
          <a:p>
            <a:pPr lvl="0"/>
            <a:r>
              <a:rPr lang="en-IN" dirty="0"/>
              <a:t>Please provide suggestions and send questions.</a:t>
            </a:r>
          </a:p>
        </p:txBody>
      </p:sp>
    </p:spTree>
    <p:extLst>
      <p:ext uri="{BB962C8B-B14F-4D97-AF65-F5344CB8AC3E}">
        <p14:creationId xmlns:p14="http://schemas.microsoft.com/office/powerpoint/2010/main" val="417573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0C1-C80E-444F-9844-797A7C33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is Scalability and Why need Scaling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FE19F-01FC-C442-96D4-53BB5D71FD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Scalability is the property of a system to handle sudden change by adding/ removing the resources in the system.</a:t>
            </a:r>
          </a:p>
          <a:p>
            <a:r>
              <a:rPr lang="en-US" dirty="0"/>
              <a:t>Performance is a measurement (speed) of the application for a user.</a:t>
            </a:r>
          </a:p>
          <a:p>
            <a:r>
              <a:rPr lang="en-US" dirty="0"/>
              <a:t>When load increases, all users gets affected (Ex: Latency increases). </a:t>
            </a:r>
          </a:p>
          <a:p>
            <a:r>
              <a:rPr lang="en-US" dirty="0"/>
              <a:t>Need scaling to make the system available.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3DBA34-AF5F-AE46-89A0-AF756CC4FD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5DAA6-A2F8-D542-A117-C5E9744B94CC}"/>
              </a:ext>
            </a:extLst>
          </p:cNvPr>
          <p:cNvSpPr/>
          <p:nvPr/>
        </p:nvSpPr>
        <p:spPr>
          <a:xfrm>
            <a:off x="6778898" y="3668110"/>
            <a:ext cx="746509" cy="34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Client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5C067CF-5332-FF44-A703-56DEFD7B0070}"/>
              </a:ext>
            </a:extLst>
          </p:cNvPr>
          <p:cNvSpPr/>
          <p:nvPr/>
        </p:nvSpPr>
        <p:spPr>
          <a:xfrm>
            <a:off x="8124497" y="3247697"/>
            <a:ext cx="1114096" cy="1187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80551583-859C-2044-8BBB-5E848B0CF6C6}"/>
              </a:ext>
            </a:extLst>
          </p:cNvPr>
          <p:cNvSpPr/>
          <p:nvPr/>
        </p:nvSpPr>
        <p:spPr>
          <a:xfrm>
            <a:off x="10037379" y="3543300"/>
            <a:ext cx="536028" cy="5859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1B8151-166E-7A4F-9C7F-AE8FA1D3B39F}"/>
              </a:ext>
            </a:extLst>
          </p:cNvPr>
          <p:cNvCxnSpPr>
            <a:endCxn id="7" idx="1"/>
          </p:cNvCxnSpPr>
          <p:nvPr/>
        </p:nvCxnSpPr>
        <p:spPr>
          <a:xfrm>
            <a:off x="7525407" y="3836276"/>
            <a:ext cx="599090" cy="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DA1E66-443C-F54D-A977-9D0906FAA444}"/>
              </a:ext>
            </a:extLst>
          </p:cNvPr>
          <p:cNvCxnSpPr>
            <a:cxnSpLocks/>
          </p:cNvCxnSpPr>
          <p:nvPr/>
        </p:nvCxnSpPr>
        <p:spPr>
          <a:xfrm>
            <a:off x="9237597" y="3836276"/>
            <a:ext cx="799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37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59C1-1C21-5E4A-A790-B355ACC5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scale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DF1D23-B82B-844C-ACE1-76719F69C5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Vertical and Horizontal scaling:</a:t>
            </a:r>
            <a:endParaRPr lang="en-IN" dirty="0"/>
          </a:p>
          <a:p>
            <a:pPr lvl="1"/>
            <a:r>
              <a:rPr lang="en-US" b="1" dirty="0"/>
              <a:t>Vertical scaling(Scale Up)</a:t>
            </a:r>
            <a:r>
              <a:rPr lang="en-US" dirty="0"/>
              <a:t> means adding more resources such as CPU, Memory </a:t>
            </a:r>
            <a:r>
              <a:rPr lang="en-US" dirty="0" err="1"/>
              <a:t>etc</a:t>
            </a:r>
            <a:r>
              <a:rPr lang="en-US" dirty="0"/>
              <a:t> to the existing host or server. Technology limit. </a:t>
            </a:r>
            <a:endParaRPr lang="en-IN" dirty="0"/>
          </a:p>
          <a:p>
            <a:pPr lvl="1"/>
            <a:r>
              <a:rPr lang="en-US" b="1" dirty="0"/>
              <a:t>Horizontal Scaling(Scale out)</a:t>
            </a:r>
            <a:r>
              <a:rPr lang="en-US" dirty="0"/>
              <a:t> means adding one or more machine to existing machine and distributing the work over them. Theoretically no technology limit.</a:t>
            </a:r>
            <a:endParaRPr lang="en-IN" dirty="0"/>
          </a:p>
          <a:p>
            <a:endParaRPr lang="en-US" dirty="0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C7BE59E7-4BB3-5A42-B979-733310AA31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5699" y="4144814"/>
            <a:ext cx="1998908" cy="1148021"/>
          </a:xfr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CBAD49E-D990-8B49-9A2E-7FCCCDD62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699" y="2882509"/>
            <a:ext cx="1998908" cy="955299"/>
          </a:xfrm>
          <a:prstGeom prst="rect">
            <a:avLst/>
          </a:prstGeom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80A2EB7-74C1-0140-B946-4B5FE5217960}"/>
              </a:ext>
            </a:extLst>
          </p:cNvPr>
          <p:cNvSpPr/>
          <p:nvPr/>
        </p:nvSpPr>
        <p:spPr>
          <a:xfrm>
            <a:off x="9158097" y="2962484"/>
            <a:ext cx="704193" cy="51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Web</a:t>
            </a:r>
          </a:p>
          <a:p>
            <a:pPr algn="ctr"/>
            <a:r>
              <a:rPr lang="en-US" sz="1100" dirty="0"/>
              <a:t>Server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6598846-2DBA-1141-8627-B5CBC89018B4}"/>
              </a:ext>
            </a:extLst>
          </p:cNvPr>
          <p:cNvSpPr/>
          <p:nvPr/>
        </p:nvSpPr>
        <p:spPr>
          <a:xfrm>
            <a:off x="10142483" y="2603500"/>
            <a:ext cx="1114096" cy="1187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A0540AD-9FC2-7644-828C-6ED302364621}"/>
              </a:ext>
            </a:extLst>
          </p:cNvPr>
          <p:cNvSpPr/>
          <p:nvPr/>
        </p:nvSpPr>
        <p:spPr>
          <a:xfrm>
            <a:off x="9161684" y="4271170"/>
            <a:ext cx="704193" cy="51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Web</a:t>
            </a:r>
          </a:p>
          <a:p>
            <a:pPr algn="ctr"/>
            <a:r>
              <a:rPr lang="en-US" sz="1100" dirty="0"/>
              <a:t>Server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5D1C3A8-895F-BC4D-9436-F13A6E2489F6}"/>
              </a:ext>
            </a:extLst>
          </p:cNvPr>
          <p:cNvSpPr/>
          <p:nvPr/>
        </p:nvSpPr>
        <p:spPr>
          <a:xfrm>
            <a:off x="9995338" y="4271169"/>
            <a:ext cx="704193" cy="51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Web</a:t>
            </a:r>
          </a:p>
          <a:p>
            <a:pPr algn="ctr"/>
            <a:r>
              <a:rPr lang="en-US" sz="1100" dirty="0"/>
              <a:t>Server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F60EB09-BC74-BB44-B27E-7FF778E6F115}"/>
              </a:ext>
            </a:extLst>
          </p:cNvPr>
          <p:cNvSpPr/>
          <p:nvPr/>
        </p:nvSpPr>
        <p:spPr>
          <a:xfrm>
            <a:off x="10828992" y="4254117"/>
            <a:ext cx="704193" cy="51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Web</a:t>
            </a:r>
          </a:p>
          <a:p>
            <a:pPr algn="ctr"/>
            <a:r>
              <a:rPr lang="en-US" sz="11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42048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6D1DB9-9CAE-5448-953D-AFDCB7A7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vs Vertical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FE61DC-7EC6-5B42-B572-D90F2AFED0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Need to find a way to distribute load on multiple servers. (Load Balancing)</a:t>
            </a:r>
          </a:p>
          <a:p>
            <a:r>
              <a:rPr lang="en-US" dirty="0"/>
              <a:t>Fault tolerant. </a:t>
            </a:r>
          </a:p>
          <a:p>
            <a:r>
              <a:rPr lang="en-US" dirty="0"/>
              <a:t>Servers talk to each other on network.</a:t>
            </a:r>
          </a:p>
          <a:p>
            <a:r>
              <a:rPr lang="en-US" dirty="0"/>
              <a:t>Data Inconsistency.	</a:t>
            </a:r>
          </a:p>
          <a:p>
            <a:r>
              <a:rPr lang="en-US" dirty="0"/>
              <a:t>Theoretically can scale up to infinite.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CBDD2C-253D-C94C-83DE-E550D551A3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 such thing is needed.</a:t>
            </a:r>
          </a:p>
          <a:p>
            <a:r>
              <a:rPr lang="en-US" dirty="0"/>
              <a:t>Single point of failure.</a:t>
            </a:r>
          </a:p>
          <a:p>
            <a:r>
              <a:rPr lang="en-US" dirty="0"/>
              <a:t>Data is consistent.</a:t>
            </a:r>
          </a:p>
          <a:p>
            <a:r>
              <a:rPr lang="en-US" dirty="0"/>
              <a:t>Limit of Hardware.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D21F8C-EC64-0840-B0C3-72F2AC182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887" y="4109545"/>
            <a:ext cx="5407984" cy="263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5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CB84-D58B-5E45-9BE6-C854BB12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achieve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9D2E-5DC0-9F4A-AECE-7D0C939426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Using </a:t>
            </a:r>
            <a:r>
              <a:rPr lang="en-IN" b="1" dirty="0"/>
              <a:t>load balancers ,  </a:t>
            </a:r>
            <a:r>
              <a:rPr lang="en-IN" dirty="0"/>
              <a:t>to evenly distribute load across the servers.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44867-A1E4-4B4A-817B-1AAA1FD10D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acts an intermediate between client and server.</a:t>
            </a:r>
          </a:p>
          <a:p>
            <a:r>
              <a:rPr lang="en-US" dirty="0"/>
              <a:t>It keeps track of Ip addresses of servers to route the traffic.</a:t>
            </a:r>
          </a:p>
          <a:p>
            <a:r>
              <a:rPr lang="en-US" dirty="0"/>
              <a:t>As its only work is to route the request so it can handle much more load than web servers.</a:t>
            </a:r>
          </a:p>
          <a:p>
            <a:r>
              <a:rPr lang="en-US" dirty="0"/>
              <a:t>We can use multiple LBs to have a back up in case of failures.</a:t>
            </a:r>
          </a:p>
          <a:p>
            <a:r>
              <a:rPr lang="en-IN" b="1" dirty="0"/>
              <a:t>Round Robin, Weighted Round Robin, Random, Dynamic (least connections,  least traffic, least latency)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8A9EA2-8E28-F547-AB6C-8F9D4EEF4C83}"/>
              </a:ext>
            </a:extLst>
          </p:cNvPr>
          <p:cNvSpPr/>
          <p:nvPr/>
        </p:nvSpPr>
        <p:spPr>
          <a:xfrm>
            <a:off x="697931" y="4409930"/>
            <a:ext cx="746509" cy="34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Client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FEA7490-DC6B-B44C-8A6B-EDE2AAE734C9}"/>
              </a:ext>
            </a:extLst>
          </p:cNvPr>
          <p:cNvSpPr/>
          <p:nvPr/>
        </p:nvSpPr>
        <p:spPr>
          <a:xfrm>
            <a:off x="2732229" y="3599870"/>
            <a:ext cx="683808" cy="58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Web</a:t>
            </a:r>
          </a:p>
          <a:p>
            <a:pPr algn="ctr"/>
            <a:r>
              <a:rPr lang="en-US" sz="1050" dirty="0"/>
              <a:t>Server</a:t>
            </a: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38872DEF-BE91-B64F-9361-5DB15C433887}"/>
              </a:ext>
            </a:extLst>
          </p:cNvPr>
          <p:cNvSpPr/>
          <p:nvPr/>
        </p:nvSpPr>
        <p:spPr>
          <a:xfrm>
            <a:off x="4677103" y="4047796"/>
            <a:ext cx="536028" cy="5859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11392B-2C10-0946-A928-C12A61F8B998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1444440" y="4566045"/>
            <a:ext cx="550713" cy="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203D795-FBC6-9E47-9A1E-B85F067E6AE5}"/>
              </a:ext>
            </a:extLst>
          </p:cNvPr>
          <p:cNvCxnSpPr>
            <a:cxnSpLocks/>
          </p:cNvCxnSpPr>
          <p:nvPr/>
        </p:nvCxnSpPr>
        <p:spPr>
          <a:xfrm>
            <a:off x="3430721" y="3912994"/>
            <a:ext cx="1246382" cy="42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AB97AD9-6D68-D74F-999B-2E620878FD6C}"/>
              </a:ext>
            </a:extLst>
          </p:cNvPr>
          <p:cNvSpPr/>
          <p:nvPr/>
        </p:nvSpPr>
        <p:spPr>
          <a:xfrm>
            <a:off x="1995153" y="3750870"/>
            <a:ext cx="201047" cy="163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Load Balancer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7CCA35B-05BC-094A-B4B4-F2D5B105AB9E}"/>
              </a:ext>
            </a:extLst>
          </p:cNvPr>
          <p:cNvSpPr/>
          <p:nvPr/>
        </p:nvSpPr>
        <p:spPr>
          <a:xfrm>
            <a:off x="2746913" y="4272206"/>
            <a:ext cx="683808" cy="58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Web</a:t>
            </a:r>
          </a:p>
          <a:p>
            <a:pPr algn="ctr"/>
            <a:r>
              <a:rPr lang="en-US" sz="1050" dirty="0"/>
              <a:t>Server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94D31B9-91E7-964A-A0AA-A8523CB8397A}"/>
              </a:ext>
            </a:extLst>
          </p:cNvPr>
          <p:cNvSpPr/>
          <p:nvPr/>
        </p:nvSpPr>
        <p:spPr>
          <a:xfrm>
            <a:off x="2746913" y="4945195"/>
            <a:ext cx="683808" cy="58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Web</a:t>
            </a:r>
          </a:p>
          <a:p>
            <a:pPr algn="ctr"/>
            <a:r>
              <a:rPr lang="en-US" sz="1050" dirty="0"/>
              <a:t>Server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9BCC36-6519-4741-BE43-E9BA12EA7168}"/>
              </a:ext>
            </a:extLst>
          </p:cNvPr>
          <p:cNvCxnSpPr>
            <a:cxnSpLocks/>
          </p:cNvCxnSpPr>
          <p:nvPr/>
        </p:nvCxnSpPr>
        <p:spPr>
          <a:xfrm flipV="1">
            <a:off x="2188858" y="3912994"/>
            <a:ext cx="550713" cy="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6A11A70-61CF-C646-8347-E5EA35465458}"/>
              </a:ext>
            </a:extLst>
          </p:cNvPr>
          <p:cNvCxnSpPr>
            <a:cxnSpLocks/>
          </p:cNvCxnSpPr>
          <p:nvPr/>
        </p:nvCxnSpPr>
        <p:spPr>
          <a:xfrm flipV="1">
            <a:off x="2196200" y="4490283"/>
            <a:ext cx="550713" cy="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3EFBFBE-9F1F-B641-A419-22CC824273B6}"/>
              </a:ext>
            </a:extLst>
          </p:cNvPr>
          <p:cNvCxnSpPr>
            <a:cxnSpLocks/>
          </p:cNvCxnSpPr>
          <p:nvPr/>
        </p:nvCxnSpPr>
        <p:spPr>
          <a:xfrm flipV="1">
            <a:off x="2212138" y="5212827"/>
            <a:ext cx="550713" cy="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2D2907-238C-314D-B2EF-1BC1DE00E34D}"/>
              </a:ext>
            </a:extLst>
          </p:cNvPr>
          <p:cNvCxnSpPr>
            <a:cxnSpLocks/>
          </p:cNvCxnSpPr>
          <p:nvPr/>
        </p:nvCxnSpPr>
        <p:spPr>
          <a:xfrm flipV="1">
            <a:off x="3421147" y="4490283"/>
            <a:ext cx="1255956" cy="8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B1AEF3B-D645-544E-8528-C5216F541530}"/>
              </a:ext>
            </a:extLst>
          </p:cNvPr>
          <p:cNvCxnSpPr>
            <a:cxnSpLocks/>
          </p:cNvCxnSpPr>
          <p:nvPr/>
        </p:nvCxnSpPr>
        <p:spPr>
          <a:xfrm flipV="1">
            <a:off x="3430721" y="4596774"/>
            <a:ext cx="1246382" cy="63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71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CB84-D58B-5E45-9BE6-C854BB12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achieve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9D2E-5DC0-9F4A-AECE-7D0C939426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Using </a:t>
            </a:r>
            <a:r>
              <a:rPr lang="en-IN" b="1" dirty="0"/>
              <a:t>Shared Data store,  </a:t>
            </a:r>
            <a:r>
              <a:rPr lang="en-IN" dirty="0"/>
              <a:t>to manage sessions.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44867-A1E4-4B4A-817B-1AAA1FD10D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Sessions are used to identify users.</a:t>
            </a:r>
          </a:p>
          <a:p>
            <a:r>
              <a:rPr lang="en-US" dirty="0"/>
              <a:t>Storing sessions on a web server can be a problem.</a:t>
            </a:r>
          </a:p>
          <a:p>
            <a:r>
              <a:rPr lang="en-US" dirty="0"/>
              <a:t>Avoid sticky sessions.</a:t>
            </a:r>
          </a:p>
          <a:p>
            <a:r>
              <a:rPr lang="en-US" dirty="0"/>
              <a:t>Cache sessions in </a:t>
            </a:r>
            <a:r>
              <a:rPr lang="en-IN" b="1" dirty="0"/>
              <a:t>Distributed In-Memory Cache</a:t>
            </a:r>
            <a:r>
              <a:rPr lang="en-US" dirty="0"/>
              <a:t>. Ex: Redis or </a:t>
            </a:r>
            <a:r>
              <a:rPr lang="en-US" dirty="0" err="1"/>
              <a:t>Memchache</a:t>
            </a:r>
            <a:r>
              <a:rPr lang="en-US" dirty="0"/>
              <a:t>.</a:t>
            </a:r>
          </a:p>
          <a:p>
            <a:r>
              <a:rPr lang="en-US" dirty="0"/>
              <a:t>Anything being store on servers should have it’s own storage solutions.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F65086-DC16-AD46-8E25-7624C2577A2A}"/>
              </a:ext>
            </a:extLst>
          </p:cNvPr>
          <p:cNvSpPr/>
          <p:nvPr/>
        </p:nvSpPr>
        <p:spPr>
          <a:xfrm>
            <a:off x="824055" y="4239060"/>
            <a:ext cx="746509" cy="34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Client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34F6525-91D2-464F-B843-A692A22CBFBB}"/>
              </a:ext>
            </a:extLst>
          </p:cNvPr>
          <p:cNvSpPr/>
          <p:nvPr/>
        </p:nvSpPr>
        <p:spPr>
          <a:xfrm>
            <a:off x="2858353" y="3429000"/>
            <a:ext cx="683808" cy="58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Web</a:t>
            </a:r>
          </a:p>
          <a:p>
            <a:pPr algn="ctr"/>
            <a:r>
              <a:rPr lang="en-US" sz="1050" dirty="0"/>
              <a:t>Server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BF3C376A-559E-764F-9F2D-CD30FDC71CF3}"/>
              </a:ext>
            </a:extLst>
          </p:cNvPr>
          <p:cNvSpPr/>
          <p:nvPr/>
        </p:nvSpPr>
        <p:spPr>
          <a:xfrm>
            <a:off x="4803227" y="3876926"/>
            <a:ext cx="536028" cy="5859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9F9993-7BEB-AF42-A6F9-51EF9A2B6FC1}"/>
              </a:ext>
            </a:extLst>
          </p:cNvPr>
          <p:cNvCxnSpPr>
            <a:cxnSpLocks/>
            <a:stCxn id="18" idx="3"/>
            <a:endCxn id="51" idx="1"/>
          </p:cNvCxnSpPr>
          <p:nvPr/>
        </p:nvCxnSpPr>
        <p:spPr>
          <a:xfrm>
            <a:off x="1570564" y="4412481"/>
            <a:ext cx="529595" cy="50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5AFC5E-5CD4-534B-A54A-8552BF2C32AF}"/>
              </a:ext>
            </a:extLst>
          </p:cNvPr>
          <p:cNvCxnSpPr>
            <a:cxnSpLocks/>
          </p:cNvCxnSpPr>
          <p:nvPr/>
        </p:nvCxnSpPr>
        <p:spPr>
          <a:xfrm>
            <a:off x="3556845" y="3742124"/>
            <a:ext cx="1246382" cy="42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62E63D3-0385-DC4F-9890-BF19DE4BD319}"/>
              </a:ext>
            </a:extLst>
          </p:cNvPr>
          <p:cNvSpPr/>
          <p:nvPr/>
        </p:nvSpPr>
        <p:spPr>
          <a:xfrm>
            <a:off x="2873037" y="4101336"/>
            <a:ext cx="683808" cy="58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Web</a:t>
            </a:r>
          </a:p>
          <a:p>
            <a:pPr algn="ctr"/>
            <a:r>
              <a:rPr lang="en-US" sz="1050" dirty="0"/>
              <a:t>Server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635EEA2-9FC0-3E47-9188-23A403ADFFC8}"/>
              </a:ext>
            </a:extLst>
          </p:cNvPr>
          <p:cNvSpPr/>
          <p:nvPr/>
        </p:nvSpPr>
        <p:spPr>
          <a:xfrm>
            <a:off x="2873037" y="4774325"/>
            <a:ext cx="683808" cy="58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Web</a:t>
            </a:r>
          </a:p>
          <a:p>
            <a:pPr algn="ctr"/>
            <a:r>
              <a:rPr lang="en-US" sz="1050" dirty="0"/>
              <a:t>Server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E707B8-ECD1-684A-B01F-6817F3A69FE9}"/>
              </a:ext>
            </a:extLst>
          </p:cNvPr>
          <p:cNvCxnSpPr>
            <a:cxnSpLocks/>
          </p:cNvCxnSpPr>
          <p:nvPr/>
        </p:nvCxnSpPr>
        <p:spPr>
          <a:xfrm flipV="1">
            <a:off x="2314982" y="3742124"/>
            <a:ext cx="550713" cy="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2AE801-C4AC-6942-B961-640AB2C8AC5F}"/>
              </a:ext>
            </a:extLst>
          </p:cNvPr>
          <p:cNvCxnSpPr>
            <a:cxnSpLocks/>
          </p:cNvCxnSpPr>
          <p:nvPr/>
        </p:nvCxnSpPr>
        <p:spPr>
          <a:xfrm flipV="1">
            <a:off x="2322324" y="4319413"/>
            <a:ext cx="550713" cy="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0F15B4-0AD7-644C-B5E3-6518DD269FF3}"/>
              </a:ext>
            </a:extLst>
          </p:cNvPr>
          <p:cNvCxnSpPr>
            <a:cxnSpLocks/>
          </p:cNvCxnSpPr>
          <p:nvPr/>
        </p:nvCxnSpPr>
        <p:spPr>
          <a:xfrm flipV="1">
            <a:off x="2338262" y="5041957"/>
            <a:ext cx="550713" cy="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8D0EC8-BA11-CD48-9CA3-F02AC0971601}"/>
              </a:ext>
            </a:extLst>
          </p:cNvPr>
          <p:cNvCxnSpPr>
            <a:cxnSpLocks/>
          </p:cNvCxnSpPr>
          <p:nvPr/>
        </p:nvCxnSpPr>
        <p:spPr>
          <a:xfrm flipV="1">
            <a:off x="3547271" y="4319413"/>
            <a:ext cx="1255956" cy="8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BB81E4-93B5-164C-A27C-C1BBB0983718}"/>
              </a:ext>
            </a:extLst>
          </p:cNvPr>
          <p:cNvCxnSpPr>
            <a:cxnSpLocks/>
          </p:cNvCxnSpPr>
          <p:nvPr/>
        </p:nvCxnSpPr>
        <p:spPr>
          <a:xfrm flipV="1">
            <a:off x="3556845" y="4425904"/>
            <a:ext cx="1246382" cy="63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>
            <a:extLst>
              <a:ext uri="{FF2B5EF4-FFF2-40B4-BE49-F238E27FC236}">
                <a16:creationId xmlns:a16="http://schemas.microsoft.com/office/drawing/2014/main" id="{8FE4AA9C-9D40-9D4B-93FE-F5C4118FBE3C}"/>
              </a:ext>
            </a:extLst>
          </p:cNvPr>
          <p:cNvSpPr/>
          <p:nvPr/>
        </p:nvSpPr>
        <p:spPr>
          <a:xfrm>
            <a:off x="4424855" y="3258207"/>
            <a:ext cx="914400" cy="3344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Session store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D4353F-D880-3245-95C1-3DCDE1D50A68}"/>
              </a:ext>
            </a:extLst>
          </p:cNvPr>
          <p:cNvCxnSpPr>
            <a:cxnSpLocks/>
          </p:cNvCxnSpPr>
          <p:nvPr/>
        </p:nvCxnSpPr>
        <p:spPr>
          <a:xfrm flipV="1">
            <a:off x="3442545" y="3426013"/>
            <a:ext cx="982310" cy="12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D13246-7787-E545-8DA8-2AF485D36809}"/>
              </a:ext>
            </a:extLst>
          </p:cNvPr>
          <p:cNvCxnSpPr>
            <a:cxnSpLocks/>
          </p:cNvCxnSpPr>
          <p:nvPr/>
        </p:nvCxnSpPr>
        <p:spPr>
          <a:xfrm flipV="1">
            <a:off x="3565603" y="3548570"/>
            <a:ext cx="934862" cy="71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82A844-F4D4-DF4E-A32D-573C6E3D9C44}"/>
              </a:ext>
            </a:extLst>
          </p:cNvPr>
          <p:cNvCxnSpPr>
            <a:cxnSpLocks/>
          </p:cNvCxnSpPr>
          <p:nvPr/>
        </p:nvCxnSpPr>
        <p:spPr>
          <a:xfrm flipV="1">
            <a:off x="3551319" y="3619514"/>
            <a:ext cx="1052212" cy="152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425F1C8-850D-5242-949D-08993CBEA250}"/>
              </a:ext>
            </a:extLst>
          </p:cNvPr>
          <p:cNvSpPr/>
          <p:nvPr/>
        </p:nvSpPr>
        <p:spPr>
          <a:xfrm>
            <a:off x="2100159" y="3647703"/>
            <a:ext cx="201047" cy="163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554236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CB84-D58B-5E45-9BE6-C854BB12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achieve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9D2E-5DC0-9F4A-AECE-7D0C939426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Using </a:t>
            </a:r>
            <a:r>
              <a:rPr lang="en-IN" b="1" dirty="0"/>
              <a:t>Asynchronous Data Processing</a:t>
            </a:r>
            <a:r>
              <a:rPr lang="en-IN" dirty="0"/>
              <a:t>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44867-A1E4-4B4A-817B-1AAA1FD10D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consuming tasks can be processed asynchronously.</a:t>
            </a:r>
          </a:p>
          <a:p>
            <a:r>
              <a:rPr lang="en-US" dirty="0"/>
              <a:t>Async executions are non-blocking. It will allow user to do other tasks.</a:t>
            </a:r>
          </a:p>
          <a:p>
            <a:r>
              <a:rPr lang="en-US" dirty="0"/>
              <a:t>No need to block main thread for every process.</a:t>
            </a:r>
          </a:p>
          <a:p>
            <a:r>
              <a:rPr lang="en-US" dirty="0"/>
              <a:t>Ex: Sending mails, log processing etc.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F65086-DC16-AD46-8E25-7624C2577A2A}"/>
              </a:ext>
            </a:extLst>
          </p:cNvPr>
          <p:cNvSpPr/>
          <p:nvPr/>
        </p:nvSpPr>
        <p:spPr>
          <a:xfrm>
            <a:off x="824055" y="4239060"/>
            <a:ext cx="746509" cy="34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Client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34F6525-91D2-464F-B843-A692A22CBFBB}"/>
              </a:ext>
            </a:extLst>
          </p:cNvPr>
          <p:cNvSpPr/>
          <p:nvPr/>
        </p:nvSpPr>
        <p:spPr>
          <a:xfrm>
            <a:off x="2858353" y="3429000"/>
            <a:ext cx="683808" cy="58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Web</a:t>
            </a:r>
          </a:p>
          <a:p>
            <a:pPr algn="ctr"/>
            <a:r>
              <a:rPr lang="en-US" sz="1050" dirty="0"/>
              <a:t>Server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BF3C376A-559E-764F-9F2D-CD30FDC71CF3}"/>
              </a:ext>
            </a:extLst>
          </p:cNvPr>
          <p:cNvSpPr/>
          <p:nvPr/>
        </p:nvSpPr>
        <p:spPr>
          <a:xfrm>
            <a:off x="4803227" y="3876926"/>
            <a:ext cx="536028" cy="5859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9F9993-7BEB-AF42-A6F9-51EF9A2B6FC1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570564" y="4395175"/>
            <a:ext cx="550713" cy="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5AFC5E-5CD4-534B-A54A-8552BF2C32AF}"/>
              </a:ext>
            </a:extLst>
          </p:cNvPr>
          <p:cNvCxnSpPr>
            <a:cxnSpLocks/>
          </p:cNvCxnSpPr>
          <p:nvPr/>
        </p:nvCxnSpPr>
        <p:spPr>
          <a:xfrm>
            <a:off x="3556845" y="3742124"/>
            <a:ext cx="1246382" cy="42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62E63D3-0385-DC4F-9890-BF19DE4BD319}"/>
              </a:ext>
            </a:extLst>
          </p:cNvPr>
          <p:cNvSpPr/>
          <p:nvPr/>
        </p:nvSpPr>
        <p:spPr>
          <a:xfrm>
            <a:off x="2873037" y="4101336"/>
            <a:ext cx="683808" cy="58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Web</a:t>
            </a:r>
          </a:p>
          <a:p>
            <a:pPr algn="ctr"/>
            <a:r>
              <a:rPr lang="en-US" sz="1050" dirty="0"/>
              <a:t>Server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635EEA2-9FC0-3E47-9188-23A403ADFFC8}"/>
              </a:ext>
            </a:extLst>
          </p:cNvPr>
          <p:cNvSpPr/>
          <p:nvPr/>
        </p:nvSpPr>
        <p:spPr>
          <a:xfrm>
            <a:off x="2873037" y="4774325"/>
            <a:ext cx="683808" cy="58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Web</a:t>
            </a:r>
          </a:p>
          <a:p>
            <a:pPr algn="ctr"/>
            <a:r>
              <a:rPr lang="en-US" sz="1050" dirty="0"/>
              <a:t>Server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E707B8-ECD1-684A-B01F-6817F3A69FE9}"/>
              </a:ext>
            </a:extLst>
          </p:cNvPr>
          <p:cNvCxnSpPr>
            <a:cxnSpLocks/>
          </p:cNvCxnSpPr>
          <p:nvPr/>
        </p:nvCxnSpPr>
        <p:spPr>
          <a:xfrm flipV="1">
            <a:off x="2314982" y="3742124"/>
            <a:ext cx="550713" cy="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2AE801-C4AC-6942-B961-640AB2C8AC5F}"/>
              </a:ext>
            </a:extLst>
          </p:cNvPr>
          <p:cNvCxnSpPr>
            <a:cxnSpLocks/>
          </p:cNvCxnSpPr>
          <p:nvPr/>
        </p:nvCxnSpPr>
        <p:spPr>
          <a:xfrm flipV="1">
            <a:off x="2322324" y="4319413"/>
            <a:ext cx="550713" cy="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0F15B4-0AD7-644C-B5E3-6518DD269FF3}"/>
              </a:ext>
            </a:extLst>
          </p:cNvPr>
          <p:cNvCxnSpPr>
            <a:cxnSpLocks/>
          </p:cNvCxnSpPr>
          <p:nvPr/>
        </p:nvCxnSpPr>
        <p:spPr>
          <a:xfrm flipV="1">
            <a:off x="2338262" y="5041957"/>
            <a:ext cx="550713" cy="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8D0EC8-BA11-CD48-9CA3-F02AC0971601}"/>
              </a:ext>
            </a:extLst>
          </p:cNvPr>
          <p:cNvCxnSpPr>
            <a:cxnSpLocks/>
          </p:cNvCxnSpPr>
          <p:nvPr/>
        </p:nvCxnSpPr>
        <p:spPr>
          <a:xfrm flipV="1">
            <a:off x="3547271" y="4319413"/>
            <a:ext cx="1255956" cy="8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BB81E4-93B5-164C-A27C-C1BBB0983718}"/>
              </a:ext>
            </a:extLst>
          </p:cNvPr>
          <p:cNvCxnSpPr>
            <a:cxnSpLocks/>
          </p:cNvCxnSpPr>
          <p:nvPr/>
        </p:nvCxnSpPr>
        <p:spPr>
          <a:xfrm flipV="1">
            <a:off x="3556845" y="4425904"/>
            <a:ext cx="1246382" cy="63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>
            <a:extLst>
              <a:ext uri="{FF2B5EF4-FFF2-40B4-BE49-F238E27FC236}">
                <a16:creationId xmlns:a16="http://schemas.microsoft.com/office/drawing/2014/main" id="{8FE4AA9C-9D40-9D4B-93FE-F5C4118FBE3C}"/>
              </a:ext>
            </a:extLst>
          </p:cNvPr>
          <p:cNvSpPr/>
          <p:nvPr/>
        </p:nvSpPr>
        <p:spPr>
          <a:xfrm>
            <a:off x="4424855" y="3258207"/>
            <a:ext cx="914400" cy="3344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Session store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D4353F-D880-3245-95C1-3DCDE1D50A68}"/>
              </a:ext>
            </a:extLst>
          </p:cNvPr>
          <p:cNvCxnSpPr>
            <a:cxnSpLocks/>
          </p:cNvCxnSpPr>
          <p:nvPr/>
        </p:nvCxnSpPr>
        <p:spPr>
          <a:xfrm flipV="1">
            <a:off x="3442545" y="3426013"/>
            <a:ext cx="982310" cy="12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D13246-7787-E545-8DA8-2AF485D36809}"/>
              </a:ext>
            </a:extLst>
          </p:cNvPr>
          <p:cNvCxnSpPr>
            <a:cxnSpLocks/>
          </p:cNvCxnSpPr>
          <p:nvPr/>
        </p:nvCxnSpPr>
        <p:spPr>
          <a:xfrm flipV="1">
            <a:off x="3565603" y="3548570"/>
            <a:ext cx="934862" cy="71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82A844-F4D4-DF4E-A32D-573C6E3D9C44}"/>
              </a:ext>
            </a:extLst>
          </p:cNvPr>
          <p:cNvCxnSpPr>
            <a:cxnSpLocks/>
          </p:cNvCxnSpPr>
          <p:nvPr/>
        </p:nvCxnSpPr>
        <p:spPr>
          <a:xfrm flipV="1">
            <a:off x="3551319" y="3619514"/>
            <a:ext cx="1052212" cy="152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rect Access Storage 4">
            <a:extLst>
              <a:ext uri="{FF2B5EF4-FFF2-40B4-BE49-F238E27FC236}">
                <a16:creationId xmlns:a16="http://schemas.microsoft.com/office/drawing/2014/main" id="{1F096883-8600-324D-AF2B-5E7F5182D6DE}"/>
              </a:ext>
            </a:extLst>
          </p:cNvPr>
          <p:cNvSpPr/>
          <p:nvPr/>
        </p:nvSpPr>
        <p:spPr>
          <a:xfrm>
            <a:off x="4033034" y="5259622"/>
            <a:ext cx="1198179" cy="25224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queue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313257-D7B8-7D45-9B79-6A90CF329DEF}"/>
              </a:ext>
            </a:extLst>
          </p:cNvPr>
          <p:cNvCxnSpPr>
            <a:cxnSpLocks/>
          </p:cNvCxnSpPr>
          <p:nvPr/>
        </p:nvCxnSpPr>
        <p:spPr>
          <a:xfrm>
            <a:off x="3521570" y="3831382"/>
            <a:ext cx="653679" cy="147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40CE80-724E-234B-A3E4-471B63427F3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551319" y="4538041"/>
            <a:ext cx="481715" cy="84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789B79-8C00-7249-A51C-5481BA46A9EB}"/>
              </a:ext>
            </a:extLst>
          </p:cNvPr>
          <p:cNvCxnSpPr>
            <a:cxnSpLocks/>
          </p:cNvCxnSpPr>
          <p:nvPr/>
        </p:nvCxnSpPr>
        <p:spPr>
          <a:xfrm>
            <a:off x="3528596" y="5219003"/>
            <a:ext cx="573436" cy="27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3AF94B-C38D-E74F-9EDA-331EDD28051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5231213" y="5385746"/>
            <a:ext cx="519182" cy="18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5768C57-77D6-A648-92B8-8E7880E54AC3}"/>
              </a:ext>
            </a:extLst>
          </p:cNvPr>
          <p:cNvSpPr/>
          <p:nvPr/>
        </p:nvSpPr>
        <p:spPr>
          <a:xfrm>
            <a:off x="5757799" y="5365348"/>
            <a:ext cx="683808" cy="58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App server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F1967C-BB8C-EE4F-A925-C455444EE3C1}"/>
              </a:ext>
            </a:extLst>
          </p:cNvPr>
          <p:cNvSpPr/>
          <p:nvPr/>
        </p:nvSpPr>
        <p:spPr>
          <a:xfrm>
            <a:off x="2155757" y="3610729"/>
            <a:ext cx="201047" cy="163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11757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CB84-D58B-5E45-9BE6-C854BB12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achieve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9D2E-5DC0-9F4A-AECE-7D0C939426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Using </a:t>
            </a:r>
            <a:r>
              <a:rPr lang="en-IN" b="1" dirty="0"/>
              <a:t>Distributed </a:t>
            </a:r>
            <a:r>
              <a:rPr lang="en-IN" b="1" dirty="0" err="1"/>
              <a:t>DataBase</a:t>
            </a:r>
            <a:r>
              <a:rPr lang="en-IN" dirty="0"/>
              <a:t>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44867-A1E4-4B4A-817B-1AAA1FD10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45150" y="2573966"/>
            <a:ext cx="4825159" cy="3416300"/>
          </a:xfrm>
        </p:spPr>
        <p:txBody>
          <a:bodyPr>
            <a:normAutofit fontScale="92500"/>
          </a:bodyPr>
          <a:lstStyle/>
          <a:p>
            <a:r>
              <a:rPr lang="en-US" dirty="0"/>
              <a:t>Loads are handled on </a:t>
            </a:r>
            <a:r>
              <a:rPr lang="en-US" dirty="0" err="1"/>
              <a:t>Dbs</a:t>
            </a:r>
            <a:r>
              <a:rPr lang="en-US" dirty="0"/>
              <a:t> using replication and </a:t>
            </a:r>
            <a:r>
              <a:rPr lang="en-US" dirty="0" err="1"/>
              <a:t>Partionting</a:t>
            </a:r>
            <a:r>
              <a:rPr lang="en-US" dirty="0"/>
              <a:t>.</a:t>
            </a:r>
          </a:p>
          <a:p>
            <a:r>
              <a:rPr lang="en-US" dirty="0"/>
              <a:t>Replication: Using different </a:t>
            </a:r>
            <a:r>
              <a:rPr lang="en-US" dirty="0" err="1"/>
              <a:t>Dbs</a:t>
            </a:r>
            <a:r>
              <a:rPr lang="en-US" dirty="0"/>
              <a:t> for read and write. </a:t>
            </a:r>
            <a:r>
              <a:rPr lang="en-US" b="1" dirty="0"/>
              <a:t>Master-Slave Architecture, </a:t>
            </a:r>
            <a:r>
              <a:rPr lang="en-US" dirty="0"/>
              <a:t>master for write and slaves for reading.</a:t>
            </a:r>
          </a:p>
          <a:p>
            <a:r>
              <a:rPr lang="en-US" dirty="0" err="1"/>
              <a:t>Partioning</a:t>
            </a:r>
            <a:r>
              <a:rPr lang="en-US" dirty="0"/>
              <a:t>: Dividing dataset on different servers. Each partition is called shard and it is a subset of whole data set. </a:t>
            </a:r>
          </a:p>
          <a:p>
            <a:r>
              <a:rPr lang="en-US" dirty="0"/>
              <a:t>Also, dedicated servers for different use cases.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F65086-DC16-AD46-8E25-7624C2577A2A}"/>
              </a:ext>
            </a:extLst>
          </p:cNvPr>
          <p:cNvSpPr/>
          <p:nvPr/>
        </p:nvSpPr>
        <p:spPr>
          <a:xfrm>
            <a:off x="824055" y="4239060"/>
            <a:ext cx="746509" cy="34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Client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34F6525-91D2-464F-B843-A692A22CBFBB}"/>
              </a:ext>
            </a:extLst>
          </p:cNvPr>
          <p:cNvSpPr/>
          <p:nvPr/>
        </p:nvSpPr>
        <p:spPr>
          <a:xfrm>
            <a:off x="2858353" y="3429000"/>
            <a:ext cx="683808" cy="58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Web</a:t>
            </a:r>
          </a:p>
          <a:p>
            <a:pPr algn="ctr"/>
            <a:r>
              <a:rPr lang="en-US" sz="1050" dirty="0"/>
              <a:t>Server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BF3C376A-559E-764F-9F2D-CD30FDC71CF3}"/>
              </a:ext>
            </a:extLst>
          </p:cNvPr>
          <p:cNvSpPr/>
          <p:nvPr/>
        </p:nvSpPr>
        <p:spPr>
          <a:xfrm>
            <a:off x="5523287" y="3592613"/>
            <a:ext cx="643294" cy="3542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Shard 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9F9993-7BEB-AF42-A6F9-51EF9A2B6FC1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570564" y="4395175"/>
            <a:ext cx="550713" cy="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5AFC5E-5CD4-534B-A54A-8552BF2C32AF}"/>
              </a:ext>
            </a:extLst>
          </p:cNvPr>
          <p:cNvCxnSpPr>
            <a:cxnSpLocks/>
          </p:cNvCxnSpPr>
          <p:nvPr/>
        </p:nvCxnSpPr>
        <p:spPr>
          <a:xfrm>
            <a:off x="3556845" y="3742124"/>
            <a:ext cx="1246382" cy="42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62E63D3-0385-DC4F-9890-BF19DE4BD319}"/>
              </a:ext>
            </a:extLst>
          </p:cNvPr>
          <p:cNvSpPr/>
          <p:nvPr/>
        </p:nvSpPr>
        <p:spPr>
          <a:xfrm>
            <a:off x="2873037" y="4101336"/>
            <a:ext cx="683808" cy="58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Web</a:t>
            </a:r>
          </a:p>
          <a:p>
            <a:pPr algn="ctr"/>
            <a:r>
              <a:rPr lang="en-US" sz="1050" dirty="0"/>
              <a:t>Server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635EEA2-9FC0-3E47-9188-23A403ADFFC8}"/>
              </a:ext>
            </a:extLst>
          </p:cNvPr>
          <p:cNvSpPr/>
          <p:nvPr/>
        </p:nvSpPr>
        <p:spPr>
          <a:xfrm>
            <a:off x="2873037" y="4774325"/>
            <a:ext cx="683808" cy="58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Web</a:t>
            </a:r>
          </a:p>
          <a:p>
            <a:pPr algn="ctr"/>
            <a:r>
              <a:rPr lang="en-US" sz="1050" dirty="0"/>
              <a:t>Server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E707B8-ECD1-684A-B01F-6817F3A69FE9}"/>
              </a:ext>
            </a:extLst>
          </p:cNvPr>
          <p:cNvCxnSpPr>
            <a:cxnSpLocks/>
          </p:cNvCxnSpPr>
          <p:nvPr/>
        </p:nvCxnSpPr>
        <p:spPr>
          <a:xfrm flipV="1">
            <a:off x="2314982" y="3742124"/>
            <a:ext cx="550713" cy="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2AE801-C4AC-6942-B961-640AB2C8AC5F}"/>
              </a:ext>
            </a:extLst>
          </p:cNvPr>
          <p:cNvCxnSpPr>
            <a:cxnSpLocks/>
          </p:cNvCxnSpPr>
          <p:nvPr/>
        </p:nvCxnSpPr>
        <p:spPr>
          <a:xfrm flipV="1">
            <a:off x="2322324" y="4319413"/>
            <a:ext cx="550713" cy="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0F15B4-0AD7-644C-B5E3-6518DD269FF3}"/>
              </a:ext>
            </a:extLst>
          </p:cNvPr>
          <p:cNvCxnSpPr>
            <a:cxnSpLocks/>
          </p:cNvCxnSpPr>
          <p:nvPr/>
        </p:nvCxnSpPr>
        <p:spPr>
          <a:xfrm flipV="1">
            <a:off x="2338262" y="5041957"/>
            <a:ext cx="550713" cy="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8D0EC8-BA11-CD48-9CA3-F02AC0971601}"/>
              </a:ext>
            </a:extLst>
          </p:cNvPr>
          <p:cNvCxnSpPr>
            <a:cxnSpLocks/>
          </p:cNvCxnSpPr>
          <p:nvPr/>
        </p:nvCxnSpPr>
        <p:spPr>
          <a:xfrm flipV="1">
            <a:off x="3547271" y="4319413"/>
            <a:ext cx="1255956" cy="8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BB81E4-93B5-164C-A27C-C1BBB0983718}"/>
              </a:ext>
            </a:extLst>
          </p:cNvPr>
          <p:cNvCxnSpPr>
            <a:cxnSpLocks/>
          </p:cNvCxnSpPr>
          <p:nvPr/>
        </p:nvCxnSpPr>
        <p:spPr>
          <a:xfrm flipV="1">
            <a:off x="3556845" y="4425904"/>
            <a:ext cx="1246382" cy="63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>
            <a:extLst>
              <a:ext uri="{FF2B5EF4-FFF2-40B4-BE49-F238E27FC236}">
                <a16:creationId xmlns:a16="http://schemas.microsoft.com/office/drawing/2014/main" id="{8FE4AA9C-9D40-9D4B-93FE-F5C4118FBE3C}"/>
              </a:ext>
            </a:extLst>
          </p:cNvPr>
          <p:cNvSpPr/>
          <p:nvPr/>
        </p:nvSpPr>
        <p:spPr>
          <a:xfrm>
            <a:off x="4424855" y="3258207"/>
            <a:ext cx="914400" cy="3344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Session store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D4353F-D880-3245-95C1-3DCDE1D50A68}"/>
              </a:ext>
            </a:extLst>
          </p:cNvPr>
          <p:cNvCxnSpPr>
            <a:cxnSpLocks/>
          </p:cNvCxnSpPr>
          <p:nvPr/>
        </p:nvCxnSpPr>
        <p:spPr>
          <a:xfrm flipV="1">
            <a:off x="3442545" y="3426013"/>
            <a:ext cx="982310" cy="12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D13246-7787-E545-8DA8-2AF485D36809}"/>
              </a:ext>
            </a:extLst>
          </p:cNvPr>
          <p:cNvCxnSpPr>
            <a:cxnSpLocks/>
          </p:cNvCxnSpPr>
          <p:nvPr/>
        </p:nvCxnSpPr>
        <p:spPr>
          <a:xfrm flipV="1">
            <a:off x="3565603" y="3548570"/>
            <a:ext cx="934862" cy="71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82A844-F4D4-DF4E-A32D-573C6E3D9C44}"/>
              </a:ext>
            </a:extLst>
          </p:cNvPr>
          <p:cNvCxnSpPr>
            <a:cxnSpLocks/>
          </p:cNvCxnSpPr>
          <p:nvPr/>
        </p:nvCxnSpPr>
        <p:spPr>
          <a:xfrm flipV="1">
            <a:off x="3551319" y="3619514"/>
            <a:ext cx="1052212" cy="152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rect Access Storage 4">
            <a:extLst>
              <a:ext uri="{FF2B5EF4-FFF2-40B4-BE49-F238E27FC236}">
                <a16:creationId xmlns:a16="http://schemas.microsoft.com/office/drawing/2014/main" id="{1F096883-8600-324D-AF2B-5E7F5182D6DE}"/>
              </a:ext>
            </a:extLst>
          </p:cNvPr>
          <p:cNvSpPr/>
          <p:nvPr/>
        </p:nvSpPr>
        <p:spPr>
          <a:xfrm>
            <a:off x="4033034" y="5259622"/>
            <a:ext cx="1198179" cy="25224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queue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313257-D7B8-7D45-9B79-6A90CF329DEF}"/>
              </a:ext>
            </a:extLst>
          </p:cNvPr>
          <p:cNvCxnSpPr>
            <a:cxnSpLocks/>
          </p:cNvCxnSpPr>
          <p:nvPr/>
        </p:nvCxnSpPr>
        <p:spPr>
          <a:xfrm>
            <a:off x="3521570" y="3831382"/>
            <a:ext cx="653679" cy="147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40CE80-724E-234B-A3E4-471B63427F3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551319" y="4538041"/>
            <a:ext cx="481715" cy="84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789B79-8C00-7249-A51C-5481BA46A9EB}"/>
              </a:ext>
            </a:extLst>
          </p:cNvPr>
          <p:cNvCxnSpPr>
            <a:cxnSpLocks/>
          </p:cNvCxnSpPr>
          <p:nvPr/>
        </p:nvCxnSpPr>
        <p:spPr>
          <a:xfrm>
            <a:off x="3528596" y="5219003"/>
            <a:ext cx="573436" cy="27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3AF94B-C38D-E74F-9EDA-331EDD28051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5231213" y="5385746"/>
            <a:ext cx="519182" cy="18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5768C57-77D6-A648-92B8-8E7880E54AC3}"/>
              </a:ext>
            </a:extLst>
          </p:cNvPr>
          <p:cNvSpPr/>
          <p:nvPr/>
        </p:nvSpPr>
        <p:spPr>
          <a:xfrm>
            <a:off x="5757799" y="5365348"/>
            <a:ext cx="683808" cy="58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App server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F1967C-BB8C-EE4F-A925-C455444EE3C1}"/>
              </a:ext>
            </a:extLst>
          </p:cNvPr>
          <p:cNvSpPr/>
          <p:nvPr/>
        </p:nvSpPr>
        <p:spPr>
          <a:xfrm>
            <a:off x="2155757" y="3610729"/>
            <a:ext cx="201047" cy="163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Load Balancer</a:t>
            </a: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EBD437B3-A7EA-9F4A-8C7A-84FFE68804A2}"/>
              </a:ext>
            </a:extLst>
          </p:cNvPr>
          <p:cNvSpPr/>
          <p:nvPr/>
        </p:nvSpPr>
        <p:spPr>
          <a:xfrm>
            <a:off x="5537524" y="4082372"/>
            <a:ext cx="643294" cy="3542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Shard B</a:t>
            </a: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6B02D9BA-9C6E-1E4B-9134-5BAD13A54701}"/>
              </a:ext>
            </a:extLst>
          </p:cNvPr>
          <p:cNvSpPr/>
          <p:nvPr/>
        </p:nvSpPr>
        <p:spPr>
          <a:xfrm>
            <a:off x="5537524" y="4621012"/>
            <a:ext cx="683808" cy="3542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Shard 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2D64D5-12CC-5E40-84BA-6197787E9E6F}"/>
              </a:ext>
            </a:extLst>
          </p:cNvPr>
          <p:cNvSpPr/>
          <p:nvPr/>
        </p:nvSpPr>
        <p:spPr>
          <a:xfrm>
            <a:off x="4802589" y="3735467"/>
            <a:ext cx="292416" cy="1023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Load Balancer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7E6A0CB-F20A-D14F-8538-E21C902BC2DA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5079718" y="3769741"/>
            <a:ext cx="443569" cy="17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856595B-DA65-8B4E-89DE-69FF4E521B56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5087111" y="4259500"/>
            <a:ext cx="450413" cy="5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72C6D7-E89F-444F-94F1-85179C106AD9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5117470" y="4589194"/>
            <a:ext cx="420054" cy="20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n 50">
            <a:extLst>
              <a:ext uri="{FF2B5EF4-FFF2-40B4-BE49-F238E27FC236}">
                <a16:creationId xmlns:a16="http://schemas.microsoft.com/office/drawing/2014/main" id="{D374EF46-FEB5-6D40-AA11-D64ED0A96025}"/>
              </a:ext>
            </a:extLst>
          </p:cNvPr>
          <p:cNvSpPr/>
          <p:nvPr/>
        </p:nvSpPr>
        <p:spPr>
          <a:xfrm>
            <a:off x="6312027" y="3452596"/>
            <a:ext cx="481674" cy="186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Slave</a:t>
            </a: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B0284504-851E-AE4F-B558-DBA57E433615}"/>
              </a:ext>
            </a:extLst>
          </p:cNvPr>
          <p:cNvSpPr/>
          <p:nvPr/>
        </p:nvSpPr>
        <p:spPr>
          <a:xfrm>
            <a:off x="6463991" y="4038662"/>
            <a:ext cx="481674" cy="186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Slave</a:t>
            </a: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A54602AA-945E-C449-8B3D-3DAB35D96C87}"/>
              </a:ext>
            </a:extLst>
          </p:cNvPr>
          <p:cNvSpPr/>
          <p:nvPr/>
        </p:nvSpPr>
        <p:spPr>
          <a:xfrm>
            <a:off x="6520888" y="4719382"/>
            <a:ext cx="481674" cy="186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Slave</a:t>
            </a:r>
          </a:p>
        </p:txBody>
      </p:sp>
      <p:sp>
        <p:nvSpPr>
          <p:cNvPr id="54" name="Can 53">
            <a:extLst>
              <a:ext uri="{FF2B5EF4-FFF2-40B4-BE49-F238E27FC236}">
                <a16:creationId xmlns:a16="http://schemas.microsoft.com/office/drawing/2014/main" id="{EE368B02-B503-D845-895A-2D9BDE1ABD7F}"/>
              </a:ext>
            </a:extLst>
          </p:cNvPr>
          <p:cNvSpPr/>
          <p:nvPr/>
        </p:nvSpPr>
        <p:spPr>
          <a:xfrm>
            <a:off x="6562249" y="4983541"/>
            <a:ext cx="481674" cy="186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Slave</a:t>
            </a:r>
          </a:p>
        </p:txBody>
      </p:sp>
      <p:sp>
        <p:nvSpPr>
          <p:cNvPr id="55" name="Can 54">
            <a:extLst>
              <a:ext uri="{FF2B5EF4-FFF2-40B4-BE49-F238E27FC236}">
                <a16:creationId xmlns:a16="http://schemas.microsoft.com/office/drawing/2014/main" id="{001CBD9A-A32D-3144-B35B-C025A0CABA43}"/>
              </a:ext>
            </a:extLst>
          </p:cNvPr>
          <p:cNvSpPr/>
          <p:nvPr/>
        </p:nvSpPr>
        <p:spPr>
          <a:xfrm>
            <a:off x="6373574" y="3733861"/>
            <a:ext cx="481674" cy="186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Slave</a:t>
            </a:r>
          </a:p>
        </p:txBody>
      </p:sp>
      <p:sp>
        <p:nvSpPr>
          <p:cNvPr id="56" name="Can 55">
            <a:extLst>
              <a:ext uri="{FF2B5EF4-FFF2-40B4-BE49-F238E27FC236}">
                <a16:creationId xmlns:a16="http://schemas.microsoft.com/office/drawing/2014/main" id="{EF0392AF-210A-B64F-A287-F7082EB64A5B}"/>
              </a:ext>
            </a:extLst>
          </p:cNvPr>
          <p:cNvSpPr/>
          <p:nvPr/>
        </p:nvSpPr>
        <p:spPr>
          <a:xfrm>
            <a:off x="6466759" y="4396127"/>
            <a:ext cx="481674" cy="186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Slave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83BCED55-4EE3-764E-825E-2E45F44E1D37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5117470" y="3545902"/>
            <a:ext cx="1194557" cy="237827"/>
          </a:xfrm>
          <a:prstGeom prst="curvedConnector3">
            <a:avLst>
              <a:gd name="adj1" fmla="val 112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41E98D1F-AA84-6441-B3D2-5D2EF63DC89E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5137011" y="3827167"/>
            <a:ext cx="1236563" cy="148678"/>
          </a:xfrm>
          <a:prstGeom prst="curvedConnector3">
            <a:avLst>
              <a:gd name="adj1" fmla="val 967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CA0598C-6747-5245-9195-7B3AF7C68792}"/>
              </a:ext>
            </a:extLst>
          </p:cNvPr>
          <p:cNvSpPr txBox="1"/>
          <p:nvPr/>
        </p:nvSpPr>
        <p:spPr>
          <a:xfrm>
            <a:off x="5622723" y="3279300"/>
            <a:ext cx="132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Read From Slave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8581EE-57F4-EF4E-B8A2-98552A72E883}"/>
              </a:ext>
            </a:extLst>
          </p:cNvPr>
          <p:cNvSpPr txBox="1"/>
          <p:nvPr/>
        </p:nvSpPr>
        <p:spPr>
          <a:xfrm>
            <a:off x="5368151" y="3023263"/>
            <a:ext cx="1194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Write to Master</a:t>
            </a:r>
          </a:p>
        </p:txBody>
      </p:sp>
    </p:spTree>
    <p:extLst>
      <p:ext uri="{BB962C8B-B14F-4D97-AF65-F5344CB8AC3E}">
        <p14:creationId xmlns:p14="http://schemas.microsoft.com/office/powerpoint/2010/main" val="329099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CB84-D58B-5E45-9BE6-C854BB12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achieve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9D2E-5DC0-9F4A-AECE-7D0C939426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44867-A1E4-4B4A-817B-1AAA1FD10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45150" y="2573966"/>
            <a:ext cx="4825159" cy="3416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Stateless services, </a:t>
            </a:r>
            <a:r>
              <a:rPr lang="en-IN" dirty="0"/>
              <a:t>singleton design pattern, reuse objects, avoid unnecessary data base calls.</a:t>
            </a:r>
          </a:p>
          <a:p>
            <a:r>
              <a:rPr lang="en-IN" dirty="0"/>
              <a:t>'Stateless' means that the server-side application isn't keeping information about individual clients across calls to it.</a:t>
            </a:r>
          </a:p>
          <a:p>
            <a:r>
              <a:rPr lang="en-IN" dirty="0"/>
              <a:t>Using CDN for static content.</a:t>
            </a:r>
          </a:p>
          <a:p>
            <a:r>
              <a:rPr lang="en-IN" dirty="0"/>
              <a:t>Optimize your queries. </a:t>
            </a:r>
            <a:r>
              <a:rPr lang="en-US" dirty="0"/>
              <a:t>Avoid N+1 queries. It means for 1 parent query querying n additional queries for child.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F65086-DC16-AD46-8E25-7624C2577A2A}"/>
              </a:ext>
            </a:extLst>
          </p:cNvPr>
          <p:cNvSpPr/>
          <p:nvPr/>
        </p:nvSpPr>
        <p:spPr>
          <a:xfrm>
            <a:off x="824055" y="4239060"/>
            <a:ext cx="746509" cy="34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Client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34F6525-91D2-464F-B843-A692A22CBFBB}"/>
              </a:ext>
            </a:extLst>
          </p:cNvPr>
          <p:cNvSpPr/>
          <p:nvPr/>
        </p:nvSpPr>
        <p:spPr>
          <a:xfrm>
            <a:off x="2858353" y="3429000"/>
            <a:ext cx="683808" cy="58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Web</a:t>
            </a:r>
          </a:p>
          <a:p>
            <a:pPr algn="ctr"/>
            <a:r>
              <a:rPr lang="en-US" sz="1050" dirty="0"/>
              <a:t>Server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BF3C376A-559E-764F-9F2D-CD30FDC71CF3}"/>
              </a:ext>
            </a:extLst>
          </p:cNvPr>
          <p:cNvSpPr/>
          <p:nvPr/>
        </p:nvSpPr>
        <p:spPr>
          <a:xfrm>
            <a:off x="5523287" y="3592613"/>
            <a:ext cx="643294" cy="3542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Shard 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9F9993-7BEB-AF42-A6F9-51EF9A2B6FC1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570564" y="4395175"/>
            <a:ext cx="550713" cy="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5AFC5E-5CD4-534B-A54A-8552BF2C32AF}"/>
              </a:ext>
            </a:extLst>
          </p:cNvPr>
          <p:cNvCxnSpPr>
            <a:cxnSpLocks/>
          </p:cNvCxnSpPr>
          <p:nvPr/>
        </p:nvCxnSpPr>
        <p:spPr>
          <a:xfrm>
            <a:off x="3556845" y="3742124"/>
            <a:ext cx="1246382" cy="42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62E63D3-0385-DC4F-9890-BF19DE4BD319}"/>
              </a:ext>
            </a:extLst>
          </p:cNvPr>
          <p:cNvSpPr/>
          <p:nvPr/>
        </p:nvSpPr>
        <p:spPr>
          <a:xfrm>
            <a:off x="2873037" y="4101336"/>
            <a:ext cx="683808" cy="58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Web</a:t>
            </a:r>
          </a:p>
          <a:p>
            <a:pPr algn="ctr"/>
            <a:r>
              <a:rPr lang="en-US" sz="1050" dirty="0"/>
              <a:t>Server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635EEA2-9FC0-3E47-9188-23A403ADFFC8}"/>
              </a:ext>
            </a:extLst>
          </p:cNvPr>
          <p:cNvSpPr/>
          <p:nvPr/>
        </p:nvSpPr>
        <p:spPr>
          <a:xfrm>
            <a:off x="2873037" y="4774325"/>
            <a:ext cx="683808" cy="58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Web</a:t>
            </a:r>
          </a:p>
          <a:p>
            <a:pPr algn="ctr"/>
            <a:r>
              <a:rPr lang="en-US" sz="1050" dirty="0"/>
              <a:t>Server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E707B8-ECD1-684A-B01F-6817F3A69FE9}"/>
              </a:ext>
            </a:extLst>
          </p:cNvPr>
          <p:cNvCxnSpPr>
            <a:cxnSpLocks/>
          </p:cNvCxnSpPr>
          <p:nvPr/>
        </p:nvCxnSpPr>
        <p:spPr>
          <a:xfrm flipV="1">
            <a:off x="2314982" y="3742124"/>
            <a:ext cx="550713" cy="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2AE801-C4AC-6942-B961-640AB2C8AC5F}"/>
              </a:ext>
            </a:extLst>
          </p:cNvPr>
          <p:cNvCxnSpPr>
            <a:cxnSpLocks/>
          </p:cNvCxnSpPr>
          <p:nvPr/>
        </p:nvCxnSpPr>
        <p:spPr>
          <a:xfrm flipV="1">
            <a:off x="2322324" y="4319413"/>
            <a:ext cx="550713" cy="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0F15B4-0AD7-644C-B5E3-6518DD269FF3}"/>
              </a:ext>
            </a:extLst>
          </p:cNvPr>
          <p:cNvCxnSpPr>
            <a:cxnSpLocks/>
          </p:cNvCxnSpPr>
          <p:nvPr/>
        </p:nvCxnSpPr>
        <p:spPr>
          <a:xfrm flipV="1">
            <a:off x="2338262" y="5041957"/>
            <a:ext cx="550713" cy="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8D0EC8-BA11-CD48-9CA3-F02AC0971601}"/>
              </a:ext>
            </a:extLst>
          </p:cNvPr>
          <p:cNvCxnSpPr>
            <a:cxnSpLocks/>
          </p:cNvCxnSpPr>
          <p:nvPr/>
        </p:nvCxnSpPr>
        <p:spPr>
          <a:xfrm flipV="1">
            <a:off x="3547271" y="4319413"/>
            <a:ext cx="1255956" cy="8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BB81E4-93B5-164C-A27C-C1BBB0983718}"/>
              </a:ext>
            </a:extLst>
          </p:cNvPr>
          <p:cNvCxnSpPr>
            <a:cxnSpLocks/>
          </p:cNvCxnSpPr>
          <p:nvPr/>
        </p:nvCxnSpPr>
        <p:spPr>
          <a:xfrm flipV="1">
            <a:off x="3556845" y="4425904"/>
            <a:ext cx="1246382" cy="63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>
            <a:extLst>
              <a:ext uri="{FF2B5EF4-FFF2-40B4-BE49-F238E27FC236}">
                <a16:creationId xmlns:a16="http://schemas.microsoft.com/office/drawing/2014/main" id="{8FE4AA9C-9D40-9D4B-93FE-F5C4118FBE3C}"/>
              </a:ext>
            </a:extLst>
          </p:cNvPr>
          <p:cNvSpPr/>
          <p:nvPr/>
        </p:nvSpPr>
        <p:spPr>
          <a:xfrm>
            <a:off x="4424855" y="3258207"/>
            <a:ext cx="914400" cy="3344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Session store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D4353F-D880-3245-95C1-3DCDE1D50A68}"/>
              </a:ext>
            </a:extLst>
          </p:cNvPr>
          <p:cNvCxnSpPr>
            <a:cxnSpLocks/>
          </p:cNvCxnSpPr>
          <p:nvPr/>
        </p:nvCxnSpPr>
        <p:spPr>
          <a:xfrm flipV="1">
            <a:off x="3442545" y="3426013"/>
            <a:ext cx="982310" cy="12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D13246-7787-E545-8DA8-2AF485D36809}"/>
              </a:ext>
            </a:extLst>
          </p:cNvPr>
          <p:cNvCxnSpPr>
            <a:cxnSpLocks/>
          </p:cNvCxnSpPr>
          <p:nvPr/>
        </p:nvCxnSpPr>
        <p:spPr>
          <a:xfrm flipV="1">
            <a:off x="3565603" y="3548570"/>
            <a:ext cx="934862" cy="71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82A844-F4D4-DF4E-A32D-573C6E3D9C44}"/>
              </a:ext>
            </a:extLst>
          </p:cNvPr>
          <p:cNvCxnSpPr>
            <a:cxnSpLocks/>
          </p:cNvCxnSpPr>
          <p:nvPr/>
        </p:nvCxnSpPr>
        <p:spPr>
          <a:xfrm flipV="1">
            <a:off x="3551319" y="3619514"/>
            <a:ext cx="1052212" cy="152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rect Access Storage 4">
            <a:extLst>
              <a:ext uri="{FF2B5EF4-FFF2-40B4-BE49-F238E27FC236}">
                <a16:creationId xmlns:a16="http://schemas.microsoft.com/office/drawing/2014/main" id="{1F096883-8600-324D-AF2B-5E7F5182D6DE}"/>
              </a:ext>
            </a:extLst>
          </p:cNvPr>
          <p:cNvSpPr/>
          <p:nvPr/>
        </p:nvSpPr>
        <p:spPr>
          <a:xfrm>
            <a:off x="4033034" y="5259622"/>
            <a:ext cx="1198179" cy="25224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queue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313257-D7B8-7D45-9B79-6A90CF329DEF}"/>
              </a:ext>
            </a:extLst>
          </p:cNvPr>
          <p:cNvCxnSpPr>
            <a:cxnSpLocks/>
          </p:cNvCxnSpPr>
          <p:nvPr/>
        </p:nvCxnSpPr>
        <p:spPr>
          <a:xfrm>
            <a:off x="3521570" y="3831382"/>
            <a:ext cx="653679" cy="147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40CE80-724E-234B-A3E4-471B63427F3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551319" y="4538041"/>
            <a:ext cx="481715" cy="84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789B79-8C00-7249-A51C-5481BA46A9EB}"/>
              </a:ext>
            </a:extLst>
          </p:cNvPr>
          <p:cNvCxnSpPr>
            <a:cxnSpLocks/>
          </p:cNvCxnSpPr>
          <p:nvPr/>
        </p:nvCxnSpPr>
        <p:spPr>
          <a:xfrm>
            <a:off x="3528596" y="5219003"/>
            <a:ext cx="573436" cy="27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3AF94B-C38D-E74F-9EDA-331EDD28051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5231213" y="5385746"/>
            <a:ext cx="519182" cy="18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5768C57-77D6-A648-92B8-8E7880E54AC3}"/>
              </a:ext>
            </a:extLst>
          </p:cNvPr>
          <p:cNvSpPr/>
          <p:nvPr/>
        </p:nvSpPr>
        <p:spPr>
          <a:xfrm>
            <a:off x="5757799" y="5365348"/>
            <a:ext cx="683808" cy="58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App server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F1967C-BB8C-EE4F-A925-C455444EE3C1}"/>
              </a:ext>
            </a:extLst>
          </p:cNvPr>
          <p:cNvSpPr/>
          <p:nvPr/>
        </p:nvSpPr>
        <p:spPr>
          <a:xfrm>
            <a:off x="2155757" y="3610729"/>
            <a:ext cx="201047" cy="163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Load Balancer</a:t>
            </a: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EBD437B3-A7EA-9F4A-8C7A-84FFE68804A2}"/>
              </a:ext>
            </a:extLst>
          </p:cNvPr>
          <p:cNvSpPr/>
          <p:nvPr/>
        </p:nvSpPr>
        <p:spPr>
          <a:xfrm>
            <a:off x="5537524" y="4082372"/>
            <a:ext cx="643294" cy="3542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Shard B</a:t>
            </a: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6B02D9BA-9C6E-1E4B-9134-5BAD13A54701}"/>
              </a:ext>
            </a:extLst>
          </p:cNvPr>
          <p:cNvSpPr/>
          <p:nvPr/>
        </p:nvSpPr>
        <p:spPr>
          <a:xfrm>
            <a:off x="5537524" y="4621012"/>
            <a:ext cx="683808" cy="3542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Shard 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2D64D5-12CC-5E40-84BA-6197787E9E6F}"/>
              </a:ext>
            </a:extLst>
          </p:cNvPr>
          <p:cNvSpPr/>
          <p:nvPr/>
        </p:nvSpPr>
        <p:spPr>
          <a:xfrm>
            <a:off x="4802589" y="3735467"/>
            <a:ext cx="292416" cy="1023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Load Balancer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7E6A0CB-F20A-D14F-8538-E21C902BC2DA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5079718" y="3769741"/>
            <a:ext cx="443569" cy="17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856595B-DA65-8B4E-89DE-69FF4E521B56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5087111" y="4259500"/>
            <a:ext cx="450413" cy="5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72C6D7-E89F-444F-94F1-85179C106AD9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5117470" y="4589194"/>
            <a:ext cx="420054" cy="20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n 50">
            <a:extLst>
              <a:ext uri="{FF2B5EF4-FFF2-40B4-BE49-F238E27FC236}">
                <a16:creationId xmlns:a16="http://schemas.microsoft.com/office/drawing/2014/main" id="{D374EF46-FEB5-6D40-AA11-D64ED0A96025}"/>
              </a:ext>
            </a:extLst>
          </p:cNvPr>
          <p:cNvSpPr/>
          <p:nvPr/>
        </p:nvSpPr>
        <p:spPr>
          <a:xfrm>
            <a:off x="6312027" y="3452596"/>
            <a:ext cx="481674" cy="186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Slave</a:t>
            </a: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B0284504-851E-AE4F-B558-DBA57E433615}"/>
              </a:ext>
            </a:extLst>
          </p:cNvPr>
          <p:cNvSpPr/>
          <p:nvPr/>
        </p:nvSpPr>
        <p:spPr>
          <a:xfrm>
            <a:off x="6463991" y="4038662"/>
            <a:ext cx="481674" cy="186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Slave</a:t>
            </a: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A54602AA-945E-C449-8B3D-3DAB35D96C87}"/>
              </a:ext>
            </a:extLst>
          </p:cNvPr>
          <p:cNvSpPr/>
          <p:nvPr/>
        </p:nvSpPr>
        <p:spPr>
          <a:xfrm>
            <a:off x="6520888" y="4719382"/>
            <a:ext cx="481674" cy="186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Slave</a:t>
            </a:r>
          </a:p>
        </p:txBody>
      </p:sp>
      <p:sp>
        <p:nvSpPr>
          <p:cNvPr id="54" name="Can 53">
            <a:extLst>
              <a:ext uri="{FF2B5EF4-FFF2-40B4-BE49-F238E27FC236}">
                <a16:creationId xmlns:a16="http://schemas.microsoft.com/office/drawing/2014/main" id="{EE368B02-B503-D845-895A-2D9BDE1ABD7F}"/>
              </a:ext>
            </a:extLst>
          </p:cNvPr>
          <p:cNvSpPr/>
          <p:nvPr/>
        </p:nvSpPr>
        <p:spPr>
          <a:xfrm>
            <a:off x="6562249" y="4983541"/>
            <a:ext cx="481674" cy="186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Slave</a:t>
            </a:r>
          </a:p>
        </p:txBody>
      </p:sp>
      <p:sp>
        <p:nvSpPr>
          <p:cNvPr id="55" name="Can 54">
            <a:extLst>
              <a:ext uri="{FF2B5EF4-FFF2-40B4-BE49-F238E27FC236}">
                <a16:creationId xmlns:a16="http://schemas.microsoft.com/office/drawing/2014/main" id="{001CBD9A-A32D-3144-B35B-C025A0CABA43}"/>
              </a:ext>
            </a:extLst>
          </p:cNvPr>
          <p:cNvSpPr/>
          <p:nvPr/>
        </p:nvSpPr>
        <p:spPr>
          <a:xfrm>
            <a:off x="6373574" y="3733861"/>
            <a:ext cx="481674" cy="186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Slave</a:t>
            </a:r>
          </a:p>
        </p:txBody>
      </p:sp>
      <p:sp>
        <p:nvSpPr>
          <p:cNvPr id="56" name="Can 55">
            <a:extLst>
              <a:ext uri="{FF2B5EF4-FFF2-40B4-BE49-F238E27FC236}">
                <a16:creationId xmlns:a16="http://schemas.microsoft.com/office/drawing/2014/main" id="{EF0392AF-210A-B64F-A287-F7082EB64A5B}"/>
              </a:ext>
            </a:extLst>
          </p:cNvPr>
          <p:cNvSpPr/>
          <p:nvPr/>
        </p:nvSpPr>
        <p:spPr>
          <a:xfrm>
            <a:off x="6466759" y="4396127"/>
            <a:ext cx="481674" cy="186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Slave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83BCED55-4EE3-764E-825E-2E45F44E1D37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5117470" y="3545902"/>
            <a:ext cx="1194557" cy="237827"/>
          </a:xfrm>
          <a:prstGeom prst="curvedConnector3">
            <a:avLst>
              <a:gd name="adj1" fmla="val 112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41E98D1F-AA84-6441-B3D2-5D2EF63DC89E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5137011" y="3827167"/>
            <a:ext cx="1236563" cy="148678"/>
          </a:xfrm>
          <a:prstGeom prst="curvedConnector3">
            <a:avLst>
              <a:gd name="adj1" fmla="val 967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CA0598C-6747-5245-9195-7B3AF7C68792}"/>
              </a:ext>
            </a:extLst>
          </p:cNvPr>
          <p:cNvSpPr txBox="1"/>
          <p:nvPr/>
        </p:nvSpPr>
        <p:spPr>
          <a:xfrm>
            <a:off x="5622723" y="3279300"/>
            <a:ext cx="132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Read From Slave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8581EE-57F4-EF4E-B8A2-98552A72E883}"/>
              </a:ext>
            </a:extLst>
          </p:cNvPr>
          <p:cNvSpPr txBox="1"/>
          <p:nvPr/>
        </p:nvSpPr>
        <p:spPr>
          <a:xfrm>
            <a:off x="5368151" y="3023263"/>
            <a:ext cx="1194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Write to Master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FA932-91B4-514E-8B96-1EF1AE3AB526}"/>
              </a:ext>
            </a:extLst>
          </p:cNvPr>
          <p:cNvSpPr txBox="1"/>
          <p:nvPr/>
        </p:nvSpPr>
        <p:spPr>
          <a:xfrm>
            <a:off x="7906645" y="5756374"/>
            <a:ext cx="33857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Ex: </a:t>
            </a:r>
          </a:p>
          <a:p>
            <a:r>
              <a:rPr lang="en-IN" sz="900" dirty="0"/>
              <a:t>SELECT * FROM Cars; </a:t>
            </a:r>
          </a:p>
          <a:p>
            <a:r>
              <a:rPr lang="en-IN" sz="900" dirty="0"/>
              <a:t>SELECT * FROM Wheel WHERE </a:t>
            </a:r>
            <a:r>
              <a:rPr lang="en-IN" sz="900" dirty="0" err="1"/>
              <a:t>CarId</a:t>
            </a:r>
            <a:r>
              <a:rPr lang="en-IN" sz="900" dirty="0"/>
              <a:t> = ?</a:t>
            </a:r>
          </a:p>
          <a:p>
            <a:r>
              <a:rPr lang="en-IN" sz="900" dirty="0"/>
              <a:t>SELECT * FROM Wheel</a:t>
            </a:r>
            <a:endParaRPr lang="en-US" sz="900" dirty="0"/>
          </a:p>
          <a:p>
            <a:endParaRPr lang="en-US" sz="9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0FDDD5-5F91-B147-BC08-8257D6EF4522}"/>
              </a:ext>
            </a:extLst>
          </p:cNvPr>
          <p:cNvCxnSpPr>
            <a:stCxn id="20" idx="4"/>
            <a:endCxn id="51" idx="2"/>
          </p:cNvCxnSpPr>
          <p:nvPr/>
        </p:nvCxnSpPr>
        <p:spPr>
          <a:xfrm flipV="1">
            <a:off x="6166581" y="3545902"/>
            <a:ext cx="145446" cy="22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536A2D1-F834-174B-A85F-F180AAD6F05E}"/>
              </a:ext>
            </a:extLst>
          </p:cNvPr>
          <p:cNvCxnSpPr>
            <a:cxnSpLocks/>
            <a:stCxn id="20" idx="4"/>
            <a:endCxn id="55" idx="2"/>
          </p:cNvCxnSpPr>
          <p:nvPr/>
        </p:nvCxnSpPr>
        <p:spPr>
          <a:xfrm>
            <a:off x="6166581" y="3769741"/>
            <a:ext cx="206993" cy="5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700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{D6D67D80-D795-CE41-8291-73BD88C8C41D}tf10001076</Template>
  <TotalTime>1283</TotalTime>
  <Words>771</Words>
  <Application>Microsoft Macintosh PowerPoint</Application>
  <PresentationFormat>Widescreen</PresentationFormat>
  <Paragraphs>185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System Design -Scalability</vt:lpstr>
      <vt:lpstr>What is Scalability and Why need Scaling</vt:lpstr>
      <vt:lpstr>How can you scale</vt:lpstr>
      <vt:lpstr>Horizontal vs Vertical</vt:lpstr>
      <vt:lpstr>How to achieve scalability</vt:lpstr>
      <vt:lpstr>How to achieve scalability</vt:lpstr>
      <vt:lpstr>How to achieve scalability</vt:lpstr>
      <vt:lpstr>How to achieve scalability</vt:lpstr>
      <vt:lpstr>How to achieve scalability</vt:lpstr>
      <vt:lpstr>How to achieve scalability</vt:lpstr>
      <vt:lpstr>System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 -Scalability</dc:title>
  <dc:creator>Microsoft Office User</dc:creator>
  <cp:lastModifiedBy>Microsoft Office User</cp:lastModifiedBy>
  <cp:revision>21</cp:revision>
  <dcterms:created xsi:type="dcterms:W3CDTF">2021-02-13T13:15:25Z</dcterms:created>
  <dcterms:modified xsi:type="dcterms:W3CDTF">2021-02-14T10:39:06Z</dcterms:modified>
</cp:coreProperties>
</file>