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3" r:id="rId1"/>
  </p:sldMasterIdLst>
  <p:sldIdLst>
    <p:sldId id="256" r:id="rId2"/>
    <p:sldId id="257" r:id="rId3"/>
    <p:sldId id="258" r:id="rId4"/>
    <p:sldId id="259" r:id="rId5"/>
    <p:sldId id="260" r:id="rId6"/>
    <p:sldId id="261" r:id="rId7"/>
    <p:sldId id="279" r:id="rId8"/>
    <p:sldId id="262" r:id="rId9"/>
    <p:sldId id="264" r:id="rId10"/>
    <p:sldId id="266" r:id="rId11"/>
    <p:sldId id="268" r:id="rId12"/>
    <p:sldId id="270" r:id="rId13"/>
    <p:sldId id="272" r:id="rId14"/>
    <p:sldId id="274" r:id="rId15"/>
    <p:sldId id="275" r:id="rId16"/>
    <p:sldId id="277"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0"/>
  </p:normalViewPr>
  <p:slideViewPr>
    <p:cSldViewPr snapToGrid="0" snapToObjects="1">
      <p:cViewPr varScale="1">
        <p:scale>
          <a:sx n="121" d="100"/>
          <a:sy n="121" d="100"/>
        </p:scale>
        <p:origin x="200"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FC29968-6EE4-3F48-B24A-D77E46A69249}" type="datetimeFigureOut">
              <a:rPr lang="en-US" smtClean="0"/>
              <a:t>2/6/21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C6C636D-6F87-9747-B944-BBF35D6A2670}" type="slidenum">
              <a:rPr lang="en-US" smtClean="0"/>
              <a:t>‹#›</a:t>
            </a:fld>
            <a:endParaRPr lang="en-US"/>
          </a:p>
        </p:txBody>
      </p:sp>
    </p:spTree>
    <p:extLst>
      <p:ext uri="{BB962C8B-B14F-4D97-AF65-F5344CB8AC3E}">
        <p14:creationId xmlns:p14="http://schemas.microsoft.com/office/powerpoint/2010/main" val="307897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FC29968-6EE4-3F48-B24A-D77E46A69249}" type="datetimeFigureOut">
              <a:rPr lang="en-US" smtClean="0"/>
              <a:t>2/6/21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C6C636D-6F87-9747-B944-BBF35D6A2670}" type="slidenum">
              <a:rPr lang="en-US" smtClean="0"/>
              <a:t>‹#›</a:t>
            </a:fld>
            <a:endParaRPr lang="en-US"/>
          </a:p>
        </p:txBody>
      </p:sp>
    </p:spTree>
    <p:extLst>
      <p:ext uri="{BB962C8B-B14F-4D97-AF65-F5344CB8AC3E}">
        <p14:creationId xmlns:p14="http://schemas.microsoft.com/office/powerpoint/2010/main" val="158492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6FC29968-6EE4-3F48-B24A-D77E46A69249}" type="datetimeFigureOut">
              <a:rPr lang="en-US" smtClean="0"/>
              <a:t>2/6/21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6C636D-6F87-9747-B944-BBF35D6A2670}" type="slidenum">
              <a:rPr lang="en-US" smtClean="0"/>
              <a:t>‹#›</a:t>
            </a:fld>
            <a:endParaRPr lang="en-US"/>
          </a:p>
        </p:txBody>
      </p:sp>
    </p:spTree>
    <p:extLst>
      <p:ext uri="{BB962C8B-B14F-4D97-AF65-F5344CB8AC3E}">
        <p14:creationId xmlns:p14="http://schemas.microsoft.com/office/powerpoint/2010/main" val="3803913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6FC29968-6EE4-3F48-B24A-D77E46A69249}" type="datetimeFigureOut">
              <a:rPr lang="en-US" smtClean="0"/>
              <a:t>2/6/21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6C636D-6F87-9747-B944-BBF35D6A2670}" type="slidenum">
              <a:rPr lang="en-US" smtClean="0"/>
              <a:t>‹#›</a:t>
            </a:fld>
            <a:endParaRPr lang="en-US"/>
          </a:p>
        </p:txBody>
      </p:sp>
    </p:spTree>
    <p:extLst>
      <p:ext uri="{BB962C8B-B14F-4D97-AF65-F5344CB8AC3E}">
        <p14:creationId xmlns:p14="http://schemas.microsoft.com/office/powerpoint/2010/main" val="326515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FC29968-6EE4-3F48-B24A-D77E46A69249}" type="datetimeFigureOut">
              <a:rPr lang="en-US" smtClean="0"/>
              <a:t>2/6/21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6C636D-6F87-9747-B944-BBF35D6A2670}" type="slidenum">
              <a:rPr lang="en-US" smtClean="0"/>
              <a:t>‹#›</a:t>
            </a:fld>
            <a:endParaRPr lang="en-US"/>
          </a:p>
        </p:txBody>
      </p:sp>
    </p:spTree>
    <p:extLst>
      <p:ext uri="{BB962C8B-B14F-4D97-AF65-F5344CB8AC3E}">
        <p14:creationId xmlns:p14="http://schemas.microsoft.com/office/powerpoint/2010/main" val="4144173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FC29968-6EE4-3F48-B24A-D77E46A69249}" type="datetimeFigureOut">
              <a:rPr lang="en-US" smtClean="0"/>
              <a:t>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6C636D-6F87-9747-B944-BBF35D6A2670}" type="slidenum">
              <a:rPr lang="en-US" smtClean="0"/>
              <a:t>‹#›</a:t>
            </a:fld>
            <a:endParaRPr lang="en-US"/>
          </a:p>
        </p:txBody>
      </p:sp>
    </p:spTree>
    <p:extLst>
      <p:ext uri="{BB962C8B-B14F-4D97-AF65-F5344CB8AC3E}">
        <p14:creationId xmlns:p14="http://schemas.microsoft.com/office/powerpoint/2010/main" val="446560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FC29968-6EE4-3F48-B24A-D77E46A69249}" type="datetimeFigureOut">
              <a:rPr lang="en-US" smtClean="0"/>
              <a:t>2/6/21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C6C636D-6F87-9747-B944-BBF35D6A2670}" type="slidenum">
              <a:rPr lang="en-US" smtClean="0"/>
              <a:t>‹#›</a:t>
            </a:fld>
            <a:endParaRPr lang="en-US"/>
          </a:p>
        </p:txBody>
      </p:sp>
    </p:spTree>
    <p:extLst>
      <p:ext uri="{BB962C8B-B14F-4D97-AF65-F5344CB8AC3E}">
        <p14:creationId xmlns:p14="http://schemas.microsoft.com/office/powerpoint/2010/main" val="2683604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FC29968-6EE4-3F48-B24A-D77E46A69249}" type="datetimeFigureOut">
              <a:rPr lang="en-US" smtClean="0"/>
              <a:t>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C636D-6F87-9747-B944-BBF35D6A2670}" type="slidenum">
              <a:rPr lang="en-US" smtClean="0"/>
              <a:t>‹#›</a:t>
            </a:fld>
            <a:endParaRPr lang="en-US"/>
          </a:p>
        </p:txBody>
      </p:sp>
    </p:spTree>
    <p:extLst>
      <p:ext uri="{BB962C8B-B14F-4D97-AF65-F5344CB8AC3E}">
        <p14:creationId xmlns:p14="http://schemas.microsoft.com/office/powerpoint/2010/main" val="2836180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FC29968-6EE4-3F48-B24A-D77E46A69249}" type="datetimeFigureOut">
              <a:rPr lang="en-US" smtClean="0"/>
              <a:t>2/6/21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6C636D-6F87-9747-B944-BBF35D6A2670}" type="slidenum">
              <a:rPr lang="en-US" smtClean="0"/>
              <a:t>‹#›</a:t>
            </a:fld>
            <a:endParaRPr lang="en-US"/>
          </a:p>
        </p:txBody>
      </p:sp>
    </p:spTree>
    <p:extLst>
      <p:ext uri="{BB962C8B-B14F-4D97-AF65-F5344CB8AC3E}">
        <p14:creationId xmlns:p14="http://schemas.microsoft.com/office/powerpoint/2010/main" val="765134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FC29968-6EE4-3F48-B24A-D77E46A69249}" type="datetimeFigureOut">
              <a:rPr lang="en-US" smtClean="0"/>
              <a:t>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C636D-6F87-9747-B944-BBF35D6A2670}" type="slidenum">
              <a:rPr lang="en-US" smtClean="0"/>
              <a:t>‹#›</a:t>
            </a:fld>
            <a:endParaRPr lang="en-US"/>
          </a:p>
        </p:txBody>
      </p:sp>
    </p:spTree>
    <p:extLst>
      <p:ext uri="{BB962C8B-B14F-4D97-AF65-F5344CB8AC3E}">
        <p14:creationId xmlns:p14="http://schemas.microsoft.com/office/powerpoint/2010/main" val="3086265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FC29968-6EE4-3F48-B24A-D77E46A69249}" type="datetimeFigureOut">
              <a:rPr lang="en-US" smtClean="0"/>
              <a:t>2/6/21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6C636D-6F87-9747-B944-BBF35D6A2670}" type="slidenum">
              <a:rPr lang="en-US" smtClean="0"/>
              <a:t>‹#›</a:t>
            </a:fld>
            <a:endParaRPr lang="en-US"/>
          </a:p>
        </p:txBody>
      </p:sp>
    </p:spTree>
    <p:extLst>
      <p:ext uri="{BB962C8B-B14F-4D97-AF65-F5344CB8AC3E}">
        <p14:creationId xmlns:p14="http://schemas.microsoft.com/office/powerpoint/2010/main" val="3150779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FC29968-6EE4-3F48-B24A-D77E46A69249}" type="datetimeFigureOut">
              <a:rPr lang="en-US" smtClean="0"/>
              <a:t>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6C636D-6F87-9747-B944-BBF35D6A2670}" type="slidenum">
              <a:rPr lang="en-US" smtClean="0"/>
              <a:t>‹#›</a:t>
            </a:fld>
            <a:endParaRPr lang="en-US"/>
          </a:p>
        </p:txBody>
      </p:sp>
    </p:spTree>
    <p:extLst>
      <p:ext uri="{BB962C8B-B14F-4D97-AF65-F5344CB8AC3E}">
        <p14:creationId xmlns:p14="http://schemas.microsoft.com/office/powerpoint/2010/main" val="262450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FC29968-6EE4-3F48-B24A-D77E46A69249}" type="datetimeFigureOut">
              <a:rPr lang="en-US" smtClean="0"/>
              <a:t>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6C636D-6F87-9747-B944-BBF35D6A2670}" type="slidenum">
              <a:rPr lang="en-US" smtClean="0"/>
              <a:t>‹#›</a:t>
            </a:fld>
            <a:endParaRPr lang="en-US"/>
          </a:p>
        </p:txBody>
      </p:sp>
    </p:spTree>
    <p:extLst>
      <p:ext uri="{BB962C8B-B14F-4D97-AF65-F5344CB8AC3E}">
        <p14:creationId xmlns:p14="http://schemas.microsoft.com/office/powerpoint/2010/main" val="322170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FC29968-6EE4-3F48-B24A-D77E46A69249}" type="datetimeFigureOut">
              <a:rPr lang="en-US" smtClean="0"/>
              <a:t>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6C636D-6F87-9747-B944-BBF35D6A2670}" type="slidenum">
              <a:rPr lang="en-US" smtClean="0"/>
              <a:t>‹#›</a:t>
            </a:fld>
            <a:endParaRPr lang="en-US"/>
          </a:p>
        </p:txBody>
      </p:sp>
    </p:spTree>
    <p:extLst>
      <p:ext uri="{BB962C8B-B14F-4D97-AF65-F5344CB8AC3E}">
        <p14:creationId xmlns:p14="http://schemas.microsoft.com/office/powerpoint/2010/main" val="1635204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C29968-6EE4-3F48-B24A-D77E46A69249}" type="datetimeFigureOut">
              <a:rPr lang="en-US" smtClean="0"/>
              <a:t>2/6/21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C6C636D-6F87-9747-B944-BBF35D6A2670}" type="slidenum">
              <a:rPr lang="en-US" smtClean="0"/>
              <a:t>‹#›</a:t>
            </a:fld>
            <a:endParaRPr lang="en-US"/>
          </a:p>
        </p:txBody>
      </p:sp>
    </p:spTree>
    <p:extLst>
      <p:ext uri="{BB962C8B-B14F-4D97-AF65-F5344CB8AC3E}">
        <p14:creationId xmlns:p14="http://schemas.microsoft.com/office/powerpoint/2010/main" val="3857508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FC29968-6EE4-3F48-B24A-D77E46A69249}" type="datetimeFigureOut">
              <a:rPr lang="en-US" smtClean="0"/>
              <a:t>2/6/21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C6C636D-6F87-9747-B944-BBF35D6A2670}" type="slidenum">
              <a:rPr lang="en-US" smtClean="0"/>
              <a:t>‹#›</a:t>
            </a:fld>
            <a:endParaRPr lang="en-US"/>
          </a:p>
        </p:txBody>
      </p:sp>
    </p:spTree>
    <p:extLst>
      <p:ext uri="{BB962C8B-B14F-4D97-AF65-F5344CB8AC3E}">
        <p14:creationId xmlns:p14="http://schemas.microsoft.com/office/powerpoint/2010/main" val="42482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FC29968-6EE4-3F48-B24A-D77E46A69249}" type="datetimeFigureOut">
              <a:rPr lang="en-US" smtClean="0"/>
              <a:t>2/6/21</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C6C636D-6F87-9747-B944-BBF35D6A2670}" type="slidenum">
              <a:rPr lang="en-US" smtClean="0"/>
              <a:t>‹#›</a:t>
            </a:fld>
            <a:endParaRPr lang="en-US"/>
          </a:p>
        </p:txBody>
      </p:sp>
    </p:spTree>
    <p:extLst>
      <p:ext uri="{BB962C8B-B14F-4D97-AF65-F5344CB8AC3E}">
        <p14:creationId xmlns:p14="http://schemas.microsoft.com/office/powerpoint/2010/main" val="3179716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FC29968-6EE4-3F48-B24A-D77E46A69249}" type="datetimeFigureOut">
              <a:rPr lang="en-US" smtClean="0"/>
              <a:t>2/6/21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C6C636D-6F87-9747-B944-BBF35D6A2670}" type="slidenum">
              <a:rPr lang="en-US" smtClean="0"/>
              <a:t>‹#›</a:t>
            </a:fld>
            <a:endParaRPr lang="en-US"/>
          </a:p>
        </p:txBody>
      </p:sp>
    </p:spTree>
    <p:extLst>
      <p:ext uri="{BB962C8B-B14F-4D97-AF65-F5344CB8AC3E}">
        <p14:creationId xmlns:p14="http://schemas.microsoft.com/office/powerpoint/2010/main" val="1813733715"/>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 id="2147483956" r:id="rId13"/>
    <p:sldLayoutId id="2147483957" r:id="rId14"/>
    <p:sldLayoutId id="2147483958" r:id="rId15"/>
    <p:sldLayoutId id="2147483959" r:id="rId16"/>
    <p:sldLayoutId id="214748396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CD37F-0CCD-7241-8671-EB98064DCF51}"/>
              </a:ext>
            </a:extLst>
          </p:cNvPr>
          <p:cNvSpPr>
            <a:spLocks noGrp="1"/>
          </p:cNvSpPr>
          <p:nvPr>
            <p:ph type="title"/>
          </p:nvPr>
        </p:nvSpPr>
        <p:spPr>
          <a:xfrm>
            <a:off x="1154954" y="973668"/>
            <a:ext cx="9659584" cy="706964"/>
          </a:xfrm>
        </p:spPr>
        <p:txBody>
          <a:bodyPr/>
          <a:lstStyle/>
          <a:p>
            <a:r>
              <a:rPr lang="en-US" sz="3200" b="1" dirty="0"/>
              <a:t>System Design - </a:t>
            </a:r>
            <a:r>
              <a:rPr lang="en-US" sz="2400" b="1" dirty="0"/>
              <a:t>Intro to System Design </a:t>
            </a:r>
            <a:br>
              <a:rPr lang="en-US" b="1" dirty="0"/>
            </a:br>
            <a:endParaRPr lang="en-US" b="1" dirty="0"/>
          </a:p>
        </p:txBody>
      </p:sp>
      <p:sp>
        <p:nvSpPr>
          <p:cNvPr id="3" name="Subtitle 2">
            <a:extLst>
              <a:ext uri="{FF2B5EF4-FFF2-40B4-BE49-F238E27FC236}">
                <a16:creationId xmlns:a16="http://schemas.microsoft.com/office/drawing/2014/main" id="{5389B8DA-97C8-6141-9273-FA1F2800C877}"/>
              </a:ext>
            </a:extLst>
          </p:cNvPr>
          <p:cNvSpPr>
            <a:spLocks noGrp="1"/>
          </p:cNvSpPr>
          <p:nvPr>
            <p:ph idx="1"/>
          </p:nvPr>
        </p:nvSpPr>
        <p:spPr/>
        <p:txBody>
          <a:bodyPr/>
          <a:lstStyle/>
          <a:p>
            <a:endParaRPr lang="en-US" dirty="0"/>
          </a:p>
          <a:p>
            <a:endParaRPr lang="en-US" dirty="0"/>
          </a:p>
        </p:txBody>
      </p:sp>
      <p:sp>
        <p:nvSpPr>
          <p:cNvPr id="6" name="TextBox 5">
            <a:extLst>
              <a:ext uri="{FF2B5EF4-FFF2-40B4-BE49-F238E27FC236}">
                <a16:creationId xmlns:a16="http://schemas.microsoft.com/office/drawing/2014/main" id="{26BBB08C-119E-8D4B-B65D-5353B2938D0D}"/>
              </a:ext>
            </a:extLst>
          </p:cNvPr>
          <p:cNvSpPr txBox="1"/>
          <p:nvPr/>
        </p:nvSpPr>
        <p:spPr>
          <a:xfrm>
            <a:off x="21671280" y="-6949440"/>
            <a:ext cx="184731" cy="369332"/>
          </a:xfrm>
          <a:prstGeom prst="rect">
            <a:avLst/>
          </a:prstGeom>
          <a:noFill/>
        </p:spPr>
        <p:txBody>
          <a:bodyPr wrap="none" rtlCol="0">
            <a:spAutoFit/>
          </a:bodyPr>
          <a:lstStyle/>
          <a:p>
            <a:endParaRPr lang="en-US" dirty="0"/>
          </a:p>
        </p:txBody>
      </p:sp>
      <p:pic>
        <p:nvPicPr>
          <p:cNvPr id="13" name="Picture 12">
            <a:extLst>
              <a:ext uri="{FF2B5EF4-FFF2-40B4-BE49-F238E27FC236}">
                <a16:creationId xmlns:a16="http://schemas.microsoft.com/office/drawing/2014/main" id="{156E64A2-2442-B74B-9972-582B1A083D96}"/>
              </a:ext>
            </a:extLst>
          </p:cNvPr>
          <p:cNvPicPr>
            <a:picLocks noChangeAspect="1"/>
          </p:cNvPicPr>
          <p:nvPr/>
        </p:nvPicPr>
        <p:blipFill>
          <a:blip r:embed="rId2"/>
          <a:stretch>
            <a:fillRect/>
          </a:stretch>
        </p:blipFill>
        <p:spPr>
          <a:xfrm>
            <a:off x="2567353" y="3221161"/>
            <a:ext cx="6432616" cy="2784468"/>
          </a:xfrm>
          <a:prstGeom prst="rect">
            <a:avLst/>
          </a:prstGeom>
        </p:spPr>
      </p:pic>
    </p:spTree>
    <p:extLst>
      <p:ext uri="{BB962C8B-B14F-4D97-AF65-F5344CB8AC3E}">
        <p14:creationId xmlns:p14="http://schemas.microsoft.com/office/powerpoint/2010/main" val="174445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DF95-4AF6-C544-ABE6-3DB5580BABA7}"/>
              </a:ext>
            </a:extLst>
          </p:cNvPr>
          <p:cNvSpPr>
            <a:spLocks noGrp="1"/>
          </p:cNvSpPr>
          <p:nvPr>
            <p:ph type="title"/>
          </p:nvPr>
        </p:nvSpPr>
        <p:spPr/>
        <p:txBody>
          <a:bodyPr/>
          <a:lstStyle/>
          <a:p>
            <a:r>
              <a:rPr lang="en-US" dirty="0"/>
              <a:t>Some Concepts:</a:t>
            </a:r>
          </a:p>
        </p:txBody>
      </p:sp>
      <p:sp>
        <p:nvSpPr>
          <p:cNvPr id="3" name="Content Placeholder 2">
            <a:extLst>
              <a:ext uri="{FF2B5EF4-FFF2-40B4-BE49-F238E27FC236}">
                <a16:creationId xmlns:a16="http://schemas.microsoft.com/office/drawing/2014/main" id="{2CC4248B-AC12-0B45-81F5-5E4FA6C88261}"/>
              </a:ext>
            </a:extLst>
          </p:cNvPr>
          <p:cNvSpPr>
            <a:spLocks noGrp="1"/>
          </p:cNvSpPr>
          <p:nvPr>
            <p:ph idx="1"/>
          </p:nvPr>
        </p:nvSpPr>
        <p:spPr>
          <a:xfrm>
            <a:off x="1154954" y="2333297"/>
            <a:ext cx="8998039" cy="4359165"/>
          </a:xfrm>
        </p:spPr>
        <p:txBody>
          <a:bodyPr>
            <a:normAutofit fontScale="77500" lnSpcReduction="20000"/>
          </a:bodyPr>
          <a:lstStyle/>
          <a:p>
            <a:pPr lvl="0"/>
            <a:r>
              <a:rPr lang="en-US" dirty="0"/>
              <a:t>Caching:</a:t>
            </a:r>
            <a:endParaRPr lang="en-IN" dirty="0"/>
          </a:p>
          <a:p>
            <a:pPr lvl="1"/>
            <a:r>
              <a:rPr lang="en-US" dirty="0"/>
              <a:t>Speed up request to retrieve data. Basically, it caches the previous responses of similar requests.</a:t>
            </a:r>
            <a:endParaRPr lang="en-IN" dirty="0"/>
          </a:p>
          <a:p>
            <a:pPr lvl="1"/>
            <a:r>
              <a:rPr lang="en-US" dirty="0"/>
              <a:t>Bases on assumptions that some data is accessed frequently.</a:t>
            </a:r>
            <a:endParaRPr lang="en-IN" dirty="0"/>
          </a:p>
          <a:p>
            <a:pPr lvl="1"/>
            <a:r>
              <a:rPr lang="en-US" dirty="0"/>
              <a:t>Cache can’t be always right, can’t store everything, need eviction policy to update the cache.</a:t>
            </a:r>
            <a:endParaRPr lang="en-IN" dirty="0"/>
          </a:p>
          <a:p>
            <a:pPr lvl="1"/>
            <a:r>
              <a:rPr lang="en-US" dirty="0"/>
              <a:t>Cache hits and Cache misses.</a:t>
            </a:r>
            <a:endParaRPr lang="en-IN" dirty="0"/>
          </a:p>
          <a:p>
            <a:pPr lvl="1"/>
            <a:r>
              <a:rPr lang="en-US" dirty="0"/>
              <a:t>Remember, Indexing is different, as it means searching data faster.</a:t>
            </a:r>
          </a:p>
          <a:p>
            <a:pPr lvl="0"/>
            <a:r>
              <a:rPr lang="en-US" dirty="0"/>
              <a:t>Data center/ Racks/ hosts.</a:t>
            </a:r>
            <a:endParaRPr lang="en-IN" dirty="0"/>
          </a:p>
          <a:p>
            <a:pPr lvl="1"/>
            <a:r>
              <a:rPr lang="en-US" dirty="0"/>
              <a:t>One should know latency of talking across racks and hosts.</a:t>
            </a:r>
            <a:endParaRPr lang="en-IN" dirty="0"/>
          </a:p>
          <a:p>
            <a:pPr lvl="0"/>
            <a:r>
              <a:rPr lang="en-US" dirty="0"/>
              <a:t>CPU/Memory/ Hard drive/ Network Bandwidth</a:t>
            </a:r>
            <a:endParaRPr lang="en-IN" dirty="0"/>
          </a:p>
          <a:p>
            <a:pPr lvl="1"/>
            <a:r>
              <a:rPr lang="en-US" dirty="0"/>
              <a:t>Everything is limited.</a:t>
            </a:r>
            <a:endParaRPr lang="en-IN" dirty="0"/>
          </a:p>
          <a:p>
            <a:pPr lvl="1"/>
            <a:r>
              <a:rPr lang="en-US" dirty="0"/>
              <a:t>One should design a system considering optimizations, such as improving through put and reducing latencies.</a:t>
            </a:r>
            <a:endParaRPr lang="en-IN" dirty="0"/>
          </a:p>
          <a:p>
            <a:pPr lvl="0"/>
            <a:r>
              <a:rPr lang="en-US" dirty="0"/>
              <a:t>Http vs http2 vs </a:t>
            </a:r>
            <a:r>
              <a:rPr lang="en-US" dirty="0" err="1"/>
              <a:t>websockets</a:t>
            </a:r>
            <a:endParaRPr lang="en-IN" dirty="0"/>
          </a:p>
          <a:p>
            <a:pPr lvl="1"/>
            <a:r>
              <a:rPr lang="en-US" dirty="0"/>
              <a:t>Http is the request-reply kind of architecture between client and server. After sending the response connection gets closed. It is used to get old data or get the data only once. Used in RESTful Web services.</a:t>
            </a:r>
            <a:endParaRPr lang="en-IN" dirty="0"/>
          </a:p>
          <a:p>
            <a:pPr lvl="1"/>
            <a:r>
              <a:rPr lang="en-US" dirty="0" err="1"/>
              <a:t>WebSockets</a:t>
            </a:r>
            <a:r>
              <a:rPr lang="en-US" dirty="0"/>
              <a:t>- Bidirectional communication over the same connection. It is used to get real-time updated data. Used in trading, chatting etc. We get the data without refreshing the UI.</a:t>
            </a:r>
            <a:endParaRPr lang="en-IN" dirty="0"/>
          </a:p>
          <a:p>
            <a:pPr lvl="1"/>
            <a:endParaRPr lang="en-IN" dirty="0"/>
          </a:p>
        </p:txBody>
      </p:sp>
    </p:spTree>
    <p:extLst>
      <p:ext uri="{BB962C8B-B14F-4D97-AF65-F5344CB8AC3E}">
        <p14:creationId xmlns:p14="http://schemas.microsoft.com/office/powerpoint/2010/main" val="1806600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DF95-4AF6-C544-ABE6-3DB5580BABA7}"/>
              </a:ext>
            </a:extLst>
          </p:cNvPr>
          <p:cNvSpPr>
            <a:spLocks noGrp="1"/>
          </p:cNvSpPr>
          <p:nvPr>
            <p:ph type="title"/>
          </p:nvPr>
        </p:nvSpPr>
        <p:spPr/>
        <p:txBody>
          <a:bodyPr/>
          <a:lstStyle/>
          <a:p>
            <a:r>
              <a:rPr lang="en-US" dirty="0"/>
              <a:t>Some Concepts:</a:t>
            </a:r>
          </a:p>
        </p:txBody>
      </p:sp>
      <p:sp>
        <p:nvSpPr>
          <p:cNvPr id="3" name="Content Placeholder 2">
            <a:extLst>
              <a:ext uri="{FF2B5EF4-FFF2-40B4-BE49-F238E27FC236}">
                <a16:creationId xmlns:a16="http://schemas.microsoft.com/office/drawing/2014/main" id="{2CC4248B-AC12-0B45-81F5-5E4FA6C88261}"/>
              </a:ext>
            </a:extLst>
          </p:cNvPr>
          <p:cNvSpPr>
            <a:spLocks noGrp="1"/>
          </p:cNvSpPr>
          <p:nvPr>
            <p:ph idx="1"/>
          </p:nvPr>
        </p:nvSpPr>
        <p:spPr>
          <a:xfrm>
            <a:off x="1081381" y="2154619"/>
            <a:ext cx="9534067" cy="5010807"/>
          </a:xfrm>
        </p:spPr>
        <p:txBody>
          <a:bodyPr>
            <a:normAutofit fontScale="92500" lnSpcReduction="20000"/>
          </a:bodyPr>
          <a:lstStyle/>
          <a:p>
            <a:pPr lvl="0"/>
            <a:r>
              <a:rPr lang="en-US" dirty="0"/>
              <a:t>TCP/IP model</a:t>
            </a:r>
            <a:endParaRPr lang="en-IN" dirty="0"/>
          </a:p>
          <a:p>
            <a:pPr lvl="1"/>
            <a:r>
              <a:rPr lang="en-US" dirty="0"/>
              <a:t>Transmission Control Protocol/ Internet Protocol.</a:t>
            </a:r>
            <a:endParaRPr lang="en-IN" dirty="0"/>
          </a:p>
          <a:p>
            <a:pPr lvl="1"/>
            <a:r>
              <a:rPr lang="en-US" dirty="0"/>
              <a:t>4 Layers:</a:t>
            </a:r>
            <a:endParaRPr lang="en-IN" dirty="0"/>
          </a:p>
          <a:p>
            <a:pPr lvl="2"/>
            <a:r>
              <a:rPr lang="en-US" dirty="0"/>
              <a:t>Application, Transport, Internet and Network access.</a:t>
            </a:r>
            <a:endParaRPr lang="en-IN" dirty="0"/>
          </a:p>
          <a:p>
            <a:pPr lvl="0"/>
            <a:r>
              <a:rPr lang="en-US" dirty="0"/>
              <a:t>Ipv4 vs ipv6</a:t>
            </a:r>
            <a:endParaRPr lang="en-IN" dirty="0"/>
          </a:p>
          <a:p>
            <a:pPr lvl="1"/>
            <a:r>
              <a:rPr lang="en-US" dirty="0"/>
              <a:t>Ipv4 has 32 bit addresses and Ipv6 has 64 bit addresses. </a:t>
            </a:r>
            <a:endParaRPr lang="en-IN" dirty="0"/>
          </a:p>
          <a:p>
            <a:pPr lvl="1"/>
            <a:r>
              <a:rPr lang="en-US" dirty="0" err="1"/>
              <a:t>Ipv</a:t>
            </a:r>
            <a:r>
              <a:rPr lang="en-US" dirty="0"/>
              <a:t> routing.</a:t>
            </a:r>
          </a:p>
          <a:p>
            <a:pPr lvl="0"/>
            <a:r>
              <a:rPr lang="en-US" dirty="0"/>
              <a:t>TCP vs UDP</a:t>
            </a:r>
            <a:endParaRPr lang="en-IN" dirty="0"/>
          </a:p>
          <a:p>
            <a:pPr lvl="1"/>
            <a:r>
              <a:rPr lang="en-US" dirty="0"/>
              <a:t>TCP is connection oriented, reliable connection.</a:t>
            </a:r>
            <a:endParaRPr lang="en-IN" dirty="0"/>
          </a:p>
          <a:p>
            <a:pPr lvl="1"/>
            <a:r>
              <a:rPr lang="en-US" dirty="0"/>
              <a:t>TCP is well established, provides packet ordering, prevents packet loss. It is used where every transferring every packet is important.</a:t>
            </a:r>
            <a:endParaRPr lang="en-IN" dirty="0"/>
          </a:p>
          <a:p>
            <a:pPr lvl="1"/>
            <a:r>
              <a:rPr lang="en-US" dirty="0"/>
              <a:t>UDP is non-reliable connection (Fast). UDP is used to real time streaming data. Where some loss of data packets are allowed.</a:t>
            </a:r>
            <a:endParaRPr lang="en-IN" dirty="0"/>
          </a:p>
          <a:p>
            <a:pPr lvl="1"/>
            <a:r>
              <a:rPr lang="en-US" dirty="0" err="1"/>
              <a:t>Youtube</a:t>
            </a:r>
            <a:r>
              <a:rPr lang="en-US" dirty="0"/>
              <a:t>, Netflix, all uses TCP. Live TC streams uses UDP.</a:t>
            </a:r>
            <a:endParaRPr lang="en-IN" dirty="0"/>
          </a:p>
          <a:p>
            <a:pPr lvl="0"/>
            <a:r>
              <a:rPr lang="en-US" dirty="0"/>
              <a:t>DNS lookup: Domain name server</a:t>
            </a:r>
            <a:endParaRPr lang="en-IN" dirty="0"/>
          </a:p>
          <a:p>
            <a:pPr lvl="1"/>
            <a:r>
              <a:rPr lang="en-US" dirty="0"/>
              <a:t>Each website request goes to </a:t>
            </a:r>
            <a:r>
              <a:rPr lang="en-US" dirty="0" err="1"/>
              <a:t>dns</a:t>
            </a:r>
            <a:r>
              <a:rPr lang="en-US" dirty="0"/>
              <a:t> and it translate it into Ip address.</a:t>
            </a:r>
            <a:endParaRPr lang="en-IN" dirty="0"/>
          </a:p>
          <a:p>
            <a:endParaRPr lang="en-IN" dirty="0"/>
          </a:p>
        </p:txBody>
      </p:sp>
    </p:spTree>
    <p:extLst>
      <p:ext uri="{BB962C8B-B14F-4D97-AF65-F5344CB8AC3E}">
        <p14:creationId xmlns:p14="http://schemas.microsoft.com/office/powerpoint/2010/main" val="2761219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DF95-4AF6-C544-ABE6-3DB5580BABA7}"/>
              </a:ext>
            </a:extLst>
          </p:cNvPr>
          <p:cNvSpPr>
            <a:spLocks noGrp="1"/>
          </p:cNvSpPr>
          <p:nvPr>
            <p:ph type="title"/>
          </p:nvPr>
        </p:nvSpPr>
        <p:spPr/>
        <p:txBody>
          <a:bodyPr/>
          <a:lstStyle/>
          <a:p>
            <a:r>
              <a:rPr lang="en-US" dirty="0"/>
              <a:t>Some Concepts:</a:t>
            </a:r>
          </a:p>
        </p:txBody>
      </p:sp>
      <p:sp>
        <p:nvSpPr>
          <p:cNvPr id="3" name="Content Placeholder 2">
            <a:extLst>
              <a:ext uri="{FF2B5EF4-FFF2-40B4-BE49-F238E27FC236}">
                <a16:creationId xmlns:a16="http://schemas.microsoft.com/office/drawing/2014/main" id="{2CC4248B-AC12-0B45-81F5-5E4FA6C88261}"/>
              </a:ext>
            </a:extLst>
          </p:cNvPr>
          <p:cNvSpPr>
            <a:spLocks noGrp="1"/>
          </p:cNvSpPr>
          <p:nvPr>
            <p:ph idx="1"/>
          </p:nvPr>
        </p:nvSpPr>
        <p:spPr>
          <a:xfrm>
            <a:off x="1154954" y="2290232"/>
            <a:ext cx="9681212" cy="4339168"/>
          </a:xfrm>
        </p:spPr>
        <p:txBody>
          <a:bodyPr>
            <a:normAutofit fontScale="85000" lnSpcReduction="20000"/>
          </a:bodyPr>
          <a:lstStyle/>
          <a:p>
            <a:pPr lvl="0"/>
            <a:r>
              <a:rPr lang="en-US" dirty="0"/>
              <a:t>Https and TLS</a:t>
            </a:r>
            <a:endParaRPr lang="en-IN" dirty="0"/>
          </a:p>
          <a:p>
            <a:pPr lvl="1"/>
            <a:r>
              <a:rPr lang="en-US" dirty="0"/>
              <a:t>TLS is transport layer security.</a:t>
            </a:r>
            <a:endParaRPr lang="en-IN" dirty="0"/>
          </a:p>
          <a:p>
            <a:pPr lvl="1"/>
            <a:r>
              <a:rPr lang="en-US" dirty="0"/>
              <a:t>HTTPS is HTTP with TLS.</a:t>
            </a:r>
            <a:endParaRPr lang="en-IN" dirty="0"/>
          </a:p>
          <a:p>
            <a:pPr lvl="1"/>
            <a:r>
              <a:rPr lang="en-US" dirty="0"/>
              <a:t>TLS is used to secure communication between client and server.</a:t>
            </a:r>
            <a:endParaRPr lang="en-IN" dirty="0"/>
          </a:p>
          <a:p>
            <a:pPr lvl="0"/>
            <a:r>
              <a:rPr lang="en-US" dirty="0"/>
              <a:t>Public key infrastructure and certificate Authority</a:t>
            </a:r>
            <a:endParaRPr lang="en-IN" dirty="0"/>
          </a:p>
          <a:p>
            <a:pPr lvl="1"/>
            <a:r>
              <a:rPr lang="en-US" dirty="0"/>
              <a:t>Public key infrastructure is used to manage a public key and digital certificates.</a:t>
            </a:r>
            <a:endParaRPr lang="en-IN" dirty="0"/>
          </a:p>
          <a:p>
            <a:pPr lvl="1"/>
            <a:r>
              <a:rPr lang="en-US" dirty="0"/>
              <a:t>Certificate Authority is a trusted entity which tells whether public key is from trusted party.</a:t>
            </a:r>
          </a:p>
          <a:p>
            <a:pPr lvl="0"/>
            <a:r>
              <a:rPr lang="en-US" dirty="0"/>
              <a:t>Load balancers: </a:t>
            </a:r>
            <a:endParaRPr lang="en-IN" dirty="0"/>
          </a:p>
          <a:p>
            <a:pPr lvl="1"/>
            <a:r>
              <a:rPr lang="en-US" dirty="0"/>
              <a:t>To distribute load over the servers.</a:t>
            </a:r>
            <a:endParaRPr lang="en-IN" dirty="0"/>
          </a:p>
          <a:p>
            <a:pPr lvl="1"/>
            <a:r>
              <a:rPr lang="en-US" dirty="0"/>
              <a:t>Round robin, Weighted Round-robin,  based on availability.</a:t>
            </a:r>
            <a:endParaRPr lang="en-IN" dirty="0"/>
          </a:p>
          <a:p>
            <a:pPr lvl="1"/>
            <a:r>
              <a:rPr lang="en-US" dirty="0"/>
              <a:t>L4, L7 (What to consider for routing)</a:t>
            </a:r>
            <a:endParaRPr lang="en-IN" dirty="0"/>
          </a:p>
          <a:p>
            <a:pPr lvl="0"/>
            <a:r>
              <a:rPr lang="en-US" dirty="0"/>
              <a:t>CDNs &amp; Edge</a:t>
            </a:r>
            <a:endParaRPr lang="en-IN" dirty="0"/>
          </a:p>
          <a:p>
            <a:pPr lvl="1"/>
            <a:r>
              <a:rPr lang="en-US" dirty="0"/>
              <a:t>Content delivery network: reduce latency and performance.</a:t>
            </a:r>
            <a:endParaRPr lang="en-IN" dirty="0"/>
          </a:p>
          <a:p>
            <a:pPr lvl="1"/>
            <a:r>
              <a:rPr lang="en-US" dirty="0"/>
              <a:t>Edge is somewhat similar, processing the request and Edges have dedicated network to Data center.</a:t>
            </a:r>
            <a:endParaRPr lang="en-IN" dirty="0"/>
          </a:p>
          <a:p>
            <a:pPr lvl="1"/>
            <a:endParaRPr lang="en-IN" dirty="0"/>
          </a:p>
        </p:txBody>
      </p:sp>
    </p:spTree>
    <p:extLst>
      <p:ext uri="{BB962C8B-B14F-4D97-AF65-F5344CB8AC3E}">
        <p14:creationId xmlns:p14="http://schemas.microsoft.com/office/powerpoint/2010/main" val="1300836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DF95-4AF6-C544-ABE6-3DB5580BABA7}"/>
              </a:ext>
            </a:extLst>
          </p:cNvPr>
          <p:cNvSpPr>
            <a:spLocks noGrp="1"/>
          </p:cNvSpPr>
          <p:nvPr>
            <p:ph type="title"/>
          </p:nvPr>
        </p:nvSpPr>
        <p:spPr/>
        <p:txBody>
          <a:bodyPr/>
          <a:lstStyle/>
          <a:p>
            <a:r>
              <a:rPr lang="en-US" dirty="0"/>
              <a:t>Some Concepts:</a:t>
            </a:r>
          </a:p>
        </p:txBody>
      </p:sp>
      <p:sp>
        <p:nvSpPr>
          <p:cNvPr id="3" name="Content Placeholder 2">
            <a:extLst>
              <a:ext uri="{FF2B5EF4-FFF2-40B4-BE49-F238E27FC236}">
                <a16:creationId xmlns:a16="http://schemas.microsoft.com/office/drawing/2014/main" id="{2CC4248B-AC12-0B45-81F5-5E4FA6C88261}"/>
              </a:ext>
            </a:extLst>
          </p:cNvPr>
          <p:cNvSpPr>
            <a:spLocks noGrp="1"/>
          </p:cNvSpPr>
          <p:nvPr>
            <p:ph idx="1"/>
          </p:nvPr>
        </p:nvSpPr>
        <p:spPr>
          <a:xfrm>
            <a:off x="955258" y="2375338"/>
            <a:ext cx="9365901" cy="4600903"/>
          </a:xfrm>
        </p:spPr>
        <p:txBody>
          <a:bodyPr>
            <a:normAutofit fontScale="92500" lnSpcReduction="10000"/>
          </a:bodyPr>
          <a:lstStyle/>
          <a:p>
            <a:pPr lvl="0"/>
            <a:r>
              <a:rPr lang="en-US" dirty="0"/>
              <a:t>Bloom Filters and Count-min sketch</a:t>
            </a:r>
            <a:endParaRPr lang="en-IN" dirty="0"/>
          </a:p>
          <a:p>
            <a:pPr lvl="1"/>
            <a:r>
              <a:rPr lang="en-US" dirty="0"/>
              <a:t>Space efficient Probabilistic based Data structures. </a:t>
            </a:r>
            <a:endParaRPr lang="en-IN" dirty="0"/>
          </a:p>
          <a:p>
            <a:pPr lvl="1"/>
            <a:r>
              <a:rPr lang="en-US" dirty="0"/>
              <a:t>Bloom Filters are used to decide if a element is present in the set or not.</a:t>
            </a:r>
            <a:endParaRPr lang="en-IN" dirty="0"/>
          </a:p>
          <a:p>
            <a:pPr lvl="1"/>
            <a:r>
              <a:rPr lang="en-US" dirty="0"/>
              <a:t>Bloom filters can have false-positive but cannot have false negatives.</a:t>
            </a:r>
            <a:endParaRPr lang="en-IN" dirty="0"/>
          </a:p>
          <a:p>
            <a:pPr lvl="1"/>
            <a:r>
              <a:rPr lang="en-US" dirty="0"/>
              <a:t>Count-min is somewhat similar but it used to count frequency of the events.</a:t>
            </a:r>
            <a:endParaRPr lang="en-IN" dirty="0"/>
          </a:p>
          <a:p>
            <a:pPr lvl="0"/>
            <a:r>
              <a:rPr lang="en-US" dirty="0" err="1"/>
              <a:t>Paxos</a:t>
            </a:r>
            <a:r>
              <a:rPr lang="en-US" dirty="0"/>
              <a:t>- Consensus over distributed hosts </a:t>
            </a:r>
            <a:endParaRPr lang="en-IN" dirty="0"/>
          </a:p>
          <a:p>
            <a:pPr lvl="1"/>
            <a:r>
              <a:rPr lang="en-US" dirty="0"/>
              <a:t>Leader election among distributed hosts.</a:t>
            </a:r>
          </a:p>
          <a:p>
            <a:pPr lvl="0"/>
            <a:r>
              <a:rPr lang="en-US" dirty="0"/>
              <a:t>Design patterns &amp; object-oriented design.</a:t>
            </a:r>
            <a:endParaRPr lang="en-IN" dirty="0"/>
          </a:p>
          <a:p>
            <a:pPr lvl="1"/>
            <a:r>
              <a:rPr lang="en-US" dirty="0"/>
              <a:t>Common design patterns: Singleton, builder, Factory etc.</a:t>
            </a:r>
            <a:endParaRPr lang="en-IN" dirty="0"/>
          </a:p>
          <a:p>
            <a:pPr lvl="1"/>
            <a:r>
              <a:rPr lang="en-US" dirty="0" err="1"/>
              <a:t>Ood</a:t>
            </a:r>
            <a:r>
              <a:rPr lang="en-US" dirty="0"/>
              <a:t>: OOPs and SOLID.</a:t>
            </a:r>
            <a:endParaRPr lang="en-IN" dirty="0"/>
          </a:p>
          <a:p>
            <a:pPr lvl="0"/>
            <a:r>
              <a:rPr lang="en-US" dirty="0"/>
              <a:t>Virtual machines &amp; Containers.</a:t>
            </a:r>
            <a:endParaRPr lang="en-IN" dirty="0"/>
          </a:p>
          <a:p>
            <a:pPr lvl="1"/>
            <a:r>
              <a:rPr lang="en-US" dirty="0" err="1"/>
              <a:t>Vm</a:t>
            </a:r>
            <a:r>
              <a:rPr lang="en-US" dirty="0"/>
              <a:t> is a way to run multiple OS instances using shared resources.</a:t>
            </a:r>
            <a:endParaRPr lang="en-IN" dirty="0"/>
          </a:p>
          <a:p>
            <a:pPr lvl="1"/>
            <a:r>
              <a:rPr lang="en-US" dirty="0"/>
              <a:t>Containers is a way to virtualize an OS so that multiple workloads on same OS.</a:t>
            </a:r>
            <a:endParaRPr lang="en-IN" dirty="0"/>
          </a:p>
          <a:p>
            <a:pPr lvl="1"/>
            <a:endParaRPr lang="en-IN" dirty="0"/>
          </a:p>
        </p:txBody>
      </p:sp>
    </p:spTree>
    <p:extLst>
      <p:ext uri="{BB962C8B-B14F-4D97-AF65-F5344CB8AC3E}">
        <p14:creationId xmlns:p14="http://schemas.microsoft.com/office/powerpoint/2010/main" val="2252669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DF95-4AF6-C544-ABE6-3DB5580BABA7}"/>
              </a:ext>
            </a:extLst>
          </p:cNvPr>
          <p:cNvSpPr>
            <a:spLocks noGrp="1"/>
          </p:cNvSpPr>
          <p:nvPr>
            <p:ph type="title"/>
          </p:nvPr>
        </p:nvSpPr>
        <p:spPr/>
        <p:txBody>
          <a:bodyPr/>
          <a:lstStyle/>
          <a:p>
            <a:r>
              <a:rPr lang="en-US" dirty="0"/>
              <a:t>Some Concepts:</a:t>
            </a:r>
          </a:p>
        </p:txBody>
      </p:sp>
      <p:sp>
        <p:nvSpPr>
          <p:cNvPr id="3" name="Content Placeholder 2">
            <a:extLst>
              <a:ext uri="{FF2B5EF4-FFF2-40B4-BE49-F238E27FC236}">
                <a16:creationId xmlns:a16="http://schemas.microsoft.com/office/drawing/2014/main" id="{2CC4248B-AC12-0B45-81F5-5E4FA6C88261}"/>
              </a:ext>
            </a:extLst>
          </p:cNvPr>
          <p:cNvSpPr>
            <a:spLocks noGrp="1"/>
          </p:cNvSpPr>
          <p:nvPr>
            <p:ph idx="1"/>
          </p:nvPr>
        </p:nvSpPr>
        <p:spPr/>
        <p:txBody>
          <a:bodyPr>
            <a:normAutofit/>
          </a:bodyPr>
          <a:lstStyle/>
          <a:p>
            <a:pPr lvl="0"/>
            <a:r>
              <a:rPr lang="en-US" dirty="0"/>
              <a:t>Publisher-Subscriber over Queue.</a:t>
            </a:r>
            <a:endParaRPr lang="en-IN" dirty="0"/>
          </a:p>
          <a:p>
            <a:pPr lvl="1"/>
            <a:r>
              <a:rPr lang="en-US" dirty="0"/>
              <a:t>Publisher publishes the message.</a:t>
            </a:r>
            <a:endParaRPr lang="en-IN" dirty="0"/>
          </a:p>
          <a:p>
            <a:pPr lvl="1"/>
            <a:r>
              <a:rPr lang="en-US" dirty="0"/>
              <a:t>Subscriber receives the message.</a:t>
            </a:r>
            <a:endParaRPr lang="en-IN" dirty="0"/>
          </a:p>
          <a:p>
            <a:pPr lvl="1"/>
            <a:r>
              <a:rPr lang="en-US" dirty="0"/>
              <a:t>Very useful pattern.</a:t>
            </a:r>
            <a:endParaRPr lang="en-IN" dirty="0"/>
          </a:p>
          <a:p>
            <a:pPr lvl="0"/>
            <a:r>
              <a:rPr lang="en-US" dirty="0"/>
              <a:t>Map reduce.</a:t>
            </a:r>
            <a:endParaRPr lang="en-IN" dirty="0"/>
          </a:p>
          <a:p>
            <a:pPr lvl="1"/>
            <a:r>
              <a:rPr lang="en-US" dirty="0"/>
              <a:t>Used to do distributed and parallel processing of Big Data.</a:t>
            </a:r>
            <a:endParaRPr lang="en-IN" dirty="0"/>
          </a:p>
          <a:p>
            <a:pPr lvl="1"/>
            <a:r>
              <a:rPr lang="en-US" dirty="0"/>
              <a:t>Filtering and Sorting of Data and Reducing its size.</a:t>
            </a:r>
          </a:p>
          <a:p>
            <a:r>
              <a:rPr lang="en-US" dirty="0"/>
              <a:t>Multi-threading, concurrency, locks, synchronization, CAS. </a:t>
            </a:r>
            <a:endParaRPr lang="en-IN" dirty="0"/>
          </a:p>
          <a:p>
            <a:pPr marL="0" indent="0">
              <a:buNone/>
            </a:pPr>
            <a:endParaRPr lang="en-IN" dirty="0"/>
          </a:p>
        </p:txBody>
      </p:sp>
    </p:spTree>
    <p:extLst>
      <p:ext uri="{BB962C8B-B14F-4D97-AF65-F5344CB8AC3E}">
        <p14:creationId xmlns:p14="http://schemas.microsoft.com/office/powerpoint/2010/main" val="3670915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DF95-4AF6-C544-ABE6-3DB5580BABA7}"/>
              </a:ext>
            </a:extLst>
          </p:cNvPr>
          <p:cNvSpPr>
            <a:spLocks noGrp="1"/>
          </p:cNvSpPr>
          <p:nvPr>
            <p:ph type="title"/>
          </p:nvPr>
        </p:nvSpPr>
        <p:spPr/>
        <p:txBody>
          <a:bodyPr/>
          <a:lstStyle/>
          <a:p>
            <a:r>
              <a:rPr lang="en-US" dirty="0"/>
              <a:t>Implementations of above Concepts:</a:t>
            </a:r>
          </a:p>
        </p:txBody>
      </p:sp>
      <p:sp>
        <p:nvSpPr>
          <p:cNvPr id="3" name="Content Placeholder 2">
            <a:extLst>
              <a:ext uri="{FF2B5EF4-FFF2-40B4-BE49-F238E27FC236}">
                <a16:creationId xmlns:a16="http://schemas.microsoft.com/office/drawing/2014/main" id="{2CC4248B-AC12-0B45-81F5-5E4FA6C88261}"/>
              </a:ext>
            </a:extLst>
          </p:cNvPr>
          <p:cNvSpPr>
            <a:spLocks noGrp="1"/>
          </p:cNvSpPr>
          <p:nvPr>
            <p:ph idx="1"/>
          </p:nvPr>
        </p:nvSpPr>
        <p:spPr>
          <a:xfrm>
            <a:off x="1051036" y="2081050"/>
            <a:ext cx="10857186" cy="4892566"/>
          </a:xfrm>
        </p:spPr>
        <p:txBody>
          <a:bodyPr>
            <a:normAutofit fontScale="70000" lnSpcReduction="20000"/>
          </a:bodyPr>
          <a:lstStyle/>
          <a:p>
            <a:pPr lvl="0"/>
            <a:r>
              <a:rPr lang="en-US" dirty="0"/>
              <a:t>Cassandra</a:t>
            </a:r>
            <a:endParaRPr lang="en-IN" dirty="0"/>
          </a:p>
          <a:p>
            <a:pPr lvl="1"/>
            <a:r>
              <a:rPr lang="en-US" dirty="0"/>
              <a:t>White Column highly scalable.</a:t>
            </a:r>
            <a:endParaRPr lang="en-IN" dirty="0"/>
          </a:p>
          <a:p>
            <a:pPr lvl="1"/>
            <a:r>
              <a:rPr lang="en-US" dirty="0"/>
              <a:t>Time series data.</a:t>
            </a:r>
            <a:endParaRPr lang="en-IN" dirty="0"/>
          </a:p>
          <a:p>
            <a:pPr lvl="1"/>
            <a:r>
              <a:rPr lang="en-US" dirty="0"/>
              <a:t>Provides both eventual and Strong Consistency.</a:t>
            </a:r>
            <a:endParaRPr lang="en-IN" dirty="0"/>
          </a:p>
          <a:p>
            <a:pPr lvl="1"/>
            <a:r>
              <a:rPr lang="en-US" dirty="0"/>
              <a:t>Uses consistent hashing to Shard data.</a:t>
            </a:r>
            <a:endParaRPr lang="en-IN" dirty="0"/>
          </a:p>
          <a:p>
            <a:pPr lvl="1"/>
            <a:r>
              <a:rPr lang="en-US" dirty="0"/>
              <a:t>Gossiping to talk to other nodes in the Cluster.</a:t>
            </a:r>
            <a:endParaRPr lang="en-IN" dirty="0"/>
          </a:p>
          <a:p>
            <a:pPr lvl="0"/>
            <a:r>
              <a:rPr lang="en-US" dirty="0"/>
              <a:t>MongoDB/ Couch base</a:t>
            </a:r>
            <a:endParaRPr lang="en-IN" dirty="0"/>
          </a:p>
          <a:p>
            <a:pPr lvl="1"/>
            <a:r>
              <a:rPr lang="en-US" dirty="0" err="1"/>
              <a:t>Nosql</a:t>
            </a:r>
            <a:r>
              <a:rPr lang="en-US" dirty="0"/>
              <a:t>, json </a:t>
            </a:r>
            <a:r>
              <a:rPr lang="en-US" dirty="0" err="1"/>
              <a:t>llike</a:t>
            </a:r>
            <a:r>
              <a:rPr lang="en-US" dirty="0"/>
              <a:t> structure.</a:t>
            </a:r>
            <a:endParaRPr lang="en-IN" dirty="0"/>
          </a:p>
          <a:p>
            <a:pPr lvl="0"/>
            <a:r>
              <a:rPr lang="en-US" dirty="0" err="1"/>
              <a:t>MySql</a:t>
            </a:r>
            <a:endParaRPr lang="en-IN" dirty="0"/>
          </a:p>
          <a:p>
            <a:pPr lvl="1"/>
            <a:r>
              <a:rPr lang="en-US" dirty="0"/>
              <a:t>Relational</a:t>
            </a:r>
            <a:endParaRPr lang="en-IN" dirty="0"/>
          </a:p>
          <a:p>
            <a:pPr lvl="1"/>
            <a:r>
              <a:rPr lang="en-US" dirty="0"/>
              <a:t>ACID full.</a:t>
            </a:r>
            <a:endParaRPr lang="en-IN" dirty="0"/>
          </a:p>
          <a:p>
            <a:pPr lvl="1"/>
            <a:r>
              <a:rPr lang="en-US" dirty="0"/>
              <a:t>Scales using Master-Slave Architecture.</a:t>
            </a:r>
          </a:p>
          <a:p>
            <a:pPr lvl="0"/>
            <a:r>
              <a:rPr lang="en-US" dirty="0"/>
              <a:t>Memcached and Redis</a:t>
            </a:r>
            <a:endParaRPr lang="en-IN" dirty="0"/>
          </a:p>
          <a:p>
            <a:pPr lvl="1"/>
            <a:r>
              <a:rPr lang="en-US" dirty="0"/>
              <a:t>In-memory Data Stores.</a:t>
            </a:r>
            <a:endParaRPr lang="en-IN" dirty="0"/>
          </a:p>
          <a:p>
            <a:pPr lvl="1"/>
            <a:r>
              <a:rPr lang="en-US" dirty="0"/>
              <a:t>Redis provides more options.</a:t>
            </a:r>
            <a:endParaRPr lang="en-IN" dirty="0"/>
          </a:p>
          <a:p>
            <a:pPr lvl="0"/>
            <a:r>
              <a:rPr lang="en-US" dirty="0" err="1"/>
              <a:t>Zookeper</a:t>
            </a:r>
            <a:endParaRPr lang="en-IN" dirty="0"/>
          </a:p>
          <a:p>
            <a:pPr lvl="1"/>
            <a:r>
              <a:rPr lang="en-US" dirty="0"/>
              <a:t>Centralized configuration management system</a:t>
            </a:r>
            <a:endParaRPr lang="en-IN" dirty="0"/>
          </a:p>
          <a:p>
            <a:pPr lvl="1"/>
            <a:r>
              <a:rPr lang="en-US" dirty="0"/>
              <a:t>It is used by any Cluster to coordinate between themselves.</a:t>
            </a:r>
            <a:endParaRPr lang="en-IN" dirty="0"/>
          </a:p>
        </p:txBody>
      </p:sp>
    </p:spTree>
    <p:extLst>
      <p:ext uri="{BB962C8B-B14F-4D97-AF65-F5344CB8AC3E}">
        <p14:creationId xmlns:p14="http://schemas.microsoft.com/office/powerpoint/2010/main" val="789970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DF95-4AF6-C544-ABE6-3DB5580BABA7}"/>
              </a:ext>
            </a:extLst>
          </p:cNvPr>
          <p:cNvSpPr>
            <a:spLocks noGrp="1"/>
          </p:cNvSpPr>
          <p:nvPr>
            <p:ph type="title"/>
          </p:nvPr>
        </p:nvSpPr>
        <p:spPr/>
        <p:txBody>
          <a:bodyPr/>
          <a:lstStyle/>
          <a:p>
            <a:r>
              <a:rPr lang="en-US" dirty="0"/>
              <a:t>Implementations of above Concepts:</a:t>
            </a:r>
          </a:p>
        </p:txBody>
      </p:sp>
      <p:sp>
        <p:nvSpPr>
          <p:cNvPr id="3" name="Content Placeholder 2">
            <a:extLst>
              <a:ext uri="{FF2B5EF4-FFF2-40B4-BE49-F238E27FC236}">
                <a16:creationId xmlns:a16="http://schemas.microsoft.com/office/drawing/2014/main" id="{2CC4248B-AC12-0B45-81F5-5E4FA6C88261}"/>
              </a:ext>
            </a:extLst>
          </p:cNvPr>
          <p:cNvSpPr>
            <a:spLocks noGrp="1"/>
          </p:cNvSpPr>
          <p:nvPr>
            <p:ph idx="1"/>
          </p:nvPr>
        </p:nvSpPr>
        <p:spPr>
          <a:xfrm>
            <a:off x="1154954" y="2215055"/>
            <a:ext cx="9670701" cy="4642945"/>
          </a:xfrm>
        </p:spPr>
        <p:txBody>
          <a:bodyPr>
            <a:normAutofit fontScale="70000" lnSpcReduction="20000"/>
          </a:bodyPr>
          <a:lstStyle/>
          <a:p>
            <a:pPr lvl="0"/>
            <a:r>
              <a:rPr lang="en-US" dirty="0"/>
              <a:t>Kafka</a:t>
            </a:r>
            <a:endParaRPr lang="en-IN" dirty="0"/>
          </a:p>
          <a:p>
            <a:pPr lvl="1"/>
            <a:r>
              <a:rPr lang="en-US" dirty="0"/>
              <a:t>Fault tolerant and highly available queue.</a:t>
            </a:r>
            <a:endParaRPr lang="en-IN" dirty="0"/>
          </a:p>
          <a:p>
            <a:pPr lvl="1"/>
            <a:r>
              <a:rPr lang="en-US" dirty="0"/>
              <a:t>Distributed pub sub model.</a:t>
            </a:r>
          </a:p>
          <a:p>
            <a:pPr lvl="0"/>
            <a:r>
              <a:rPr lang="en-US" dirty="0"/>
              <a:t>NGINX and </a:t>
            </a:r>
            <a:r>
              <a:rPr lang="en-US" dirty="0" err="1"/>
              <a:t>HAProxy</a:t>
            </a:r>
            <a:endParaRPr lang="en-IN" dirty="0"/>
          </a:p>
          <a:p>
            <a:pPr lvl="1"/>
            <a:r>
              <a:rPr lang="en-US" dirty="0"/>
              <a:t> Load balancers.</a:t>
            </a:r>
            <a:endParaRPr lang="en-IN" dirty="0"/>
          </a:p>
          <a:p>
            <a:pPr lvl="0"/>
            <a:r>
              <a:rPr lang="en-US" dirty="0" err="1"/>
              <a:t>Solr</a:t>
            </a:r>
            <a:r>
              <a:rPr lang="en-US" dirty="0"/>
              <a:t> and Elastic Search</a:t>
            </a:r>
            <a:endParaRPr lang="en-IN" dirty="0"/>
          </a:p>
          <a:p>
            <a:pPr lvl="1"/>
            <a:r>
              <a:rPr lang="en-US" dirty="0"/>
              <a:t>Search platform on Lucene.</a:t>
            </a:r>
            <a:endParaRPr lang="en-IN" dirty="0"/>
          </a:p>
          <a:p>
            <a:pPr lvl="1"/>
            <a:r>
              <a:rPr lang="en-US" dirty="0"/>
              <a:t>Highly available, fault tolerant, scalable.</a:t>
            </a:r>
            <a:endParaRPr lang="en-IN" dirty="0"/>
          </a:p>
          <a:p>
            <a:pPr lvl="0"/>
            <a:r>
              <a:rPr lang="en-US" dirty="0" err="1"/>
              <a:t>BlobStore</a:t>
            </a:r>
            <a:r>
              <a:rPr lang="en-US" dirty="0"/>
              <a:t>/ S3</a:t>
            </a:r>
            <a:endParaRPr lang="en-IN" dirty="0"/>
          </a:p>
          <a:p>
            <a:pPr lvl="1"/>
            <a:r>
              <a:rPr lang="en-US" dirty="0"/>
              <a:t>Big documents.</a:t>
            </a:r>
            <a:endParaRPr lang="en-IN" dirty="0"/>
          </a:p>
          <a:p>
            <a:pPr lvl="0"/>
            <a:r>
              <a:rPr lang="en-US" dirty="0"/>
              <a:t>Docker: Software platform provide containers inside which you can develop and run your distributed applications.</a:t>
            </a:r>
            <a:endParaRPr lang="en-IN" dirty="0"/>
          </a:p>
          <a:p>
            <a:pPr lvl="1"/>
            <a:r>
              <a:rPr lang="en-US" dirty="0"/>
              <a:t>Kubernetes</a:t>
            </a:r>
            <a:endParaRPr lang="en-IN" dirty="0"/>
          </a:p>
          <a:p>
            <a:pPr lvl="1"/>
            <a:r>
              <a:rPr lang="en-US" dirty="0"/>
              <a:t>Mesos</a:t>
            </a:r>
            <a:endParaRPr lang="en-IN" dirty="0"/>
          </a:p>
          <a:p>
            <a:pPr lvl="1"/>
            <a:r>
              <a:rPr lang="en-US" dirty="0"/>
              <a:t>Both are used to manage these containers.</a:t>
            </a:r>
            <a:endParaRPr lang="en-IN" dirty="0"/>
          </a:p>
          <a:p>
            <a:pPr lvl="0"/>
            <a:r>
              <a:rPr lang="en-US" dirty="0"/>
              <a:t>Hadoop/ Spark</a:t>
            </a:r>
            <a:endParaRPr lang="en-IN" dirty="0"/>
          </a:p>
          <a:p>
            <a:pPr lvl="1"/>
            <a:r>
              <a:rPr lang="en-US" dirty="0"/>
              <a:t>HDFS</a:t>
            </a:r>
            <a:endParaRPr lang="en-IN" dirty="0"/>
          </a:p>
        </p:txBody>
      </p:sp>
    </p:spTree>
    <p:extLst>
      <p:ext uri="{BB962C8B-B14F-4D97-AF65-F5344CB8AC3E}">
        <p14:creationId xmlns:p14="http://schemas.microsoft.com/office/powerpoint/2010/main" val="150327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DF95-4AF6-C544-ABE6-3DB5580BABA7}"/>
              </a:ext>
            </a:extLst>
          </p:cNvPr>
          <p:cNvSpPr>
            <a:spLocks noGrp="1"/>
          </p:cNvSpPr>
          <p:nvPr>
            <p:ph type="title"/>
          </p:nvPr>
        </p:nvSpPr>
        <p:spPr/>
        <p:txBody>
          <a:bodyPr/>
          <a:lstStyle/>
          <a:p>
            <a:r>
              <a:rPr lang="en-US" dirty="0"/>
              <a:t>System Design</a:t>
            </a:r>
          </a:p>
        </p:txBody>
      </p:sp>
      <p:sp>
        <p:nvSpPr>
          <p:cNvPr id="3" name="Content Placeholder 2">
            <a:extLst>
              <a:ext uri="{FF2B5EF4-FFF2-40B4-BE49-F238E27FC236}">
                <a16:creationId xmlns:a16="http://schemas.microsoft.com/office/drawing/2014/main" id="{2CC4248B-AC12-0B45-81F5-5E4FA6C88261}"/>
              </a:ext>
            </a:extLst>
          </p:cNvPr>
          <p:cNvSpPr>
            <a:spLocks noGrp="1"/>
          </p:cNvSpPr>
          <p:nvPr>
            <p:ph idx="1"/>
          </p:nvPr>
        </p:nvSpPr>
        <p:spPr/>
        <p:txBody>
          <a:bodyPr>
            <a:normAutofit/>
          </a:bodyPr>
          <a:lstStyle/>
          <a:p>
            <a:pPr lvl="0"/>
            <a:r>
              <a:rPr lang="en-IN" dirty="0"/>
              <a:t>Thank you.</a:t>
            </a:r>
          </a:p>
          <a:p>
            <a:pPr lvl="0"/>
            <a:r>
              <a:rPr lang="en-IN" dirty="0"/>
              <a:t>Please provide suggestions and send questions.</a:t>
            </a:r>
          </a:p>
        </p:txBody>
      </p:sp>
    </p:spTree>
    <p:extLst>
      <p:ext uri="{BB962C8B-B14F-4D97-AF65-F5344CB8AC3E}">
        <p14:creationId xmlns:p14="http://schemas.microsoft.com/office/powerpoint/2010/main" val="232003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1B80A-BB30-BC42-9D96-B8652AE46887}"/>
              </a:ext>
            </a:extLst>
          </p:cNvPr>
          <p:cNvSpPr>
            <a:spLocks noGrp="1"/>
          </p:cNvSpPr>
          <p:nvPr>
            <p:ph type="title"/>
          </p:nvPr>
        </p:nvSpPr>
        <p:spPr/>
        <p:txBody>
          <a:bodyPr/>
          <a:lstStyle/>
          <a:p>
            <a:r>
              <a:rPr lang="en-US" dirty="0"/>
              <a:t>What is System</a:t>
            </a:r>
          </a:p>
        </p:txBody>
      </p:sp>
      <p:sp>
        <p:nvSpPr>
          <p:cNvPr id="3" name="Content Placeholder 2">
            <a:extLst>
              <a:ext uri="{FF2B5EF4-FFF2-40B4-BE49-F238E27FC236}">
                <a16:creationId xmlns:a16="http://schemas.microsoft.com/office/drawing/2014/main" id="{73CB29E7-6577-D34D-B162-6907F5343B31}"/>
              </a:ext>
            </a:extLst>
          </p:cNvPr>
          <p:cNvSpPr>
            <a:spLocks noGrp="1"/>
          </p:cNvSpPr>
          <p:nvPr>
            <p:ph idx="1"/>
          </p:nvPr>
        </p:nvSpPr>
        <p:spPr/>
        <p:txBody>
          <a:bodyPr>
            <a:normAutofit/>
          </a:bodyPr>
          <a:lstStyle/>
          <a:p>
            <a:r>
              <a:rPr lang="en-US" sz="2000" b="1" dirty="0"/>
              <a:t>Wikipedia Def: </a:t>
            </a:r>
            <a:r>
              <a:rPr lang="en-IN" sz="2000" dirty="0"/>
              <a:t>A </a:t>
            </a:r>
            <a:r>
              <a:rPr lang="en-IN" sz="2000" i="1" dirty="0"/>
              <a:t>system</a:t>
            </a:r>
            <a:r>
              <a:rPr lang="en-IN" sz="2000" dirty="0"/>
              <a:t> is a group of interacting or interrelated entities that form a unified whole.</a:t>
            </a:r>
          </a:p>
          <a:p>
            <a:r>
              <a:rPr lang="en-IN" sz="2000" b="1" dirty="0"/>
              <a:t>Examples:</a:t>
            </a:r>
            <a:endParaRPr lang="en-US" sz="2000" b="1" dirty="0"/>
          </a:p>
          <a:p>
            <a:pPr lvl="1"/>
            <a:r>
              <a:rPr lang="en-US" sz="1800" b="1" dirty="0"/>
              <a:t>Real World Systems: </a:t>
            </a:r>
            <a:r>
              <a:rPr lang="en-US" sz="1800" dirty="0"/>
              <a:t>Schools, Colleges, Hospital etc.</a:t>
            </a:r>
          </a:p>
          <a:p>
            <a:pPr lvl="2"/>
            <a:r>
              <a:rPr lang="en-US" sz="1600" dirty="0"/>
              <a:t>Components: Rooms, Electric/ water supply resources, etc.</a:t>
            </a:r>
          </a:p>
          <a:p>
            <a:pPr lvl="1"/>
            <a:r>
              <a:rPr lang="en-US" sz="1800" b="1" dirty="0"/>
              <a:t>Computing Systems: </a:t>
            </a:r>
            <a:r>
              <a:rPr lang="en-US" sz="1800" dirty="0" err="1"/>
              <a:t>Youtube</a:t>
            </a:r>
            <a:r>
              <a:rPr lang="en-US" sz="1800" dirty="0"/>
              <a:t>, </a:t>
            </a:r>
            <a:r>
              <a:rPr lang="en-US" sz="1800" dirty="0" err="1"/>
              <a:t>FaceBook</a:t>
            </a:r>
            <a:r>
              <a:rPr lang="en-US" sz="1800" dirty="0"/>
              <a:t>, Instagram etc.</a:t>
            </a:r>
          </a:p>
          <a:p>
            <a:pPr lvl="2"/>
            <a:r>
              <a:rPr lang="en-US" sz="1600" dirty="0"/>
              <a:t>Components: Databased, Caches, Load balancers, Queues, Servers, etc.</a:t>
            </a:r>
            <a:endParaRPr lang="en-US" sz="1800" b="1" dirty="0"/>
          </a:p>
          <a:p>
            <a:r>
              <a:rPr lang="en-US" sz="2000" dirty="0"/>
              <a:t>Basically, a system is a group of components working together to serve a set of users as per their requirements. </a:t>
            </a:r>
            <a:endParaRPr lang="en-IN" sz="2000" dirty="0"/>
          </a:p>
        </p:txBody>
      </p:sp>
    </p:spTree>
    <p:extLst>
      <p:ext uri="{BB962C8B-B14F-4D97-AF65-F5344CB8AC3E}">
        <p14:creationId xmlns:p14="http://schemas.microsoft.com/office/powerpoint/2010/main" val="2712897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1B80A-BB30-BC42-9D96-B8652AE46887}"/>
              </a:ext>
            </a:extLst>
          </p:cNvPr>
          <p:cNvSpPr>
            <a:spLocks noGrp="1"/>
          </p:cNvSpPr>
          <p:nvPr>
            <p:ph type="title"/>
          </p:nvPr>
        </p:nvSpPr>
        <p:spPr/>
        <p:txBody>
          <a:bodyPr/>
          <a:lstStyle/>
          <a:p>
            <a:r>
              <a:rPr lang="en-US" dirty="0"/>
              <a:t>What is Design</a:t>
            </a:r>
          </a:p>
        </p:txBody>
      </p:sp>
      <p:sp>
        <p:nvSpPr>
          <p:cNvPr id="3" name="Content Placeholder 2">
            <a:extLst>
              <a:ext uri="{FF2B5EF4-FFF2-40B4-BE49-F238E27FC236}">
                <a16:creationId xmlns:a16="http://schemas.microsoft.com/office/drawing/2014/main" id="{73CB29E7-6577-D34D-B162-6907F5343B31}"/>
              </a:ext>
            </a:extLst>
          </p:cNvPr>
          <p:cNvSpPr>
            <a:spLocks noGrp="1"/>
          </p:cNvSpPr>
          <p:nvPr>
            <p:ph idx="1"/>
          </p:nvPr>
        </p:nvSpPr>
        <p:spPr/>
        <p:txBody>
          <a:bodyPr>
            <a:normAutofit/>
          </a:bodyPr>
          <a:lstStyle/>
          <a:p>
            <a:r>
              <a:rPr lang="en-US" sz="2000" b="1" dirty="0"/>
              <a:t>Wikipedia Def:  </a:t>
            </a:r>
            <a:r>
              <a:rPr lang="en-IN" sz="2000" dirty="0"/>
              <a:t>A </a:t>
            </a:r>
            <a:r>
              <a:rPr lang="en-IN" sz="2000" i="1" dirty="0"/>
              <a:t>design</a:t>
            </a:r>
            <a:r>
              <a:rPr lang="en-IN" sz="2000" dirty="0"/>
              <a:t> is a plan or specification for the construction of a system.</a:t>
            </a:r>
          </a:p>
          <a:p>
            <a:r>
              <a:rPr lang="en-IN" sz="2000" dirty="0"/>
              <a:t>Based on the user requirements, Designing it to select what technologies to use and how they are going to interact with each other.</a:t>
            </a:r>
          </a:p>
          <a:p>
            <a:r>
              <a:rPr lang="en-IN" sz="2000" dirty="0"/>
              <a:t>Note: Two systems can have same components but different design.</a:t>
            </a:r>
          </a:p>
          <a:p>
            <a:endParaRPr lang="en-US" sz="1800" dirty="0"/>
          </a:p>
        </p:txBody>
      </p:sp>
    </p:spTree>
    <p:extLst>
      <p:ext uri="{BB962C8B-B14F-4D97-AF65-F5344CB8AC3E}">
        <p14:creationId xmlns:p14="http://schemas.microsoft.com/office/powerpoint/2010/main" val="1263647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8816-4F49-9746-BD1D-2DB86DFF1BD5}"/>
              </a:ext>
            </a:extLst>
          </p:cNvPr>
          <p:cNvSpPr>
            <a:spLocks noGrp="1"/>
          </p:cNvSpPr>
          <p:nvPr>
            <p:ph type="title"/>
          </p:nvPr>
        </p:nvSpPr>
        <p:spPr/>
        <p:txBody>
          <a:bodyPr/>
          <a:lstStyle/>
          <a:p>
            <a:r>
              <a:rPr lang="en-US" dirty="0"/>
              <a:t>Why need System Design</a:t>
            </a:r>
          </a:p>
        </p:txBody>
      </p:sp>
      <p:sp>
        <p:nvSpPr>
          <p:cNvPr id="3" name="Content Placeholder 2">
            <a:extLst>
              <a:ext uri="{FF2B5EF4-FFF2-40B4-BE49-F238E27FC236}">
                <a16:creationId xmlns:a16="http://schemas.microsoft.com/office/drawing/2014/main" id="{E02F3436-4A89-6F4A-BF3C-C2B76EF00D9B}"/>
              </a:ext>
            </a:extLst>
          </p:cNvPr>
          <p:cNvSpPr>
            <a:spLocks noGrp="1"/>
          </p:cNvSpPr>
          <p:nvPr>
            <p:ph idx="1"/>
          </p:nvPr>
        </p:nvSpPr>
        <p:spPr/>
        <p:txBody>
          <a:bodyPr/>
          <a:lstStyle/>
          <a:p>
            <a:r>
              <a:rPr lang="en-US" dirty="0"/>
              <a:t>Need to design a large scale reliable, available systems.</a:t>
            </a:r>
          </a:p>
          <a:p>
            <a:r>
              <a:rPr lang="en-US" dirty="0"/>
              <a:t>To design system, one should know the requirements, trade offs based on the requirements, bottlenecks, technologies.</a:t>
            </a:r>
          </a:p>
          <a:p>
            <a:r>
              <a:rPr lang="en-US" dirty="0"/>
              <a:t>Everything is a trade off in system design. One select a component or technology over other as per the needs.</a:t>
            </a:r>
          </a:p>
          <a:p>
            <a:pPr lvl="1"/>
            <a:r>
              <a:rPr lang="en-US" dirty="0"/>
              <a:t>Example:  </a:t>
            </a:r>
            <a:r>
              <a:rPr lang="en-US" dirty="0" err="1"/>
              <a:t>Memcache</a:t>
            </a:r>
            <a:r>
              <a:rPr lang="en-US" dirty="0"/>
              <a:t> is more scalable than Redis but </a:t>
            </a:r>
            <a:r>
              <a:rPr lang="en-US" dirty="0" err="1"/>
              <a:t>redis</a:t>
            </a:r>
            <a:r>
              <a:rPr lang="en-US" dirty="0"/>
              <a:t> provides more options for the developers.</a:t>
            </a:r>
          </a:p>
        </p:txBody>
      </p:sp>
    </p:spTree>
    <p:extLst>
      <p:ext uri="{BB962C8B-B14F-4D97-AF65-F5344CB8AC3E}">
        <p14:creationId xmlns:p14="http://schemas.microsoft.com/office/powerpoint/2010/main" val="364636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7EA4-B2B5-864A-9B83-0FA8510F6798}"/>
              </a:ext>
            </a:extLst>
          </p:cNvPr>
          <p:cNvSpPr>
            <a:spLocks noGrp="1"/>
          </p:cNvSpPr>
          <p:nvPr>
            <p:ph type="title"/>
          </p:nvPr>
        </p:nvSpPr>
        <p:spPr/>
        <p:txBody>
          <a:bodyPr/>
          <a:lstStyle/>
          <a:p>
            <a:r>
              <a:rPr lang="en-US" dirty="0"/>
              <a:t>Steps of System Design</a:t>
            </a:r>
          </a:p>
        </p:txBody>
      </p:sp>
      <p:sp>
        <p:nvSpPr>
          <p:cNvPr id="3" name="Content Placeholder 2">
            <a:extLst>
              <a:ext uri="{FF2B5EF4-FFF2-40B4-BE49-F238E27FC236}">
                <a16:creationId xmlns:a16="http://schemas.microsoft.com/office/drawing/2014/main" id="{5B303284-2EF9-F24C-A664-8DB32DE1A49C}"/>
              </a:ext>
            </a:extLst>
          </p:cNvPr>
          <p:cNvSpPr>
            <a:spLocks noGrp="1"/>
          </p:cNvSpPr>
          <p:nvPr>
            <p:ph idx="1"/>
          </p:nvPr>
        </p:nvSpPr>
        <p:spPr/>
        <p:txBody>
          <a:bodyPr>
            <a:normAutofit/>
          </a:bodyPr>
          <a:lstStyle/>
          <a:p>
            <a:r>
              <a:rPr lang="en-US" dirty="0"/>
              <a:t>Clarify Requirements.</a:t>
            </a:r>
          </a:p>
          <a:p>
            <a:r>
              <a:rPr lang="en-US" dirty="0"/>
              <a:t>Estimations and Calculations.</a:t>
            </a:r>
          </a:p>
          <a:p>
            <a:pPr lvl="1"/>
            <a:r>
              <a:rPr lang="en-US" dirty="0"/>
              <a:t>Scale, Data storage need, IO throughout, Engineering Efforts.</a:t>
            </a:r>
          </a:p>
          <a:p>
            <a:r>
              <a:rPr lang="en-US" dirty="0"/>
              <a:t>Components.</a:t>
            </a:r>
          </a:p>
          <a:p>
            <a:r>
              <a:rPr lang="en-US" dirty="0"/>
              <a:t>Data model, Data Flow, Data management and Data Storage.</a:t>
            </a:r>
          </a:p>
          <a:p>
            <a:r>
              <a:rPr lang="en-US" dirty="0"/>
              <a:t>High Level Design.</a:t>
            </a:r>
          </a:p>
          <a:p>
            <a:r>
              <a:rPr lang="en-US" dirty="0"/>
              <a:t>Bottlenecks and Optimization.</a:t>
            </a:r>
          </a:p>
        </p:txBody>
      </p:sp>
    </p:spTree>
    <p:extLst>
      <p:ext uri="{BB962C8B-B14F-4D97-AF65-F5344CB8AC3E}">
        <p14:creationId xmlns:p14="http://schemas.microsoft.com/office/powerpoint/2010/main" val="1320172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7EA4-B2B5-864A-9B83-0FA8510F6798}"/>
              </a:ext>
            </a:extLst>
          </p:cNvPr>
          <p:cNvSpPr>
            <a:spLocks noGrp="1"/>
          </p:cNvSpPr>
          <p:nvPr>
            <p:ph type="title"/>
          </p:nvPr>
        </p:nvSpPr>
        <p:spPr/>
        <p:txBody>
          <a:bodyPr/>
          <a:lstStyle/>
          <a:p>
            <a:r>
              <a:rPr lang="en-US" dirty="0"/>
              <a:t>Steps of System Design</a:t>
            </a:r>
          </a:p>
        </p:txBody>
      </p:sp>
      <p:sp>
        <p:nvSpPr>
          <p:cNvPr id="3" name="Content Placeholder 2">
            <a:extLst>
              <a:ext uri="{FF2B5EF4-FFF2-40B4-BE49-F238E27FC236}">
                <a16:creationId xmlns:a16="http://schemas.microsoft.com/office/drawing/2014/main" id="{5B303284-2EF9-F24C-A664-8DB32DE1A49C}"/>
              </a:ext>
            </a:extLst>
          </p:cNvPr>
          <p:cNvSpPr>
            <a:spLocks noGrp="1"/>
          </p:cNvSpPr>
          <p:nvPr>
            <p:ph idx="1"/>
          </p:nvPr>
        </p:nvSpPr>
        <p:spPr/>
        <p:txBody>
          <a:bodyPr>
            <a:normAutofit fontScale="92500" lnSpcReduction="20000"/>
          </a:bodyPr>
          <a:lstStyle/>
          <a:p>
            <a:r>
              <a:rPr lang="en-US" dirty="0"/>
              <a:t>Clarify Requirements:</a:t>
            </a:r>
          </a:p>
          <a:p>
            <a:pPr lvl="1"/>
            <a:r>
              <a:rPr lang="en-US" dirty="0"/>
              <a:t>Functional Requirements. (Main goal of the system)</a:t>
            </a:r>
          </a:p>
          <a:p>
            <a:pPr lvl="2"/>
            <a:r>
              <a:rPr lang="en-US" dirty="0"/>
              <a:t>What is the input to the system.</a:t>
            </a:r>
          </a:p>
          <a:p>
            <a:pPr lvl="2"/>
            <a:r>
              <a:rPr lang="en-US" dirty="0"/>
              <a:t>What system has to deliver.</a:t>
            </a:r>
          </a:p>
          <a:p>
            <a:pPr lvl="2"/>
            <a:endParaRPr lang="en-US" dirty="0"/>
          </a:p>
          <a:p>
            <a:pPr lvl="2"/>
            <a:endParaRPr lang="en-US" dirty="0"/>
          </a:p>
          <a:p>
            <a:pPr marL="914400" lvl="2" indent="0">
              <a:buNone/>
            </a:pPr>
            <a:endParaRPr lang="en-US" dirty="0"/>
          </a:p>
          <a:p>
            <a:pPr marL="914400" lvl="2" indent="0">
              <a:buNone/>
            </a:pPr>
            <a:endParaRPr lang="en-US" dirty="0"/>
          </a:p>
          <a:p>
            <a:pPr lvl="1"/>
            <a:r>
              <a:rPr lang="en-US" dirty="0"/>
              <a:t>Non-functional Requirements.</a:t>
            </a:r>
          </a:p>
          <a:p>
            <a:pPr lvl="2"/>
            <a:r>
              <a:rPr lang="en-US" dirty="0"/>
              <a:t>Restrictions in the system to match business plan.</a:t>
            </a:r>
          </a:p>
          <a:p>
            <a:pPr lvl="2"/>
            <a:r>
              <a:rPr lang="en-US" dirty="0"/>
              <a:t>Performance, availability, Scalability, reliability,</a:t>
            </a:r>
          </a:p>
          <a:p>
            <a:pPr lvl="2"/>
            <a:endParaRPr lang="en-US" dirty="0"/>
          </a:p>
        </p:txBody>
      </p:sp>
      <p:sp>
        <p:nvSpPr>
          <p:cNvPr id="5" name="Rounded Rectangle 4">
            <a:extLst>
              <a:ext uri="{FF2B5EF4-FFF2-40B4-BE49-F238E27FC236}">
                <a16:creationId xmlns:a16="http://schemas.microsoft.com/office/drawing/2014/main" id="{A8A4404A-5C47-4540-A3FF-4B4F8E9A5EDC}"/>
              </a:ext>
            </a:extLst>
          </p:cNvPr>
          <p:cNvSpPr/>
          <p:nvPr/>
        </p:nvSpPr>
        <p:spPr>
          <a:xfrm>
            <a:off x="4037310" y="3820527"/>
            <a:ext cx="1467853" cy="7940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a:t>
            </a:r>
          </a:p>
        </p:txBody>
      </p:sp>
      <p:sp>
        <p:nvSpPr>
          <p:cNvPr id="6" name="Rectangle 5">
            <a:extLst>
              <a:ext uri="{FF2B5EF4-FFF2-40B4-BE49-F238E27FC236}">
                <a16:creationId xmlns:a16="http://schemas.microsoft.com/office/drawing/2014/main" id="{AE7345FC-8C87-1044-A511-7BAB7E4AAF87}"/>
              </a:ext>
            </a:extLst>
          </p:cNvPr>
          <p:cNvSpPr/>
          <p:nvPr/>
        </p:nvSpPr>
        <p:spPr>
          <a:xfrm>
            <a:off x="2188499" y="4132589"/>
            <a:ext cx="1034716" cy="188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Input</a:t>
            </a:r>
            <a:endParaRPr lang="en-US" dirty="0"/>
          </a:p>
        </p:txBody>
      </p:sp>
      <p:cxnSp>
        <p:nvCxnSpPr>
          <p:cNvPr id="8" name="Straight Arrow Connector 7">
            <a:extLst>
              <a:ext uri="{FF2B5EF4-FFF2-40B4-BE49-F238E27FC236}">
                <a16:creationId xmlns:a16="http://schemas.microsoft.com/office/drawing/2014/main" id="{67B26C97-4415-4F4F-8E91-20FCFA8547ED}"/>
              </a:ext>
            </a:extLst>
          </p:cNvPr>
          <p:cNvCxnSpPr>
            <a:endCxn id="5" idx="1"/>
          </p:cNvCxnSpPr>
          <p:nvPr/>
        </p:nvCxnSpPr>
        <p:spPr>
          <a:xfrm>
            <a:off x="3246103" y="4217569"/>
            <a:ext cx="791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5B9B407-8CBE-C24F-9A64-38A46C22C779}"/>
              </a:ext>
            </a:extLst>
          </p:cNvPr>
          <p:cNvSpPr/>
          <p:nvPr/>
        </p:nvSpPr>
        <p:spPr>
          <a:xfrm>
            <a:off x="6296370" y="4123489"/>
            <a:ext cx="1034716" cy="188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Output</a:t>
            </a:r>
            <a:endParaRPr lang="en-US" dirty="0"/>
          </a:p>
        </p:txBody>
      </p:sp>
      <p:cxnSp>
        <p:nvCxnSpPr>
          <p:cNvPr id="10" name="Straight Arrow Connector 9">
            <a:extLst>
              <a:ext uri="{FF2B5EF4-FFF2-40B4-BE49-F238E27FC236}">
                <a16:creationId xmlns:a16="http://schemas.microsoft.com/office/drawing/2014/main" id="{3721C4DF-11D1-0B4D-817E-12E673967599}"/>
              </a:ext>
            </a:extLst>
          </p:cNvPr>
          <p:cNvCxnSpPr/>
          <p:nvPr/>
        </p:nvCxnSpPr>
        <p:spPr>
          <a:xfrm>
            <a:off x="5505163" y="4224645"/>
            <a:ext cx="791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974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7EA4-B2B5-864A-9B83-0FA8510F6798}"/>
              </a:ext>
            </a:extLst>
          </p:cNvPr>
          <p:cNvSpPr>
            <a:spLocks noGrp="1"/>
          </p:cNvSpPr>
          <p:nvPr>
            <p:ph type="title"/>
          </p:nvPr>
        </p:nvSpPr>
        <p:spPr/>
        <p:txBody>
          <a:bodyPr/>
          <a:lstStyle/>
          <a:p>
            <a:r>
              <a:rPr lang="en-US" dirty="0"/>
              <a:t>Steps of System Design</a:t>
            </a:r>
          </a:p>
        </p:txBody>
      </p:sp>
      <p:sp>
        <p:nvSpPr>
          <p:cNvPr id="3" name="Content Placeholder 2">
            <a:extLst>
              <a:ext uri="{FF2B5EF4-FFF2-40B4-BE49-F238E27FC236}">
                <a16:creationId xmlns:a16="http://schemas.microsoft.com/office/drawing/2014/main" id="{5B303284-2EF9-F24C-A664-8DB32DE1A49C}"/>
              </a:ext>
            </a:extLst>
          </p:cNvPr>
          <p:cNvSpPr>
            <a:spLocks noGrp="1"/>
          </p:cNvSpPr>
          <p:nvPr>
            <p:ph idx="1"/>
          </p:nvPr>
        </p:nvSpPr>
        <p:spPr/>
        <p:txBody>
          <a:bodyPr>
            <a:normAutofit/>
          </a:bodyPr>
          <a:lstStyle/>
          <a:p>
            <a:r>
              <a:rPr lang="en-US" dirty="0"/>
              <a:t>Components:</a:t>
            </a:r>
          </a:p>
          <a:p>
            <a:pPr lvl="2"/>
            <a:r>
              <a:rPr lang="en-US" dirty="0"/>
              <a:t>Data, Databases, Applications, Cache, Message Queues, Infra, Communication.</a:t>
            </a:r>
          </a:p>
          <a:p>
            <a:pPr lvl="3"/>
            <a:r>
              <a:rPr lang="en-US" dirty="0"/>
              <a:t>Data: Text, Images, videos etc.</a:t>
            </a:r>
          </a:p>
          <a:p>
            <a:pPr lvl="3"/>
            <a:r>
              <a:rPr lang="en-US" dirty="0" err="1"/>
              <a:t>DataBases</a:t>
            </a:r>
            <a:r>
              <a:rPr lang="en-US" dirty="0"/>
              <a:t>: MongoDB, MySQL, Cassandra etc.</a:t>
            </a:r>
          </a:p>
          <a:p>
            <a:pPr lvl="3"/>
            <a:r>
              <a:rPr lang="en-US" dirty="0"/>
              <a:t>Applications: Java, Python, Golang, Amber, React etc.</a:t>
            </a:r>
          </a:p>
          <a:p>
            <a:pPr lvl="3"/>
            <a:r>
              <a:rPr lang="en-US" dirty="0"/>
              <a:t>Cache: Redis, </a:t>
            </a:r>
            <a:r>
              <a:rPr lang="en-US" dirty="0" err="1"/>
              <a:t>MemCache</a:t>
            </a:r>
            <a:r>
              <a:rPr lang="en-US" dirty="0"/>
              <a:t>, etc.</a:t>
            </a:r>
          </a:p>
          <a:p>
            <a:pPr lvl="3"/>
            <a:r>
              <a:rPr lang="en-US" dirty="0"/>
              <a:t>Queues: Kafka, SQS, Rabbit MQ, etc.</a:t>
            </a:r>
          </a:p>
          <a:p>
            <a:pPr lvl="3"/>
            <a:r>
              <a:rPr lang="en-US" dirty="0"/>
              <a:t>Infrastructure: AWS, GCP etc.</a:t>
            </a:r>
          </a:p>
          <a:p>
            <a:pPr lvl="3"/>
            <a:r>
              <a:rPr lang="en-US" dirty="0"/>
              <a:t>Communication: APIs, messages, RPCs, etc.</a:t>
            </a:r>
          </a:p>
          <a:p>
            <a:pPr lvl="3"/>
            <a:endParaRPr lang="en-US" dirty="0"/>
          </a:p>
          <a:p>
            <a:pPr lvl="3"/>
            <a:endParaRPr lang="en-US" dirty="0"/>
          </a:p>
        </p:txBody>
      </p:sp>
      <p:sp>
        <p:nvSpPr>
          <p:cNvPr id="11" name="Rectangle 10">
            <a:extLst>
              <a:ext uri="{FF2B5EF4-FFF2-40B4-BE49-F238E27FC236}">
                <a16:creationId xmlns:a16="http://schemas.microsoft.com/office/drawing/2014/main" id="{201FA595-2CD9-2340-B4F4-55F798F03AB0}"/>
              </a:ext>
            </a:extLst>
          </p:cNvPr>
          <p:cNvSpPr/>
          <p:nvPr/>
        </p:nvSpPr>
        <p:spPr>
          <a:xfrm>
            <a:off x="8975834" y="4435366"/>
            <a:ext cx="336332" cy="315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t>App</a:t>
            </a:r>
          </a:p>
        </p:txBody>
      </p:sp>
      <p:sp>
        <p:nvSpPr>
          <p:cNvPr id="12" name="Rectangle 11">
            <a:extLst>
              <a:ext uri="{FF2B5EF4-FFF2-40B4-BE49-F238E27FC236}">
                <a16:creationId xmlns:a16="http://schemas.microsoft.com/office/drawing/2014/main" id="{66D409D0-89B8-B440-8901-E78B57290203}"/>
              </a:ext>
            </a:extLst>
          </p:cNvPr>
          <p:cNvSpPr/>
          <p:nvPr/>
        </p:nvSpPr>
        <p:spPr>
          <a:xfrm>
            <a:off x="7220607" y="4361793"/>
            <a:ext cx="488732" cy="38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Client</a:t>
            </a:r>
          </a:p>
        </p:txBody>
      </p:sp>
      <p:sp>
        <p:nvSpPr>
          <p:cNvPr id="13" name="Rectangle 12">
            <a:extLst>
              <a:ext uri="{FF2B5EF4-FFF2-40B4-BE49-F238E27FC236}">
                <a16:creationId xmlns:a16="http://schemas.microsoft.com/office/drawing/2014/main" id="{41B35112-A331-1048-A6D1-2DDC0AD7D33F}"/>
              </a:ext>
            </a:extLst>
          </p:cNvPr>
          <p:cNvSpPr/>
          <p:nvPr/>
        </p:nvSpPr>
        <p:spPr>
          <a:xfrm>
            <a:off x="9980613" y="4435366"/>
            <a:ext cx="336332" cy="315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t>App</a:t>
            </a:r>
          </a:p>
        </p:txBody>
      </p:sp>
      <p:cxnSp>
        <p:nvCxnSpPr>
          <p:cNvPr id="14" name="Straight Arrow Connector 13">
            <a:extLst>
              <a:ext uri="{FF2B5EF4-FFF2-40B4-BE49-F238E27FC236}">
                <a16:creationId xmlns:a16="http://schemas.microsoft.com/office/drawing/2014/main" id="{703C064E-8182-3B4A-99C7-E6C8549D9564}"/>
              </a:ext>
            </a:extLst>
          </p:cNvPr>
          <p:cNvCxnSpPr>
            <a:cxnSpLocks/>
            <a:endCxn id="11" idx="1"/>
          </p:cNvCxnSpPr>
          <p:nvPr/>
        </p:nvCxnSpPr>
        <p:spPr>
          <a:xfrm flipV="1">
            <a:off x="7709339" y="4593021"/>
            <a:ext cx="1266495" cy="1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F32670B-0BC7-9E4B-B8DB-9EB045CD4587}"/>
              </a:ext>
            </a:extLst>
          </p:cNvPr>
          <p:cNvCxnSpPr>
            <a:cxnSpLocks/>
          </p:cNvCxnSpPr>
          <p:nvPr/>
        </p:nvCxnSpPr>
        <p:spPr>
          <a:xfrm flipV="1">
            <a:off x="9263132" y="4456386"/>
            <a:ext cx="717481" cy="1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7F83BD9-178F-B44C-966C-F7A5D30137FC}"/>
              </a:ext>
            </a:extLst>
          </p:cNvPr>
          <p:cNvCxnSpPr/>
          <p:nvPr/>
        </p:nvCxnSpPr>
        <p:spPr>
          <a:xfrm flipH="1">
            <a:off x="9312166" y="4750676"/>
            <a:ext cx="6684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an 19">
            <a:extLst>
              <a:ext uri="{FF2B5EF4-FFF2-40B4-BE49-F238E27FC236}">
                <a16:creationId xmlns:a16="http://schemas.microsoft.com/office/drawing/2014/main" id="{693E9278-FB5F-3C4A-A1D7-38516D6D33D3}"/>
              </a:ext>
            </a:extLst>
          </p:cNvPr>
          <p:cNvSpPr/>
          <p:nvPr/>
        </p:nvSpPr>
        <p:spPr>
          <a:xfrm>
            <a:off x="9522372" y="5707117"/>
            <a:ext cx="315311" cy="5360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5C26EF3A-3DEE-B547-9B47-56B88596859B}"/>
              </a:ext>
            </a:extLst>
          </p:cNvPr>
          <p:cNvCxnSpPr>
            <a:stCxn id="13" idx="2"/>
            <a:endCxn id="20" idx="1"/>
          </p:cNvCxnSpPr>
          <p:nvPr/>
        </p:nvCxnSpPr>
        <p:spPr>
          <a:xfrm flipH="1">
            <a:off x="9680028" y="4750676"/>
            <a:ext cx="468751" cy="956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95990DF-AFFF-E349-AD5D-5D709F8C9FD1}"/>
              </a:ext>
            </a:extLst>
          </p:cNvPr>
          <p:cNvCxnSpPr/>
          <p:nvPr/>
        </p:nvCxnSpPr>
        <p:spPr>
          <a:xfrm>
            <a:off x="8450317" y="4172607"/>
            <a:ext cx="0" cy="2480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AFBD0C-A54F-8543-A13F-7BC10E08DCB4}"/>
              </a:ext>
            </a:extLst>
          </p:cNvPr>
          <p:cNvCxnSpPr/>
          <p:nvPr/>
        </p:nvCxnSpPr>
        <p:spPr>
          <a:xfrm>
            <a:off x="10820400" y="4172606"/>
            <a:ext cx="0" cy="2480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6F824D4-ABE3-8443-AFFA-71F8839226DE}"/>
              </a:ext>
            </a:extLst>
          </p:cNvPr>
          <p:cNvCxnSpPr/>
          <p:nvPr/>
        </p:nvCxnSpPr>
        <p:spPr>
          <a:xfrm>
            <a:off x="8450317" y="4172607"/>
            <a:ext cx="23963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F5E9DE6-1D4C-6C42-B412-FA027F971AC4}"/>
              </a:ext>
            </a:extLst>
          </p:cNvPr>
          <p:cNvCxnSpPr/>
          <p:nvPr/>
        </p:nvCxnSpPr>
        <p:spPr>
          <a:xfrm>
            <a:off x="8448209" y="6653047"/>
            <a:ext cx="239635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337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DF95-4AF6-C544-ABE6-3DB5580BABA7}"/>
              </a:ext>
            </a:extLst>
          </p:cNvPr>
          <p:cNvSpPr>
            <a:spLocks noGrp="1"/>
          </p:cNvSpPr>
          <p:nvPr>
            <p:ph type="title"/>
          </p:nvPr>
        </p:nvSpPr>
        <p:spPr/>
        <p:txBody>
          <a:bodyPr/>
          <a:lstStyle/>
          <a:p>
            <a:r>
              <a:rPr lang="en-US" dirty="0"/>
              <a:t>Some Concepts:</a:t>
            </a:r>
          </a:p>
        </p:txBody>
      </p:sp>
      <p:sp>
        <p:nvSpPr>
          <p:cNvPr id="3" name="Content Placeholder 2">
            <a:extLst>
              <a:ext uri="{FF2B5EF4-FFF2-40B4-BE49-F238E27FC236}">
                <a16:creationId xmlns:a16="http://schemas.microsoft.com/office/drawing/2014/main" id="{2CC4248B-AC12-0B45-81F5-5E4FA6C88261}"/>
              </a:ext>
            </a:extLst>
          </p:cNvPr>
          <p:cNvSpPr>
            <a:spLocks noGrp="1"/>
          </p:cNvSpPr>
          <p:nvPr>
            <p:ph idx="1"/>
          </p:nvPr>
        </p:nvSpPr>
        <p:spPr>
          <a:xfrm>
            <a:off x="1154954" y="2333297"/>
            <a:ext cx="9481515" cy="4524703"/>
          </a:xfrm>
        </p:spPr>
        <p:txBody>
          <a:bodyPr>
            <a:normAutofit fontScale="70000" lnSpcReduction="20000"/>
          </a:bodyPr>
          <a:lstStyle/>
          <a:p>
            <a:pPr lvl="0"/>
            <a:r>
              <a:rPr lang="en-US" dirty="0"/>
              <a:t>Vertical and Horizontal scaling:</a:t>
            </a:r>
            <a:endParaRPr lang="en-IN" dirty="0"/>
          </a:p>
          <a:p>
            <a:pPr lvl="1"/>
            <a:r>
              <a:rPr lang="en-US" dirty="0"/>
              <a:t>Vertical scaling means adding more resources such as CPU, Memory </a:t>
            </a:r>
            <a:r>
              <a:rPr lang="en-US" dirty="0" err="1"/>
              <a:t>etc</a:t>
            </a:r>
            <a:r>
              <a:rPr lang="en-US" dirty="0"/>
              <a:t> to the existing host or server. Technology limit. </a:t>
            </a:r>
            <a:endParaRPr lang="en-IN" dirty="0"/>
          </a:p>
          <a:p>
            <a:pPr lvl="1"/>
            <a:r>
              <a:rPr lang="en-US" dirty="0"/>
              <a:t>Horizontal Scaling means adding one or more machine to existing machine and distributing the work over them. Theoretically no technology limit.</a:t>
            </a:r>
            <a:endParaRPr lang="en-IN" dirty="0"/>
          </a:p>
          <a:p>
            <a:pPr lvl="0"/>
            <a:r>
              <a:rPr lang="en-US" dirty="0"/>
              <a:t>CAP theorem: Consistency, Availability and Partition Tolerance.</a:t>
            </a:r>
            <a:endParaRPr lang="en-IN" dirty="0"/>
          </a:p>
          <a:p>
            <a:pPr lvl="1"/>
            <a:r>
              <a:rPr lang="en-US" dirty="0"/>
              <a:t>Consistency: Reading the most recent written data.</a:t>
            </a:r>
            <a:endParaRPr lang="en-IN" dirty="0"/>
          </a:p>
          <a:p>
            <a:pPr lvl="1"/>
            <a:r>
              <a:rPr lang="en-US" dirty="0"/>
              <a:t>Availability: Response Guaranteed.</a:t>
            </a:r>
            <a:endParaRPr lang="en-IN" dirty="0"/>
          </a:p>
          <a:p>
            <a:pPr lvl="1"/>
            <a:r>
              <a:rPr lang="en-US" dirty="0"/>
              <a:t>Partition Tolerance: In Distributed system, communication breakdown between two nodes and still your cluster continues to work.</a:t>
            </a:r>
          </a:p>
          <a:p>
            <a:pPr lvl="0"/>
            <a:r>
              <a:rPr lang="en-US" dirty="0"/>
              <a:t>ACID and BASE</a:t>
            </a:r>
            <a:endParaRPr lang="en-IN" dirty="0"/>
          </a:p>
          <a:p>
            <a:pPr lvl="1"/>
            <a:r>
              <a:rPr lang="en-US" dirty="0"/>
              <a:t>Atomicity, Consistency, Isolation and Durability.</a:t>
            </a:r>
            <a:endParaRPr lang="en-IN" dirty="0"/>
          </a:p>
          <a:p>
            <a:pPr lvl="2"/>
            <a:r>
              <a:rPr lang="en-US" dirty="0"/>
              <a:t>Used for traditional databases.</a:t>
            </a:r>
            <a:endParaRPr lang="en-IN" dirty="0"/>
          </a:p>
          <a:p>
            <a:pPr lvl="1"/>
            <a:r>
              <a:rPr lang="en-US" dirty="0"/>
              <a:t>Basically, available soft state eventual consistency.</a:t>
            </a:r>
            <a:endParaRPr lang="en-IN" dirty="0"/>
          </a:p>
          <a:p>
            <a:pPr lvl="2"/>
            <a:r>
              <a:rPr lang="en-US" dirty="0"/>
              <a:t>Used for </a:t>
            </a:r>
            <a:r>
              <a:rPr lang="en-US" dirty="0" err="1"/>
              <a:t>NoSql</a:t>
            </a:r>
            <a:r>
              <a:rPr lang="en-US" dirty="0"/>
              <a:t> Databases.</a:t>
            </a:r>
            <a:endParaRPr lang="en-IN" dirty="0"/>
          </a:p>
          <a:p>
            <a:pPr lvl="0"/>
            <a:r>
              <a:rPr lang="en-US" dirty="0" err="1"/>
              <a:t>Partioning</a:t>
            </a:r>
            <a:r>
              <a:rPr lang="en-US" dirty="0"/>
              <a:t>/</a:t>
            </a:r>
            <a:r>
              <a:rPr lang="en-US" dirty="0" err="1"/>
              <a:t>Sharding</a:t>
            </a:r>
            <a:r>
              <a:rPr lang="en-US" dirty="0"/>
              <a:t> of Data.</a:t>
            </a:r>
            <a:endParaRPr lang="en-IN" dirty="0"/>
          </a:p>
          <a:p>
            <a:pPr lvl="1"/>
            <a:r>
              <a:rPr lang="en-US" dirty="0" err="1"/>
              <a:t>Sharding</a:t>
            </a:r>
            <a:r>
              <a:rPr lang="en-US" dirty="0"/>
              <a:t> means splitting a data onto many nodes.</a:t>
            </a:r>
            <a:endParaRPr lang="en-IN" dirty="0"/>
          </a:p>
          <a:p>
            <a:pPr lvl="2"/>
            <a:r>
              <a:rPr lang="en-US" dirty="0"/>
              <a:t>Every node is responsible for some part of the Data.</a:t>
            </a:r>
            <a:endParaRPr lang="en-IN" dirty="0"/>
          </a:p>
          <a:p>
            <a:pPr lvl="2"/>
            <a:r>
              <a:rPr lang="en-US" dirty="0"/>
              <a:t>Consistent Hashing.</a:t>
            </a:r>
            <a:endParaRPr lang="en-IN" dirty="0"/>
          </a:p>
          <a:p>
            <a:pPr lvl="1"/>
            <a:endParaRPr lang="en-IN" dirty="0"/>
          </a:p>
          <a:p>
            <a:endParaRPr lang="en-US" dirty="0"/>
          </a:p>
        </p:txBody>
      </p:sp>
    </p:spTree>
    <p:extLst>
      <p:ext uri="{BB962C8B-B14F-4D97-AF65-F5344CB8AC3E}">
        <p14:creationId xmlns:p14="http://schemas.microsoft.com/office/powerpoint/2010/main" val="4246463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DF95-4AF6-C544-ABE6-3DB5580BABA7}"/>
              </a:ext>
            </a:extLst>
          </p:cNvPr>
          <p:cNvSpPr>
            <a:spLocks noGrp="1"/>
          </p:cNvSpPr>
          <p:nvPr>
            <p:ph type="title"/>
          </p:nvPr>
        </p:nvSpPr>
        <p:spPr/>
        <p:txBody>
          <a:bodyPr/>
          <a:lstStyle/>
          <a:p>
            <a:r>
              <a:rPr lang="en-US" dirty="0"/>
              <a:t>Some Concepts:</a:t>
            </a:r>
          </a:p>
        </p:txBody>
      </p:sp>
      <p:sp>
        <p:nvSpPr>
          <p:cNvPr id="3" name="Content Placeholder 2">
            <a:extLst>
              <a:ext uri="{FF2B5EF4-FFF2-40B4-BE49-F238E27FC236}">
                <a16:creationId xmlns:a16="http://schemas.microsoft.com/office/drawing/2014/main" id="{2CC4248B-AC12-0B45-81F5-5E4FA6C88261}"/>
              </a:ext>
            </a:extLst>
          </p:cNvPr>
          <p:cNvSpPr>
            <a:spLocks noGrp="1"/>
          </p:cNvSpPr>
          <p:nvPr>
            <p:ph idx="1"/>
          </p:nvPr>
        </p:nvSpPr>
        <p:spPr>
          <a:xfrm>
            <a:off x="1060361" y="2330669"/>
            <a:ext cx="9702232" cy="4527331"/>
          </a:xfrm>
        </p:spPr>
        <p:txBody>
          <a:bodyPr>
            <a:normAutofit fontScale="77500" lnSpcReduction="20000"/>
          </a:bodyPr>
          <a:lstStyle/>
          <a:p>
            <a:pPr lvl="0"/>
            <a:r>
              <a:rPr lang="en-US" dirty="0"/>
              <a:t>Optimistic and Pessimistic locking: Used during Transactions.</a:t>
            </a:r>
            <a:endParaRPr lang="en-IN" dirty="0"/>
          </a:p>
          <a:p>
            <a:pPr lvl="1"/>
            <a:r>
              <a:rPr lang="en-US" dirty="0"/>
              <a:t>In Optimistic, we don’t acquire lock and check if data has been updated before the commit.  Better where more reads than updates or deletes.</a:t>
            </a:r>
            <a:endParaRPr lang="en-IN" dirty="0"/>
          </a:p>
          <a:p>
            <a:pPr lvl="1"/>
            <a:r>
              <a:rPr lang="en-US" dirty="0"/>
              <a:t>In Pessimistic, we acquire lock beforehand and then commit your transaction.</a:t>
            </a:r>
            <a:endParaRPr lang="en-IN" dirty="0"/>
          </a:p>
          <a:p>
            <a:pPr lvl="0"/>
            <a:r>
              <a:rPr lang="en-US" dirty="0"/>
              <a:t>Strong vs Eventual Consistency:</a:t>
            </a:r>
            <a:endParaRPr lang="en-IN" dirty="0"/>
          </a:p>
          <a:p>
            <a:pPr lvl="1"/>
            <a:r>
              <a:rPr lang="en-US" dirty="0"/>
              <a:t>Strong consistency means reads will always get latest write. Up-to-date data at cost of high latency.</a:t>
            </a:r>
            <a:endParaRPr lang="en-IN" dirty="0"/>
          </a:p>
          <a:p>
            <a:pPr lvl="1"/>
            <a:r>
              <a:rPr lang="en-US" dirty="0"/>
              <a:t>Eventual Consistency means reads will get stale data write but eventually get latest write. Low latency. High availability.</a:t>
            </a:r>
          </a:p>
          <a:p>
            <a:pPr lvl="0"/>
            <a:r>
              <a:rPr lang="en-US" dirty="0"/>
              <a:t>Relational DB vs </a:t>
            </a:r>
            <a:r>
              <a:rPr lang="en-US" dirty="0" err="1"/>
              <a:t>NoSql</a:t>
            </a:r>
            <a:r>
              <a:rPr lang="en-US" dirty="0"/>
              <a:t>:</a:t>
            </a:r>
            <a:endParaRPr lang="en-IN" dirty="0"/>
          </a:p>
          <a:p>
            <a:pPr lvl="1"/>
            <a:r>
              <a:rPr lang="en-US" dirty="0"/>
              <a:t>Don’t use </a:t>
            </a:r>
            <a:r>
              <a:rPr lang="en-US" dirty="0" err="1"/>
              <a:t>NoSql</a:t>
            </a:r>
            <a:r>
              <a:rPr lang="en-US" dirty="0"/>
              <a:t> databases just because everybody uses them.</a:t>
            </a:r>
            <a:endParaRPr lang="en-IN" dirty="0"/>
          </a:p>
          <a:p>
            <a:pPr lvl="1"/>
            <a:r>
              <a:rPr lang="en-US" dirty="0"/>
              <a:t>Relational DB provides ACID properties. </a:t>
            </a:r>
            <a:r>
              <a:rPr lang="en-US" dirty="0" err="1"/>
              <a:t>NoSql</a:t>
            </a:r>
            <a:r>
              <a:rPr lang="en-US" dirty="0"/>
              <a:t> </a:t>
            </a:r>
            <a:r>
              <a:rPr lang="en-US" dirty="0" err="1"/>
              <a:t>Dbs</a:t>
            </a:r>
            <a:r>
              <a:rPr lang="en-US" dirty="0"/>
              <a:t> compromise ACID properties.</a:t>
            </a:r>
            <a:endParaRPr lang="en-IN" dirty="0"/>
          </a:p>
          <a:p>
            <a:pPr lvl="1"/>
            <a:r>
              <a:rPr lang="en-US" dirty="0" err="1"/>
              <a:t>NoSql</a:t>
            </a:r>
            <a:r>
              <a:rPr lang="en-US" dirty="0"/>
              <a:t> scales better and high availability.</a:t>
            </a:r>
            <a:endParaRPr lang="en-IN" dirty="0"/>
          </a:p>
          <a:p>
            <a:pPr lvl="2"/>
            <a:r>
              <a:rPr lang="en-US" dirty="0"/>
              <a:t>Type of </a:t>
            </a:r>
            <a:r>
              <a:rPr lang="en-US" dirty="0" err="1"/>
              <a:t>NoSql</a:t>
            </a:r>
            <a:r>
              <a:rPr lang="en-US" dirty="0"/>
              <a:t> </a:t>
            </a:r>
            <a:r>
              <a:rPr lang="en-US" dirty="0" err="1"/>
              <a:t>Dbs</a:t>
            </a:r>
            <a:r>
              <a:rPr lang="en-US" dirty="0"/>
              <a:t>:</a:t>
            </a:r>
            <a:endParaRPr lang="en-IN" dirty="0"/>
          </a:p>
          <a:p>
            <a:pPr lvl="3"/>
            <a:r>
              <a:rPr lang="en-US" dirty="0"/>
              <a:t>Key value: Key value pair.</a:t>
            </a:r>
            <a:endParaRPr lang="en-IN" dirty="0"/>
          </a:p>
          <a:p>
            <a:pPr lvl="3"/>
            <a:r>
              <a:rPr lang="en-US" dirty="0"/>
              <a:t>Wide Column: Many kinds of Column.</a:t>
            </a:r>
            <a:endParaRPr lang="en-IN" dirty="0"/>
          </a:p>
          <a:p>
            <a:pPr lvl="3"/>
            <a:r>
              <a:rPr lang="en-US" dirty="0"/>
              <a:t>Document based: Semi Structured Data.</a:t>
            </a:r>
            <a:endParaRPr lang="en-IN" dirty="0"/>
          </a:p>
          <a:p>
            <a:pPr lvl="3"/>
            <a:r>
              <a:rPr lang="en-US" dirty="0"/>
              <a:t>Graph Based: graph data.</a:t>
            </a:r>
            <a:endParaRPr lang="en-IN" dirty="0"/>
          </a:p>
          <a:p>
            <a:pPr lvl="1"/>
            <a:endParaRPr lang="en-IN" dirty="0"/>
          </a:p>
        </p:txBody>
      </p:sp>
    </p:spTree>
    <p:extLst>
      <p:ext uri="{BB962C8B-B14F-4D97-AF65-F5344CB8AC3E}">
        <p14:creationId xmlns:p14="http://schemas.microsoft.com/office/powerpoint/2010/main" val="30536480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{D6D67D80-D795-CE41-8291-73BD88C8C41D}tf10001076</Template>
  <TotalTime>674</TotalTime>
  <Words>1558</Words>
  <Application>Microsoft Macintosh PowerPoint</Application>
  <PresentationFormat>Widescreen</PresentationFormat>
  <Paragraphs>194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 Boardroom</vt:lpstr>
      <vt:lpstr>System Design - Intro to System Design  </vt:lpstr>
      <vt:lpstr>What is System</vt:lpstr>
      <vt:lpstr>What is Design</vt:lpstr>
      <vt:lpstr>Why need System Design</vt:lpstr>
      <vt:lpstr>Steps of System Design</vt:lpstr>
      <vt:lpstr>Steps of System Design</vt:lpstr>
      <vt:lpstr>Steps of System Design</vt:lpstr>
      <vt:lpstr>Some Concepts:</vt:lpstr>
      <vt:lpstr>Some Concepts:</vt:lpstr>
      <vt:lpstr>Some Concepts:</vt:lpstr>
      <vt:lpstr>Some Concepts:</vt:lpstr>
      <vt:lpstr>Some Concepts:</vt:lpstr>
      <vt:lpstr>Some Concepts:</vt:lpstr>
      <vt:lpstr>Some Concepts:</vt:lpstr>
      <vt:lpstr>Implementations of above Concepts:</vt:lpstr>
      <vt:lpstr>Implementations of above Concepts:</vt:lpstr>
      <vt:lpstr>System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Design</dc:title>
  <dc:creator>Microsoft Office User</dc:creator>
  <cp:lastModifiedBy>Microsoft Office User</cp:lastModifiedBy>
  <cp:revision>18</cp:revision>
  <dcterms:created xsi:type="dcterms:W3CDTF">2021-02-06T05:49:01Z</dcterms:created>
  <dcterms:modified xsi:type="dcterms:W3CDTF">2021-02-06T18:08:22Z</dcterms:modified>
</cp:coreProperties>
</file>