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9" r:id="rId4"/>
    <p:sldId id="260" r:id="rId5"/>
    <p:sldId id="261" r:id="rId6"/>
    <p:sldId id="262" r:id="rId7"/>
    <p:sldId id="263" r:id="rId8"/>
    <p:sldId id="265" r:id="rId9"/>
    <p:sldId id="266" r:id="rId10"/>
    <p:sldId id="267" r:id="rId11"/>
    <p:sldId id="268"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97904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72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87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90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29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66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1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27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6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23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83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44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211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32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8713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747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7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62824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6268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82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61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777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484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3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033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403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833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233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347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2052539"/>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business-analytics-tools-artic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Amazon sales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6</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are Filters in Power BI?</a:t>
            </a:r>
          </a:p>
          <a:p>
            <a:pPr marL="0" indent="0">
              <a:buNone/>
            </a:pPr>
            <a:r>
              <a:rPr lang="en-US" sz="1800" dirty="0">
                <a:latin typeface="Times New Roman" panose="02020603050405020304" pitchFamily="18" charset="0"/>
                <a:cs typeface="Times New Roman" panose="02020603050405020304" pitchFamily="18" charset="0"/>
              </a:rPr>
              <a:t>The term "Filter" is self-explanatory. Filters are mathematical and logical conditions applied to data to filter out essential information in rows and columns. The following are the variety of filters available in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Manual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Include/Exclude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Drill-down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Cross Drill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Drillthrough</a:t>
            </a:r>
            <a:r>
              <a:rPr lang="en-US" sz="1800" dirty="0">
                <a:latin typeface="Times New Roman" panose="02020603050405020304" pitchFamily="18" charset="0"/>
                <a:cs typeface="Times New Roman" panose="02020603050405020304" pitchFamily="18" charset="0"/>
              </a:rPr>
              <a:t> filters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URL filters–transient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Pass-Through filters</a:t>
            </a:r>
          </a:p>
          <a:p>
            <a:pPr marL="0" lvl="0" indent="0" algn="l" rtl="0">
              <a:spcBef>
                <a:spcPts val="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5484264"/>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7</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are Custom Visuals in Power BI?</a:t>
            </a:r>
          </a:p>
          <a:p>
            <a:pPr marL="0" indent="0">
              <a:buNone/>
            </a:pPr>
            <a:r>
              <a:rPr lang="en-US" sz="1800" dirty="0" smtClean="0">
                <a:latin typeface="Times New Roman" panose="02020603050405020304" pitchFamily="18" charset="0"/>
                <a:cs typeface="Times New Roman" panose="02020603050405020304" pitchFamily="18" charset="0"/>
              </a:rPr>
              <a:t>      Custom </a:t>
            </a:r>
            <a:r>
              <a:rPr lang="en-US" sz="1800" dirty="0">
                <a:latin typeface="Times New Roman" panose="02020603050405020304" pitchFamily="18" charset="0"/>
                <a:cs typeface="Times New Roman" panose="02020603050405020304" pitchFamily="18" charset="0"/>
              </a:rPr>
              <a:t>Visuals are like any other </a:t>
            </a:r>
            <a:r>
              <a:rPr lang="en-US" sz="1800" dirty="0" smtClean="0">
                <a:latin typeface="Times New Roman" panose="02020603050405020304" pitchFamily="18" charset="0"/>
                <a:cs typeface="Times New Roman" panose="02020603050405020304" pitchFamily="18" charset="0"/>
              </a:rPr>
              <a:t>visualizations, </a:t>
            </a:r>
            <a:r>
              <a:rPr lang="en-US" sz="1800" dirty="0">
                <a:latin typeface="Times New Roman" panose="02020603050405020304" pitchFamily="18" charset="0"/>
                <a:cs typeface="Times New Roman" panose="02020603050405020304" pitchFamily="18" charset="0"/>
              </a:rPr>
              <a:t>generated using Power BI. The only difference is that it </a:t>
            </a:r>
            <a:r>
              <a:rPr lang="en-US" sz="1800" dirty="0" err="1">
                <a:latin typeface="Times New Roman" panose="02020603050405020304" pitchFamily="18" charset="0"/>
                <a:cs typeface="Times New Roman" panose="02020603050405020304" pitchFamily="18" charset="0"/>
              </a:rPr>
              <a:t>developes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custom visuals using a custom SDK. The languages like </a:t>
            </a:r>
            <a:r>
              <a:rPr lang="en-US" sz="1800" dirty="0" err="1">
                <a:latin typeface="Times New Roman" panose="02020603050405020304" pitchFamily="18" charset="0"/>
                <a:cs typeface="Times New Roman" panose="02020603050405020304" pitchFamily="18" charset="0"/>
              </a:rPr>
              <a:t>JQuery</a:t>
            </a:r>
            <a:r>
              <a:rPr lang="en-US" sz="1800" dirty="0">
                <a:latin typeface="Times New Roman" panose="02020603050405020304" pitchFamily="18" charset="0"/>
                <a:cs typeface="Times New Roman" panose="02020603050405020304" pitchFamily="18" charset="0"/>
              </a:rPr>
              <a:t> and JavaScript are used to create custom visuals in Power BI</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8</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 in Power BI?</a:t>
            </a:r>
          </a:p>
          <a:p>
            <a:pPr marL="0" indent="0">
              <a:buNone/>
            </a:pPr>
            <a:r>
              <a:rPr lang="en-US" sz="1800" dirty="0" smtClean="0">
                <a:latin typeface="Times New Roman" panose="02020603050405020304" pitchFamily="18" charset="0"/>
                <a:cs typeface="Times New Roman" panose="02020603050405020304" pitchFamily="18" charset="0"/>
              </a:rPr>
              <a:t>     Get </a:t>
            </a:r>
            <a:r>
              <a:rPr lang="en-US" sz="1800" dirty="0">
                <a:latin typeface="Times New Roman" panose="02020603050405020304" pitchFamily="18" charset="0"/>
                <a:cs typeface="Times New Roman" panose="02020603050405020304" pitchFamily="18" charset="0"/>
              </a:rPr>
              <a:t>Data is a simple icon on Power BI used to import data from the source.</a:t>
            </a:r>
          </a:p>
          <a:p>
            <a:pPr marL="0" indent="0">
              <a:buNone/>
            </a:pPr>
            <a:r>
              <a:rPr lang="en-US" sz="1800" dirty="0">
                <a:latin typeface="Times New Roman" panose="02020603050405020304" pitchFamily="18" charset="0"/>
                <a:cs typeface="Times New Roman" panose="02020603050405020304" pitchFamily="18" charset="0"/>
              </a:rPr>
              <a:t>9</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Mention some advantages of Power BI.</a:t>
            </a:r>
          </a:p>
          <a:p>
            <a:pPr marL="0" indent="0">
              <a:buNone/>
            </a:pPr>
            <a:r>
              <a:rPr lang="en-US" sz="1800" dirty="0" smtClean="0">
                <a:latin typeface="Times New Roman" panose="02020603050405020304" pitchFamily="18" charset="0"/>
                <a:cs typeface="Times New Roman" panose="02020603050405020304" pitchFamily="18" charset="0"/>
              </a:rPr>
              <a:t>     Some </a:t>
            </a:r>
            <a:r>
              <a:rPr lang="en-US" sz="1800" dirty="0">
                <a:latin typeface="Times New Roman" panose="02020603050405020304" pitchFamily="18" charset="0"/>
                <a:cs typeface="Times New Roman" panose="02020603050405020304" pitchFamily="18" charset="0"/>
              </a:rPr>
              <a:t>of the advantages of using Power BI:</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helps build an </a:t>
            </a:r>
            <a:r>
              <a:rPr lang="en-US" sz="1800" dirty="0" err="1">
                <a:latin typeface="Times New Roman" panose="02020603050405020304" pitchFamily="18" charset="0"/>
                <a:cs typeface="Times New Roman" panose="02020603050405020304" pitchFamily="18" charset="0"/>
              </a:rPr>
              <a:t>interactable</a:t>
            </a:r>
            <a:r>
              <a:rPr lang="en-US" sz="1800" dirty="0">
                <a:latin typeface="Times New Roman" panose="02020603050405020304" pitchFamily="18" charset="0"/>
                <a:cs typeface="Times New Roman" panose="02020603050405020304" pitchFamily="18" charset="0"/>
              </a:rPr>
              <a:t> data visualization in data centers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allows users to transform data into visuals and share them with anyone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establishes a connection for Excel queries and dashboards for fast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provides quick and accurate solutions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enables users to perform queries on reports using simple English words </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smtClean="0"/>
          </a:p>
          <a:p>
            <a:pPr marL="457200" lvl="1" indent="0">
              <a:spcBef>
                <a:spcPts val="960"/>
              </a:spcBef>
              <a:buSzPts val="1440"/>
              <a:buNone/>
            </a:pPr>
            <a:r>
              <a:rPr lang="en-US" dirty="0">
                <a:solidFill>
                  <a:schemeClr val="lt1"/>
                </a:solidFill>
                <a:latin typeface="Times New Roman"/>
                <a:ea typeface="Times New Roman"/>
                <a:cs typeface="Times New Roman"/>
                <a:sym typeface="Times New Roman"/>
              </a:rPr>
              <a:t>Sales management has gained importance to meet increasing competition and the </a:t>
            </a:r>
            <a:r>
              <a:rPr lang="en-US" dirty="0" smtClean="0">
                <a:solidFill>
                  <a:schemeClr val="lt1"/>
                </a:solidFill>
                <a:latin typeface="Times New Roman"/>
                <a:ea typeface="Times New Roman"/>
                <a:cs typeface="Times New Roman"/>
                <a:sym typeface="Times New Roman"/>
              </a:rPr>
              <a:t>need for </a:t>
            </a:r>
            <a:r>
              <a:rPr lang="en-US" dirty="0">
                <a:solidFill>
                  <a:schemeClr val="lt1"/>
                </a:solidFill>
                <a:latin typeface="Times New Roman"/>
                <a:ea typeface="Times New Roman"/>
                <a:cs typeface="Times New Roman"/>
                <a:sym typeface="Times New Roman"/>
              </a:rPr>
              <a:t>improved methods of distribution to reduce cost and to increase profits. </a:t>
            </a:r>
            <a:r>
              <a:rPr lang="en-US" dirty="0" smtClean="0">
                <a:solidFill>
                  <a:schemeClr val="lt1"/>
                </a:solidFill>
                <a:latin typeface="Times New Roman"/>
                <a:ea typeface="Times New Roman"/>
                <a:cs typeface="Times New Roman"/>
                <a:sym typeface="Times New Roman"/>
              </a:rPr>
              <a:t>Sales management </a:t>
            </a:r>
            <a:r>
              <a:rPr lang="en-US" dirty="0">
                <a:solidFill>
                  <a:schemeClr val="lt1"/>
                </a:solidFill>
                <a:latin typeface="Times New Roman"/>
                <a:ea typeface="Times New Roman"/>
                <a:cs typeface="Times New Roman"/>
                <a:sym typeface="Times New Roman"/>
              </a:rPr>
              <a:t>today is the most important function in a commercial and </a:t>
            </a:r>
            <a:r>
              <a:rPr lang="en-US" dirty="0" smtClean="0">
                <a:solidFill>
                  <a:schemeClr val="lt1"/>
                </a:solidFill>
                <a:latin typeface="Times New Roman"/>
                <a:ea typeface="Times New Roman"/>
                <a:cs typeface="Times New Roman"/>
                <a:sym typeface="Times New Roman"/>
              </a:rPr>
              <a:t>business enterprise.</a:t>
            </a:r>
          </a:p>
          <a:p>
            <a:pPr marL="457200" lvl="1" indent="0">
              <a:spcBef>
                <a:spcPts val="960"/>
              </a:spcBef>
              <a:buSzPts val="1440"/>
              <a:buNone/>
            </a:pP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Do ETL : Extract-Transform-Load some Amazon dataset and find for me</a:t>
            </a:r>
          </a:p>
          <a:p>
            <a:pPr marL="457200" lvl="1" indent="0">
              <a:spcBef>
                <a:spcPts val="960"/>
              </a:spcBef>
              <a:buSzPts val="1440"/>
              <a:buNone/>
            </a:pP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Sales-trend -&gt; month wise , year wise , </a:t>
            </a:r>
            <a:r>
              <a:rPr lang="en-US" i="1" dirty="0" err="1">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yearly_month</a:t>
            </a:r>
            <a:r>
              <a:rPr lang="en-US" i="1" dirty="0">
                <a:solidFill>
                  <a:schemeClr val="lt1"/>
                </a:solidFill>
                <a:effectLst>
                  <a:outerShdw blurRad="38100" dist="38100" dir="2700000" algn="tl">
                    <a:srgbClr val="000000">
                      <a:alpha val="43137"/>
                    </a:srgbClr>
                  </a:outerShdw>
                </a:effectLst>
                <a:latin typeface="Times New Roman"/>
                <a:ea typeface="Times New Roman"/>
                <a:cs typeface="Times New Roman"/>
                <a:sym typeface="Times New Roman"/>
              </a:rPr>
              <a:t> wise</a:t>
            </a:r>
          </a:p>
          <a:p>
            <a:pPr marL="457200" lvl="1" indent="0" algn="l" rtl="0">
              <a:spcBef>
                <a:spcPts val="960"/>
              </a:spcBef>
              <a:spcAft>
                <a:spcPts val="0"/>
              </a:spcAft>
              <a:buSzPts val="1440"/>
              <a:buNone/>
            </a:pPr>
            <a:r>
              <a:rPr lang="en-US" sz="2200" dirty="0" smtClean="0">
                <a:solidFill>
                  <a:schemeClr val="lt1"/>
                </a:solidFill>
                <a:latin typeface="Times New Roman"/>
                <a:ea typeface="Times New Roman"/>
                <a:cs typeface="Times New Roman"/>
                <a:sym typeface="Times New Roman"/>
              </a:rPr>
              <a:t>Benefits:</a:t>
            </a:r>
            <a:endParaRPr dirty="0" smtClean="0"/>
          </a:p>
          <a:p>
            <a:pPr marL="742950" lvl="1" indent="-285750" algn="l" rtl="0">
              <a:spcBef>
                <a:spcPts val="960"/>
              </a:spcBef>
              <a:spcAft>
                <a:spcPts val="0"/>
              </a:spcAft>
              <a:buSzPts val="1440"/>
              <a:buFont typeface="Noto Sans Symbols"/>
              <a:buChar char="⮚"/>
            </a:pPr>
            <a:r>
              <a:rPr lang="en-US" dirty="0" err="1" smtClean="0">
                <a:solidFill>
                  <a:schemeClr val="lt1"/>
                </a:solidFill>
                <a:latin typeface="Times New Roman"/>
                <a:cs typeface="Times New Roman"/>
                <a:sym typeface="Times New Roman"/>
              </a:rPr>
              <a:t>Analyse</a:t>
            </a:r>
            <a:r>
              <a:rPr lang="en-US" dirty="0" smtClean="0">
                <a:solidFill>
                  <a:schemeClr val="lt1"/>
                </a:solidFill>
                <a:latin typeface="Times New Roman"/>
                <a:cs typeface="Times New Roman"/>
                <a:sym typeface="Times New Roman"/>
              </a:rPr>
              <a:t> the sales .</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Relationship Between the datasets.</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Design the dashboard on </a:t>
            </a:r>
            <a:r>
              <a:rPr lang="en-US" dirty="0" err="1" smtClean="0">
                <a:solidFill>
                  <a:schemeClr val="lt1"/>
                </a:solidFill>
                <a:latin typeface="Times New Roman"/>
                <a:ea typeface="Times New Roman"/>
                <a:cs typeface="Times New Roman"/>
                <a:sym typeface="Times New Roman"/>
              </a:rPr>
              <a:t>Powerbi</a:t>
            </a:r>
            <a:r>
              <a:rPr lang="en-US" dirty="0" smtClean="0">
                <a:solidFill>
                  <a:schemeClr val="lt1"/>
                </a:solidFill>
                <a:latin typeface="Times New Roman"/>
                <a:ea typeface="Times New Roman"/>
                <a:cs typeface="Times New Roman"/>
                <a:sym typeface="Times New Roman"/>
              </a:rPr>
              <a:t>.</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030" name="Picture 6" descr="Microsoft Power BI Introduction and Architecture – Sphere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040" y="1268798"/>
            <a:ext cx="8441360" cy="5003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550113" y="-1"/>
            <a:ext cx="8534400" cy="6597354"/>
          </a:xfrm>
          <a:prstGeom prst="rect">
            <a:avLst/>
          </a:prstGeom>
          <a:noFill/>
          <a:ln>
            <a:noFill/>
          </a:ln>
        </p:spPr>
        <p:txBody>
          <a:bodyPr spcFirstLastPara="1" wrap="square" lIns="91425" tIns="45700" rIns="91425" bIns="45700" anchor="ctr" anchorCtr="0">
            <a:normAutofit/>
          </a:bodyPr>
          <a:lstStyle/>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BI’s integration with R &amp;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Apart from the various visualization advantages that Power BI offers, it also has an amazing out of the box connection capabilities. Power BI can easily integrate with languages like Python, R, and even with DBMS like SQL. This offers increased advantages in terms of functionalities and comes in handy for Data Scientists who are used to working in Python or R. They can directly import the R and Python scripts in the workspace and take advantage of its visualizations which are far more superior than that of these languages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 &amp;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 is a popular statistical language used to perform sophisticated analysis and predictive analytics, such as linear and nonlinear modeling, statistical tests, time-series analysis, classification, clustering, etc. Using Power BI in conjunction with R gives the users access to a rich, ever-expanding collection of statistical analysis and data mining libraries to help them gain deeper insights from their data.</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75667" y="880217"/>
            <a:ext cx="8534400" cy="5367270"/>
          </a:xfrm>
          <a:prstGeom prst="rect">
            <a:avLst/>
          </a:prstGeom>
          <a:noFill/>
          <a:ln>
            <a:noFill/>
          </a:ln>
        </p:spPr>
        <p:txBody>
          <a:bodyPr spcFirstLastPara="1" wrap="square" lIns="91425" tIns="45700" rIns="91425" bIns="45700" anchor="ctr" anchorCtr="0">
            <a:normAutofit/>
          </a:bodyPr>
          <a:lstStyle/>
          <a:p>
            <a:pPr marL="0" lvl="0" indent="0">
              <a:spcBef>
                <a:spcPts val="0"/>
              </a:spcBef>
              <a:buSzPts val="176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scripts for visualizing data: </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spcBef>
                <a:spcPts val="0"/>
              </a:spcBef>
              <a:buSzPts val="1760"/>
              <a:buNone/>
            </a:pPr>
            <a:endPar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0"/>
              </a:spcBef>
              <a:buSzPts val="1760"/>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has been used for data visualization since years. Libraries like </a:t>
            </a:r>
            <a:r>
              <a:rPr lang="en-US" sz="1800" dirty="0" err="1">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are good for getting a sense of the data. Although, when it comes to creating aesthetically pleasing charts quickly and conveniently Python is not very useful. However, when we integrate Python and Power BI, we acquire publication-quality charts. The video below shows us an instance of displaying the sales with respect to the Week ID using Python</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Integrating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with Power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a:t>
            </a: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often used for data visualization using libraries like </a:t>
            </a:r>
            <a:r>
              <a:rPr lang="en-US" sz="1800" dirty="0" err="1" smtClean="0">
                <a:latin typeface="Times New Roman" panose="02020603050405020304" pitchFamily="18" charset="0"/>
                <a:cs typeface="Times New Roman" panose="02020603050405020304" pitchFamily="18" charset="0"/>
              </a:rPr>
              <a:t>Matplotlib</a:t>
            </a:r>
            <a:r>
              <a:rPr lang="en-US" sz="1800" dirty="0" smtClean="0">
                <a:latin typeface="Times New Roman" panose="02020603050405020304" pitchFamily="18" charset="0"/>
                <a:cs typeface="Times New Roman" panose="02020603050405020304" pitchFamily="18" charset="0"/>
              </a:rPr>
              <a:t> , Sea born</a:t>
            </a:r>
            <a:r>
              <a:rPr lang="en-US" sz="1800" dirty="0">
                <a:latin typeface="Times New Roman" panose="02020603050405020304" pitchFamily="18" charset="0"/>
                <a:cs typeface="Times New Roman" panose="02020603050405020304" pitchFamily="18" charset="0"/>
              </a:rPr>
              <a:t>, Gleam, </a:t>
            </a:r>
            <a:r>
              <a:rPr lang="en-US" sz="1800" dirty="0" err="1" smtClean="0">
                <a:latin typeface="Times New Roman" panose="02020603050405020304" pitchFamily="18" charset="0"/>
                <a:cs typeface="Times New Roman" panose="02020603050405020304" pitchFamily="18" charset="0"/>
              </a:rPr>
              <a:t>Plotly</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etc. Power BI is a platform where we can integrate and enhance Python visualizations.</a:t>
            </a:r>
          </a:p>
          <a:p>
            <a:r>
              <a:rPr lang="en-US" sz="1800" b="1" dirty="0">
                <a:latin typeface="Times New Roman" panose="02020603050405020304" pitchFamily="18" charset="0"/>
                <a:cs typeface="Times New Roman" panose="02020603050405020304" pitchFamily="18" charset="0"/>
              </a:rPr>
              <a:t>Requirements:</a:t>
            </a:r>
            <a:r>
              <a:rPr lang="en-US" sz="1800" dirty="0">
                <a:latin typeface="Times New Roman" panose="02020603050405020304" pitchFamily="18" charset="0"/>
                <a:cs typeface="Times New Roman" panose="02020603050405020304" pitchFamily="18" charset="0"/>
              </a:rPr>
              <a:t> Install </a:t>
            </a:r>
            <a:r>
              <a:rPr lang="en-US" sz="1800" dirty="0" smtClean="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 and other necessary libraries and packages that you will require in your system</a:t>
            </a:r>
          </a:p>
          <a:p>
            <a:pPr lvl="0">
              <a:spcBef>
                <a:spcPts val="0"/>
              </a:spcBef>
              <a:buSzPts val="1760"/>
              <a:buFont typeface="Wingdings" panose="05000000000000000000" pitchFamily="2" charset="2"/>
              <a:buChar char="Ø"/>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1016950" y="1102407"/>
            <a:ext cx="8562886" cy="957129"/>
          </a:xfrm>
          <a:prstGeom prst="rect">
            <a:avLst/>
          </a:prstGeom>
          <a:noFill/>
          <a:ln>
            <a:noFill/>
          </a:ln>
        </p:spPr>
        <p:txBody>
          <a:bodyPr spcFirstLastPara="1" wrap="square" lIns="91425" tIns="45700" rIns="91425" bIns="45700" anchor="ctr" anchorCtr="0">
            <a:normAutofit/>
          </a:bodyPr>
          <a:lstStyle/>
          <a:p>
            <a:pPr marL="0" indent="0">
              <a:buNone/>
            </a:pP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DAX Functions and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 measures-</a:t>
            </a:r>
          </a:p>
          <a:p>
            <a:pPr marL="0" indent="0">
              <a:buNone/>
            </a:pPr>
            <a:endPar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im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92506"/>
            <a:ext cx="6562448" cy="35177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7889" y="2192506"/>
            <a:ext cx="5764111" cy="3517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15297" y="8547"/>
            <a:ext cx="8603316" cy="4067798"/>
          </a:xfrm>
          <a:prstGeom prst="rect">
            <a:avLst/>
          </a:prstGeom>
          <a:noFill/>
          <a:ln>
            <a:noFill/>
          </a:ln>
        </p:spPr>
        <p:txBody>
          <a:bodyPr spcFirstLastPara="1" wrap="square" lIns="91425" tIns="45700" rIns="91425" bIns="45700" anchor="ctr" anchorCtr="0">
            <a:normAutofit/>
          </a:bodyPr>
          <a:lstStyle/>
          <a:p>
            <a:pPr marL="0" indent="0">
              <a:buNone/>
            </a:pPr>
            <a:r>
              <a:rPr lang="en-US" b="1" dirty="0" smtClean="0">
                <a:latin typeface="Times New Roman" panose="02020603050405020304" pitchFamily="18" charset="0"/>
                <a:cs typeface="Times New Roman" panose="02020603050405020304" pitchFamily="18" charset="0"/>
              </a:rPr>
              <a:t>     </a:t>
            </a:r>
            <a:r>
              <a:rPr lang="en-US" sz="24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a:t>
            </a: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ways to visualize data in Power BI</a:t>
            </a:r>
          </a:p>
          <a:p>
            <a:r>
              <a:rPr lang="en-US" sz="1800" dirty="0">
                <a:latin typeface="Times New Roman" panose="02020603050405020304" pitchFamily="18" charset="0"/>
                <a:cs typeface="Times New Roman" panose="02020603050405020304" pitchFamily="18" charset="0"/>
              </a:rPr>
              <a:t>Power BI comes with several visuals, including pie charts, maps, and bar charts. It also includes complicated models such as funnels, gauge charts, a cascade, and a variety of other elements. The default visualization icons are shown in the figure below</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Let’s check out the below table which can help us incorporate some basic visualizations into our report which we will </a:t>
            </a:r>
            <a:r>
              <a:rPr lang="en-US" sz="1800" dirty="0" smtClean="0">
                <a:latin typeface="Times New Roman" panose="02020603050405020304" pitchFamily="18" charset="0"/>
                <a:cs typeface="Times New Roman" panose="02020603050405020304" pitchFamily="18" charset="0"/>
              </a:rPr>
              <a:t>publish-</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3074" name="Picture 2" descr="img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264" y="2789894"/>
            <a:ext cx="4708732" cy="3923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Q &amp; A:</a:t>
            </a:r>
            <a:endParaRPr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What is Power BI?</a:t>
            </a:r>
          </a:p>
          <a:p>
            <a:pPr marL="0" indent="0">
              <a:buNone/>
            </a:pPr>
            <a:r>
              <a:rPr lang="en-US" sz="1800" dirty="0">
                <a:latin typeface="Times New Roman" panose="02020603050405020304" pitchFamily="18" charset="0"/>
                <a:cs typeface="Times New Roman" panose="02020603050405020304" pitchFamily="18" charset="0"/>
              </a:rPr>
              <a:t>Power BI is a </a:t>
            </a:r>
            <a:r>
              <a:rPr lang="en-US" sz="1800" dirty="0" smtClean="0">
                <a:latin typeface="Times New Roman" panose="02020603050405020304" pitchFamily="18" charset="0"/>
                <a:cs typeface="Times New Roman" panose="02020603050405020304" pitchFamily="18" charset="0"/>
              </a:rPr>
              <a:t>business analytics tool</a:t>
            </a:r>
            <a:r>
              <a:rPr lang="en-US" sz="1800" dirty="0">
                <a:latin typeface="Times New Roman" panose="02020603050405020304" pitchFamily="18" charset="0"/>
                <a:cs typeface="Times New Roman" panose="02020603050405020304" pitchFamily="18" charset="0"/>
                <a:hlinkClick r:id="rId3" tooltip="business analytics tool"/>
              </a:rPr>
              <a:t> </a:t>
            </a:r>
            <a:r>
              <a:rPr lang="en-US" sz="1800" dirty="0">
                <a:latin typeface="Times New Roman" panose="02020603050405020304" pitchFamily="18" charset="0"/>
                <a:cs typeface="Times New Roman" panose="02020603050405020304" pitchFamily="18" charset="0"/>
              </a:rPr>
              <a:t>developed by Microsoft that helps you turn multiple unrelated data sources into valuable and interactive insights. These data may be in the form of an Excel spreadsheet or cloud-based/on-premises hybrid data </a:t>
            </a:r>
            <a:r>
              <a:rPr lang="en-US" sz="1800" dirty="0" smtClean="0">
                <a:latin typeface="Times New Roman" panose="02020603050405020304" pitchFamily="18" charset="0"/>
                <a:cs typeface="Times New Roman" panose="02020603050405020304" pitchFamily="18" charset="0"/>
              </a:rPr>
              <a:t>warehouses. </a:t>
            </a:r>
            <a:r>
              <a:rPr lang="en-US" sz="1800" dirty="0">
                <a:latin typeface="Times New Roman" panose="02020603050405020304" pitchFamily="18" charset="0"/>
                <a:cs typeface="Times New Roman" panose="02020603050405020304" pitchFamily="18" charset="0"/>
              </a:rPr>
              <a:t>You can easily connect to all your data sources and share the insights with anyone.</a:t>
            </a:r>
          </a:p>
          <a:p>
            <a:pPr marL="0" indent="0">
              <a:buNone/>
            </a:pPr>
            <a:r>
              <a:rPr lang="en-US" sz="1800" dirty="0">
                <a:latin typeface="Times New Roman" panose="02020603050405020304" pitchFamily="18" charset="0"/>
                <a:cs typeface="Times New Roman" panose="02020603050405020304" pitchFamily="18" charset="0"/>
              </a:rPr>
              <a:t>2. Why should we use Power BI?</a:t>
            </a:r>
          </a:p>
          <a:p>
            <a:pPr marL="0" indent="0">
              <a:buNone/>
            </a:pPr>
            <a:r>
              <a:rPr lang="en-US" sz="1800" dirty="0">
                <a:latin typeface="Times New Roman" panose="02020603050405020304" pitchFamily="18" charset="0"/>
                <a:cs typeface="Times New Roman" panose="02020603050405020304" pitchFamily="18" charset="0"/>
              </a:rPr>
              <a:t>Because Power BI provides an easy way for anyone, including non-technical people, to connect, change, and visualize their raw business data from many different sources and turn it into valuable data that makes it easy to make smart business decisions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07298" y="1335281"/>
            <a:ext cx="11074199" cy="6307428"/>
          </a:xfrm>
          <a:prstGeom prst="rect">
            <a:avLst/>
          </a:prstGeom>
          <a:noFill/>
          <a:ln>
            <a:noFill/>
          </a:ln>
        </p:spPr>
        <p:txBody>
          <a:bodyPr spcFirstLastPara="1" wrap="square" lIns="91425" tIns="45700" rIns="91425" bIns="45700" anchor="ctr" anchorCtr="0">
            <a:normAutofit/>
          </a:bodyPr>
          <a:lstStyle/>
          <a:p>
            <a:pPr marL="0" indent="0">
              <a:buNone/>
            </a:pPr>
            <a:r>
              <a:rPr lang="en-US" sz="1800" dirty="0">
                <a:latin typeface="Times New Roman" panose="02020603050405020304" pitchFamily="18" charset="0"/>
                <a:cs typeface="Times New Roman" panose="02020603050405020304" pitchFamily="18" charset="0"/>
              </a:rPr>
              <a:t>3</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Power Pivot?</a:t>
            </a:r>
          </a:p>
          <a:p>
            <a:pPr marL="0" indent="0">
              <a:buNone/>
            </a:pPr>
            <a:r>
              <a:rPr lang="en-US" sz="1800" dirty="0">
                <a:latin typeface="Times New Roman" panose="02020603050405020304" pitchFamily="18" charset="0"/>
                <a:cs typeface="Times New Roman" panose="02020603050405020304" pitchFamily="18" charset="0"/>
              </a:rPr>
              <a:t>Power Pivot is an add-on provided by Microsoft for Excel since 2010. Power Pivot was designed to extend the analytical capabilities and services of Microsoft Excel.</a:t>
            </a:r>
          </a:p>
          <a:p>
            <a:pPr marL="0" indent="0">
              <a:buNone/>
            </a:pPr>
            <a:r>
              <a:rPr lang="en-US" sz="1800" dirty="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Power Query?</a:t>
            </a:r>
          </a:p>
          <a:p>
            <a:pPr marL="0" indent="0">
              <a:buNone/>
            </a:pPr>
            <a:r>
              <a:rPr lang="en-US" sz="1800" dirty="0">
                <a:latin typeface="Times New Roman" panose="02020603050405020304" pitchFamily="18" charset="0"/>
                <a:cs typeface="Times New Roman" panose="02020603050405020304" pitchFamily="18" charset="0"/>
              </a:rPr>
              <a:t>Power Query is a business intelligence tool designed by Microsoft for Excel. Power Query allows you to import data from various data sources and will enable you to clean, transform and reshape your data as per the requirements. Power Query allows you to write your query once and then run it with a simple refresh</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What is DAX?</a:t>
            </a:r>
          </a:p>
          <a:p>
            <a:pPr marL="0" indent="0">
              <a:buNone/>
            </a:pPr>
            <a:r>
              <a:rPr lang="en-US" sz="1800" dirty="0">
                <a:latin typeface="Times New Roman" panose="02020603050405020304" pitchFamily="18" charset="0"/>
                <a:cs typeface="Times New Roman" panose="02020603050405020304" pitchFamily="18" charset="0"/>
              </a:rPr>
              <a:t>DAX stands for Data Analysis Expressions. It's a collection of functions, operators, and constants used in formulas to calculate and return values. In other words, it helps you create new info from data you already have</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25</TotalTime>
  <Words>400</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Wingdings</vt:lpstr>
      <vt:lpstr>Arial</vt:lpstr>
      <vt:lpstr>Century Gothic</vt:lpstr>
      <vt:lpstr>Noto Sans Symbols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Lenovo</cp:lastModifiedBy>
  <cp:revision>5</cp:revision>
  <dcterms:created xsi:type="dcterms:W3CDTF">2021-06-19T13:01:53Z</dcterms:created>
  <dcterms:modified xsi:type="dcterms:W3CDTF">2022-09-24T05:37:24Z</dcterms:modified>
</cp:coreProperties>
</file>