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7" r:id="rId3"/>
    <p:sldId id="288" r:id="rId4"/>
    <p:sldId id="297" r:id="rId5"/>
    <p:sldId id="298" r:id="rId6"/>
    <p:sldId id="299" r:id="rId7"/>
    <p:sldId id="304" r:id="rId8"/>
    <p:sldId id="289" r:id="rId9"/>
    <p:sldId id="305" r:id="rId10"/>
    <p:sldId id="306" r:id="rId11"/>
    <p:sldId id="307" r:id="rId12"/>
    <p:sldId id="290" r:id="rId13"/>
    <p:sldId id="291" r:id="rId14"/>
    <p:sldId id="292" r:id="rId15"/>
    <p:sldId id="293" r:id="rId16"/>
    <p:sldId id="294" r:id="rId17"/>
    <p:sldId id="296" r:id="rId18"/>
    <p:sldId id="300" r:id="rId19"/>
    <p:sldId id="295" r:id="rId20"/>
    <p:sldId id="301" r:id="rId21"/>
    <p:sldId id="302" r:id="rId22"/>
    <p:sldId id="3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2E71-1B7B-4945-A722-E80D94FB2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3AFE5C-4E2A-4668-BDEB-735302915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02E597-CE2A-09C5-F909-AE61C66BC6F7}"/>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5" name="Footer Placeholder 4">
            <a:extLst>
              <a:ext uri="{FF2B5EF4-FFF2-40B4-BE49-F238E27FC236}">
                <a16:creationId xmlns:a16="http://schemas.microsoft.com/office/drawing/2014/main" id="{E9081B91-35F9-35EF-9D7D-6A3B33044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EE9AF-0672-1E16-2505-7D4757E37D72}"/>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4166455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5157-AD78-5A8F-2C6E-289902C024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A252C0-ED56-7B43-C2AB-A328826EB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07A63C-CE1E-927C-F936-FB96691F0BFD}"/>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5" name="Footer Placeholder 4">
            <a:extLst>
              <a:ext uri="{FF2B5EF4-FFF2-40B4-BE49-F238E27FC236}">
                <a16:creationId xmlns:a16="http://schemas.microsoft.com/office/drawing/2014/main" id="{499B6772-486E-0CCC-0533-7CCC08B1D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7F29B-9904-2101-448F-5D15BE461BAB}"/>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395165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63E30-1A5D-2F3F-9D1D-41B631C2D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AADB17-D0BF-6277-27E6-84DC094460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73F34-A4D5-5ABB-F8A1-50AF6086C611}"/>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5" name="Footer Placeholder 4">
            <a:extLst>
              <a:ext uri="{FF2B5EF4-FFF2-40B4-BE49-F238E27FC236}">
                <a16:creationId xmlns:a16="http://schemas.microsoft.com/office/drawing/2014/main" id="{4F8D17EC-F8F9-7927-FC48-E5652E44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178665-6C73-BAEB-AFCB-234372CBB019}"/>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2684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9A01-623B-73C0-BEE5-84F840A9C1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A715-5A5A-98AF-16CE-D0E8650EC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11F39-8A61-BC1C-8BE1-0DB86F18CFD2}"/>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5" name="Footer Placeholder 4">
            <a:extLst>
              <a:ext uri="{FF2B5EF4-FFF2-40B4-BE49-F238E27FC236}">
                <a16:creationId xmlns:a16="http://schemas.microsoft.com/office/drawing/2014/main" id="{646189BC-5D97-0DF6-B01B-CA826C88F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61BA6-BC7C-BEBA-3F3A-09565E2F802B}"/>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264058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2DC4-5773-7CDD-E77C-A117E1BF5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D4C4BF-58AD-238F-59CD-7906A83D0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2DE02-5B58-CB98-72B9-638327C79A0B}"/>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5" name="Footer Placeholder 4">
            <a:extLst>
              <a:ext uri="{FF2B5EF4-FFF2-40B4-BE49-F238E27FC236}">
                <a16:creationId xmlns:a16="http://schemas.microsoft.com/office/drawing/2014/main" id="{59B2B2B9-02D2-20B6-1855-E6BE32E3D3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3DAEA-275E-3E37-C707-CD1BB963E1FD}"/>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167484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555A-AEA3-457F-5EA4-4BC1525A5E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1D4272-C7A5-6328-28E1-2CC6BA214E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624897-7A37-BCF1-8C7A-739C18DE5F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57A0F8-A187-4881-BFBD-C4D0853626E8}"/>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6" name="Footer Placeholder 5">
            <a:extLst>
              <a:ext uri="{FF2B5EF4-FFF2-40B4-BE49-F238E27FC236}">
                <a16:creationId xmlns:a16="http://schemas.microsoft.com/office/drawing/2014/main" id="{BF3E5848-FECB-56E7-D158-96F913BACF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DE920-C3A2-88CB-D228-A0447A952654}"/>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315567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9615-A63E-1038-BBA4-2DD203D602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B7AE2-A034-6F54-7F0F-7E9C2E5D8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392900-8D2F-2C7A-7454-12443859D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769460-8378-7638-1501-BFA96F2D4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76B145-E05A-97F9-CA75-47D20C77C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2EFB07-D5E5-E928-F40A-75836D1A062F}"/>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8" name="Footer Placeholder 7">
            <a:extLst>
              <a:ext uri="{FF2B5EF4-FFF2-40B4-BE49-F238E27FC236}">
                <a16:creationId xmlns:a16="http://schemas.microsoft.com/office/drawing/2014/main" id="{B0BC06A2-98A5-E2B7-C8DA-A9EE594AE8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E9B4AB-091B-701B-21AB-7CD4DFC04418}"/>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351384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C5E4-9F6D-CDB0-462C-B7320F6C5A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64E8CD-5680-0183-4B44-9408C107D04C}"/>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4" name="Footer Placeholder 3">
            <a:extLst>
              <a:ext uri="{FF2B5EF4-FFF2-40B4-BE49-F238E27FC236}">
                <a16:creationId xmlns:a16="http://schemas.microsoft.com/office/drawing/2014/main" id="{4D25FC0E-9F72-12A8-80E3-DEAB6E1D8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F279B9-99FB-05F4-6823-9BE7F1D51626}"/>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209712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E1B5D-C3B9-876B-FFD3-6FD85663E12E}"/>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3" name="Footer Placeholder 2">
            <a:extLst>
              <a:ext uri="{FF2B5EF4-FFF2-40B4-BE49-F238E27FC236}">
                <a16:creationId xmlns:a16="http://schemas.microsoft.com/office/drawing/2014/main" id="{D404DA00-B99B-B524-B2AB-0DACEA8938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A37AD5-4067-8802-C725-5A8DB96E71A3}"/>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172498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FF38-500C-D355-871E-81FB0595A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A5D191-C0A1-B4FB-C1D3-FC195185F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ACCEDF-D589-7EA6-3A8E-3C62A761D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35388-F6C9-7AAE-6ECB-2488CE78F94C}"/>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6" name="Footer Placeholder 5">
            <a:extLst>
              <a:ext uri="{FF2B5EF4-FFF2-40B4-BE49-F238E27FC236}">
                <a16:creationId xmlns:a16="http://schemas.microsoft.com/office/drawing/2014/main" id="{D730DDF7-8913-A0A5-5ED5-26F9DAD77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ABF909-C095-B6EC-0AB8-7DDF7A9D2927}"/>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3376434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38ED-8B3B-1C00-E66F-B25AC59A5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DA573B-F516-23E9-32CC-99FB902F8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2D488C-B8FB-52FC-E22C-F471C991E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41EFA-F84A-0CF7-04E1-D158CD7E4353}"/>
              </a:ext>
            </a:extLst>
          </p:cNvPr>
          <p:cNvSpPr>
            <a:spLocks noGrp="1"/>
          </p:cNvSpPr>
          <p:nvPr>
            <p:ph type="dt" sz="half" idx="10"/>
          </p:nvPr>
        </p:nvSpPr>
        <p:spPr/>
        <p:txBody>
          <a:bodyPr/>
          <a:lstStyle/>
          <a:p>
            <a:fld id="{DEDB4090-430D-4ABB-9E77-FECACC6763CF}" type="datetimeFigureOut">
              <a:rPr lang="en-IN" smtClean="0"/>
              <a:pPr/>
              <a:t>18-07-2023</a:t>
            </a:fld>
            <a:endParaRPr lang="en-IN"/>
          </a:p>
        </p:txBody>
      </p:sp>
      <p:sp>
        <p:nvSpPr>
          <p:cNvPr id="6" name="Footer Placeholder 5">
            <a:extLst>
              <a:ext uri="{FF2B5EF4-FFF2-40B4-BE49-F238E27FC236}">
                <a16:creationId xmlns:a16="http://schemas.microsoft.com/office/drawing/2014/main" id="{EEAAEB47-79C6-8FC4-E950-B545B1AEE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C39F8-1F78-3DC8-9AC8-3D4160F18BC3}"/>
              </a:ext>
            </a:extLst>
          </p:cNvPr>
          <p:cNvSpPr>
            <a:spLocks noGrp="1"/>
          </p:cNvSpPr>
          <p:nvPr>
            <p:ph type="sldNum" sz="quarter" idx="12"/>
          </p:nvPr>
        </p:nvSpPr>
        <p:spPr/>
        <p:txBody>
          <a:bodyPr/>
          <a:lstStyle/>
          <a:p>
            <a:fld id="{E52DCAFB-1131-41D7-8E23-479FEA849EE7}" type="slidenum">
              <a:rPr lang="en-IN" smtClean="0"/>
              <a:pPr/>
              <a:t>‹#›</a:t>
            </a:fld>
            <a:endParaRPr lang="en-IN"/>
          </a:p>
        </p:txBody>
      </p:sp>
    </p:spTree>
    <p:extLst>
      <p:ext uri="{BB962C8B-B14F-4D97-AF65-F5344CB8AC3E}">
        <p14:creationId xmlns:p14="http://schemas.microsoft.com/office/powerpoint/2010/main" val="3054007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90A50-F546-B22B-9A04-11D5B2C21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5D37F2-2495-D7A2-319C-914B9E317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9D56-A52A-4166-1FE8-9DFB277374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B4090-430D-4ABB-9E77-FECACC6763CF}" type="datetimeFigureOut">
              <a:rPr lang="en-IN" smtClean="0"/>
              <a:pPr/>
              <a:t>18-07-2023</a:t>
            </a:fld>
            <a:endParaRPr lang="en-IN"/>
          </a:p>
        </p:txBody>
      </p:sp>
      <p:sp>
        <p:nvSpPr>
          <p:cNvPr id="5" name="Footer Placeholder 4">
            <a:extLst>
              <a:ext uri="{FF2B5EF4-FFF2-40B4-BE49-F238E27FC236}">
                <a16:creationId xmlns:a16="http://schemas.microsoft.com/office/drawing/2014/main" id="{B5B5BFC7-C1A1-5499-22DF-301F3CFEE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F2BDFE-9269-50A6-7803-66B00547B6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DCAFB-1131-41D7-8E23-479FEA849EE7}" type="slidenum">
              <a:rPr lang="en-IN" smtClean="0"/>
              <a:pPr/>
              <a:t>‹#›</a:t>
            </a:fld>
            <a:endParaRPr lang="en-IN"/>
          </a:p>
        </p:txBody>
      </p:sp>
    </p:spTree>
    <p:extLst>
      <p:ext uri="{BB962C8B-B14F-4D97-AF65-F5344CB8AC3E}">
        <p14:creationId xmlns:p14="http://schemas.microsoft.com/office/powerpoint/2010/main" val="198582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F4EE-5000-4501-96DB-E295C05F9D21}"/>
              </a:ext>
            </a:extLst>
          </p:cNvPr>
          <p:cNvSpPr>
            <a:spLocks noGrp="1"/>
          </p:cNvSpPr>
          <p:nvPr>
            <p:ph type="title"/>
          </p:nvPr>
        </p:nvSpPr>
        <p:spPr>
          <a:xfrm>
            <a:off x="657639" y="164388"/>
            <a:ext cx="10876722" cy="4212404"/>
          </a:xfrm>
        </p:spPr>
        <p:txBody>
          <a:bodyPr>
            <a:noAutofit/>
          </a:bodyPr>
          <a:lstStyle/>
          <a:p>
            <a:pPr algn="ctr" fontAlgn="base">
              <a:lnSpc>
                <a:spcPct val="107000"/>
              </a:lnSpc>
              <a:spcAft>
                <a:spcPts val="800"/>
              </a:spcAft>
            </a:pP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t>VISVESVARAYA TECHNOLOGICAL UNIVERSITY</a:t>
            </a:r>
            <a:br>
              <a:rPr lang="en-IN" sz="2400" b="1"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br>
            <a:r>
              <a:rPr lang="en-IN" sz="2400" b="1" dirty="0">
                <a:solidFill>
                  <a:srgbClr val="C00000"/>
                </a:solidFill>
                <a:effectLst>
                  <a:outerShdw blurRad="38100" dist="38100" dir="2700000" algn="tl">
                    <a:srgbClr val="000000">
                      <a:alpha val="43137"/>
                    </a:srgbClr>
                  </a:outerShdw>
                </a:effectLst>
                <a:latin typeface="Times New Roman" pitchFamily="18" charset="0"/>
                <a:ea typeface="Cambria Math" panose="02040503050406030204" pitchFamily="18" charset="0"/>
                <a:cs typeface="Times New Roman" pitchFamily="18" charset="0"/>
              </a:rPr>
              <a:t>        </a:t>
            </a:r>
            <a:r>
              <a:rPr lang="en-US" sz="2400" dirty="0">
                <a:solidFill>
                  <a:srgbClr val="C00000"/>
                </a:solidFill>
                <a:latin typeface="Times New Roman" pitchFamily="18" charset="0"/>
                <a:ea typeface="Cambria Math" panose="02040503050406030204" pitchFamily="18" charset="0"/>
                <a:cs typeface="Times New Roman" pitchFamily="18" charset="0"/>
              </a:rPr>
              <a:t>“Jnana </a:t>
            </a:r>
            <a:r>
              <a:rPr lang="en-US" sz="2400" dirty="0" err="1">
                <a:solidFill>
                  <a:srgbClr val="C00000"/>
                </a:solidFill>
                <a:latin typeface="Times New Roman" pitchFamily="18" charset="0"/>
                <a:ea typeface="Cambria Math" panose="02040503050406030204" pitchFamily="18" charset="0"/>
                <a:cs typeface="Times New Roman" pitchFamily="18" charset="0"/>
              </a:rPr>
              <a:t>Sangama</a:t>
            </a:r>
            <a:r>
              <a:rPr lang="en-US" sz="2400" dirty="0">
                <a:solidFill>
                  <a:srgbClr val="C00000"/>
                </a:solidFill>
                <a:latin typeface="Times New Roman" pitchFamily="18" charset="0"/>
                <a:ea typeface="Cambria Math" panose="02040503050406030204" pitchFamily="18" charset="0"/>
                <a:cs typeface="Times New Roman" pitchFamily="18" charset="0"/>
              </a:rPr>
              <a:t>” Belagavi – 590018</a:t>
            </a:r>
            <a:br>
              <a:rPr lang="en-US" sz="2400" dirty="0">
                <a:solidFill>
                  <a:srgbClr val="C00000"/>
                </a:solidFill>
                <a:latin typeface="Times New Roman" pitchFamily="18" charset="0"/>
                <a:ea typeface="Cambria Math" panose="02040503050406030204" pitchFamily="18" charset="0"/>
                <a:cs typeface="Times New Roman" pitchFamily="18" charset="0"/>
              </a:rPr>
            </a:br>
            <a:br>
              <a:rPr lang="en-US" sz="2000" dirty="0">
                <a:latin typeface="Times New Roman" panose="02020603050405020304" pitchFamily="18" charset="0"/>
                <a:cs typeface="Times New Roman" panose="02020603050405020304" pitchFamily="18" charset="0"/>
              </a:rPr>
            </a:br>
            <a:r>
              <a:rPr lang="en-IN" sz="2000" b="1" kern="100" cap="all" spc="15"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Sir M Visvesvaraya Institute Of Technology,Bengaluru-56257</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Mini Project Presentation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800" b="1" dirty="0">
                <a:solidFill>
                  <a:schemeClr val="accent1"/>
                </a:solidFill>
                <a:latin typeface="Times New Roman" panose="02020603050405020304" pitchFamily="18" charset="0"/>
                <a:cs typeface="Times New Roman" panose="02020603050405020304" pitchFamily="18" charset="0"/>
              </a:rPr>
              <a:t>“BABY MONITORING SYSTEM” </a:t>
            </a:r>
            <a:br>
              <a:rPr lang="en-US" sz="2800" b="1" dirty="0">
                <a:solidFill>
                  <a:schemeClr val="accent1"/>
                </a:solidFill>
                <a:latin typeface="Times New Roman" panose="02020603050405020304" pitchFamily="18" charset="0"/>
                <a:cs typeface="Times New Roman" panose="02020603050405020304" pitchFamily="18" charset="0"/>
              </a:rPr>
            </a:br>
            <a:endParaRPr lang="en-US" sz="20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6CA49-628B-4DB3-8D4A-D24006306058}"/>
              </a:ext>
            </a:extLst>
          </p:cNvPr>
          <p:cNvSpPr>
            <a:spLocks noGrp="1"/>
          </p:cNvSpPr>
          <p:nvPr>
            <p:ph idx="1"/>
          </p:nvPr>
        </p:nvSpPr>
        <p:spPr>
          <a:xfrm>
            <a:off x="215757" y="4181581"/>
            <a:ext cx="11976243" cy="2527444"/>
          </a:xfrm>
        </p:spPr>
        <p:txBody>
          <a:bodyPr vert="horz" numCol="2" anchor="ctr">
            <a:normAutofit fontScale="25000" lnSpcReduction="20000"/>
          </a:bodyPr>
          <a:lstStyle/>
          <a:p>
            <a:pPr marL="0" indent="0" algn="ctr">
              <a:lnSpc>
                <a:spcPct val="170000"/>
              </a:lnSpc>
              <a:buNone/>
            </a:pPr>
            <a:r>
              <a:rPr lang="en-US" sz="8000" b="1" u="sng" dirty="0">
                <a:latin typeface="Times New Roman" panose="02020603050405020304" pitchFamily="18" charset="0"/>
                <a:cs typeface="Times New Roman" panose="02020603050405020304" pitchFamily="18" charset="0"/>
              </a:rPr>
              <a:t>Presented by</a:t>
            </a:r>
          </a:p>
          <a:p>
            <a:pPr marL="0" indent="0" algn="ctr">
              <a:lnSpc>
                <a:spcPct val="170000"/>
              </a:lnSpc>
              <a:buNone/>
            </a:pPr>
            <a:r>
              <a:rPr lang="en-US" sz="8000" dirty="0">
                <a:latin typeface="Times New Roman" panose="02020603050405020304" pitchFamily="18" charset="0"/>
                <a:cs typeface="Times New Roman" panose="02020603050405020304" pitchFamily="18" charset="0"/>
              </a:rPr>
              <a:t>ANKIT KUMAR      (1MV20EC016)</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ARMAN ARYAN     (1MV20EC024)</a:t>
            </a:r>
          </a:p>
          <a:p>
            <a:pPr marL="0" indent="0" algn="ctr">
              <a:lnSpc>
                <a:spcPct val="120000"/>
              </a:lnSpc>
              <a:buNone/>
            </a:pPr>
            <a:r>
              <a:rPr lang="en-US" sz="8000" dirty="0">
                <a:latin typeface="Times New Roman" panose="02020603050405020304" pitchFamily="18" charset="0"/>
                <a:cs typeface="Times New Roman" panose="02020603050405020304" pitchFamily="18" charset="0"/>
              </a:rPr>
              <a:t>HARSHIT                 (1MV20EC055)</a:t>
            </a:r>
          </a:p>
          <a:p>
            <a:pPr marL="0" indent="0" algn="ctr">
              <a:lnSpc>
                <a:spcPct val="120000"/>
              </a:lnSpc>
              <a:buNone/>
            </a:pPr>
            <a:r>
              <a:rPr lang="en-US" sz="8000" dirty="0">
                <a:latin typeface="Times New Roman" panose="02020603050405020304" pitchFamily="18" charset="0"/>
                <a:cs typeface="Times New Roman" panose="02020603050405020304" pitchFamily="18" charset="0"/>
              </a:rPr>
              <a:t>HIMANSHU S DAS (1MV20EC055)</a:t>
            </a:r>
          </a:p>
          <a:p>
            <a:pPr marL="0" indent="0" algn="ctr">
              <a:lnSpc>
                <a:spcPct val="120000"/>
              </a:lnSpc>
              <a:buNone/>
            </a:pPr>
            <a:r>
              <a:rPr lang="en-US" sz="8000" b="1" dirty="0">
                <a:latin typeface="Times New Roman" panose="02020603050405020304" pitchFamily="18" charset="0"/>
                <a:cs typeface="Times New Roman" panose="02020603050405020304" pitchFamily="18" charset="0"/>
              </a:rPr>
              <a:t> </a:t>
            </a:r>
            <a:r>
              <a:rPr lang="en-US" sz="8000" b="1" u="sng" dirty="0">
                <a:latin typeface="Times New Roman" panose="02020603050405020304" pitchFamily="18" charset="0"/>
                <a:cs typeface="Times New Roman" panose="02020603050405020304" pitchFamily="18" charset="0"/>
              </a:rPr>
              <a:t>Under the Guidance of</a:t>
            </a:r>
            <a:r>
              <a:rPr lang="en-US" sz="8000" dirty="0">
                <a:latin typeface="Times New Roman" panose="02020603050405020304" pitchFamily="18" charset="0"/>
                <a:cs typeface="Times New Roman" panose="02020603050405020304" pitchFamily="18" charset="0"/>
              </a:rPr>
              <a:t> </a:t>
            </a:r>
          </a:p>
          <a:p>
            <a:pPr marL="0" indent="0" algn="ctr">
              <a:lnSpc>
                <a:spcPct val="120000"/>
              </a:lnSpc>
              <a:buNone/>
            </a:pPr>
            <a:r>
              <a:rPr lang="en-US" sz="8000" dirty="0">
                <a:latin typeface="Times New Roman" panose="02020603050405020304" pitchFamily="18" charset="0"/>
                <a:cs typeface="Times New Roman" panose="02020603050405020304" pitchFamily="18" charset="0"/>
              </a:rPr>
              <a:t>DR. SASMITA MOHAPATRA</a:t>
            </a:r>
          </a:p>
          <a:p>
            <a:pPr marL="0" indent="0" algn="ctr">
              <a:lnSpc>
                <a:spcPct val="120000"/>
              </a:lnSpc>
              <a:buNone/>
            </a:pPr>
            <a:r>
              <a:rPr lang="en-US" sz="8000" dirty="0">
                <a:latin typeface="Times New Roman" panose="02020603050405020304" pitchFamily="18" charset="0"/>
                <a:cs typeface="Times New Roman" panose="02020603050405020304" pitchFamily="18" charset="0"/>
              </a:rPr>
              <a:t>Professor</a:t>
            </a:r>
            <a:br>
              <a:rPr lang="en-US" sz="8000" dirty="0">
                <a:latin typeface="Times New Roman" panose="02020603050405020304" pitchFamily="18" charset="0"/>
                <a:cs typeface="Times New Roman" panose="02020603050405020304" pitchFamily="18" charset="0"/>
              </a:rPr>
            </a:br>
            <a:br>
              <a:rPr lang="en-US" sz="8000" dirty="0">
                <a:latin typeface="Times New Roman" panose="02020603050405020304" pitchFamily="18" charset="0"/>
                <a:cs typeface="Times New Roman" panose="02020603050405020304" pitchFamily="18" charset="0"/>
              </a:rPr>
            </a:br>
            <a:br>
              <a:rPr lang="en-US" sz="800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br>
              <a:rPr lang="en-US" sz="2400" dirty="0"/>
            </a:br>
            <a:endParaRPr lang="en-US" dirty="0"/>
          </a:p>
        </p:txBody>
      </p:sp>
      <p:pic>
        <p:nvPicPr>
          <p:cNvPr id="4" name="Picture 3" descr="vtu">
            <a:extLst>
              <a:ext uri="{FF2B5EF4-FFF2-40B4-BE49-F238E27FC236}">
                <a16:creationId xmlns:a16="http://schemas.microsoft.com/office/drawing/2014/main" id="{DCEA50C6-3D72-488B-A94E-8FE325FB5D75}"/>
              </a:ext>
            </a:extLst>
          </p:cNvPr>
          <p:cNvPicPr/>
          <p:nvPr/>
        </p:nvPicPr>
        <p:blipFill>
          <a:blip r:embed="rId2" cstate="print"/>
          <a:srcRect/>
          <a:stretch>
            <a:fillRect/>
          </a:stretch>
        </p:blipFill>
        <p:spPr bwMode="auto">
          <a:xfrm>
            <a:off x="657639" y="289271"/>
            <a:ext cx="1422952" cy="1132226"/>
          </a:xfrm>
          <a:prstGeom prst="rect">
            <a:avLst/>
          </a:prstGeom>
          <a:noFill/>
          <a:ln w="9525">
            <a:noFill/>
            <a:miter lim="800000"/>
            <a:headEnd/>
            <a:tailEnd/>
          </a:ln>
        </p:spPr>
      </p:pic>
      <p:sp>
        <p:nvSpPr>
          <p:cNvPr id="6" name="Slide Number Placeholder 5">
            <a:extLst>
              <a:ext uri="{FF2B5EF4-FFF2-40B4-BE49-F238E27FC236}">
                <a16:creationId xmlns:a16="http://schemas.microsoft.com/office/drawing/2014/main" id="{4CE06561-5EF6-4EE5-819E-D296BC3FAF41}"/>
              </a:ext>
            </a:extLst>
          </p:cNvPr>
          <p:cNvSpPr>
            <a:spLocks noGrp="1"/>
          </p:cNvSpPr>
          <p:nvPr>
            <p:ph type="sldNum" sz="quarter" idx="12"/>
          </p:nvPr>
        </p:nvSpPr>
        <p:spPr/>
        <p:txBody>
          <a:bodyPr/>
          <a:lstStyle/>
          <a:p>
            <a:fld id="{1195956C-89EE-44E8-A3FD-190410913105}" type="slidenum">
              <a:rPr lang="en-US" smtClean="0"/>
              <a:pPr/>
              <a:t>1</a:t>
            </a:fld>
            <a:endParaRPr lang="en-US"/>
          </a:p>
        </p:txBody>
      </p:sp>
      <p:pic>
        <p:nvPicPr>
          <p:cNvPr id="7" name="Picture 6">
            <a:extLst>
              <a:ext uri="{FF2B5EF4-FFF2-40B4-BE49-F238E27FC236}">
                <a16:creationId xmlns:a16="http://schemas.microsoft.com/office/drawing/2014/main" id="{467F5473-2931-9C8E-D51C-285A8AFF5A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00558" y="507097"/>
            <a:ext cx="961390" cy="914400"/>
          </a:xfrm>
          <a:prstGeom prst="rect">
            <a:avLst/>
          </a:prstGeom>
          <a:noFill/>
        </p:spPr>
      </p:pic>
    </p:spTree>
    <p:extLst>
      <p:ext uri="{BB962C8B-B14F-4D97-AF65-F5344CB8AC3E}">
        <p14:creationId xmlns:p14="http://schemas.microsoft.com/office/powerpoint/2010/main" val="139737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05B6-33A0-60DA-F9E9-8B630CEA5F04}"/>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CIRCUIT DIAGRAM:-</a:t>
            </a:r>
          </a:p>
        </p:txBody>
      </p:sp>
      <p:pic>
        <p:nvPicPr>
          <p:cNvPr id="5" name="Content Placeholder 4">
            <a:extLst>
              <a:ext uri="{FF2B5EF4-FFF2-40B4-BE49-F238E27FC236}">
                <a16:creationId xmlns:a16="http://schemas.microsoft.com/office/drawing/2014/main" id="{35D97053-CAB3-FE51-157F-2545FB7EA2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215" y="1416424"/>
            <a:ext cx="8548044" cy="6053500"/>
          </a:xfrm>
        </p:spPr>
      </p:pic>
    </p:spTree>
    <p:extLst>
      <p:ext uri="{BB962C8B-B14F-4D97-AF65-F5344CB8AC3E}">
        <p14:creationId xmlns:p14="http://schemas.microsoft.com/office/powerpoint/2010/main" val="12766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E032-C312-71A0-480E-D87136129AB9}"/>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FLOW CHART:-</a:t>
            </a:r>
          </a:p>
        </p:txBody>
      </p:sp>
      <p:pic>
        <p:nvPicPr>
          <p:cNvPr id="5" name="Content Placeholder 4">
            <a:extLst>
              <a:ext uri="{FF2B5EF4-FFF2-40B4-BE49-F238E27FC236}">
                <a16:creationId xmlns:a16="http://schemas.microsoft.com/office/drawing/2014/main" id="{B9B4B538-AFCE-11A7-24C4-D1815EDFBC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6449" y="1290917"/>
            <a:ext cx="8534678" cy="5461934"/>
          </a:xfrm>
        </p:spPr>
      </p:pic>
    </p:spTree>
    <p:extLst>
      <p:ext uri="{BB962C8B-B14F-4D97-AF65-F5344CB8AC3E}">
        <p14:creationId xmlns:p14="http://schemas.microsoft.com/office/powerpoint/2010/main" val="264682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4400" b="1" u="sng" dirty="0">
                <a:latin typeface="Times New Roman" panose="02020603050405020304" pitchFamily="18" charset="0"/>
                <a:cs typeface="Times New Roman" panose="02020603050405020304" pitchFamily="18" charset="0"/>
              </a:rPr>
              <a:t>HARDWARE DETAILS:-</a:t>
            </a:r>
            <a:br>
              <a:rPr lang="en-IN" sz="4400" b="1" u="sng" dirty="0">
                <a:latin typeface="Times New Roman" panose="02020603050405020304" pitchFamily="18" charset="0"/>
                <a:cs typeface="Times New Roman" panose="02020603050405020304" pitchFamily="18" charset="0"/>
              </a:rPr>
            </a:br>
            <a:endParaRPr lang="en-US" sz="4400" b="1" u="sng" dirty="0"/>
          </a:p>
        </p:txBody>
      </p:sp>
      <p:sp>
        <p:nvSpPr>
          <p:cNvPr id="3" name="Content Placeholder 2"/>
          <p:cNvSpPr>
            <a:spLocks noGrp="1"/>
          </p:cNvSpPr>
          <p:nvPr>
            <p:ph idx="1"/>
          </p:nvPr>
        </p:nvSpPr>
        <p:spPr>
          <a:xfrm>
            <a:off x="828677" y="1806575"/>
            <a:ext cx="5953123" cy="4351338"/>
          </a:xfrm>
        </p:spPr>
        <p:txBody>
          <a:bodyPr>
            <a:normAutofit fontScale="92500" lnSpcReduction="20000"/>
          </a:bodyPr>
          <a:lstStyle/>
          <a:p>
            <a:r>
              <a:rPr lang="en-US" sz="2200" b="1" u="sng" dirty="0">
                <a:latin typeface="Times New Roman" pitchFamily="18" charset="0"/>
                <a:cs typeface="Times New Roman" pitchFamily="18" charset="0"/>
              </a:rPr>
              <a:t>ONE  CHANNEL  RELAY</a:t>
            </a:r>
          </a:p>
          <a:p>
            <a:endParaRPr lang="en-US" sz="2000" b="1" u="sng" dirty="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A one-channel relay, also known as a single-channel relay, is an electrical switching device that allows the control of a single circuit or load using an input signal.</a:t>
            </a:r>
          </a:p>
          <a:p>
            <a:pPr>
              <a:lnSpc>
                <a:spcPct val="150000"/>
              </a:lnSpc>
            </a:pPr>
            <a:r>
              <a:rPr lang="en-US" sz="2200" dirty="0">
                <a:latin typeface="Times New Roman" pitchFamily="18" charset="0"/>
                <a:cs typeface="Times New Roman" pitchFamily="18" charset="0"/>
              </a:rPr>
              <a:t>It is commonly used in various applications to automate or control the operation of devices or systems. </a:t>
            </a:r>
          </a:p>
          <a:p>
            <a:pPr>
              <a:lnSpc>
                <a:spcPct val="150000"/>
              </a:lnSpc>
              <a:buNone/>
            </a:pPr>
            <a:r>
              <a:rPr lang="en-US" sz="2200" dirty="0">
                <a:latin typeface="Times New Roman" pitchFamily="18" charset="0"/>
                <a:cs typeface="Times New Roman" pitchFamily="18" charset="0"/>
              </a:rPr>
              <a:t>                                                                                                                                                                                                                          </a:t>
            </a:r>
          </a:p>
        </p:txBody>
      </p:sp>
      <p:pic>
        <p:nvPicPr>
          <p:cNvPr id="4" name="Picture 3" descr="WhatsApp Image 2023-07-05 at 23.57.32.jpg"/>
          <p:cNvPicPr>
            <a:picLocks noChangeAspect="1"/>
          </p:cNvPicPr>
          <p:nvPr/>
        </p:nvPicPr>
        <p:blipFill>
          <a:blip r:embed="rId2"/>
          <a:stretch>
            <a:fillRect/>
          </a:stretch>
        </p:blipFill>
        <p:spPr>
          <a:xfrm>
            <a:off x="7058025" y="1882140"/>
            <a:ext cx="4688205" cy="3322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04800"/>
            <a:ext cx="7229475" cy="5838825"/>
          </a:xfrm>
        </p:spPr>
        <p:txBody>
          <a:bodyPr>
            <a:noAutofit/>
          </a:bodyPr>
          <a:lstStyle/>
          <a:p>
            <a:pPr>
              <a:lnSpc>
                <a:spcPct val="150000"/>
              </a:lnSpc>
            </a:pPr>
            <a:r>
              <a:rPr lang="en-US" sz="2000" b="1" u="sng" dirty="0">
                <a:latin typeface="Times New Roman" pitchFamily="18" charset="0"/>
                <a:cs typeface="Times New Roman" pitchFamily="18" charset="0"/>
              </a:rPr>
              <a:t>BRUSHLESS  FANS</a:t>
            </a:r>
          </a:p>
          <a:p>
            <a:pPr>
              <a:lnSpc>
                <a:spcPct val="150000"/>
              </a:lnSpc>
            </a:pPr>
            <a:r>
              <a:rPr lang="en-US" sz="2000" dirty="0">
                <a:latin typeface="Times New Roman" pitchFamily="18" charset="0"/>
                <a:cs typeface="Times New Roman" pitchFamily="18" charset="0"/>
              </a:rPr>
              <a:t>A 5V brushless DC (BLDC) fan is a type of fan that operates on a 5-volt power supply and utilizes brushless DC motor technology</a:t>
            </a:r>
          </a:p>
          <a:p>
            <a:pPr>
              <a:lnSpc>
                <a:spcPct val="150000"/>
              </a:lnSpc>
            </a:pPr>
            <a:endParaRPr lang="en-US" sz="2000" dirty="0">
              <a:latin typeface="Times New Roman" pitchFamily="18" charset="0"/>
              <a:cs typeface="Times New Roman" pitchFamily="18" charset="0"/>
            </a:endParaRPr>
          </a:p>
          <a:p>
            <a:pPr>
              <a:lnSpc>
                <a:spcPct val="150000"/>
              </a:lnSpc>
            </a:pPr>
            <a:r>
              <a:rPr lang="en-US" sz="2000" b="1" u="sng" dirty="0">
                <a:latin typeface="Times New Roman" pitchFamily="18" charset="0"/>
                <a:cs typeface="Times New Roman" pitchFamily="18" charset="0"/>
              </a:rPr>
              <a:t>DC BATTERY</a:t>
            </a:r>
          </a:p>
          <a:p>
            <a:pPr>
              <a:lnSpc>
                <a:spcPct val="150000"/>
              </a:lnSpc>
            </a:pPr>
            <a:r>
              <a:rPr lang="en-US" sz="2000" dirty="0">
                <a:latin typeface="Times New Roman" pitchFamily="18" charset="0"/>
                <a:cs typeface="Times New Roman" pitchFamily="18" charset="0"/>
              </a:rPr>
              <a:t>A 9V DC battery is a type of portable power source that provides a direct current (DC) voltage of approximately 9 volts.</a:t>
            </a:r>
          </a:p>
          <a:p>
            <a:pPr>
              <a:lnSpc>
                <a:spcPct val="150000"/>
              </a:lnSpc>
            </a:pPr>
            <a:endParaRPr lang="en-US" sz="2000" dirty="0">
              <a:latin typeface="Times New Roman" pitchFamily="18" charset="0"/>
              <a:cs typeface="Times New Roman" pitchFamily="18" charset="0"/>
            </a:endParaRPr>
          </a:p>
          <a:p>
            <a:pPr>
              <a:lnSpc>
                <a:spcPct val="150000"/>
              </a:lnSpc>
            </a:pPr>
            <a:r>
              <a:rPr lang="en-US" sz="2000" b="1" u="sng" dirty="0">
                <a:latin typeface="Times New Roman" pitchFamily="18" charset="0"/>
                <a:cs typeface="Times New Roman" pitchFamily="18" charset="0"/>
              </a:rPr>
              <a:t>ESP32 MICROCONTROLLER</a:t>
            </a:r>
          </a:p>
          <a:p>
            <a:pPr>
              <a:lnSpc>
                <a:spcPct val="150000"/>
              </a:lnSpc>
            </a:pPr>
            <a:r>
              <a:rPr lang="en-US" sz="2000" dirty="0">
                <a:latin typeface="Times New Roman" pitchFamily="18" charset="0"/>
                <a:cs typeface="Times New Roman" pitchFamily="18" charset="0"/>
              </a:rPr>
              <a:t>The ESP32 is a popular microcontroller module that combines Wi-Fi and Bluetooth connectivity with a powerful dual-core processor, making it a versatile platform for a wide range of applications</a:t>
            </a:r>
          </a:p>
        </p:txBody>
      </p:sp>
      <p:pic>
        <p:nvPicPr>
          <p:cNvPr id="4" name="Picture 3" descr="FAN.jpg"/>
          <p:cNvPicPr>
            <a:picLocks noChangeAspect="1"/>
          </p:cNvPicPr>
          <p:nvPr/>
        </p:nvPicPr>
        <p:blipFill>
          <a:blip r:embed="rId2"/>
          <a:stretch>
            <a:fillRect/>
          </a:stretch>
        </p:blipFill>
        <p:spPr>
          <a:xfrm>
            <a:off x="9147175" y="0"/>
            <a:ext cx="2057400" cy="2057400"/>
          </a:xfrm>
          <a:prstGeom prst="rect">
            <a:avLst/>
          </a:prstGeom>
        </p:spPr>
      </p:pic>
      <p:pic>
        <p:nvPicPr>
          <p:cNvPr id="5" name="Picture 4" descr="BATTERY.jpg"/>
          <p:cNvPicPr>
            <a:picLocks noChangeAspect="1"/>
          </p:cNvPicPr>
          <p:nvPr/>
        </p:nvPicPr>
        <p:blipFill>
          <a:blip r:embed="rId3"/>
          <a:stretch>
            <a:fillRect/>
          </a:stretch>
        </p:blipFill>
        <p:spPr>
          <a:xfrm>
            <a:off x="9239249" y="2295525"/>
            <a:ext cx="2238375" cy="2238375"/>
          </a:xfrm>
          <a:prstGeom prst="rect">
            <a:avLst/>
          </a:prstGeom>
        </p:spPr>
      </p:pic>
      <p:pic>
        <p:nvPicPr>
          <p:cNvPr id="6" name="Picture 5" descr="ESP.jpg"/>
          <p:cNvPicPr>
            <a:picLocks noChangeAspect="1"/>
          </p:cNvPicPr>
          <p:nvPr/>
        </p:nvPicPr>
        <p:blipFill>
          <a:blip r:embed="rId4" cstate="print"/>
          <a:stretch>
            <a:fillRect/>
          </a:stretch>
        </p:blipFill>
        <p:spPr>
          <a:xfrm>
            <a:off x="9458509" y="5158740"/>
            <a:ext cx="2057215" cy="1699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1475"/>
            <a:ext cx="7781925" cy="6134099"/>
          </a:xfrm>
        </p:spPr>
        <p:txBody>
          <a:bodyPr>
            <a:normAutofit lnSpcReduction="10000"/>
          </a:bodyPr>
          <a:lstStyle/>
          <a:p>
            <a:pPr>
              <a:lnSpc>
                <a:spcPct val="150000"/>
              </a:lnSpc>
            </a:pPr>
            <a:r>
              <a:rPr lang="en-US" sz="2000" b="1" u="sng" dirty="0">
                <a:latin typeface="Times New Roman" pitchFamily="18" charset="0"/>
                <a:cs typeface="Times New Roman" pitchFamily="18" charset="0"/>
              </a:rPr>
              <a:t>SERVO MOTOR</a:t>
            </a:r>
          </a:p>
          <a:p>
            <a:pPr>
              <a:lnSpc>
                <a:spcPct val="150000"/>
              </a:lnSpc>
            </a:pPr>
            <a:r>
              <a:rPr lang="en-US" sz="2000" dirty="0">
                <a:latin typeface="Times New Roman" pitchFamily="18" charset="0"/>
                <a:cs typeface="Times New Roman" pitchFamily="18" charset="0"/>
              </a:rPr>
              <a:t>The MG90S servo motor typically comprises a DC motor, a set of gears, a control circuit, and a feedback mechanism.</a:t>
            </a:r>
          </a:p>
          <a:p>
            <a:pPr>
              <a:lnSpc>
                <a:spcPct val="150000"/>
              </a:lnSpc>
            </a:pPr>
            <a:endParaRPr lang="en-US" sz="2000" dirty="0">
              <a:latin typeface="Times New Roman" pitchFamily="18" charset="0"/>
              <a:cs typeface="Times New Roman" pitchFamily="18" charset="0"/>
            </a:endParaRPr>
          </a:p>
          <a:p>
            <a:pPr>
              <a:lnSpc>
                <a:spcPct val="150000"/>
              </a:lnSpc>
            </a:pPr>
            <a:r>
              <a:rPr lang="en-US" sz="2000" b="1" u="sng" dirty="0">
                <a:latin typeface="Times New Roman" pitchFamily="18" charset="0"/>
                <a:cs typeface="Times New Roman" pitchFamily="18" charset="0"/>
              </a:rPr>
              <a:t>SOUND SENSOR</a:t>
            </a:r>
          </a:p>
          <a:p>
            <a:pPr>
              <a:lnSpc>
                <a:spcPct val="150000"/>
              </a:lnSpc>
            </a:pPr>
            <a:r>
              <a:rPr lang="en-US" sz="2000" dirty="0">
                <a:latin typeface="Times New Roman" pitchFamily="18" charset="0"/>
                <a:cs typeface="Times New Roman" pitchFamily="18" charset="0"/>
              </a:rPr>
              <a:t>A sound sensor, also known as a sound detector or microphone sensor, is an electronic device that detects sound waves in the surrounding environment and converts them into electrical signals</a:t>
            </a:r>
          </a:p>
          <a:p>
            <a:pPr>
              <a:lnSpc>
                <a:spcPct val="150000"/>
              </a:lnSpc>
            </a:pPr>
            <a:endParaRPr lang="en-US" sz="2000" dirty="0">
              <a:latin typeface="Times New Roman" pitchFamily="18" charset="0"/>
              <a:cs typeface="Times New Roman" pitchFamily="18" charset="0"/>
            </a:endParaRPr>
          </a:p>
          <a:p>
            <a:pPr>
              <a:lnSpc>
                <a:spcPct val="150000"/>
              </a:lnSpc>
            </a:pPr>
            <a:r>
              <a:rPr lang="en-US" sz="2000" b="1" u="sng" dirty="0">
                <a:latin typeface="Times New Roman" pitchFamily="18" charset="0"/>
                <a:cs typeface="Times New Roman" pitchFamily="18" charset="0"/>
              </a:rPr>
              <a:t>TEMPERATURE AND HUMID SENSOR</a:t>
            </a:r>
          </a:p>
          <a:p>
            <a:pPr>
              <a:lnSpc>
                <a:spcPct val="150000"/>
              </a:lnSpc>
            </a:pPr>
            <a:r>
              <a:rPr lang="en-US" sz="2000" dirty="0">
                <a:latin typeface="Times New Roman" pitchFamily="18" charset="0"/>
                <a:cs typeface="Times New Roman" pitchFamily="18" charset="0"/>
              </a:rPr>
              <a:t>The DHT11 sensor is a widely used digital temperature and humidity sensor. </a:t>
            </a:r>
          </a:p>
        </p:txBody>
      </p:sp>
      <p:pic>
        <p:nvPicPr>
          <p:cNvPr id="4" name="Picture 3" descr="SERVO.jpg"/>
          <p:cNvPicPr>
            <a:picLocks noChangeAspect="1"/>
          </p:cNvPicPr>
          <p:nvPr/>
        </p:nvPicPr>
        <p:blipFill>
          <a:blip r:embed="rId2" cstate="print"/>
          <a:stretch>
            <a:fillRect/>
          </a:stretch>
        </p:blipFill>
        <p:spPr>
          <a:xfrm>
            <a:off x="9477418" y="140970"/>
            <a:ext cx="1933531" cy="1678305"/>
          </a:xfrm>
          <a:prstGeom prst="rect">
            <a:avLst/>
          </a:prstGeom>
        </p:spPr>
      </p:pic>
      <p:pic>
        <p:nvPicPr>
          <p:cNvPr id="5" name="Picture 4" descr="SOUND.jpg"/>
          <p:cNvPicPr>
            <a:picLocks noChangeAspect="1"/>
          </p:cNvPicPr>
          <p:nvPr/>
        </p:nvPicPr>
        <p:blipFill>
          <a:blip r:embed="rId3" cstate="print"/>
          <a:stretch>
            <a:fillRect/>
          </a:stretch>
        </p:blipFill>
        <p:spPr>
          <a:xfrm>
            <a:off x="9563099" y="2647950"/>
            <a:ext cx="1800225" cy="1800225"/>
          </a:xfrm>
          <a:prstGeom prst="rect">
            <a:avLst/>
          </a:prstGeom>
        </p:spPr>
      </p:pic>
      <p:pic>
        <p:nvPicPr>
          <p:cNvPr id="6" name="Picture 5" descr="TEMP.jpg"/>
          <p:cNvPicPr>
            <a:picLocks noChangeAspect="1"/>
          </p:cNvPicPr>
          <p:nvPr/>
        </p:nvPicPr>
        <p:blipFill>
          <a:blip r:embed="rId4" cstate="print"/>
          <a:stretch>
            <a:fillRect/>
          </a:stretch>
        </p:blipFill>
        <p:spPr>
          <a:xfrm>
            <a:off x="9819846" y="4923661"/>
            <a:ext cx="1583483" cy="1591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4400" b="1" u="sng" dirty="0">
                <a:latin typeface="Times New Roman" pitchFamily="18" charset="0"/>
                <a:cs typeface="Times New Roman" pitchFamily="18" charset="0"/>
              </a:rPr>
              <a:t>SOFTWARE DETAILS:-</a:t>
            </a:r>
            <a:br>
              <a:rPr lang="en-IN" sz="4400" b="1" u="sng" dirty="0">
                <a:latin typeface="Times New Roman" pitchFamily="18" charset="0"/>
                <a:cs typeface="Times New Roman" pitchFamily="18" charset="0"/>
              </a:rPr>
            </a:b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IDE (Integrated Development Environment) is a software platform specifically designed for programming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boards.</a:t>
            </a:r>
          </a:p>
          <a:p>
            <a:pPr>
              <a:lnSpc>
                <a:spcPct val="150000"/>
              </a:lnSpc>
            </a:pP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IDE provides a user-friendly interface for writing, compiling, and uploading code to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boards.</a:t>
            </a:r>
          </a:p>
          <a:p>
            <a:pPr>
              <a:lnSpc>
                <a:spcPct val="150000"/>
              </a:lnSpc>
            </a:pPr>
            <a:r>
              <a:rPr lang="en-US" sz="2000" dirty="0">
                <a:latin typeface="Times New Roman" pitchFamily="18" charset="0"/>
                <a:cs typeface="Times New Roman" pitchFamily="18" charset="0"/>
              </a:rPr>
              <a:t>The IDE offers a range of built-in functions and libraries that make it easier for beginners to get started with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programming.</a:t>
            </a:r>
          </a:p>
          <a:p>
            <a:pPr>
              <a:lnSpc>
                <a:spcPct val="150000"/>
              </a:lnSpc>
            </a:pPr>
            <a:r>
              <a:rPr lang="en-US" sz="2000" dirty="0">
                <a:latin typeface="Times New Roman" pitchFamily="18" charset="0"/>
                <a:cs typeface="Times New Roman" pitchFamily="18" charset="0"/>
              </a:rPr>
              <a:t>It provides a straightforward way to control digital and analog inputs and outputs, read sensors, communicate with other devices, and perform various tasks.</a:t>
            </a:r>
            <a:endParaRPr lang="en-IN" sz="2000" dirty="0">
              <a:latin typeface="Times New Roman" pitchFamily="18" charset="0"/>
              <a:cs typeface="Times New Roman" pitchFamily="18"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4400" b="1" u="sng" dirty="0">
                <a:latin typeface="Times New Roman" pitchFamily="18" charset="0"/>
                <a:cs typeface="Times New Roman" pitchFamily="18" charset="0"/>
              </a:rPr>
              <a:t>RESULTS AND OUTCOMES:-</a:t>
            </a:r>
            <a:br>
              <a:rPr lang="en-IN" sz="4400" b="1" u="sng" dirty="0">
                <a:latin typeface="Times New Roman" pitchFamily="18" charset="0"/>
                <a:cs typeface="Times New Roman" pitchFamily="18" charset="0"/>
              </a:rPr>
            </a:b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926335" y="1809100"/>
            <a:ext cx="10515600" cy="4773479"/>
          </a:xfrm>
        </p:spPr>
        <p:txBody>
          <a:bodyPr>
            <a:normAutofit/>
          </a:bodyPr>
          <a:lstStyle/>
          <a:p>
            <a:pPr>
              <a:lnSpc>
                <a:spcPct val="150000"/>
              </a:lnSpc>
            </a:pPr>
            <a:r>
              <a:rPr lang="en-US" sz="2200" b="1" u="sng" dirty="0">
                <a:latin typeface="Times New Roman" pitchFamily="18" charset="0"/>
                <a:cs typeface="Times New Roman" pitchFamily="18" charset="0"/>
              </a:rPr>
              <a:t>Real-Time Temperature Monitoring</a:t>
            </a:r>
            <a:r>
              <a:rPr lang="en-US" sz="2200" dirty="0">
                <a:latin typeface="Times New Roman" pitchFamily="18" charset="0"/>
                <a:cs typeface="Times New Roman" pitchFamily="18" charset="0"/>
              </a:rPr>
              <a:t>: The ESP32-based baby monitoring system will provide real-time monitoring of the temperature in the baby's room.</a:t>
            </a:r>
          </a:p>
          <a:p>
            <a:pPr>
              <a:lnSpc>
                <a:spcPct val="150000"/>
              </a:lnSpc>
            </a:pPr>
            <a:r>
              <a:rPr lang="en-US" sz="2200" b="1" u="sng" dirty="0">
                <a:latin typeface="Times New Roman" pitchFamily="18" charset="0"/>
                <a:cs typeface="Times New Roman" pitchFamily="18" charset="0"/>
              </a:rPr>
              <a:t> Sound Level Monitoring: </a:t>
            </a:r>
            <a:r>
              <a:rPr lang="en-US" sz="2200" dirty="0">
                <a:latin typeface="Times New Roman" pitchFamily="18" charset="0"/>
                <a:cs typeface="Times New Roman" pitchFamily="18" charset="0"/>
              </a:rPr>
              <a:t>The system will continuously monitor the sound levels in the baby's room. It will capture and measure the intensity of sound, helping parents assess the noise level and detect any sudden loud noises or disturbances.</a:t>
            </a:r>
          </a:p>
          <a:p>
            <a:pPr>
              <a:lnSpc>
                <a:spcPct val="150000"/>
              </a:lnSpc>
            </a:pPr>
            <a:r>
              <a:rPr lang="en-US" sz="2200" b="1" u="sng" dirty="0">
                <a:latin typeface="Times New Roman" pitchFamily="18" charset="0"/>
                <a:cs typeface="Times New Roman" pitchFamily="18" charset="0"/>
              </a:rPr>
              <a:t>Low Power Consumption: </a:t>
            </a:r>
            <a:r>
              <a:rPr lang="en-US" sz="2200" dirty="0">
                <a:latin typeface="Times New Roman" pitchFamily="18" charset="0"/>
                <a:cs typeface="Times New Roman" pitchFamily="18" charset="0"/>
              </a:rPr>
              <a:t>The ESP32 microcontroller's efficient power management capabilities will ensure optimal power consumption for the baby monitoring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4400" b="1" u="sng" dirty="0">
                <a:latin typeface="Times New Roman" pitchFamily="18" charset="0"/>
                <a:cs typeface="Times New Roman" pitchFamily="18" charset="0"/>
              </a:rPr>
              <a:t>MERITS AND DEMERITS:-</a:t>
            </a:r>
            <a:br>
              <a:rPr lang="en-IN" sz="4400" b="1" u="sng" dirty="0">
                <a:latin typeface="Times New Roman" pitchFamily="18" charset="0"/>
                <a:cs typeface="Times New Roman" pitchFamily="18" charset="0"/>
              </a:rPr>
            </a:b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b="1" u="sng" dirty="0">
                <a:latin typeface="Times New Roman" pitchFamily="18" charset="0"/>
                <a:cs typeface="Times New Roman" pitchFamily="18" charset="0"/>
              </a:rPr>
              <a:t>MERITS</a:t>
            </a:r>
          </a:p>
          <a:p>
            <a:pPr>
              <a:lnSpc>
                <a:spcPct val="150000"/>
              </a:lnSpc>
            </a:pPr>
            <a:r>
              <a:rPr lang="en-US" sz="2000" b="1" dirty="0">
                <a:latin typeface="Times New Roman" pitchFamily="18" charset="0"/>
                <a:cs typeface="Times New Roman" pitchFamily="18" charset="0"/>
              </a:rPr>
              <a:t>Enhanced Safety: </a:t>
            </a:r>
            <a:r>
              <a:rPr lang="en-US" sz="2000" dirty="0">
                <a:latin typeface="Times New Roman" pitchFamily="18" charset="0"/>
                <a:cs typeface="Times New Roman" pitchFamily="18" charset="0"/>
              </a:rPr>
              <a:t>A baby monitoring system allows parents to keep a close eye on their baby, ensuring their safety and well-being. </a:t>
            </a:r>
          </a:p>
          <a:p>
            <a:pPr>
              <a:lnSpc>
                <a:spcPct val="150000"/>
              </a:lnSpc>
            </a:pPr>
            <a:r>
              <a:rPr lang="en-US" sz="2000" b="1" dirty="0">
                <a:latin typeface="Times New Roman" pitchFamily="18" charset="0"/>
                <a:cs typeface="Times New Roman" pitchFamily="18" charset="0"/>
              </a:rPr>
              <a:t>Convenience:</a:t>
            </a:r>
            <a:r>
              <a:rPr lang="en-US" sz="2000" dirty="0">
                <a:latin typeface="Times New Roman" pitchFamily="18" charset="0"/>
                <a:cs typeface="Times New Roman" pitchFamily="18" charset="0"/>
              </a:rPr>
              <a:t> Baby monitoring systems provide convenience by allowing parents to monitor their baby remotely through audio or video feeds. </a:t>
            </a:r>
          </a:p>
          <a:p>
            <a:pPr>
              <a:lnSpc>
                <a:spcPct val="150000"/>
              </a:lnSpc>
            </a:pPr>
            <a:r>
              <a:rPr lang="en-US" sz="2000" b="1" dirty="0">
                <a:latin typeface="Times New Roman" pitchFamily="18" charset="0"/>
                <a:cs typeface="Times New Roman" pitchFamily="18" charset="0"/>
              </a:rPr>
              <a:t>Connectivity and Mobile Apps: </a:t>
            </a:r>
            <a:r>
              <a:rPr lang="en-US" sz="2000" dirty="0">
                <a:latin typeface="Times New Roman" pitchFamily="18" charset="0"/>
                <a:cs typeface="Times New Roman" pitchFamily="18" charset="0"/>
              </a:rPr>
              <a:t>Many modern baby monitoring systems offer connectivity features and mobile apps, allowing parents to monitor their baby's activities using </a:t>
            </a:r>
            <a:r>
              <a:rPr lang="en-US" sz="2000" dirty="0" err="1">
                <a:latin typeface="Times New Roman" pitchFamily="18" charset="0"/>
                <a:cs typeface="Times New Roman" pitchFamily="18" charset="0"/>
              </a:rPr>
              <a:t>smartphones</a:t>
            </a:r>
            <a:r>
              <a:rPr lang="en-US" sz="2000" dirty="0">
                <a:latin typeface="Times New Roman" pitchFamily="18" charset="0"/>
                <a:cs typeface="Times New Roman" pitchFamily="18" charset="0"/>
              </a:rPr>
              <a:t> or tablets.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br>
              <a:rPr lang="en-IN" sz="4400" b="1" u="sng" dirty="0">
                <a:latin typeface="Times New Roman" pitchFamily="18" charset="0"/>
                <a:cs typeface="Times New Roman" pitchFamily="18" charset="0"/>
              </a:rPr>
            </a:b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569259" y="445060"/>
            <a:ext cx="10515600" cy="4351338"/>
          </a:xfrm>
        </p:spPr>
        <p:txBody>
          <a:bodyPr>
            <a:noAutofit/>
          </a:bodyPr>
          <a:lstStyle/>
          <a:p>
            <a:pPr>
              <a:lnSpc>
                <a:spcPct val="150000"/>
              </a:lnSpc>
            </a:pPr>
            <a:r>
              <a:rPr lang="en-US" sz="2000" b="1" u="sng" dirty="0">
                <a:latin typeface="Times New Roman" pitchFamily="18" charset="0"/>
                <a:cs typeface="Times New Roman" pitchFamily="18" charset="0"/>
              </a:rPr>
              <a:t>DEMERITS</a:t>
            </a:r>
          </a:p>
          <a:p>
            <a:pPr>
              <a:lnSpc>
                <a:spcPct val="150000"/>
              </a:lnSpc>
            </a:pPr>
            <a:r>
              <a:rPr lang="en-US" sz="2000" b="1" dirty="0">
                <a:latin typeface="Times New Roman" pitchFamily="18" charset="0"/>
                <a:cs typeface="Times New Roman" pitchFamily="18" charset="0"/>
              </a:rPr>
              <a:t>False Alarms: </a:t>
            </a:r>
            <a:r>
              <a:rPr lang="en-US" sz="2000" dirty="0">
                <a:latin typeface="Times New Roman" pitchFamily="18" charset="0"/>
                <a:cs typeface="Times New Roman" pitchFamily="18" charset="0"/>
              </a:rPr>
              <a:t>Baby monitoring systems may sometimes generate false alarms, such as motion detection triggered by unrelated movements or sound detection misinterpreting ambient noise. </a:t>
            </a:r>
          </a:p>
          <a:p>
            <a:pPr>
              <a:lnSpc>
                <a:spcPct val="150000"/>
              </a:lnSpc>
            </a:pPr>
            <a:r>
              <a:rPr lang="en-US" sz="2000" b="1" dirty="0">
                <a:latin typeface="Times New Roman" pitchFamily="18" charset="0"/>
                <a:cs typeface="Times New Roman" pitchFamily="18" charset="0"/>
              </a:rPr>
              <a:t>Over-Reliance and Stress: </a:t>
            </a:r>
            <a:r>
              <a:rPr lang="en-US" sz="2000" dirty="0">
                <a:latin typeface="Times New Roman" pitchFamily="18" charset="0"/>
                <a:cs typeface="Times New Roman" pitchFamily="18" charset="0"/>
              </a:rPr>
              <a:t>In some cases, parents may become overly reliant on the baby monitoring system, constantly monitoring the baby's activities. </a:t>
            </a:r>
          </a:p>
          <a:p>
            <a:pPr>
              <a:lnSpc>
                <a:spcPct val="150000"/>
              </a:lnSpc>
            </a:pPr>
            <a:r>
              <a:rPr lang="en-US" sz="2000" b="1" dirty="0">
                <a:latin typeface="Times New Roman" pitchFamily="18" charset="0"/>
                <a:cs typeface="Times New Roman" pitchFamily="18" charset="0"/>
              </a:rPr>
              <a:t>Cost:</a:t>
            </a:r>
            <a:r>
              <a:rPr lang="en-US" sz="2000" dirty="0">
                <a:latin typeface="Times New Roman" pitchFamily="18" charset="0"/>
                <a:cs typeface="Times New Roman" pitchFamily="18" charset="0"/>
              </a:rPr>
              <a:t> Baby monitoring systems can vary in cost, and more advanced systems with additional features may come with a higher price tag.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4400" b="1" u="sng" dirty="0">
                <a:latin typeface="Times New Roman" pitchFamily="18" charset="0"/>
                <a:cs typeface="Times New Roman" pitchFamily="18" charset="0"/>
              </a:rPr>
              <a:t>CONCLUSION AND FUTURE SCOPE:-</a:t>
            </a:r>
            <a:br>
              <a:rPr lang="en-IN" sz="4400" b="1" u="sng" dirty="0">
                <a:latin typeface="Times New Roman" pitchFamily="18" charset="0"/>
                <a:cs typeface="Times New Roman" pitchFamily="18" charset="0"/>
              </a:rPr>
            </a:b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b="1" dirty="0">
                <a:latin typeface="Times New Roman" pitchFamily="18" charset="0"/>
                <a:cs typeface="Times New Roman" pitchFamily="18" charset="0"/>
              </a:rPr>
              <a:t>CONCLUSION</a:t>
            </a:r>
          </a:p>
          <a:p>
            <a:pPr>
              <a:lnSpc>
                <a:spcPct val="150000"/>
              </a:lnSpc>
            </a:pPr>
            <a:r>
              <a:rPr lang="en-US" sz="2000" dirty="0">
                <a:latin typeface="Times New Roman" pitchFamily="18" charset="0"/>
                <a:cs typeface="Times New Roman" pitchFamily="18" charset="0"/>
              </a:rPr>
              <a:t>In conclusion, the baby monitoring system using ESP32 offers a range of benefits for parents and caregivers in ensuring the safety and well-being of their infants. The project has a promising future scope with several potential enhancements and advancements.</a:t>
            </a:r>
          </a:p>
          <a:p>
            <a:pPr>
              <a:lnSpc>
                <a:spcPct val="150000"/>
              </a:lnSpc>
            </a:pPr>
            <a:r>
              <a:rPr lang="en-US" sz="2000" dirty="0">
                <a:latin typeface="Times New Roman" pitchFamily="18" charset="0"/>
                <a:cs typeface="Times New Roman" pitchFamily="18" charset="0"/>
              </a:rPr>
              <a:t>By expanding the sensor capabilities, including parameters like temperature, humidity, air quality, and motion detection, the system can provide a comprehensive monitoring solution. Integrating a camera module enables real-time video streaming, allowing parents to visually check on their baby remotely.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692"/>
            <a:ext cx="10515600" cy="1551398"/>
          </a:xfrm>
        </p:spPr>
        <p:txBody>
          <a:bodyPr>
            <a:normAutofit/>
          </a:bodyPr>
          <a:lstStyle/>
          <a:p>
            <a:pPr algn="ctr"/>
            <a:r>
              <a:rPr lang="en-IN" b="1" u="sng" dirty="0">
                <a:latin typeface="Times New Roman" pitchFamily="18" charset="0"/>
                <a:cs typeface="Times New Roman" pitchFamily="18" charset="0"/>
              </a:rPr>
              <a:t>INTRODUCTION:-</a:t>
            </a:r>
            <a:br>
              <a:rPr lang="en-IN" b="1" u="sng"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38200" y="2106201"/>
            <a:ext cx="10515600" cy="4407615"/>
          </a:xfrm>
        </p:spPr>
        <p:txBody>
          <a:bodyPr>
            <a:normAutofit fontScale="92500" lnSpcReduction="10000"/>
          </a:bodyPr>
          <a:lstStyle/>
          <a:p>
            <a:pPr>
              <a:lnSpc>
                <a:spcPct val="150000"/>
              </a:lnSpc>
            </a:pPr>
            <a:r>
              <a:rPr lang="en-US" dirty="0">
                <a:latin typeface="Times New Roman" pitchFamily="18" charset="0"/>
                <a:cs typeface="Times New Roman" pitchFamily="18" charset="0"/>
              </a:rPr>
              <a:t>The People these days seem to be always in urge with their work and they may not be able to monitor the child all the time.</a:t>
            </a:r>
          </a:p>
          <a:p>
            <a:pPr>
              <a:lnSpc>
                <a:spcPct val="150000"/>
              </a:lnSpc>
            </a:pPr>
            <a:r>
              <a:rPr lang="en-US" dirty="0">
                <a:latin typeface="Times New Roman" pitchFamily="18" charset="0"/>
                <a:cs typeface="Times New Roman" pitchFamily="18" charset="0"/>
              </a:rPr>
              <a:t>In order to come over this difficulty, the baby monitoring system is developed that works on the principle of  IoT. </a:t>
            </a:r>
          </a:p>
          <a:p>
            <a:pPr>
              <a:lnSpc>
                <a:spcPct val="150000"/>
              </a:lnSpc>
            </a:pPr>
            <a:r>
              <a:rPr lang="en-US" dirty="0">
                <a:latin typeface="Times New Roman" pitchFamily="18" charset="0"/>
                <a:cs typeface="Times New Roman" pitchFamily="18" charset="0"/>
              </a:rPr>
              <a:t>The baby monitoring system is a kind of alarm system which can detect baby movements and activities and can convey the message about the condition of babies to the concerned authority on a laptop.</a:t>
            </a:r>
            <a:endParaRPr lang="en-IN" dirty="0">
              <a:latin typeface="Times New Roman" pitchFamily="18" charset="0"/>
              <a:cs typeface="Times New Roman" pitchFamily="18" charset="0"/>
            </a:endParaRPr>
          </a:p>
          <a:p>
            <a:pPr>
              <a:lnSpc>
                <a:spcPct val="15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223" y="471954"/>
            <a:ext cx="10515600" cy="4351338"/>
          </a:xfrm>
        </p:spPr>
        <p:txBody>
          <a:bodyPr>
            <a:normAutofit/>
          </a:bodyPr>
          <a:lstStyle/>
          <a:p>
            <a:pPr>
              <a:lnSpc>
                <a:spcPct val="150000"/>
              </a:lnSpc>
            </a:pPr>
            <a:r>
              <a:rPr lang="en-US" sz="2000" b="1" dirty="0">
                <a:latin typeface="Times New Roman" pitchFamily="18" charset="0"/>
                <a:cs typeface="Times New Roman" pitchFamily="18" charset="0"/>
              </a:rPr>
              <a:t>FUTURE SCOPE</a:t>
            </a:r>
          </a:p>
          <a:p>
            <a:pPr>
              <a:lnSpc>
                <a:spcPct val="150000"/>
              </a:lnSpc>
            </a:pPr>
            <a:r>
              <a:rPr lang="en-US" sz="2000" dirty="0">
                <a:latin typeface="Times New Roman" pitchFamily="18" charset="0"/>
                <a:cs typeface="Times New Roman" pitchFamily="18" charset="0"/>
              </a:rPr>
              <a:t>Mobile Application: Develop a dedicated mobile application that can connect to the ESP32-based baby monitoring system.</a:t>
            </a:r>
          </a:p>
          <a:p>
            <a:pPr>
              <a:lnSpc>
                <a:spcPct val="150000"/>
              </a:lnSpc>
            </a:pPr>
            <a:r>
              <a:rPr lang="en-US" sz="2000" dirty="0">
                <a:latin typeface="Times New Roman" pitchFamily="18" charset="0"/>
                <a:cs typeface="Times New Roman" pitchFamily="18" charset="0"/>
              </a:rPr>
              <a:t>Wearable Devices: Explore the possibility of developing wearable devices, such as smart clothing or wristbands, for the baby.</a:t>
            </a:r>
          </a:p>
          <a:p>
            <a:pPr>
              <a:lnSpc>
                <a:spcPct val="150000"/>
              </a:lnSpc>
            </a:pPr>
            <a:r>
              <a:rPr lang="en-US" sz="2000" dirty="0">
                <a:latin typeface="Times New Roman" pitchFamily="18" charset="0"/>
                <a:cs typeface="Times New Roman" pitchFamily="18" charset="0"/>
              </a:rPr>
              <a:t>Cloud Connectivity: Enable cloud connectivity to store and analyze the collected data.</a:t>
            </a:r>
          </a:p>
          <a:p>
            <a:pPr>
              <a:lnSpc>
                <a:spcPct val="150000"/>
              </a:lnSpc>
            </a:pPr>
            <a:r>
              <a:rPr lang="en-US" sz="2000" dirty="0">
                <a:latin typeface="Times New Roman" pitchFamily="18" charset="0"/>
                <a:cs typeface="Times New Roman" pitchFamily="18" charset="0"/>
              </a:rPr>
              <a:t>Video Monitoring: Integrate a camera module with the ESP32 to enable real-time video streaming and monitoring of the baby.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lnSpc>
                <a:spcPct val="90000"/>
              </a:lnSpc>
              <a:spcBef>
                <a:spcPct val="0"/>
              </a:spcBef>
            </a:pPr>
            <a:r>
              <a:rPr lang="en-IN" sz="4400" b="1" u="sng" dirty="0">
                <a:latin typeface="Times New Roman" pitchFamily="18" charset="0"/>
                <a:cs typeface="Times New Roman" pitchFamily="18" charset="0"/>
              </a:rPr>
              <a:t>REFERENCES:-</a:t>
            </a:r>
            <a:br>
              <a:rPr lang="en-IN" sz="4400" b="1" u="sng" dirty="0">
                <a:latin typeface="Times New Roman" pitchFamily="18" charset="0"/>
                <a:cs typeface="Times New Roman" pitchFamily="18" charset="0"/>
              </a:rPr>
            </a:b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54228"/>
            <a:ext cx="10515600" cy="4722736"/>
          </a:xfrm>
        </p:spPr>
        <p:txBody>
          <a:bodyPr>
            <a:noAutofit/>
          </a:bodyPr>
          <a:lstStyle/>
          <a:p>
            <a:pPr>
              <a:lnSpc>
                <a:spcPct val="160000"/>
              </a:lnSpc>
            </a:pPr>
            <a:r>
              <a:rPr lang="en-US" sz="1600" dirty="0">
                <a:latin typeface="Times New Roman" pitchFamily="18" charset="0"/>
                <a:cs typeface="Times New Roman" pitchFamily="18" charset="0"/>
              </a:rPr>
              <a:t>Jabbar, </a:t>
            </a:r>
            <a:r>
              <a:rPr lang="en-US" sz="1600" dirty="0" err="1">
                <a:latin typeface="Times New Roman" pitchFamily="18" charset="0"/>
                <a:cs typeface="Times New Roman" pitchFamily="18" charset="0"/>
              </a:rPr>
              <a:t>Waheb</a:t>
            </a:r>
            <a:r>
              <a:rPr lang="en-US" sz="1600" dirty="0">
                <a:latin typeface="Times New Roman" pitchFamily="18" charset="0"/>
                <a:cs typeface="Times New Roman" pitchFamily="18" charset="0"/>
              </a:rPr>
              <a:t> A., et al. "</a:t>
            </a:r>
            <a:r>
              <a:rPr lang="en-US" sz="1600" dirty="0" err="1">
                <a:latin typeface="Times New Roman" pitchFamily="18" charset="0"/>
                <a:cs typeface="Times New Roman" pitchFamily="18" charset="0"/>
              </a:rPr>
              <a:t>IoT</a:t>
            </a:r>
            <a:r>
              <a:rPr lang="en-US" sz="1600" dirty="0">
                <a:latin typeface="Times New Roman" pitchFamily="18" charset="0"/>
                <a:cs typeface="Times New Roman" pitchFamily="18" charset="0"/>
              </a:rPr>
              <a:t>-BBMS: Internet of Things-based baby monitoring system for smart cradle." IEEE Access 7 (2022): 93791-93805.</a:t>
            </a:r>
          </a:p>
          <a:p>
            <a:pPr>
              <a:lnSpc>
                <a:spcPct val="160000"/>
              </a:lnSpc>
            </a:pPr>
            <a:r>
              <a:rPr lang="en-US" sz="1600" dirty="0">
                <a:latin typeface="Times New Roman" pitchFamily="18" charset="0"/>
                <a:cs typeface="Times New Roman" pitchFamily="18" charset="0"/>
              </a:rPr>
              <a:t> Pratap, N. L., </a:t>
            </a:r>
            <a:r>
              <a:rPr lang="en-US" sz="1600" dirty="0" err="1">
                <a:latin typeface="Times New Roman" pitchFamily="18" charset="0"/>
                <a:cs typeface="Times New Roman" pitchFamily="18" charset="0"/>
              </a:rPr>
              <a:t>Anuroop</a:t>
            </a:r>
            <a:r>
              <a:rPr lang="en-US" sz="1600" dirty="0">
                <a:latin typeface="Times New Roman" pitchFamily="18" charset="0"/>
                <a:cs typeface="Times New Roman" pitchFamily="18" charset="0"/>
              </a:rPr>
              <a:t>, K., Devi, P. N., </a:t>
            </a:r>
            <a:r>
              <a:rPr lang="en-US" sz="1600" dirty="0" err="1">
                <a:latin typeface="Times New Roman" pitchFamily="18" charset="0"/>
                <a:cs typeface="Times New Roman" pitchFamily="18" charset="0"/>
              </a:rPr>
              <a:t>Sandeep</a:t>
            </a:r>
            <a:r>
              <a:rPr lang="en-US" sz="1600" dirty="0">
                <a:latin typeface="Times New Roman" pitchFamily="18" charset="0"/>
                <a:cs typeface="Times New Roman" pitchFamily="18" charset="0"/>
              </a:rPr>
              <a:t>, A., &amp; </a:t>
            </a:r>
            <a:r>
              <a:rPr lang="en-US" sz="1600" dirty="0" err="1">
                <a:latin typeface="Times New Roman" pitchFamily="18" charset="0"/>
                <a:cs typeface="Times New Roman" pitchFamily="18" charset="0"/>
              </a:rPr>
              <a:t>Nalajala</a:t>
            </a:r>
            <a:r>
              <a:rPr lang="en-US" sz="1600" dirty="0">
                <a:latin typeface="Times New Roman" pitchFamily="18" charset="0"/>
                <a:cs typeface="Times New Roman" pitchFamily="18" charset="0"/>
              </a:rPr>
              <a:t>, S. (2021, January). </a:t>
            </a:r>
            <a:r>
              <a:rPr lang="en-US" sz="1600" dirty="0" err="1">
                <a:latin typeface="Times New Roman" pitchFamily="18" charset="0"/>
                <a:cs typeface="Times New Roman" pitchFamily="18" charset="0"/>
              </a:rPr>
              <a:t>Iot</a:t>
            </a:r>
            <a:r>
              <a:rPr lang="en-US" sz="1600" dirty="0">
                <a:latin typeface="Times New Roman" pitchFamily="18" charset="0"/>
                <a:cs typeface="Times New Roman" pitchFamily="18" charset="0"/>
              </a:rPr>
              <a:t> based smart cradle for baby monitoring system. In 2021 6th International Conference on Inventive Computation Technologies (ICICT) (pp. 1298-1303). IEEE.</a:t>
            </a:r>
          </a:p>
          <a:p>
            <a:pPr>
              <a:lnSpc>
                <a:spcPct val="160000"/>
              </a:lnSpc>
            </a:pPr>
            <a:r>
              <a:rPr lang="en-US" sz="1600" dirty="0">
                <a:latin typeface="Times New Roman" pitchFamily="18" charset="0"/>
                <a:cs typeface="Times New Roman" pitchFamily="18" charset="0"/>
              </a:rPr>
              <a:t> Symon, A.F., Hassan, N., Rashid, H., Ahmed, I.U. and Reza, S.T., 2017, September. Design and development of a smart baby monitoring system based on Raspberry Pi and Pi camera. In 2022 4th International Conference on Advances in Electrical Engineering (ICAEE) (pp. 117-122). IEEE.</a:t>
            </a:r>
          </a:p>
          <a:p>
            <a:pPr>
              <a:lnSpc>
                <a:spcPct val="160000"/>
              </a:lnSpc>
            </a:pPr>
            <a:r>
              <a:rPr lang="en-US" sz="1600" dirty="0">
                <a:latin typeface="Times New Roman" pitchFamily="18" charset="0"/>
                <a:cs typeface="Times New Roman" pitchFamily="18" charset="0"/>
              </a:rPr>
              <a:t> Joseph, </a:t>
            </a:r>
            <a:r>
              <a:rPr lang="en-US" sz="1600" dirty="0" err="1">
                <a:latin typeface="Times New Roman" pitchFamily="18" charset="0"/>
                <a:cs typeface="Times New Roman" pitchFamily="18" charset="0"/>
              </a:rPr>
              <a:t>Senoj</a:t>
            </a:r>
            <a:r>
              <a:rPr lang="en-US" sz="1600" dirty="0">
                <a:latin typeface="Times New Roman" pitchFamily="18" charset="0"/>
                <a:cs typeface="Times New Roman" pitchFamily="18" charset="0"/>
              </a:rPr>
              <a:t>, Akshaya Kumar, and MK Harish Babu. "IOT based baby monitoring system smart cradle." 2021 7th International Conference on Advanced Computing and Communication Systems (ICACCS). Vol. 1. IEEE, 2021.</a:t>
            </a:r>
          </a:p>
          <a:p>
            <a:pPr>
              <a:lnSpc>
                <a:spcPct val="160000"/>
              </a:lnSpc>
            </a:pPr>
            <a:r>
              <a:rPr lang="en-US" sz="1600" dirty="0">
                <a:latin typeface="Times New Roman" pitchFamily="18" charset="0"/>
                <a:cs typeface="Times New Roman" pitchFamily="18" charset="0"/>
              </a:rPr>
              <a:t> Duman, </a:t>
            </a:r>
            <a:r>
              <a:rPr lang="en-US" sz="1600" dirty="0" err="1">
                <a:latin typeface="Times New Roman" pitchFamily="18" charset="0"/>
                <a:cs typeface="Times New Roman" pitchFamily="18" charset="0"/>
              </a:rPr>
              <a:t>Ülkü</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Erdoğan</a:t>
            </a:r>
            <a:r>
              <a:rPr lang="en-US" sz="1600" dirty="0">
                <a:latin typeface="Times New Roman" pitchFamily="18" charset="0"/>
                <a:cs typeface="Times New Roman" pitchFamily="18" charset="0"/>
              </a:rPr>
              <a:t> Aydin. "IOT Based Baby Cradle System with Real Time Data Tracking." 2020 5th International Conference on Computer Science and Engineering (UBMK). IEEE, 2022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3" y="2899004"/>
            <a:ext cx="10515600" cy="1325563"/>
          </a:xfrm>
        </p:spPr>
        <p:txBody>
          <a:bodyPr>
            <a:normAutofit/>
          </a:bodyPr>
          <a:lstStyle/>
          <a:p>
            <a:pPr algn="ctr"/>
            <a:r>
              <a:rPr lang="en-US" sz="8800" b="1"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latin typeface="Times New Roman" pitchFamily="18" charset="0"/>
                <a:cs typeface="Times New Roman" pitchFamily="18" charset="0"/>
              </a:rPr>
              <a:t>LITERATURE SURVEY:-</a:t>
            </a:r>
            <a:br>
              <a:rPr lang="en-IN" b="1" u="sng"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83396" y="1514476"/>
            <a:ext cx="4740667" cy="5343524"/>
          </a:xfrm>
        </p:spPr>
        <p:txBody>
          <a:bodyPr>
            <a:normAutofit fontScale="55000" lnSpcReduction="20000"/>
          </a:bodyPr>
          <a:lstStyle/>
          <a:p>
            <a:pPr>
              <a:lnSpc>
                <a:spcPct val="170000"/>
              </a:lnSpc>
            </a:pPr>
            <a:r>
              <a:rPr lang="en-IN" sz="3200" b="1" u="sng" dirty="0">
                <a:latin typeface="Times New Roman" pitchFamily="18" charset="0"/>
                <a:cs typeface="Times New Roman" pitchFamily="18" charset="0"/>
              </a:rPr>
              <a:t>PAPER TITLE:</a:t>
            </a:r>
          </a:p>
          <a:p>
            <a:pPr>
              <a:lnSpc>
                <a:spcPct val="170000"/>
              </a:lnSpc>
            </a:pPr>
            <a:r>
              <a:rPr lang="en-US" sz="3200" dirty="0">
                <a:effectLst/>
                <a:latin typeface="Times New Roman" panose="02020603050405020304" pitchFamily="18" charset="0"/>
                <a:ea typeface="Times New Roman" panose="02020603050405020304" pitchFamily="18" charset="0"/>
              </a:rPr>
              <a:t>IoT- BBMS :Internet of things-based baby monitoring system for smart cradle ,</a:t>
            </a:r>
            <a:r>
              <a:rPr lang="en-US" sz="3200" dirty="0" err="1">
                <a:effectLst/>
                <a:latin typeface="Times New Roman" panose="02020603050405020304" pitchFamily="18" charset="0"/>
                <a:ea typeface="Times New Roman" panose="02020603050405020304" pitchFamily="18" charset="0"/>
              </a:rPr>
              <a:t>Waheb</a:t>
            </a:r>
            <a:r>
              <a:rPr lang="en-US" sz="3200" dirty="0">
                <a:effectLst/>
                <a:latin typeface="Times New Roman" panose="02020603050405020304" pitchFamily="18" charset="0"/>
                <a:ea typeface="Times New Roman" panose="02020603050405020304" pitchFamily="18" charset="0"/>
              </a:rPr>
              <a:t> a </a:t>
            </a:r>
            <a:r>
              <a:rPr lang="en-US" sz="3200" dirty="0" err="1">
                <a:effectLst/>
                <a:latin typeface="Times New Roman" panose="02020603050405020304" pitchFamily="18" charset="0"/>
                <a:ea typeface="Times New Roman" panose="02020603050405020304" pitchFamily="18" charset="0"/>
              </a:rPr>
              <a:t>jabbar</a:t>
            </a:r>
            <a:r>
              <a:rPr lang="en-US" sz="3200" dirty="0">
                <a:effectLst/>
                <a:latin typeface="Times New Roman" panose="02020603050405020304" pitchFamily="18" charset="0"/>
                <a:ea typeface="Times New Roman" panose="02020603050405020304" pitchFamily="18" charset="0"/>
              </a:rPr>
              <a:t> and </a:t>
            </a:r>
            <a:r>
              <a:rPr lang="en-US" sz="3200" dirty="0" err="1">
                <a:effectLst/>
                <a:latin typeface="Times New Roman" panose="02020603050405020304" pitchFamily="18" charset="0"/>
                <a:ea typeface="Times New Roman" panose="02020603050405020304" pitchFamily="18" charset="0"/>
              </a:rPr>
              <a:t>Saidatul</a:t>
            </a:r>
            <a:r>
              <a:rPr lang="en-US" sz="3200" dirty="0">
                <a:effectLst/>
                <a:latin typeface="Times New Roman" panose="02020603050405020304" pitchFamily="18" charset="0"/>
                <a:ea typeface="Times New Roman" panose="02020603050405020304" pitchFamily="18" charset="0"/>
              </a:rPr>
              <a:t> </a:t>
            </a:r>
            <a:r>
              <a:rPr lang="en-US" sz="3200" dirty="0" err="1">
                <a:effectLst/>
                <a:latin typeface="Times New Roman" panose="02020603050405020304" pitchFamily="18" charset="0"/>
                <a:ea typeface="Times New Roman" panose="02020603050405020304" pitchFamily="18" charset="0"/>
              </a:rPr>
              <a:t>n.i.s</a:t>
            </a:r>
            <a:r>
              <a:rPr lang="en-US" sz="3200" dirty="0">
                <a:effectLst/>
                <a:latin typeface="Times New Roman" panose="02020603050405020304" pitchFamily="18" charset="0"/>
                <a:ea typeface="Times New Roman" panose="02020603050405020304" pitchFamily="18" charset="0"/>
              </a:rPr>
              <a:t> hamid,IEEE,2019 </a:t>
            </a:r>
            <a:r>
              <a:rPr lang="en-IN" sz="3200" b="1" u="sng" dirty="0">
                <a:latin typeface="Times New Roman" pitchFamily="18" charset="0"/>
                <a:cs typeface="Times New Roman" pitchFamily="18" charset="0"/>
              </a:rPr>
              <a:t>CONTENT:</a:t>
            </a:r>
          </a:p>
          <a:p>
            <a:pPr>
              <a:lnSpc>
                <a:spcPct val="170000"/>
              </a:lnSpc>
            </a:pPr>
            <a:r>
              <a:rPr lang="en-US" sz="3200" dirty="0">
                <a:latin typeface="Times New Roman" pitchFamily="18" charset="0"/>
                <a:cs typeface="Times New Roman" pitchFamily="18" charset="0"/>
              </a:rPr>
              <a:t>The system consists of a baby cradle with a swinging motor, an external web camera for remote monitoring, and an MQTT server to control the lullaby toy. The prototype was designed using </a:t>
            </a:r>
            <a:r>
              <a:rPr lang="en-US" sz="3200" dirty="0" err="1">
                <a:latin typeface="Times New Roman" pitchFamily="18" charset="0"/>
                <a:cs typeface="Times New Roman" pitchFamily="18" charset="0"/>
              </a:rPr>
              <a:t>Nx</a:t>
            </a:r>
            <a:r>
              <a:rPr lang="en-US" sz="3200" dirty="0">
                <a:latin typeface="Times New Roman" pitchFamily="18" charset="0"/>
                <a:cs typeface="Times New Roman" pitchFamily="18" charset="0"/>
              </a:rPr>
              <a:t> Siemens software, tested, and proven effective.</a:t>
            </a:r>
            <a:endParaRPr lang="en-IN" sz="3200" dirty="0">
              <a:latin typeface="Times New Roman" pitchFamily="18" charset="0"/>
              <a:cs typeface="Times New Roman" pitchFamily="18" charset="0"/>
            </a:endParaRPr>
          </a:p>
          <a:p>
            <a:pPr>
              <a:lnSpc>
                <a:spcPct val="170000"/>
              </a:lnSpc>
            </a:pPr>
            <a:endParaRPr lang="en-IN" dirty="0">
              <a:latin typeface="Times New Roman" pitchFamily="18" charset="0"/>
              <a:cs typeface="Times New Roman" pitchFamily="18" charset="0"/>
            </a:endParaRPr>
          </a:p>
          <a:p>
            <a:pPr>
              <a:lnSpc>
                <a:spcPct val="170000"/>
              </a:lnSpc>
            </a:pPr>
            <a:endParaRPr lang="en-US" dirty="0">
              <a:latin typeface="Times New Roman" pitchFamily="18" charset="0"/>
              <a:cs typeface="Times New Roman" pitchFamily="18" charset="0"/>
            </a:endParaRPr>
          </a:p>
        </p:txBody>
      </p:sp>
      <p:sp>
        <p:nvSpPr>
          <p:cNvPr id="5" name="TextBox 4"/>
          <p:cNvSpPr txBox="1"/>
          <p:nvPr/>
        </p:nvSpPr>
        <p:spPr>
          <a:xfrm>
            <a:off x="7243281" y="1390650"/>
            <a:ext cx="4489807" cy="4732065"/>
          </a:xfrm>
          <a:prstGeom prst="rect">
            <a:avLst/>
          </a:prstGeom>
          <a:noFill/>
        </p:spPr>
        <p:txBody>
          <a:bodyPr wrap="square" rtlCol="0">
            <a:spAutoFit/>
          </a:bodyPr>
          <a:lstStyle/>
          <a:p>
            <a:pPr>
              <a:lnSpc>
                <a:spcPct val="150000"/>
              </a:lnSpc>
            </a:pPr>
            <a:r>
              <a:rPr lang="en-IN" sz="2000" b="1" u="sng" dirty="0">
                <a:latin typeface="Times New Roman" pitchFamily="18" charset="0"/>
                <a:cs typeface="Times New Roman" pitchFamily="18" charset="0"/>
              </a:rPr>
              <a:t>DISADVANTAGE:</a:t>
            </a:r>
          </a:p>
          <a:p>
            <a:pPr>
              <a:lnSpc>
                <a:spcPct val="150000"/>
              </a:lnSpc>
              <a:buFont typeface="Arial" pitchFamily="34" charset="0"/>
              <a:buChar char="•"/>
            </a:pPr>
            <a:r>
              <a:rPr lang="en-US" sz="2000" dirty="0">
                <a:latin typeface="Times New Roman" pitchFamily="18" charset="0"/>
                <a:cs typeface="Times New Roman" pitchFamily="18" charset="0"/>
              </a:rPr>
              <a:t>Privacy and Security Risks: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devices, including baby monitoring systems, can introduce privacy and security concerns. </a:t>
            </a:r>
          </a:p>
          <a:p>
            <a:pPr>
              <a:lnSpc>
                <a:spcPct val="150000"/>
              </a:lnSpc>
              <a:buFont typeface="Arial" pitchFamily="34" charset="0"/>
              <a:buChar char="•"/>
            </a:pPr>
            <a:r>
              <a:rPr lang="en-US" sz="2000" dirty="0">
                <a:latin typeface="Times New Roman" pitchFamily="18" charset="0"/>
                <a:cs typeface="Times New Roman" pitchFamily="18" charset="0"/>
              </a:rPr>
              <a:t>If not properly secured, these systems may be vulnerable to hacking, unauthorized access, or data breaches, potentially compromising the privacy and safety of the baby and their family.</a:t>
            </a:r>
            <a:endParaRPr lang="en-IN" sz="2000" dirty="0">
              <a:latin typeface="Times New Roman" pitchFamily="18" charset="0"/>
              <a:cs typeface="Times New Roman" pitchFamily="18" charset="0"/>
            </a:endParaRPr>
          </a:p>
          <a:p>
            <a:pPr>
              <a:lnSpc>
                <a:spcPct val="150000"/>
              </a:lnSpc>
              <a:buFont typeface="Arial" pitchFamily="34" charset="0"/>
              <a:buChar char="•"/>
            </a:pPr>
            <a:endParaRPr lang="en-US" sz="21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678" y="385631"/>
            <a:ext cx="5070802" cy="5343524"/>
          </a:xfrm>
        </p:spPr>
        <p:txBody>
          <a:bodyPr>
            <a:noAutofit/>
          </a:bodyPr>
          <a:lstStyle/>
          <a:p>
            <a:pPr>
              <a:lnSpc>
                <a:spcPct val="170000"/>
              </a:lnSpc>
            </a:pPr>
            <a:r>
              <a:rPr lang="en-IN" sz="2000" b="1" u="sng" dirty="0">
                <a:latin typeface="Times New Roman" pitchFamily="18" charset="0"/>
                <a:cs typeface="Times New Roman" pitchFamily="18" charset="0"/>
              </a:rPr>
              <a:t>PAPER TITLE:</a:t>
            </a:r>
          </a:p>
          <a:p>
            <a:pPr>
              <a:lnSpc>
                <a:spcPct val="170000"/>
              </a:lnSpc>
            </a:pPr>
            <a:r>
              <a:rPr lang="en-US" sz="2000" dirty="0">
                <a:effectLst/>
                <a:latin typeface="Times New Roman" panose="02020603050405020304" pitchFamily="18" charset="0"/>
                <a:ea typeface="Times New Roman" panose="02020603050405020304" pitchFamily="18" charset="0"/>
              </a:rPr>
              <a:t>IoT based Smart Cradle for Baby Monitoring System, N Lakshman Pratap and Sunanda Nalajala,IEEE,2021</a:t>
            </a:r>
            <a:endParaRPr lang="en-IN" sz="2000" u="sng" dirty="0">
              <a:latin typeface="Times New Roman" pitchFamily="18" charset="0"/>
              <a:cs typeface="Times New Roman" pitchFamily="18" charset="0"/>
            </a:endParaRPr>
          </a:p>
          <a:p>
            <a:pPr>
              <a:lnSpc>
                <a:spcPct val="170000"/>
              </a:lnSpc>
            </a:pPr>
            <a:r>
              <a:rPr lang="en-IN" sz="2000" b="1" u="sng" dirty="0">
                <a:latin typeface="Times New Roman" pitchFamily="18" charset="0"/>
                <a:cs typeface="Times New Roman" pitchFamily="18" charset="0"/>
              </a:rPr>
              <a:t>CONTENT:</a:t>
            </a:r>
          </a:p>
          <a:p>
            <a:pPr>
              <a:lnSpc>
                <a:spcPct val="170000"/>
              </a:lnSpc>
            </a:pPr>
            <a:r>
              <a:rPr lang="en-US" sz="2000" dirty="0">
                <a:latin typeface="Times New Roman" pitchFamily="18" charset="0"/>
                <a:cs typeface="Times New Roman" pitchFamily="18" charset="0"/>
              </a:rPr>
              <a:t>The system uses sensors to capture the baby's motion and position and displays the readings in a mobile application. Abnormal readings trigger alerts to the caretaker and parents. </a:t>
            </a:r>
          </a:p>
        </p:txBody>
      </p:sp>
      <p:sp>
        <p:nvSpPr>
          <p:cNvPr id="5" name="TextBox 4"/>
          <p:cNvSpPr txBox="1"/>
          <p:nvPr/>
        </p:nvSpPr>
        <p:spPr>
          <a:xfrm>
            <a:off x="7234316" y="385631"/>
            <a:ext cx="4489807" cy="4708981"/>
          </a:xfrm>
          <a:prstGeom prst="rect">
            <a:avLst/>
          </a:prstGeom>
          <a:noFill/>
        </p:spPr>
        <p:txBody>
          <a:bodyPr wrap="square" rtlCol="0">
            <a:spAutoFit/>
          </a:bodyPr>
          <a:lstStyle/>
          <a:p>
            <a:pPr>
              <a:lnSpc>
                <a:spcPct val="150000"/>
              </a:lnSpc>
            </a:pPr>
            <a:r>
              <a:rPr lang="en-IN" sz="2000" b="1" u="sng" dirty="0">
                <a:latin typeface="Times New Roman" pitchFamily="18" charset="0"/>
                <a:cs typeface="Times New Roman" pitchFamily="18" charset="0"/>
              </a:rPr>
              <a:t>DISADVANTAGE:</a:t>
            </a:r>
          </a:p>
          <a:p>
            <a:pPr>
              <a:lnSpc>
                <a:spcPct val="150000"/>
              </a:lnSpc>
              <a:buFont typeface="Arial" pitchFamily="34" charset="0"/>
              <a:buChar char="•"/>
            </a:pPr>
            <a:r>
              <a:rPr lang="en-US" sz="2000" dirty="0"/>
              <a:t>Reliance on Network Connectivity: </a:t>
            </a:r>
            <a:r>
              <a:rPr lang="en-US" sz="2000" dirty="0" err="1"/>
              <a:t>IoT</a:t>
            </a:r>
            <a:r>
              <a:rPr lang="en-US" sz="2000" dirty="0"/>
              <a:t>-based baby monitoring systems rely on a stable internet connection for communication and data transmission. </a:t>
            </a:r>
          </a:p>
          <a:p>
            <a:pPr>
              <a:lnSpc>
                <a:spcPct val="150000"/>
              </a:lnSpc>
              <a:buFont typeface="Arial" pitchFamily="34" charset="0"/>
              <a:buChar char="•"/>
            </a:pPr>
            <a:r>
              <a:rPr lang="en-US" sz="2000" dirty="0"/>
              <a:t>If the network connection is disrupted or unreliable, it can affect the system's functionality, leading to gaps in monitoring or false alarms.</a:t>
            </a:r>
            <a:endParaRPr lang="en-IN" sz="2000" dirty="0"/>
          </a:p>
          <a:p>
            <a:pPr>
              <a:lnSpc>
                <a:spcPct val="150000"/>
              </a:lnSpc>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837" y="411601"/>
            <a:ext cx="5412324" cy="5343524"/>
          </a:xfrm>
        </p:spPr>
        <p:txBody>
          <a:bodyPr>
            <a:noAutofit/>
          </a:bodyPr>
          <a:lstStyle/>
          <a:p>
            <a:pPr>
              <a:lnSpc>
                <a:spcPct val="150000"/>
              </a:lnSpc>
            </a:pPr>
            <a:r>
              <a:rPr lang="en-IN" sz="2000" b="1" u="sng" dirty="0">
                <a:latin typeface="Times New Roman" pitchFamily="18" charset="0"/>
                <a:cs typeface="Times New Roman" pitchFamily="18" charset="0"/>
              </a:rPr>
              <a:t>PAPER TITLE:</a:t>
            </a:r>
          </a:p>
          <a:p>
            <a:pPr>
              <a:lnSpc>
                <a:spcPct val="150000"/>
              </a:lnSpc>
            </a:pPr>
            <a:r>
              <a:rPr lang="en-US" sz="2000" dirty="0">
                <a:effectLst/>
                <a:latin typeface="Times New Roman" panose="02020603050405020304" pitchFamily="18" charset="0"/>
                <a:ea typeface="Times New Roman" panose="02020603050405020304" pitchFamily="18" charset="0"/>
              </a:rPr>
              <a:t>Design and Development of a Smart Baby Monitoring System based on Raspberry Pi and Pi Camera, Aslam </a:t>
            </a:r>
            <a:r>
              <a:rPr lang="en-US" sz="2000" dirty="0" err="1">
                <a:effectLst/>
                <a:latin typeface="Times New Roman" panose="02020603050405020304" pitchFamily="18" charset="0"/>
                <a:ea typeface="Times New Roman" panose="02020603050405020304" pitchFamily="18" charset="0"/>
              </a:rPr>
              <a:t>Forhad</a:t>
            </a:r>
            <a:r>
              <a:rPr lang="en-US" sz="2000" dirty="0">
                <a:effectLst/>
                <a:latin typeface="Times New Roman" panose="02020603050405020304" pitchFamily="18" charset="0"/>
                <a:ea typeface="Times New Roman" panose="02020603050405020304" pitchFamily="18" charset="0"/>
              </a:rPr>
              <a:t> Symon and Nazia Hassan,IEEE,2017</a:t>
            </a:r>
            <a:endParaRPr lang="en-IN" sz="2000" u="sng" dirty="0">
              <a:latin typeface="Times New Roman" pitchFamily="18" charset="0"/>
              <a:cs typeface="Times New Roman" pitchFamily="18" charset="0"/>
            </a:endParaRPr>
          </a:p>
          <a:p>
            <a:pPr>
              <a:lnSpc>
                <a:spcPct val="150000"/>
              </a:lnSpc>
            </a:pPr>
            <a:r>
              <a:rPr lang="en-IN" sz="2000" b="1" u="sng" dirty="0">
                <a:latin typeface="Times New Roman" pitchFamily="18" charset="0"/>
                <a:cs typeface="Times New Roman" pitchFamily="18" charset="0"/>
              </a:rPr>
              <a:t>CONTENT:</a:t>
            </a:r>
            <a:r>
              <a:rPr lang="en-US" sz="2000" dirty="0">
                <a:latin typeface="Times New Roman" pitchFamily="18" charset="0"/>
                <a:cs typeface="Times New Roman" pitchFamily="18" charset="0"/>
              </a:rPr>
              <a:t> This system can detect the baby’s motion and sound; especially crying and video output of baby’s present position can be displayed on a display monitor so that the mother or another responsible person can watch the baby while away from him or her. </a:t>
            </a:r>
            <a:endParaRPr lang="en-IN" sz="2000" b="1" u="sng" dirty="0">
              <a:latin typeface="Times New Roman" pitchFamily="18" charset="0"/>
              <a:cs typeface="Times New Roman" pitchFamily="18" charset="0"/>
            </a:endParaRPr>
          </a:p>
        </p:txBody>
      </p:sp>
      <p:sp>
        <p:nvSpPr>
          <p:cNvPr id="5" name="TextBox 4"/>
          <p:cNvSpPr txBox="1"/>
          <p:nvPr/>
        </p:nvSpPr>
        <p:spPr>
          <a:xfrm>
            <a:off x="7103951" y="411601"/>
            <a:ext cx="4489807" cy="4708981"/>
          </a:xfrm>
          <a:prstGeom prst="rect">
            <a:avLst/>
          </a:prstGeom>
          <a:noFill/>
        </p:spPr>
        <p:txBody>
          <a:bodyPr wrap="square" rtlCol="0">
            <a:spAutoFit/>
          </a:bodyPr>
          <a:lstStyle/>
          <a:p>
            <a:pPr>
              <a:lnSpc>
                <a:spcPct val="150000"/>
              </a:lnSpc>
            </a:pPr>
            <a:r>
              <a:rPr lang="en-IN" sz="2000" b="1" u="sng" dirty="0">
                <a:latin typeface="Times New Roman" pitchFamily="18" charset="0"/>
                <a:cs typeface="Times New Roman" pitchFamily="18" charset="0"/>
              </a:rPr>
              <a:t>DISADVANTAGE:</a:t>
            </a:r>
          </a:p>
          <a:p>
            <a:pPr>
              <a:lnSpc>
                <a:spcPct val="150000"/>
              </a:lnSpc>
              <a:buFont typeface="Arial" pitchFamily="34" charset="0"/>
              <a:buChar char="•"/>
            </a:pPr>
            <a:r>
              <a:rPr lang="en-US" sz="2000" dirty="0">
                <a:latin typeface="Times New Roman" pitchFamily="18" charset="0"/>
                <a:cs typeface="Times New Roman" pitchFamily="18" charset="0"/>
              </a:rPr>
              <a:t>Like any technology,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-based baby monitoring systems can experience technical issues, such as software bugs, hardware malfunctions, or compatibility problems. </a:t>
            </a:r>
          </a:p>
          <a:p>
            <a:pPr>
              <a:lnSpc>
                <a:spcPct val="150000"/>
              </a:lnSpc>
              <a:buFont typeface="Arial" pitchFamily="34" charset="0"/>
              <a:buChar char="•"/>
            </a:pPr>
            <a:r>
              <a:rPr lang="en-US" sz="2000" dirty="0">
                <a:latin typeface="Times New Roman" pitchFamily="18" charset="0"/>
                <a:cs typeface="Times New Roman" pitchFamily="18" charset="0"/>
              </a:rPr>
              <a:t>These issues may impact the system's reliability and accuracy, potentially leading to false alarms or missed alerts.</a:t>
            </a:r>
          </a:p>
          <a:p>
            <a:pPr>
              <a:lnSpc>
                <a:spcPct val="150000"/>
              </a:lnSpc>
            </a:pPr>
            <a:endParaRPr lang="en-IN" sz="2000" b="1" u="sng"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84" y="519394"/>
            <a:ext cx="5070802" cy="5343524"/>
          </a:xfrm>
        </p:spPr>
        <p:txBody>
          <a:bodyPr>
            <a:normAutofit fontScale="55000" lnSpcReduction="20000"/>
          </a:bodyPr>
          <a:lstStyle/>
          <a:p>
            <a:pPr>
              <a:lnSpc>
                <a:spcPct val="170000"/>
              </a:lnSpc>
            </a:pPr>
            <a:r>
              <a:rPr lang="en-IN" sz="3600" b="1" u="sng" dirty="0">
                <a:latin typeface="Times New Roman" pitchFamily="18" charset="0"/>
                <a:cs typeface="Times New Roman" pitchFamily="18" charset="0"/>
              </a:rPr>
              <a:t>PAPER TITLE:</a:t>
            </a:r>
          </a:p>
          <a:p>
            <a:pPr>
              <a:lnSpc>
                <a:spcPct val="170000"/>
              </a:lnSpc>
            </a:pPr>
            <a:r>
              <a:rPr lang="en-US" sz="3200" dirty="0">
                <a:effectLst/>
                <a:latin typeface="Times New Roman" panose="02020603050405020304" pitchFamily="18" charset="0"/>
                <a:ea typeface="Times New Roman" panose="02020603050405020304" pitchFamily="18" charset="0"/>
              </a:rPr>
              <a:t>IOT Based Baby Monitoring System Smart Cradle ,</a:t>
            </a:r>
            <a:r>
              <a:rPr lang="en-US" sz="3200" dirty="0" err="1">
                <a:effectLst/>
                <a:latin typeface="Times New Roman" panose="02020603050405020304" pitchFamily="18" charset="0"/>
                <a:ea typeface="Times New Roman" panose="02020603050405020304" pitchFamily="18" charset="0"/>
              </a:rPr>
              <a:t>Senoj</a:t>
            </a:r>
            <a:r>
              <a:rPr lang="en-US" sz="3200" dirty="0">
                <a:effectLst/>
                <a:latin typeface="Times New Roman" panose="02020603050405020304" pitchFamily="18" charset="0"/>
                <a:ea typeface="Times New Roman" panose="02020603050405020304" pitchFamily="18" charset="0"/>
              </a:rPr>
              <a:t> Joseph and Ajay Gautham.J,IEEE,2022</a:t>
            </a:r>
            <a:endParaRPr lang="en-IN" sz="3200" u="sng" dirty="0">
              <a:latin typeface="Times New Roman" pitchFamily="18" charset="0"/>
              <a:cs typeface="Times New Roman" pitchFamily="18" charset="0"/>
            </a:endParaRPr>
          </a:p>
          <a:p>
            <a:pPr>
              <a:lnSpc>
                <a:spcPct val="170000"/>
              </a:lnSpc>
            </a:pPr>
            <a:r>
              <a:rPr lang="en-IN" sz="3600" b="1" u="sng" dirty="0">
                <a:latin typeface="Times New Roman" pitchFamily="18" charset="0"/>
                <a:cs typeface="Times New Roman" pitchFamily="18" charset="0"/>
              </a:rPr>
              <a:t>CONTENT:</a:t>
            </a:r>
          </a:p>
          <a:p>
            <a:pPr>
              <a:lnSpc>
                <a:spcPct val="170000"/>
              </a:lnSpc>
            </a:pPr>
            <a:r>
              <a:rPr lang="en-US" sz="3600" dirty="0">
                <a:latin typeface="Times New Roman" pitchFamily="18" charset="0"/>
                <a:cs typeface="Times New Roman" pitchFamily="18" charset="0"/>
              </a:rPr>
              <a:t>The project is centered around a plan to develop a IOT based Smart baby cradle that would assist the Parents with monitoring and keeping an eye on their infants regardless o f whether they are at home or </a:t>
            </a:r>
            <a:r>
              <a:rPr lang="en-US" sz="3200" dirty="0">
                <a:latin typeface="Times New Roman" pitchFamily="18" charset="0"/>
                <a:cs typeface="Times New Roman" pitchFamily="18" charset="0"/>
              </a:rPr>
              <a:t>at work and can identify each activity of the infants from any inaccessible corner of the world.</a:t>
            </a:r>
            <a:endParaRPr lang="en-IN" sz="3200" dirty="0">
              <a:latin typeface="Times New Roman" pitchFamily="18" charset="0"/>
              <a:cs typeface="Times New Roman" pitchFamily="18" charset="0"/>
            </a:endParaRPr>
          </a:p>
          <a:p>
            <a:pPr>
              <a:lnSpc>
                <a:spcPct val="170000"/>
              </a:lnSpc>
            </a:pPr>
            <a:endParaRPr lang="en-US" dirty="0">
              <a:latin typeface="Times New Roman" pitchFamily="18" charset="0"/>
              <a:cs typeface="Times New Roman" pitchFamily="18" charset="0"/>
            </a:endParaRPr>
          </a:p>
        </p:txBody>
      </p:sp>
      <p:sp>
        <p:nvSpPr>
          <p:cNvPr id="5" name="TextBox 4"/>
          <p:cNvSpPr txBox="1"/>
          <p:nvPr/>
        </p:nvSpPr>
        <p:spPr>
          <a:xfrm>
            <a:off x="7146721" y="428401"/>
            <a:ext cx="4489807" cy="4212307"/>
          </a:xfrm>
          <a:prstGeom prst="rect">
            <a:avLst/>
          </a:prstGeom>
          <a:noFill/>
        </p:spPr>
        <p:txBody>
          <a:bodyPr wrap="square" rtlCol="0">
            <a:spAutoFit/>
          </a:bodyPr>
          <a:lstStyle/>
          <a:p>
            <a:pPr>
              <a:lnSpc>
                <a:spcPct val="150000"/>
              </a:lnSpc>
            </a:pPr>
            <a:r>
              <a:rPr lang="en-IN" sz="2000" b="1" u="sng" dirty="0">
                <a:latin typeface="Times New Roman" pitchFamily="18" charset="0"/>
                <a:cs typeface="Times New Roman" pitchFamily="18" charset="0"/>
              </a:rPr>
              <a:t>DISADVANTAGE:</a:t>
            </a:r>
          </a:p>
          <a:p>
            <a:pPr>
              <a:lnSpc>
                <a:spcPct val="150000"/>
              </a:lnSpc>
              <a:buFont typeface="Arial" pitchFamily="34" charset="0"/>
              <a:buChar char="•"/>
            </a:pPr>
            <a:r>
              <a:rPr lang="en-US" sz="2000" dirty="0"/>
              <a:t>Cost and Maintenance: </a:t>
            </a:r>
            <a:r>
              <a:rPr lang="en-US" sz="2000" dirty="0" err="1"/>
              <a:t>IoT</a:t>
            </a:r>
            <a:r>
              <a:rPr lang="en-US" sz="2000" dirty="0"/>
              <a:t>-based baby monitoring systems can be expensive to purchase, install, and maintain. </a:t>
            </a:r>
          </a:p>
          <a:p>
            <a:pPr>
              <a:lnSpc>
                <a:spcPct val="150000"/>
              </a:lnSpc>
              <a:buFont typeface="Arial" pitchFamily="34" charset="0"/>
              <a:buChar char="•"/>
            </a:pPr>
            <a:r>
              <a:rPr lang="en-US" sz="2000" dirty="0"/>
              <a:t>Additionally, they may require regular updates, software upgrades, or battery replacements, adding to the overall cost of ownership.</a:t>
            </a:r>
            <a:endParaRPr lang="en-IN" sz="2000" dirty="0"/>
          </a:p>
          <a:p>
            <a:pPr>
              <a:lnSpc>
                <a:spcPct val="150000"/>
              </a:lnSpc>
              <a:buFont typeface="Arial" pitchFamily="34" charset="0"/>
              <a:buChar char="•"/>
            </a:pPr>
            <a:endParaRPr lang="en-US" sz="21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F9F7-F63F-5BD8-979B-B1B5BB8AA407}"/>
              </a:ext>
            </a:extLst>
          </p:cNvPr>
          <p:cNvSpPr>
            <a:spLocks noGrp="1"/>
          </p:cNvSpPr>
          <p:nvPr>
            <p:ph type="title"/>
          </p:nvPr>
        </p:nvSpPr>
        <p:spPr/>
        <p:txBody>
          <a:bodyPr>
            <a:normAutofit/>
          </a:bodyPr>
          <a:lstStyle/>
          <a:p>
            <a:pPr algn="ctr"/>
            <a:r>
              <a:rPr lang="en-US" b="1" u="sng" dirty="0">
                <a:effectLst/>
                <a:latin typeface="Times New Roman" panose="02020603050405020304" pitchFamily="18" charset="0"/>
                <a:ea typeface="Times New Roman" panose="02020603050405020304" pitchFamily="18" charset="0"/>
              </a:rPr>
              <a:t>PROBLEM STATEMENT:-</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CD9C045-FB59-A89E-10DC-F34720CC830D}"/>
              </a:ext>
            </a:extLst>
          </p:cNvPr>
          <p:cNvSpPr>
            <a:spLocks noGrp="1"/>
          </p:cNvSpPr>
          <p:nvPr>
            <p:ph idx="1"/>
          </p:nvPr>
        </p:nvSpPr>
        <p:spPr/>
        <p:txBody>
          <a:bodyPr>
            <a:normAutofit/>
          </a:bodyPr>
          <a:lstStyle/>
          <a:p>
            <a:pPr>
              <a:lnSpc>
                <a:spcPct val="150000"/>
              </a:lnSpc>
            </a:pPr>
            <a:r>
              <a:rPr lang="en-US" sz="2000" dirty="0">
                <a:effectLst/>
                <a:latin typeface="Times New Roman" panose="02020603050405020304" pitchFamily="18" charset="0"/>
                <a:ea typeface="Times New Roman" panose="02020603050405020304" pitchFamily="18" charset="0"/>
              </a:rPr>
              <a:t>Current baby monitoring systems have limitations that hinder their effectiveness in ensuring the safety and well-being of infants.</a:t>
            </a:r>
          </a:p>
          <a:p>
            <a:pPr>
              <a:lnSpc>
                <a:spcPct val="150000"/>
              </a:lnSpc>
            </a:pPr>
            <a:r>
              <a:rPr lang="en-US" sz="2000" dirty="0">
                <a:effectLst/>
                <a:latin typeface="Times New Roman" panose="02020603050405020304" pitchFamily="18" charset="0"/>
                <a:ea typeface="Times New Roman" panose="02020603050405020304" pitchFamily="18" charset="0"/>
              </a:rPr>
              <a:t>Existing systems may have connectivity issues, range limitations, or complex setups that make them inconvenient for parents to use. </a:t>
            </a:r>
            <a:endParaRPr lang="en-US" sz="2000" dirty="0">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Parents and caregivers often face challenges when it comes to keeping a close watch on their infants or young children, particularly when they are in a different room or away from home. </a:t>
            </a:r>
            <a:endParaRPr lang="en-IN" sz="2000" dirty="0"/>
          </a:p>
        </p:txBody>
      </p:sp>
    </p:spTree>
    <p:extLst>
      <p:ext uri="{BB962C8B-B14F-4D97-AF65-F5344CB8AC3E}">
        <p14:creationId xmlns:p14="http://schemas.microsoft.com/office/powerpoint/2010/main" val="292762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565"/>
            <a:ext cx="10515600" cy="1335639"/>
          </a:xfrm>
        </p:spPr>
        <p:txBody>
          <a:bodyPr/>
          <a:lstStyle/>
          <a:p>
            <a:pPr algn="ctr"/>
            <a:r>
              <a:rPr lang="en-US" b="1" u="sng" dirty="0">
                <a:solidFill>
                  <a:prstClr val="black"/>
                </a:solidFill>
                <a:latin typeface="Times New Roman" panose="02020603050405020304" pitchFamily="18" charset="0"/>
                <a:cs typeface="Times New Roman" panose="02020603050405020304" pitchFamily="18" charset="0"/>
              </a:rPr>
              <a:t>OBJECTIVES:-</a:t>
            </a:r>
            <a:endParaRPr lang="en-US" dirty="0"/>
          </a:p>
        </p:txBody>
      </p:sp>
      <p:sp>
        <p:nvSpPr>
          <p:cNvPr id="3" name="Content Placeholder 2"/>
          <p:cNvSpPr>
            <a:spLocks noGrp="1"/>
          </p:cNvSpPr>
          <p:nvPr>
            <p:ph idx="1"/>
          </p:nvPr>
        </p:nvSpPr>
        <p:spPr>
          <a:xfrm>
            <a:off x="838200" y="1684962"/>
            <a:ext cx="10515600" cy="4492001"/>
          </a:xfrm>
        </p:spPr>
        <p:txBody>
          <a:bodyPr>
            <a:normAutofit/>
          </a:bodyPr>
          <a:lstStyle/>
          <a:p>
            <a:pPr>
              <a:lnSpc>
                <a:spcPct val="160000"/>
              </a:lnSpc>
            </a:pPr>
            <a:r>
              <a:rPr lang="en-US" sz="2000" dirty="0">
                <a:latin typeface="Times New Roman" pitchFamily="18" charset="0"/>
                <a:cs typeface="Times New Roman" pitchFamily="18" charset="0"/>
              </a:rPr>
              <a:t>Develop a baby monitoring system that utilizes temperature and sound sensors to provide real-time monitoring of a baby's environment. </a:t>
            </a:r>
          </a:p>
          <a:p>
            <a:pPr>
              <a:lnSpc>
                <a:spcPct val="160000"/>
              </a:lnSpc>
            </a:pPr>
            <a:r>
              <a:rPr lang="en-US" sz="2000" dirty="0">
                <a:latin typeface="Times New Roman" pitchFamily="18" charset="0"/>
                <a:cs typeface="Times New Roman" pitchFamily="18" charset="0"/>
              </a:rPr>
              <a:t>Ensure accurate and reliable measurement of temperature fluctuations in the baby's surroundings, allowing parents or caregivers to respond promptly to any changes that may affect the baby's comfort or well-being. </a:t>
            </a:r>
          </a:p>
          <a:p>
            <a:pPr>
              <a:lnSpc>
                <a:spcPct val="160000"/>
              </a:lnSpc>
            </a:pPr>
            <a:r>
              <a:rPr lang="en-US" sz="2000" dirty="0">
                <a:latin typeface="Times New Roman" pitchFamily="18" charset="0"/>
                <a:cs typeface="Times New Roman" pitchFamily="18" charset="0"/>
              </a:rPr>
              <a:t>Implement a robust sound sensing capability to detect and analyze various audio cues, such as crying, laughter, or irregular noises, enabling caregivers to monitor the baby's activities and intervene when necessary.</a:t>
            </a:r>
          </a:p>
          <a:p>
            <a:pPr>
              <a:lnSpc>
                <a:spcPct val="160000"/>
              </a:lnSpc>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DE0C-8D3C-6075-0529-C7D6C576CB89}"/>
              </a:ext>
            </a:extLst>
          </p:cNvPr>
          <p:cNvSpPr>
            <a:spLocks noGrp="1"/>
          </p:cNvSpPr>
          <p:nvPr>
            <p:ph type="title"/>
          </p:nvPr>
        </p:nvSpPr>
        <p:spPr/>
        <p:txBody>
          <a:bodyPr>
            <a:normAutofit/>
          </a:bodyPr>
          <a:lstStyle/>
          <a:p>
            <a:pPr algn="ctr"/>
            <a:r>
              <a:rPr lang="en-US" b="1" u="sng" dirty="0">
                <a:effectLst/>
                <a:latin typeface="Times New Roman" panose="02020603050405020304" pitchFamily="18" charset="0"/>
                <a:ea typeface="Times New Roman" panose="02020603050405020304" pitchFamily="18" charset="0"/>
              </a:rPr>
              <a:t>METHODOLOGY:-</a:t>
            </a:r>
            <a:br>
              <a:rPr lang="en-IN"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EE78A2F-69D3-99BC-3636-45723BACA9F3}"/>
              </a:ext>
            </a:extLst>
          </p:cNvPr>
          <p:cNvSpPr>
            <a:spLocks noGrp="1"/>
          </p:cNvSpPr>
          <p:nvPr>
            <p:ph idx="1"/>
          </p:nvPr>
        </p:nvSpPr>
        <p:spPr>
          <a:xfrm>
            <a:off x="658907" y="1458072"/>
            <a:ext cx="11093823" cy="2988422"/>
          </a:xfrm>
        </p:spPr>
        <p:txBody>
          <a:bodyPr>
            <a:normAutofit fontScale="92500" lnSpcReduction="20000"/>
          </a:bodyPr>
          <a:lstStyle/>
          <a:p>
            <a:pPr>
              <a:lnSpc>
                <a:spcPct val="150000"/>
              </a:lnSpc>
            </a:pPr>
            <a:r>
              <a:rPr lang="en-US" sz="2200" dirty="0">
                <a:effectLst/>
                <a:latin typeface="Times New Roman" panose="02020603050405020304" pitchFamily="18" charset="0"/>
                <a:ea typeface="Times New Roman" panose="02020603050405020304" pitchFamily="18" charset="0"/>
              </a:rPr>
              <a:t>The temperature sensor continuously measures the temperature fluctuation in the baby's room. It provides temperature readings in real-time.</a:t>
            </a:r>
          </a:p>
          <a:p>
            <a:pPr>
              <a:lnSpc>
                <a:spcPct val="150000"/>
              </a:lnSpc>
            </a:pPr>
            <a:r>
              <a:rPr lang="en-US" sz="2200" dirty="0">
                <a:effectLst/>
                <a:latin typeface="Times New Roman" panose="02020603050405020304" pitchFamily="18" charset="0"/>
                <a:ea typeface="Times New Roman" panose="02020603050405020304" pitchFamily="18" charset="0"/>
              </a:rPr>
              <a:t> As soon as the temperature rises above 31 deg </a:t>
            </a:r>
            <a:r>
              <a:rPr lang="en-US" sz="2200" dirty="0" err="1">
                <a:latin typeface="Times New Roman" panose="02020603050405020304" pitchFamily="18" charset="0"/>
                <a:ea typeface="Times New Roman" panose="02020603050405020304" pitchFamily="18" charset="0"/>
              </a:rPr>
              <a:t>c</a:t>
            </a:r>
            <a:r>
              <a:rPr lang="en-US" sz="2200" dirty="0" err="1">
                <a:effectLst/>
                <a:latin typeface="Times New Roman" panose="02020603050405020304" pitchFamily="18" charset="0"/>
                <a:ea typeface="Times New Roman" panose="02020603050405020304" pitchFamily="18" charset="0"/>
              </a:rPr>
              <a:t>elcius</a:t>
            </a:r>
            <a:r>
              <a:rPr lang="en-US" sz="2200" dirty="0">
                <a:effectLst/>
                <a:latin typeface="Times New Roman" panose="02020603050405020304" pitchFamily="18" charset="0"/>
                <a:ea typeface="Times New Roman" panose="02020603050405020304" pitchFamily="18" charset="0"/>
              </a:rPr>
              <a:t> the dc fan which is connected to one channel relay is switched on. </a:t>
            </a:r>
          </a:p>
          <a:p>
            <a:pPr>
              <a:lnSpc>
                <a:spcPct val="150000"/>
              </a:lnSpc>
            </a:pPr>
            <a:r>
              <a:rPr lang="en-US" sz="2200" dirty="0">
                <a:effectLst/>
                <a:latin typeface="Times New Roman" panose="02020603050405020304" pitchFamily="18" charset="0"/>
                <a:ea typeface="Times New Roman" panose="02020603050405020304" pitchFamily="18" charset="0"/>
              </a:rPr>
              <a:t>The sound sensor detects the sound levels in the room, capturing any noise or disturbances that occur.</a:t>
            </a:r>
          </a:p>
          <a:p>
            <a:pPr>
              <a:lnSpc>
                <a:spcPct val="150000"/>
              </a:lnSpc>
            </a:pPr>
            <a:r>
              <a:rPr lang="en-US" sz="2200" dirty="0">
                <a:effectLst/>
                <a:latin typeface="Times New Roman" panose="02020603050405020304" pitchFamily="18" charset="0"/>
                <a:ea typeface="Times New Roman" panose="02020603050405020304" pitchFamily="18" charset="0"/>
              </a:rPr>
              <a:t> As soon as the sound is detected the cradle starts to swing using the servo motor.</a:t>
            </a:r>
            <a:endParaRPr lang="en-IN" sz="22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8F1A026-1595-A8F6-9C3C-C7F4F925C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838" y="4262904"/>
            <a:ext cx="7850324" cy="3189194"/>
          </a:xfrm>
          <a:prstGeom prst="rect">
            <a:avLst/>
          </a:prstGeom>
        </p:spPr>
      </p:pic>
    </p:spTree>
    <p:extLst>
      <p:ext uri="{BB962C8B-B14F-4D97-AF65-F5344CB8AC3E}">
        <p14:creationId xmlns:p14="http://schemas.microsoft.com/office/powerpoint/2010/main" val="71990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1897</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             VISVESVARAYA TECHNOLOGICAL UNIVERSITY         “Jnana Sangama” Belagavi – 590018  Sir M Visvesvaraya Institute Of Technology,Bengaluru-56257   DEPARTMENT OF ELECTRONICS AND COMMUNICATION ENGINEERING  Mini Project Presentation  on    “BABY MONITORING SYSTEM”  </vt:lpstr>
      <vt:lpstr>INTRODUCTION:- </vt:lpstr>
      <vt:lpstr>LITERATURE SURVEY:- </vt:lpstr>
      <vt:lpstr>PowerPoint Presentation</vt:lpstr>
      <vt:lpstr>PowerPoint Presentation</vt:lpstr>
      <vt:lpstr>PowerPoint Presentation</vt:lpstr>
      <vt:lpstr>PROBLEM STATEMENT:- </vt:lpstr>
      <vt:lpstr>OBJECTIVES:-</vt:lpstr>
      <vt:lpstr>METHODOLOGY:- </vt:lpstr>
      <vt:lpstr>CIRCUIT DIAGRAM:-</vt:lpstr>
      <vt:lpstr>FLOW CHART:-</vt:lpstr>
      <vt:lpstr>HARDWARE DETAILS:- </vt:lpstr>
      <vt:lpstr>PowerPoint Presentation</vt:lpstr>
      <vt:lpstr>PowerPoint Presentation</vt:lpstr>
      <vt:lpstr>SOFTWARE DETAILS:- </vt:lpstr>
      <vt:lpstr>RESULTS AND OUTCOMES:- </vt:lpstr>
      <vt:lpstr>MERITS AND DEMERITS:- </vt:lpstr>
      <vt:lpstr> </vt:lpstr>
      <vt:lpstr>CONCLUSION AND FUTURE SCOPE:- </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 Sangama” Belagavi – 590018  Sir M Visvesvaraya Institute Of Technology   DEPARTMENT OF ELECTRONICS AND COMMUNICATION ENGINEERING  Mini Project Presentation on    ”TITLE”</dc:title>
  <dc:creator>PG05</dc:creator>
  <cp:lastModifiedBy>Harshit singh</cp:lastModifiedBy>
  <cp:revision>31</cp:revision>
  <dcterms:created xsi:type="dcterms:W3CDTF">2023-07-05T05:53:16Z</dcterms:created>
  <dcterms:modified xsi:type="dcterms:W3CDTF">2023-07-18T17:39:28Z</dcterms:modified>
</cp:coreProperties>
</file>