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5EA9D-2BB0-B598-07EE-4C1D92119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50BDE-A8AE-AD9A-59DC-2A3D06D8D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6A2B-EA69-75C4-F665-B24703E9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1BAD6-A3D3-853E-AE17-4DC1A3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FFEF4-46CB-A145-10EE-FA419B01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09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7DA67-06BB-1E9B-8414-6DDA061F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CD04-C21D-E1E4-62EC-187AE51CE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9E370-C813-6ADA-988B-6F28DC07C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48D01-6544-C210-88F7-D0381B9F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88CB-B5A8-E44F-2048-7BA8ECB6E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7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330B8E-B52A-ADAE-4982-3228C646E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DD8F6-0233-4BBC-FE11-CE539E653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E5BB7-E917-4F55-EBA5-EE13C4E3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7CF1-5179-7C3C-3496-F1AA8FC1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09530-E54F-9987-C8FB-1855E156A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5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A9FC-6374-97E8-1FD9-9A8B0A5C8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39DDA-E02F-DFA6-DE61-C1D957AE5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8F70-6A43-3AC9-15BF-3529C286E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A1330-364D-0F71-F66C-788EECC9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A95A-D93B-E3C6-5543-7F4720B1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2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C2637-ECF1-51C6-749A-B2AB91C9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504E0-F9C3-E785-92B9-CB88CAF70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D19E-4A24-17C1-48A6-67C7AA98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8B6E-3D41-FBEF-0EBE-675A353D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2CF38-80FF-7F1D-1579-CFB1BC9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88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6530-54ED-4800-71C4-2361035B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1CCC6-F1DE-8E3A-0D4C-06D5FD663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D348FF-952A-9BDE-623E-281CACB0D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3CD17-907D-4F13-7225-B929DD0C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8C9E7-BF52-3EA6-45E7-C532E015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052A7-369B-AAE2-13F0-EDF74285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78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49B-4236-4F86-D95E-395FFD7B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4D086-3752-4E27-45F8-B3993240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9D72C-72EB-E29A-BB89-C0199D7F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C4BF47-D48B-51D4-CBCB-AC53C2C1D8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821FD-BEAD-2338-37D8-C1984A080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A49250-EF74-B4ED-C2C7-296CA2D8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57990-6B51-9A85-BB79-0D49E202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F99D6-56B3-DC7F-3B8F-793C6AF1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5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F0C1C-C893-C312-7093-40CC8E60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CEC783-A793-D4A0-C5FC-880CD2E5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D0C40-B074-3A31-69BF-BE75EEF3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79634-1D22-7F4E-FA19-299F8B7F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993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68CC3-E247-96A3-E4FB-4CE9364C7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19C3C-83A7-F755-EE06-3917FDAD1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EC57-A463-68E3-BB2E-5A1B8339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8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2F9E5-6AE0-9194-A7C2-3751FAE5F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2781C-25A1-9183-6956-7F166B624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3CD64B-1896-CCAB-D2CF-F3BBE718D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6BC6B-28DA-1B1D-6880-764A407B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EAE3C-CC9C-4D0F-63AC-15D44DBB8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83FF7-775C-A4CE-27D7-D7594F00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05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5EDB-2DBE-E38D-79BE-0A57B4D2F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F2598-16B7-B996-5A28-361BACD7A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A07870-A5E9-6F0E-973E-0E18C7007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EA716-0DC3-51BE-B745-2E9BD48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AE84C-F625-1017-B2D9-0BC4E30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8AE4FE-F495-504C-DB57-411329D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61112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545E3E-C332-B248-1493-1DE3511E7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52581-55C4-2501-5E00-D858BC3E7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4B2D6-30AA-AE50-845D-42FD9784A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9C594-C8F7-46F4-B225-68C0A0797D43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75AB2-3675-08DB-E801-DD32C7CB0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CF54-4B1E-EA58-BFB3-71BB7AD27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16C2-BA3A-4BEC-9A1E-60AA6A7A45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894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860655" y="2277255"/>
            <a:ext cx="6394812" cy="2060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386"/>
              </a:lnSpc>
            </a:pPr>
          </a:p>
          <a:p>
            <a:r>
              <a:rPr b="1">
                <a:solidFill>
                  <a:srgbClr val="FFFFFF"/>
                </a:solidFill>
                <a:latin typeface="Poppins Bold"/>
              </a:rPr>
              <a:t>RESURRECTAI: AN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60655" y="3286756"/>
            <a:ext cx="4725617" cy="378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7"/>
              </a:lnSpc>
            </a:pPr>
          </a:p>
          <a:p>
            <a:r>
              <a:rPr>
                <a:solidFill>
                  <a:srgbClr val="FFFFFF"/>
                </a:solidFill>
                <a:latin typeface="Poppins"/>
              </a:rPr>
              <a:t>Exploring the Intersection of Technology, Grief, and Ethics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089787" y="961614"/>
            <a:ext cx="10012427" cy="4934773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80648" y="1384103"/>
            <a:ext cx="5430704" cy="7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2"/>
              </a:lnSpc>
            </a:pPr>
          </a:p>
          <a:p>
            <a:r>
              <a:rPr b="1">
                <a:solidFill>
                  <a:srgbClr val="0A152F"/>
                </a:solidFill>
                <a:latin typeface="Poppins Bold"/>
              </a:rPr>
              <a:t>RECOMMENDATIONS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4946" y="2852543"/>
            <a:ext cx="7142109" cy="196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7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Ethical guidelines, research, legal frameworks, and public discourse.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089787" y="961614"/>
            <a:ext cx="10012427" cy="4934773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80648" y="1384103"/>
            <a:ext cx="5430704" cy="7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2"/>
              </a:lnSpc>
            </a:pPr>
          </a:p>
          <a:p>
            <a:r>
              <a:rPr b="1">
                <a:solidFill>
                  <a:srgbClr val="0A152F"/>
                </a:solidFill>
                <a:latin typeface="Poppins Bold"/>
              </a:rPr>
              <a:t>TECHNOLOGICAL ADVANCEMENTS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4946" y="2852543"/>
            <a:ext cx="7142109" cy="196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7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AI-powered avatars and generative AI models enable realistic digital recreations of the deceased.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850124" y="819780"/>
            <a:ext cx="4101882" cy="87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42"/>
              </a:lnSpc>
            </a:pPr>
          </a:p>
          <a:p>
            <a:r>
              <a:rPr b="1">
                <a:solidFill>
                  <a:srgbClr val="FFFFFF"/>
                </a:solidFill>
                <a:latin typeface="Poppins Bold"/>
              </a:rPr>
              <a:t>CULTURAL ADOPTION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6745" y="2300804"/>
            <a:ext cx="4726351" cy="3607093"/>
            <a:chOff x="0" y="0"/>
            <a:chExt cx="1867201" cy="1425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88905" y="2300804"/>
            <a:ext cx="4726351" cy="3607093"/>
            <a:chOff x="0" y="0"/>
            <a:chExt cx="1867201" cy="1425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8968" y="2502294"/>
            <a:ext cx="4061904" cy="321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3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Early adoption in cultures with ancestor veneration, such as China and Mexico.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21128" y="2502294"/>
            <a:ext cx="4061904" cy="321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3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Market growth potential as technology matures and societal acceptance grows.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892513" y="1138678"/>
            <a:ext cx="6441485" cy="830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64"/>
              </a:lnSpc>
            </a:pPr>
          </a:p>
          <a:p>
            <a:r>
              <a:rPr b="1">
                <a:solidFill>
                  <a:srgbClr val="FFFFFF"/>
                </a:solidFill>
                <a:latin typeface="Poppins Bold"/>
              </a:rPr>
              <a:t>ETHICAL CONCERNS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92513" y="2779511"/>
            <a:ext cx="3202279" cy="2527523"/>
            <a:chOff x="0" y="0"/>
            <a:chExt cx="1553952" cy="12265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85266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Data privacy, consent, exploitation of grief, and long-term psychological impact issues.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494861" y="2779511"/>
            <a:ext cx="3202279" cy="2527523"/>
            <a:chOff x="0" y="0"/>
            <a:chExt cx="1553952" cy="1226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87614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Ethical considerations crucial for reputational risk and legal challenges management.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097208" y="2779511"/>
            <a:ext cx="3202279" cy="2527523"/>
            <a:chOff x="0" y="0"/>
            <a:chExt cx="1553952" cy="12265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89961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/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089787" y="961614"/>
            <a:ext cx="10012427" cy="4934773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80648" y="1384103"/>
            <a:ext cx="5430704" cy="7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2"/>
              </a:lnSpc>
            </a:pPr>
          </a:p>
          <a:p>
            <a:r>
              <a:rPr b="1">
                <a:solidFill>
                  <a:srgbClr val="0A152F"/>
                </a:solidFill>
                <a:latin typeface="Poppins Bold"/>
              </a:rPr>
              <a:t>LEGAL AND REGULATORY GAPS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4946" y="2852543"/>
            <a:ext cx="7142109" cy="196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7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Underdeveloped legal frameworks around the use of deceased individuals' data for AI purposes.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892513" y="1138678"/>
            <a:ext cx="6441485" cy="830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064"/>
              </a:lnSpc>
            </a:pPr>
          </a:p>
          <a:p>
            <a:r>
              <a:rPr b="1">
                <a:solidFill>
                  <a:srgbClr val="FFFFFF"/>
                </a:solidFill>
                <a:latin typeface="Poppins Bold"/>
              </a:rPr>
              <a:t>LIMITED DATA AVAILABILITY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892513" y="2779511"/>
            <a:ext cx="3202279" cy="2527523"/>
            <a:chOff x="0" y="0"/>
            <a:chExt cx="1553952" cy="12265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85266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Market data and financial projections limited due to the nascent stage of this trend.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4494861" y="2779511"/>
            <a:ext cx="3202279" cy="2527523"/>
            <a:chOff x="0" y="0"/>
            <a:chExt cx="1553952" cy="122651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887614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Speculative projections sensitive to acceptance, ethics, and regulatory factors.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097208" y="2779511"/>
            <a:ext cx="3202279" cy="2527523"/>
            <a:chOff x="0" y="0"/>
            <a:chExt cx="1553952" cy="122651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553952" cy="1226517"/>
            </a:xfrm>
            <a:custGeom>
              <a:avLst/>
              <a:gdLst/>
              <a:ahLst/>
              <a:cxnLst/>
              <a:rect l="l" t="t" r="r" b="b"/>
              <a:pathLst>
                <a:path w="1553952" h="1226517">
                  <a:moveTo>
                    <a:pt x="82199" y="0"/>
                  </a:moveTo>
                  <a:lnTo>
                    <a:pt x="1471752" y="0"/>
                  </a:lnTo>
                  <a:cubicBezTo>
                    <a:pt x="1517150" y="0"/>
                    <a:pt x="1553952" y="36802"/>
                    <a:pt x="1553952" y="82199"/>
                  </a:cubicBezTo>
                  <a:lnTo>
                    <a:pt x="1553952" y="1144317"/>
                  </a:lnTo>
                  <a:cubicBezTo>
                    <a:pt x="1553952" y="1189715"/>
                    <a:pt x="1517150" y="1226517"/>
                    <a:pt x="1471752" y="1226517"/>
                  </a:cubicBezTo>
                  <a:lnTo>
                    <a:pt x="82199" y="1226517"/>
                  </a:lnTo>
                  <a:cubicBezTo>
                    <a:pt x="36802" y="1226517"/>
                    <a:pt x="0" y="1189715"/>
                    <a:pt x="0" y="1144317"/>
                  </a:cubicBezTo>
                  <a:lnTo>
                    <a:pt x="0" y="82199"/>
                  </a:lnTo>
                  <a:cubicBezTo>
                    <a:pt x="0" y="36802"/>
                    <a:pt x="36802" y="0"/>
                    <a:pt x="82199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1553952" cy="1283667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89961" y="3104152"/>
            <a:ext cx="2446385" cy="17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41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/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089787" y="961614"/>
            <a:ext cx="10012427" cy="4934773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80648" y="1384103"/>
            <a:ext cx="5430704" cy="7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2"/>
              </a:lnSpc>
            </a:pPr>
          </a:p>
          <a:p>
            <a:r>
              <a:rPr b="1">
                <a:solidFill>
                  <a:srgbClr val="0A152F"/>
                </a:solidFill>
                <a:latin typeface="Poppins Bold"/>
              </a:rPr>
              <a:t>MARKET OPPORTUNITY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4946" y="2852543"/>
            <a:ext cx="7142109" cy="196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7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Potential for growth based on cultural demand and platform integration.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grpSp>
        <p:nvGrpSpPr>
          <p:cNvPr id="3" name="Group 3"/>
          <p:cNvGrpSpPr/>
          <p:nvPr/>
        </p:nvGrpSpPr>
        <p:grpSpPr>
          <a:xfrm>
            <a:off x="1089787" y="961614"/>
            <a:ext cx="10012427" cy="4934773"/>
            <a:chOff x="0" y="0"/>
            <a:chExt cx="3955527" cy="19495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55527" cy="1949540"/>
            </a:xfrm>
            <a:custGeom>
              <a:avLst/>
              <a:gdLst/>
              <a:ahLst/>
              <a:cxnLst/>
              <a:rect l="l" t="t" r="r" b="b"/>
              <a:pathLst>
                <a:path w="3955527" h="1949540">
                  <a:moveTo>
                    <a:pt x="26290" y="0"/>
                  </a:moveTo>
                  <a:lnTo>
                    <a:pt x="3929237" y="0"/>
                  </a:lnTo>
                  <a:cubicBezTo>
                    <a:pt x="3943757" y="0"/>
                    <a:pt x="3955527" y="11770"/>
                    <a:pt x="3955527" y="26290"/>
                  </a:cubicBezTo>
                  <a:lnTo>
                    <a:pt x="3955527" y="1923250"/>
                  </a:lnTo>
                  <a:cubicBezTo>
                    <a:pt x="3955527" y="1937770"/>
                    <a:pt x="3943757" y="1949540"/>
                    <a:pt x="3929237" y="1949540"/>
                  </a:cubicBezTo>
                  <a:lnTo>
                    <a:pt x="26290" y="1949540"/>
                  </a:lnTo>
                  <a:cubicBezTo>
                    <a:pt x="11770" y="1949540"/>
                    <a:pt x="0" y="1937770"/>
                    <a:pt x="0" y="1923250"/>
                  </a:cubicBezTo>
                  <a:lnTo>
                    <a:pt x="0" y="26290"/>
                  </a:lnTo>
                  <a:cubicBezTo>
                    <a:pt x="0" y="11770"/>
                    <a:pt x="11770" y="0"/>
                    <a:pt x="26290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3955527" cy="200669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380648" y="1384103"/>
            <a:ext cx="5430704" cy="794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2"/>
              </a:lnSpc>
            </a:pPr>
          </a:p>
          <a:p>
            <a:r>
              <a:rPr b="1">
                <a:solidFill>
                  <a:srgbClr val="0A152F"/>
                </a:solidFill>
                <a:latin typeface="Poppins Bold"/>
              </a:rPr>
              <a:t>FINANCIAL PROJECTIONS (SPECULATIVE)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524946" y="2852543"/>
            <a:ext cx="7142109" cy="196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7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Hundreds of millions in revenue within a decade, given market penetration and acceptance.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14" b="-814"/>
            </a:stretch>
          </a:blipFill>
        </p:spPr>
        <p:txBody>
          <a:bodyPr/>
          <a:p/>
        </p:txBody>
      </p:sp>
      <p:sp>
        <p:nvSpPr>
          <p:cNvPr id="3" name="TextBox 3"/>
          <p:cNvSpPr txBox="1"/>
          <p:nvPr/>
        </p:nvSpPr>
        <p:spPr>
          <a:xfrm>
            <a:off x="850124" y="819780"/>
            <a:ext cx="4101882" cy="87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542"/>
              </a:lnSpc>
            </a:pPr>
          </a:p>
          <a:p>
            <a:r>
              <a:rPr b="1">
                <a:solidFill>
                  <a:srgbClr val="FFFFFF"/>
                </a:solidFill>
                <a:latin typeface="Poppins Bold"/>
              </a:rPr>
              <a:t>RISK ASSESSMENT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76745" y="2300804"/>
            <a:ext cx="4726351" cy="3607093"/>
            <a:chOff x="0" y="0"/>
            <a:chExt cx="1867201" cy="142502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388905" y="2300804"/>
            <a:ext cx="4726351" cy="3607093"/>
            <a:chOff x="0" y="0"/>
            <a:chExt cx="1867201" cy="142502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867201" cy="1425024"/>
            </a:xfrm>
            <a:custGeom>
              <a:avLst/>
              <a:gdLst/>
              <a:ahLst/>
              <a:cxnLst/>
              <a:rect l="l" t="t" r="r" b="b"/>
              <a:pathLst>
                <a:path w="1867201" h="1425024">
                  <a:moveTo>
                    <a:pt x="55693" y="0"/>
                  </a:moveTo>
                  <a:lnTo>
                    <a:pt x="1811507" y="0"/>
                  </a:lnTo>
                  <a:cubicBezTo>
                    <a:pt x="1826278" y="0"/>
                    <a:pt x="1840444" y="5868"/>
                    <a:pt x="1850888" y="16312"/>
                  </a:cubicBezTo>
                  <a:cubicBezTo>
                    <a:pt x="1861333" y="26757"/>
                    <a:pt x="1867201" y="40922"/>
                    <a:pt x="1867201" y="55693"/>
                  </a:cubicBezTo>
                  <a:lnTo>
                    <a:pt x="1867201" y="1369331"/>
                  </a:lnTo>
                  <a:cubicBezTo>
                    <a:pt x="1867201" y="1384102"/>
                    <a:pt x="1861333" y="1398268"/>
                    <a:pt x="1850888" y="1408712"/>
                  </a:cubicBezTo>
                  <a:cubicBezTo>
                    <a:pt x="1840444" y="1419157"/>
                    <a:pt x="1826278" y="1425024"/>
                    <a:pt x="1811507" y="1425024"/>
                  </a:cubicBezTo>
                  <a:lnTo>
                    <a:pt x="55693" y="1425024"/>
                  </a:lnTo>
                  <a:cubicBezTo>
                    <a:pt x="40922" y="1425024"/>
                    <a:pt x="26757" y="1419157"/>
                    <a:pt x="16312" y="1408712"/>
                  </a:cubicBezTo>
                  <a:cubicBezTo>
                    <a:pt x="5868" y="1398268"/>
                    <a:pt x="0" y="1384102"/>
                    <a:pt x="0" y="1369331"/>
                  </a:cubicBezTo>
                  <a:lnTo>
                    <a:pt x="0" y="55693"/>
                  </a:lnTo>
                  <a:cubicBezTo>
                    <a:pt x="0" y="40922"/>
                    <a:pt x="5868" y="26757"/>
                    <a:pt x="16312" y="16312"/>
                  </a:cubicBezTo>
                  <a:cubicBezTo>
                    <a:pt x="26757" y="5868"/>
                    <a:pt x="40922" y="0"/>
                    <a:pt x="55693" y="0"/>
                  </a:cubicBezTo>
                  <a:close/>
                </a:path>
              </a:pathLst>
            </a:custGeom>
            <a:solidFill>
              <a:srgbClr val="FFFFFF">
                <a:alpha val="74902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1867201" cy="1482174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08968" y="2502294"/>
            <a:ext cx="4061904" cy="321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3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Ethical, psychological, and regulatory risks that can impact business models and market viability.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21128" y="2502294"/>
            <a:ext cx="4061904" cy="321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793"/>
              </a:lnSpc>
            </a:pPr>
          </a:p>
          <a:p>
            <a:r>
              <a:rPr>
                <a:solidFill>
                  <a:srgbClr val="0A152F"/>
                </a:solidFill>
                <a:latin typeface="Poppins"/>
              </a:rPr>
              <a:t>Clear legal frameworks and robust data essential for responsible technology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Widescreen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Poppins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 Aggarwal</dc:creator>
  <cp:lastModifiedBy>Harshit Aggarwal</cp:lastModifiedBy>
  <cp:revision>1</cp:revision>
  <dcterms:created xsi:type="dcterms:W3CDTF">2024-12-04T18:16:43Z</dcterms:created>
  <dcterms:modified xsi:type="dcterms:W3CDTF">2024-12-04T18:16:43Z</dcterms:modified>
</cp:coreProperties>
</file>