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grandir" panose="020B0604020202020204" charset="0"/>
      <p:regular r:id="rId15"/>
    </p:embeddedFont>
    <p:embeddedFont>
      <p:font typeface="Agrandir Bold" panose="020B0604020202020204" charset="0"/>
      <p:regular r:id="rId16"/>
    </p:embeddedFont>
    <p:embeddedFont>
      <p:font typeface="Anton Italics" panose="020B0604020202020204" charset="0"/>
      <p:regular r:id="rId17"/>
    </p:embeddedFont>
    <p:embeddedFont>
      <p:font typeface="Canva Sans Bold" panose="020B0604020202020204" charset="0"/>
      <p:regular r:id="rId18"/>
    </p:embeddedFont>
    <p:embeddedFont>
      <p:font typeface="DM Sans" pitchFamily="2" charset="0"/>
      <p:regular r:id="rId19"/>
    </p:embeddedFont>
    <p:embeddedFont>
      <p:font typeface="Lilita One" panose="020B0604020202020204" charset="0"/>
      <p:regular r:id="rId20"/>
    </p:embeddedFont>
    <p:embeddedFont>
      <p:font typeface="Montserrat" panose="00000500000000000000" pitchFamily="2" charset="0"/>
      <p:regular r:id="rId21"/>
    </p:embeddedFont>
    <p:embeddedFont>
      <p:font typeface="Montserrat Ultra-Bold Italics" panose="020B0604020202020204" charset="0"/>
      <p:regular r:id="rId22"/>
    </p:embeddedFont>
    <p:embeddedFont>
      <p:font typeface="Oswald Bold" panose="020B0604020202020204" charset="0"/>
      <p:regular r:id="rId23"/>
    </p:embeddedFont>
    <p:embeddedFont>
      <p:font typeface="Poppins" panose="00000500000000000000" pitchFamily="2" charset="0"/>
      <p:regular r:id="rId24"/>
    </p:embeddedFont>
    <p:embeddedFont>
      <p:font typeface="Poppins Bold Italics" panose="020B0604020202020204" charset="0"/>
      <p:regular r:id="rId25"/>
    </p:embeddedFont>
    <p:embeddedFont>
      <p:font typeface="Poppins Medium" panose="00000600000000000000" pitchFamily="2" charset="0"/>
      <p:regular r:id="rId26"/>
    </p:embeddedFont>
    <p:embeddedFont>
      <p:font typeface="Poppins Ultra-Bold" panose="020B0604020202020204" charset="0"/>
      <p:regular r:id="rId27"/>
    </p:embeddedFont>
    <p:embeddedFont>
      <p:font typeface="Poppins Ultra-Bold Italic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94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ash.plotly.com/" TargetMode="External"/><Relationship Id="rId2" Type="http://schemas.openxmlformats.org/officeDocument/2006/relationships/hyperlink" Target="https://www.geeksforgeeks.org/django-tutorial/" TargetMode="Externa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hyperlink" Target="https://www.youtub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3838"/>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AutoShape 3"/>
          <p:cNvSpPr/>
          <p:nvPr/>
        </p:nvSpPr>
        <p:spPr>
          <a:xfrm>
            <a:off x="-1403838" y="2362200"/>
            <a:ext cx="15351369" cy="5562600"/>
          </a:xfrm>
          <a:prstGeom prst="rect">
            <a:avLst/>
          </a:prstGeom>
          <a:solidFill>
            <a:srgbClr val="000000"/>
          </a:solidFill>
        </p:spPr>
      </p:sp>
      <p:sp>
        <p:nvSpPr>
          <p:cNvPr id="4" name="AutoShape 4"/>
          <p:cNvSpPr/>
          <p:nvPr/>
        </p:nvSpPr>
        <p:spPr>
          <a:xfrm>
            <a:off x="13947531" y="2362200"/>
            <a:ext cx="375138" cy="5562600"/>
          </a:xfrm>
          <a:prstGeom prst="rect">
            <a:avLst/>
          </a:prstGeom>
          <a:solidFill>
            <a:srgbClr val="FF3131"/>
          </a:solidFill>
        </p:spPr>
      </p:sp>
      <p:sp>
        <p:nvSpPr>
          <p:cNvPr id="5" name="AutoShape 5"/>
          <p:cNvSpPr/>
          <p:nvPr/>
        </p:nvSpPr>
        <p:spPr>
          <a:xfrm>
            <a:off x="1028700" y="5809611"/>
            <a:ext cx="8925981" cy="0"/>
          </a:xfrm>
          <a:prstGeom prst="line">
            <a:avLst/>
          </a:prstGeom>
          <a:ln w="47625" cap="rnd">
            <a:solidFill>
              <a:srgbClr val="FF3131"/>
            </a:solidFill>
            <a:prstDash val="solid"/>
            <a:headEnd type="none" w="sm" len="sm"/>
            <a:tailEnd type="none" w="sm" len="sm"/>
          </a:ln>
        </p:spPr>
      </p:sp>
      <p:sp>
        <p:nvSpPr>
          <p:cNvPr id="6" name="Freeform 6"/>
          <p:cNvSpPr/>
          <p:nvPr/>
        </p:nvSpPr>
        <p:spPr>
          <a:xfrm rot="1153541">
            <a:off x="10764315" y="2770276"/>
            <a:ext cx="2526716" cy="1440228"/>
          </a:xfrm>
          <a:custGeom>
            <a:avLst/>
            <a:gdLst/>
            <a:ahLst/>
            <a:cxnLst/>
            <a:rect l="l" t="t" r="r" b="b"/>
            <a:pathLst>
              <a:path w="2526716" h="1440228">
                <a:moveTo>
                  <a:pt x="0" y="0"/>
                </a:moveTo>
                <a:lnTo>
                  <a:pt x="2526717" y="0"/>
                </a:lnTo>
                <a:lnTo>
                  <a:pt x="2526717" y="1440228"/>
                </a:lnTo>
                <a:lnTo>
                  <a:pt x="0" y="1440228"/>
                </a:lnTo>
                <a:lnTo>
                  <a:pt x="0" y="0"/>
                </a:lnTo>
                <a:close/>
              </a:path>
            </a:pathLst>
          </a:custGeom>
          <a:blipFill>
            <a:blip r:embed="rId3"/>
            <a:stretch>
              <a:fillRect/>
            </a:stretch>
          </a:blipFill>
        </p:spPr>
      </p:sp>
      <p:sp>
        <p:nvSpPr>
          <p:cNvPr id="7" name="Freeform 7"/>
          <p:cNvSpPr/>
          <p:nvPr/>
        </p:nvSpPr>
        <p:spPr>
          <a:xfrm rot="915569">
            <a:off x="10756376" y="5492803"/>
            <a:ext cx="2389460" cy="1526268"/>
          </a:xfrm>
          <a:custGeom>
            <a:avLst/>
            <a:gdLst/>
            <a:ahLst/>
            <a:cxnLst/>
            <a:rect l="l" t="t" r="r" b="b"/>
            <a:pathLst>
              <a:path w="2389460" h="1526268">
                <a:moveTo>
                  <a:pt x="0" y="0"/>
                </a:moveTo>
                <a:lnTo>
                  <a:pt x="2389460" y="0"/>
                </a:lnTo>
                <a:lnTo>
                  <a:pt x="2389460" y="1526268"/>
                </a:lnTo>
                <a:lnTo>
                  <a:pt x="0" y="1526268"/>
                </a:lnTo>
                <a:lnTo>
                  <a:pt x="0" y="0"/>
                </a:lnTo>
                <a:close/>
              </a:path>
            </a:pathLst>
          </a:custGeom>
          <a:blipFill>
            <a:blip r:embed="rId4"/>
            <a:stretch>
              <a:fillRect/>
            </a:stretch>
          </a:blipFill>
        </p:spPr>
      </p:sp>
      <p:sp>
        <p:nvSpPr>
          <p:cNvPr id="8" name="TextBox 8"/>
          <p:cNvSpPr txBox="1"/>
          <p:nvPr/>
        </p:nvSpPr>
        <p:spPr>
          <a:xfrm>
            <a:off x="1028700" y="3528490"/>
            <a:ext cx="11931162" cy="1881071"/>
          </a:xfrm>
          <a:prstGeom prst="rect">
            <a:avLst/>
          </a:prstGeom>
        </p:spPr>
        <p:txBody>
          <a:bodyPr lIns="0" tIns="0" rIns="0" bIns="0" rtlCol="0" anchor="t">
            <a:spAutoFit/>
          </a:bodyPr>
          <a:lstStyle/>
          <a:p>
            <a:pPr algn="l">
              <a:lnSpc>
                <a:spcPts val="7037"/>
              </a:lnSpc>
            </a:pPr>
            <a:r>
              <a:rPr lang="en-US" sz="6832" spc="580" dirty="0">
                <a:solidFill>
                  <a:srgbClr val="FFFFFF"/>
                </a:solidFill>
                <a:latin typeface="Poppins Ultra-Bold"/>
              </a:rPr>
              <a:t>STOCK PRICE </a:t>
            </a:r>
          </a:p>
          <a:p>
            <a:pPr algn="l">
              <a:lnSpc>
                <a:spcPts val="7037"/>
              </a:lnSpc>
            </a:pPr>
            <a:r>
              <a:rPr lang="en-US" sz="6832" spc="580" dirty="0">
                <a:solidFill>
                  <a:srgbClr val="FFFFFF"/>
                </a:solidFill>
                <a:latin typeface="Poppins Ultra-Bold"/>
              </a:rPr>
              <a:t>PREDICTION</a:t>
            </a:r>
          </a:p>
        </p:txBody>
      </p:sp>
      <p:sp>
        <p:nvSpPr>
          <p:cNvPr id="9" name="TextBox 9"/>
          <p:cNvSpPr txBox="1"/>
          <p:nvPr/>
        </p:nvSpPr>
        <p:spPr>
          <a:xfrm>
            <a:off x="1028700" y="6274987"/>
            <a:ext cx="6323152" cy="381997"/>
          </a:xfrm>
          <a:prstGeom prst="rect">
            <a:avLst/>
          </a:prstGeom>
        </p:spPr>
        <p:txBody>
          <a:bodyPr lIns="0" tIns="0" rIns="0" bIns="0" rtlCol="0" anchor="t">
            <a:spAutoFit/>
          </a:bodyPr>
          <a:lstStyle/>
          <a:p>
            <a:pPr algn="l">
              <a:lnSpc>
                <a:spcPts val="2774"/>
              </a:lnSpc>
            </a:pPr>
            <a:r>
              <a:rPr lang="en-US" sz="2693" dirty="0">
                <a:solidFill>
                  <a:srgbClr val="FFFFFF"/>
                </a:solidFill>
                <a:latin typeface="Poppins Medium"/>
              </a:rPr>
              <a:t>Presented By: Harshit Arora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3776057" y="-8229576"/>
            <a:ext cx="11072788" cy="11072788"/>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BF63">
                <a:alpha val="29804"/>
              </a:srgbClr>
            </a:solidFill>
          </p:spPr>
        </p:sp>
      </p:grpSp>
      <p:sp>
        <p:nvSpPr>
          <p:cNvPr id="4" name="TextBox 4"/>
          <p:cNvSpPr txBox="1"/>
          <p:nvPr/>
        </p:nvSpPr>
        <p:spPr>
          <a:xfrm>
            <a:off x="6458766" y="2701297"/>
            <a:ext cx="7312964" cy="1393735"/>
          </a:xfrm>
          <a:prstGeom prst="rect">
            <a:avLst/>
          </a:prstGeom>
        </p:spPr>
        <p:txBody>
          <a:bodyPr lIns="0" tIns="0" rIns="0" bIns="0" rtlCol="0" anchor="t">
            <a:spAutoFit/>
          </a:bodyPr>
          <a:lstStyle/>
          <a:p>
            <a:pPr algn="l">
              <a:lnSpc>
                <a:spcPts val="10694"/>
              </a:lnSpc>
            </a:pPr>
            <a:r>
              <a:rPr lang="en-US" sz="9994">
                <a:solidFill>
                  <a:srgbClr val="FFFBFB"/>
                </a:solidFill>
                <a:latin typeface="Anton Italics"/>
              </a:rPr>
              <a:t>CONCLUSION</a:t>
            </a:r>
          </a:p>
        </p:txBody>
      </p:sp>
      <p:sp>
        <p:nvSpPr>
          <p:cNvPr id="5" name="TextBox 5"/>
          <p:cNvSpPr txBox="1"/>
          <p:nvPr/>
        </p:nvSpPr>
        <p:spPr>
          <a:xfrm>
            <a:off x="1028700" y="4387375"/>
            <a:ext cx="16230600" cy="3438525"/>
          </a:xfrm>
          <a:prstGeom prst="rect">
            <a:avLst/>
          </a:prstGeom>
        </p:spPr>
        <p:txBody>
          <a:bodyPr lIns="0" tIns="0" rIns="0" bIns="0" rtlCol="0" anchor="t">
            <a:spAutoFit/>
          </a:bodyPr>
          <a:lstStyle/>
          <a:p>
            <a:pPr algn="ctr">
              <a:lnSpc>
                <a:spcPts val="5624"/>
              </a:lnSpc>
            </a:pPr>
            <a:r>
              <a:rPr lang="en-US" sz="2499" spc="49">
                <a:solidFill>
                  <a:srgbClr val="FFFFFF"/>
                </a:solidFill>
                <a:latin typeface="Montserrat"/>
              </a:rPr>
              <a:t>The motivation was to propose a application which will be able to produce good stock price prediction results. This study is done by combining different kinds of windowing function with a support vector machine. This is a new way to apply different kinds of windowing function as data pre-processing step to feed the input into the machine learning algorithm for pattern recognition. </a:t>
            </a:r>
          </a:p>
        </p:txBody>
      </p:sp>
      <p:grpSp>
        <p:nvGrpSpPr>
          <p:cNvPr id="6" name="Group 6"/>
          <p:cNvGrpSpPr/>
          <p:nvPr/>
        </p:nvGrpSpPr>
        <p:grpSpPr>
          <a:xfrm>
            <a:off x="1028700" y="-2164267"/>
            <a:ext cx="3192967" cy="3192967"/>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3131"/>
            </a:solidFill>
          </p:spPr>
        </p:sp>
      </p:grpSp>
      <p:grpSp>
        <p:nvGrpSpPr>
          <p:cNvPr id="8" name="Group 8"/>
          <p:cNvGrpSpPr/>
          <p:nvPr/>
        </p:nvGrpSpPr>
        <p:grpSpPr>
          <a:xfrm>
            <a:off x="11162220" y="7443788"/>
            <a:ext cx="11072788" cy="11072788"/>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BF63">
                <a:alpha val="29804"/>
              </a:srgbClr>
            </a:solidFill>
          </p:spPr>
        </p:sp>
      </p:grpSp>
      <p:grpSp>
        <p:nvGrpSpPr>
          <p:cNvPr id="10" name="Group 10"/>
          <p:cNvGrpSpPr/>
          <p:nvPr/>
        </p:nvGrpSpPr>
        <p:grpSpPr>
          <a:xfrm>
            <a:off x="14066333" y="8690516"/>
            <a:ext cx="3192967" cy="3192967"/>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3131"/>
            </a:solidFill>
          </p:spPr>
        </p:sp>
      </p:grpSp>
      <p:sp>
        <p:nvSpPr>
          <p:cNvPr id="12" name="AutoShape 12"/>
          <p:cNvSpPr/>
          <p:nvPr/>
        </p:nvSpPr>
        <p:spPr>
          <a:xfrm rot="2229">
            <a:off x="4221666" y="1033462"/>
            <a:ext cx="14683787" cy="0"/>
          </a:xfrm>
          <a:prstGeom prst="line">
            <a:avLst/>
          </a:prstGeom>
          <a:ln w="19050" cap="rnd">
            <a:solidFill>
              <a:srgbClr val="FFFFFF"/>
            </a:solidFill>
            <a:prstDash val="solid"/>
            <a:headEnd type="none" w="sm" len="sm"/>
            <a:tailEnd type="none" w="sm" len="sm"/>
          </a:ln>
        </p:spPr>
      </p:sp>
      <p:sp>
        <p:nvSpPr>
          <p:cNvPr id="13" name="AutoShape 13"/>
          <p:cNvSpPr/>
          <p:nvPr/>
        </p:nvSpPr>
        <p:spPr>
          <a:xfrm rot="2229">
            <a:off x="-912055" y="9234488"/>
            <a:ext cx="14683787" cy="0"/>
          </a:xfrm>
          <a:prstGeom prst="line">
            <a:avLst/>
          </a:prstGeom>
          <a:ln w="19050" cap="rnd">
            <a:solidFill>
              <a:srgbClr val="FFFFFF"/>
            </a:solidFill>
            <a:prstDash val="solid"/>
            <a:headEnd type="none" w="sm" len="sm"/>
            <a:tailEnd type="none" w="sm" len="sm"/>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1753206">
            <a:off x="-1113304" y="4354356"/>
            <a:ext cx="25783492" cy="9586163"/>
          </a:xfrm>
          <a:prstGeom prst="rect">
            <a:avLst/>
          </a:prstGeom>
          <a:solidFill>
            <a:srgbClr val="545454">
              <a:alpha val="4706"/>
            </a:srgbClr>
          </a:solidFill>
        </p:spPr>
      </p:sp>
      <p:grpSp>
        <p:nvGrpSpPr>
          <p:cNvPr id="3" name="Group 3"/>
          <p:cNvGrpSpPr/>
          <p:nvPr/>
        </p:nvGrpSpPr>
        <p:grpSpPr>
          <a:xfrm>
            <a:off x="11427180" y="-613012"/>
            <a:ext cx="13116092" cy="1311609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BF63"/>
            </a:solidFill>
          </p:spPr>
        </p:sp>
      </p:grpSp>
      <p:grpSp>
        <p:nvGrpSpPr>
          <p:cNvPr id="5" name="Group 5"/>
          <p:cNvGrpSpPr/>
          <p:nvPr/>
        </p:nvGrpSpPr>
        <p:grpSpPr>
          <a:xfrm>
            <a:off x="11778442" y="1943366"/>
            <a:ext cx="9088564" cy="9088528"/>
            <a:chOff x="0" y="0"/>
            <a:chExt cx="6350000" cy="6349975"/>
          </a:xfrm>
        </p:grpSpPr>
        <p:sp>
          <p:nvSpPr>
            <p:cNvPr id="6" name="Freeform 6"/>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71569" r="-12056"/>
              </a:stretch>
            </a:blipFill>
          </p:spPr>
        </p:sp>
      </p:grpSp>
      <p:sp>
        <p:nvSpPr>
          <p:cNvPr id="7" name="TextBox 7"/>
          <p:cNvSpPr txBox="1"/>
          <p:nvPr/>
        </p:nvSpPr>
        <p:spPr>
          <a:xfrm>
            <a:off x="1028700" y="572475"/>
            <a:ext cx="10749742" cy="1370892"/>
          </a:xfrm>
          <a:prstGeom prst="rect">
            <a:avLst/>
          </a:prstGeom>
        </p:spPr>
        <p:txBody>
          <a:bodyPr lIns="0" tIns="0" rIns="0" bIns="0" rtlCol="0" anchor="t">
            <a:spAutoFit/>
          </a:bodyPr>
          <a:lstStyle/>
          <a:p>
            <a:pPr algn="l">
              <a:lnSpc>
                <a:spcPts val="10331"/>
              </a:lnSpc>
            </a:pPr>
            <a:r>
              <a:rPr lang="en-US" sz="10542" spc="-622">
                <a:solidFill>
                  <a:srgbClr val="FFFFFF"/>
                </a:solidFill>
                <a:latin typeface="Montserrat Ultra-Bold Italics"/>
              </a:rPr>
              <a:t>FUTURE WORK</a:t>
            </a:r>
          </a:p>
        </p:txBody>
      </p:sp>
      <p:sp>
        <p:nvSpPr>
          <p:cNvPr id="8" name="TextBox 8"/>
          <p:cNvSpPr txBox="1"/>
          <p:nvPr/>
        </p:nvSpPr>
        <p:spPr>
          <a:xfrm>
            <a:off x="1028700" y="2273255"/>
            <a:ext cx="9479405" cy="6874182"/>
          </a:xfrm>
          <a:prstGeom prst="rect">
            <a:avLst/>
          </a:prstGeom>
        </p:spPr>
        <p:txBody>
          <a:bodyPr lIns="0" tIns="0" rIns="0" bIns="0" rtlCol="0" anchor="t">
            <a:spAutoFit/>
          </a:bodyPr>
          <a:lstStyle/>
          <a:p>
            <a:pPr algn="l">
              <a:lnSpc>
                <a:spcPts val="5512"/>
              </a:lnSpc>
            </a:pPr>
            <a:r>
              <a:rPr lang="en-US" sz="2450" spc="49">
                <a:solidFill>
                  <a:srgbClr val="FFFFFF"/>
                </a:solidFill>
                <a:latin typeface="Montserrat"/>
              </a:rPr>
              <a:t>I am thankful for being provided this great opportunity to work on it. As already mentioned, this project has gone through extensive research work. On the basis of the research work, we have successfully designed and implemented a Stock prediction application. In the future, some other windowing functions will be applied as input selection technique in order to improve the prediction performance of our proposed SVR model’s and the results will be compared with other data mining techniques by applying different dataset from different stock index.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7404775" y="1488436"/>
            <a:ext cx="8702389" cy="1609725"/>
          </a:xfrm>
          <a:prstGeom prst="rect">
            <a:avLst/>
          </a:prstGeom>
        </p:spPr>
        <p:txBody>
          <a:bodyPr lIns="0" tIns="0" rIns="0" bIns="0" rtlCol="0" anchor="t">
            <a:spAutoFit/>
          </a:bodyPr>
          <a:lstStyle/>
          <a:p>
            <a:pPr algn="l">
              <a:lnSpc>
                <a:spcPts val="10799"/>
              </a:lnSpc>
            </a:pPr>
            <a:r>
              <a:rPr lang="en-US" sz="8999">
                <a:solidFill>
                  <a:srgbClr val="FFFBFB"/>
                </a:solidFill>
                <a:latin typeface="Agrandir Bold"/>
              </a:rPr>
              <a:t>References</a:t>
            </a:r>
          </a:p>
        </p:txBody>
      </p:sp>
      <p:sp>
        <p:nvSpPr>
          <p:cNvPr id="3" name="TextBox 3"/>
          <p:cNvSpPr txBox="1"/>
          <p:nvPr/>
        </p:nvSpPr>
        <p:spPr>
          <a:xfrm>
            <a:off x="6765329" y="3209941"/>
            <a:ext cx="9601352" cy="5353687"/>
          </a:xfrm>
          <a:prstGeom prst="rect">
            <a:avLst/>
          </a:prstGeom>
        </p:spPr>
        <p:txBody>
          <a:bodyPr lIns="0" tIns="0" rIns="0" bIns="0" rtlCol="0" anchor="t">
            <a:spAutoFit/>
          </a:bodyPr>
          <a:lstStyle/>
          <a:p>
            <a:pPr marL="863591" lvl="1" indent="-431796" algn="l">
              <a:lnSpc>
                <a:spcPts val="7279"/>
              </a:lnSpc>
              <a:buFont typeface="Arial"/>
              <a:buChar char="•"/>
            </a:pPr>
            <a:r>
              <a:rPr lang="en-US" sz="3999">
                <a:solidFill>
                  <a:srgbClr val="FFFBFB"/>
                </a:solidFill>
                <a:latin typeface="Agrandir"/>
              </a:rPr>
              <a:t>https://www.w3schools.com/ </a:t>
            </a:r>
          </a:p>
          <a:p>
            <a:pPr marL="863591" lvl="1" indent="-431796" algn="l">
              <a:lnSpc>
                <a:spcPts val="7279"/>
              </a:lnSpc>
              <a:buFont typeface="Arial"/>
              <a:buChar char="•"/>
            </a:pPr>
            <a:r>
              <a:rPr lang="en-US" sz="3999">
                <a:solidFill>
                  <a:srgbClr val="FFFBFB"/>
                </a:solidFill>
                <a:latin typeface="Agrandir"/>
              </a:rPr>
              <a:t>https://stackoverflow.com/ </a:t>
            </a:r>
            <a:r>
              <a:rPr lang="en-US" sz="3999" u="sng">
                <a:solidFill>
                  <a:srgbClr val="FFFBFB"/>
                </a:solidFill>
                <a:latin typeface="Agrandir"/>
                <a:hlinkClick r:id="rId2" tooltip="https://www.geeksforgeeks.org/django-tutorial/"/>
              </a:rPr>
              <a:t> </a:t>
            </a:r>
          </a:p>
          <a:p>
            <a:pPr marL="863591" lvl="1" indent="-431796" algn="l">
              <a:lnSpc>
                <a:spcPts val="7279"/>
              </a:lnSpc>
              <a:buFont typeface="Arial"/>
              <a:buChar char="•"/>
            </a:pPr>
            <a:r>
              <a:rPr lang="en-US" sz="3999" u="sng">
                <a:solidFill>
                  <a:srgbClr val="FFFBFB"/>
                </a:solidFill>
                <a:latin typeface="Agrandir"/>
                <a:hlinkClick r:id="rId3" tooltip="https://dash.plotly.com/"/>
              </a:rPr>
              <a:t>https://dash.plotly.com/</a:t>
            </a:r>
          </a:p>
          <a:p>
            <a:pPr marL="863591" lvl="1" indent="-431796" algn="l">
              <a:lnSpc>
                <a:spcPts val="7279"/>
              </a:lnSpc>
              <a:buFont typeface="Arial"/>
              <a:buChar char="•"/>
            </a:pPr>
            <a:r>
              <a:rPr lang="en-US" sz="3999" u="sng">
                <a:solidFill>
                  <a:srgbClr val="FFFBFB"/>
                </a:solidFill>
                <a:latin typeface="Agrandir"/>
                <a:hlinkClick r:id="rId4" tooltip="https://www.youtube.com/"/>
              </a:rPr>
              <a:t>https://www.youtube.com/</a:t>
            </a:r>
          </a:p>
          <a:p>
            <a:pPr marL="863591" lvl="1" indent="-431796" algn="l">
              <a:lnSpc>
                <a:spcPts val="7279"/>
              </a:lnSpc>
              <a:buFont typeface="Arial"/>
              <a:buChar char="•"/>
            </a:pPr>
            <a:r>
              <a:rPr lang="en-US" sz="3999">
                <a:solidFill>
                  <a:srgbClr val="FFFBFB"/>
                </a:solidFill>
                <a:latin typeface="Agrandir"/>
              </a:rPr>
              <a:t>https://www.geeksforgeeks.org/</a:t>
            </a:r>
          </a:p>
          <a:p>
            <a:pPr marL="0" lvl="0" indent="0" algn="l">
              <a:lnSpc>
                <a:spcPts val="4799"/>
              </a:lnSpc>
              <a:spcBef>
                <a:spcPct val="0"/>
              </a:spcBef>
            </a:pPr>
            <a:endParaRPr lang="en-US" sz="3999">
              <a:solidFill>
                <a:srgbClr val="FFFBFB"/>
              </a:solidFill>
              <a:latin typeface="Agrandir"/>
            </a:endParaRPr>
          </a:p>
        </p:txBody>
      </p:sp>
      <p:sp>
        <p:nvSpPr>
          <p:cNvPr id="4" name="Freeform 4"/>
          <p:cNvSpPr/>
          <p:nvPr/>
        </p:nvSpPr>
        <p:spPr>
          <a:xfrm>
            <a:off x="-5804773" y="-4016390"/>
            <a:ext cx="12759868" cy="15157511"/>
          </a:xfrm>
          <a:custGeom>
            <a:avLst/>
            <a:gdLst/>
            <a:ahLst/>
            <a:cxnLst/>
            <a:rect l="l" t="t" r="r" b="b"/>
            <a:pathLst>
              <a:path w="12759868" h="15157511">
                <a:moveTo>
                  <a:pt x="0" y="0"/>
                </a:moveTo>
                <a:lnTo>
                  <a:pt x="12759868" y="0"/>
                </a:lnTo>
                <a:lnTo>
                  <a:pt x="12759868" y="15157511"/>
                </a:lnTo>
                <a:lnTo>
                  <a:pt x="0" y="151575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737373">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6210436" y="6123965"/>
            <a:ext cx="2775357" cy="4163035"/>
            <a:chOff x="0" y="0"/>
            <a:chExt cx="406400" cy="609600"/>
          </a:xfrm>
        </p:grpSpPr>
        <p:sp>
          <p:nvSpPr>
            <p:cNvPr id="3" name="Freeform 3"/>
            <p:cNvSpPr/>
            <p:nvPr/>
          </p:nvSpPr>
          <p:spPr>
            <a:xfrm>
              <a:off x="0" y="0"/>
              <a:ext cx="406400" cy="609600"/>
            </a:xfrm>
            <a:custGeom>
              <a:avLst/>
              <a:gdLst/>
              <a:ahLst/>
              <a:cxnLst/>
              <a:rect l="l" t="t" r="r" b="b"/>
              <a:pathLst>
                <a:path w="406400" h="609600">
                  <a:moveTo>
                    <a:pt x="203200" y="0"/>
                  </a:moveTo>
                  <a:lnTo>
                    <a:pt x="406400" y="0"/>
                  </a:lnTo>
                  <a:lnTo>
                    <a:pt x="203200" y="609600"/>
                  </a:lnTo>
                  <a:lnTo>
                    <a:pt x="0" y="609600"/>
                  </a:lnTo>
                  <a:lnTo>
                    <a:pt x="203200" y="0"/>
                  </a:lnTo>
                  <a:close/>
                </a:path>
              </a:pathLst>
            </a:custGeom>
            <a:solidFill>
              <a:srgbClr val="177D17"/>
            </a:solidFill>
          </p:spPr>
        </p:sp>
        <p:sp>
          <p:nvSpPr>
            <p:cNvPr id="4" name="TextBox 4"/>
            <p:cNvSpPr txBox="1"/>
            <p:nvPr/>
          </p:nvSpPr>
          <p:spPr>
            <a:xfrm>
              <a:off x="101600" y="-57150"/>
              <a:ext cx="203200" cy="66675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97793" y="0"/>
            <a:ext cx="2775357" cy="4163035"/>
            <a:chOff x="0" y="0"/>
            <a:chExt cx="406400" cy="609600"/>
          </a:xfrm>
        </p:grpSpPr>
        <p:sp>
          <p:nvSpPr>
            <p:cNvPr id="6" name="Freeform 6"/>
            <p:cNvSpPr/>
            <p:nvPr/>
          </p:nvSpPr>
          <p:spPr>
            <a:xfrm>
              <a:off x="0" y="0"/>
              <a:ext cx="406400" cy="609600"/>
            </a:xfrm>
            <a:custGeom>
              <a:avLst/>
              <a:gdLst/>
              <a:ahLst/>
              <a:cxnLst/>
              <a:rect l="l" t="t" r="r" b="b"/>
              <a:pathLst>
                <a:path w="406400" h="609600">
                  <a:moveTo>
                    <a:pt x="203200" y="0"/>
                  </a:moveTo>
                  <a:lnTo>
                    <a:pt x="406400" y="0"/>
                  </a:lnTo>
                  <a:lnTo>
                    <a:pt x="203200" y="609600"/>
                  </a:lnTo>
                  <a:lnTo>
                    <a:pt x="0" y="609600"/>
                  </a:lnTo>
                  <a:lnTo>
                    <a:pt x="203200" y="0"/>
                  </a:lnTo>
                  <a:close/>
                </a:path>
              </a:pathLst>
            </a:custGeom>
            <a:solidFill>
              <a:srgbClr val="177D17"/>
            </a:solidFill>
          </p:spPr>
        </p:sp>
        <p:sp>
          <p:nvSpPr>
            <p:cNvPr id="7" name="TextBox 7"/>
            <p:cNvSpPr txBox="1"/>
            <p:nvPr/>
          </p:nvSpPr>
          <p:spPr>
            <a:xfrm>
              <a:off x="101600" y="-57150"/>
              <a:ext cx="203200" cy="666750"/>
            </a:xfrm>
            <a:prstGeom prst="rect">
              <a:avLst/>
            </a:prstGeom>
          </p:spPr>
          <p:txBody>
            <a:bodyPr lIns="50800" tIns="50800" rIns="50800" bIns="50800" rtlCol="0" anchor="ctr"/>
            <a:lstStyle/>
            <a:p>
              <a:pPr algn="ctr">
                <a:lnSpc>
                  <a:spcPts val="2659"/>
                </a:lnSpc>
                <a:spcBef>
                  <a:spcPct val="0"/>
                </a:spcBef>
              </a:pPr>
              <a:endParaRPr/>
            </a:p>
          </p:txBody>
        </p:sp>
      </p:grpSp>
      <p:sp>
        <p:nvSpPr>
          <p:cNvPr id="8" name="AutoShape 8"/>
          <p:cNvSpPr/>
          <p:nvPr/>
        </p:nvSpPr>
        <p:spPr>
          <a:xfrm flipV="1">
            <a:off x="-268171" y="2613952"/>
            <a:ext cx="2190572" cy="6111512"/>
          </a:xfrm>
          <a:prstGeom prst="line">
            <a:avLst/>
          </a:prstGeom>
          <a:ln w="38100" cap="flat">
            <a:solidFill>
              <a:srgbClr val="FFFFFF"/>
            </a:solidFill>
            <a:prstDash val="solid"/>
            <a:headEnd type="none" w="sm" len="sm"/>
            <a:tailEnd type="none" w="sm" len="sm"/>
          </a:ln>
        </p:spPr>
      </p:sp>
      <p:sp>
        <p:nvSpPr>
          <p:cNvPr id="9" name="AutoShape 9"/>
          <p:cNvSpPr/>
          <p:nvPr/>
        </p:nvSpPr>
        <p:spPr>
          <a:xfrm flipV="1">
            <a:off x="16365599" y="1561537"/>
            <a:ext cx="2190572" cy="6111512"/>
          </a:xfrm>
          <a:prstGeom prst="line">
            <a:avLst/>
          </a:prstGeom>
          <a:ln w="38100" cap="flat">
            <a:solidFill>
              <a:srgbClr val="FFFFFF"/>
            </a:solidFill>
            <a:prstDash val="solid"/>
            <a:headEnd type="none" w="sm" len="sm"/>
            <a:tailEnd type="none" w="sm" len="sm"/>
          </a:ln>
        </p:spPr>
      </p:sp>
      <p:sp>
        <p:nvSpPr>
          <p:cNvPr id="10" name="TextBox 10"/>
          <p:cNvSpPr txBox="1"/>
          <p:nvPr/>
        </p:nvSpPr>
        <p:spPr>
          <a:xfrm>
            <a:off x="5107916" y="3355619"/>
            <a:ext cx="8072167" cy="3718636"/>
          </a:xfrm>
          <a:prstGeom prst="rect">
            <a:avLst/>
          </a:prstGeom>
        </p:spPr>
        <p:txBody>
          <a:bodyPr lIns="0" tIns="0" rIns="0" bIns="0" rtlCol="0" anchor="t">
            <a:spAutoFit/>
          </a:bodyPr>
          <a:lstStyle/>
          <a:p>
            <a:pPr algn="ctr">
              <a:lnSpc>
                <a:spcPts val="13745"/>
              </a:lnSpc>
            </a:pPr>
            <a:r>
              <a:rPr lang="en-US" sz="13883">
                <a:solidFill>
                  <a:srgbClr val="FFFFFF"/>
                </a:solidFill>
                <a:latin typeface="Poppins Ultra-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933450" y="-769914"/>
            <a:ext cx="1600200" cy="11826827"/>
          </a:xfrm>
          <a:prstGeom prst="rect">
            <a:avLst/>
          </a:prstGeom>
          <a:solidFill>
            <a:srgbClr val="00BF63"/>
          </a:solidFill>
        </p:spPr>
      </p:sp>
      <p:grpSp>
        <p:nvGrpSpPr>
          <p:cNvPr id="3" name="Group 3"/>
          <p:cNvGrpSpPr/>
          <p:nvPr/>
        </p:nvGrpSpPr>
        <p:grpSpPr>
          <a:xfrm>
            <a:off x="3201042" y="1900359"/>
            <a:ext cx="11885915" cy="7674289"/>
            <a:chOff x="0" y="0"/>
            <a:chExt cx="3130447" cy="2021212"/>
          </a:xfrm>
        </p:grpSpPr>
        <p:sp>
          <p:nvSpPr>
            <p:cNvPr id="4" name="Freeform 4"/>
            <p:cNvSpPr/>
            <p:nvPr/>
          </p:nvSpPr>
          <p:spPr>
            <a:xfrm>
              <a:off x="0" y="0"/>
              <a:ext cx="3130447" cy="2021212"/>
            </a:xfrm>
            <a:custGeom>
              <a:avLst/>
              <a:gdLst/>
              <a:ahLst/>
              <a:cxnLst/>
              <a:rect l="l" t="t" r="r" b="b"/>
              <a:pathLst>
                <a:path w="3130447" h="2021212">
                  <a:moveTo>
                    <a:pt x="0" y="0"/>
                  </a:moveTo>
                  <a:lnTo>
                    <a:pt x="3130447" y="0"/>
                  </a:lnTo>
                  <a:lnTo>
                    <a:pt x="3130447" y="2021212"/>
                  </a:lnTo>
                  <a:lnTo>
                    <a:pt x="0" y="2021212"/>
                  </a:lnTo>
                  <a:close/>
                </a:path>
              </a:pathLst>
            </a:custGeom>
            <a:solidFill>
              <a:srgbClr val="000000"/>
            </a:solidFill>
            <a:ln w="285750" cap="sq">
              <a:solidFill>
                <a:srgbClr val="FF3131"/>
              </a:solidFill>
              <a:prstDash val="solid"/>
              <a:miter/>
            </a:ln>
          </p:spPr>
        </p:sp>
        <p:sp>
          <p:nvSpPr>
            <p:cNvPr id="5" name="TextBox 5"/>
            <p:cNvSpPr txBox="1"/>
            <p:nvPr/>
          </p:nvSpPr>
          <p:spPr>
            <a:xfrm>
              <a:off x="0" y="-38100"/>
              <a:ext cx="3130447" cy="2059312"/>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505277" y="521014"/>
            <a:ext cx="11277446" cy="1062996"/>
          </a:xfrm>
          <a:prstGeom prst="rect">
            <a:avLst/>
          </a:prstGeom>
        </p:spPr>
        <p:txBody>
          <a:bodyPr lIns="0" tIns="0" rIns="0" bIns="0" rtlCol="0" anchor="t">
            <a:spAutoFit/>
          </a:bodyPr>
          <a:lstStyle/>
          <a:p>
            <a:pPr marL="0" lvl="0" indent="0" algn="ctr">
              <a:lnSpc>
                <a:spcPts val="7543"/>
              </a:lnSpc>
              <a:spcBef>
                <a:spcPct val="0"/>
              </a:spcBef>
            </a:pPr>
            <a:r>
              <a:rPr lang="en-US" sz="7323" spc="622">
                <a:solidFill>
                  <a:srgbClr val="FFFFFF"/>
                </a:solidFill>
                <a:latin typeface="Poppins Ultra-Bold"/>
              </a:rPr>
              <a:t>OVERVIEW</a:t>
            </a:r>
          </a:p>
        </p:txBody>
      </p:sp>
      <p:sp>
        <p:nvSpPr>
          <p:cNvPr id="7" name="TextBox 7"/>
          <p:cNvSpPr txBox="1"/>
          <p:nvPr/>
        </p:nvSpPr>
        <p:spPr>
          <a:xfrm>
            <a:off x="3658828" y="2816469"/>
            <a:ext cx="10970344" cy="5852756"/>
          </a:xfrm>
          <a:prstGeom prst="rect">
            <a:avLst/>
          </a:prstGeom>
        </p:spPr>
        <p:txBody>
          <a:bodyPr lIns="0" tIns="0" rIns="0" bIns="0" rtlCol="0" anchor="t">
            <a:spAutoFit/>
          </a:bodyPr>
          <a:lstStyle/>
          <a:p>
            <a:pPr algn="ctr">
              <a:lnSpc>
                <a:spcPts val="5071"/>
              </a:lnSpc>
            </a:pPr>
            <a:r>
              <a:rPr lang="en-US" sz="3622" spc="307" dirty="0">
                <a:solidFill>
                  <a:srgbClr val="FFFFFF"/>
                </a:solidFill>
                <a:latin typeface="Poppins"/>
              </a:rPr>
              <a:t>In this Project, we implement machine learning approach to predict the stock prices. We will be creating a single page web application using “DASH”. Machine learning is purposely implemented in forecasting stock prices. The aim is to predict the stock prices in order to build more informed, accurate decisions for investments.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295401" y="2247900"/>
            <a:ext cx="12192000" cy="70498"/>
          </a:xfrm>
          <a:prstGeom prst="rect">
            <a:avLst/>
          </a:prstGeom>
          <a:solidFill>
            <a:srgbClr val="FFFFFF"/>
          </a:solidFill>
          <a:ln w="276225" cap="sq">
            <a:solidFill>
              <a:srgbClr val="FFFFFF"/>
            </a:solidFill>
            <a:prstDash val="solid"/>
            <a:miter/>
          </a:ln>
        </p:spPr>
      </p:sp>
      <p:sp>
        <p:nvSpPr>
          <p:cNvPr id="3" name="AutoShape 3"/>
          <p:cNvSpPr/>
          <p:nvPr/>
        </p:nvSpPr>
        <p:spPr>
          <a:xfrm>
            <a:off x="17694275" y="-769914"/>
            <a:ext cx="1600200" cy="11826827"/>
          </a:xfrm>
          <a:prstGeom prst="rect">
            <a:avLst/>
          </a:prstGeom>
          <a:solidFill>
            <a:srgbClr val="00BF63"/>
          </a:solidFill>
        </p:spPr>
      </p:sp>
      <p:grpSp>
        <p:nvGrpSpPr>
          <p:cNvPr id="4" name="Group 4"/>
          <p:cNvGrpSpPr/>
          <p:nvPr/>
        </p:nvGrpSpPr>
        <p:grpSpPr>
          <a:xfrm>
            <a:off x="1028700" y="623470"/>
            <a:ext cx="12564155" cy="1784716"/>
            <a:chOff x="0" y="0"/>
            <a:chExt cx="16752207" cy="2379621"/>
          </a:xfrm>
        </p:grpSpPr>
        <p:sp>
          <p:nvSpPr>
            <p:cNvPr id="5" name="AutoShape 5"/>
            <p:cNvSpPr/>
            <p:nvPr/>
          </p:nvSpPr>
          <p:spPr>
            <a:xfrm>
              <a:off x="0" y="0"/>
              <a:ext cx="16752207" cy="2379621"/>
            </a:xfrm>
            <a:prstGeom prst="rect">
              <a:avLst/>
            </a:prstGeom>
            <a:solidFill>
              <a:srgbClr val="FF3131"/>
            </a:solidFill>
          </p:spPr>
        </p:sp>
        <p:sp>
          <p:nvSpPr>
            <p:cNvPr id="6" name="TextBox 6"/>
            <p:cNvSpPr txBox="1"/>
            <p:nvPr/>
          </p:nvSpPr>
          <p:spPr>
            <a:xfrm>
              <a:off x="677027" y="517317"/>
              <a:ext cx="15353371" cy="1433613"/>
            </a:xfrm>
            <a:prstGeom prst="rect">
              <a:avLst/>
            </a:prstGeom>
          </p:spPr>
          <p:txBody>
            <a:bodyPr lIns="0" tIns="0" rIns="0" bIns="0" rtlCol="0" anchor="t">
              <a:spAutoFit/>
            </a:bodyPr>
            <a:lstStyle/>
            <a:p>
              <a:pPr algn="just">
                <a:lnSpc>
                  <a:spcPts val="7558"/>
                </a:lnSpc>
              </a:pPr>
              <a:r>
                <a:rPr lang="en-US" sz="7338" spc="623">
                  <a:solidFill>
                    <a:srgbClr val="FFFFFF"/>
                  </a:solidFill>
                  <a:latin typeface="Poppins Ultra-Bold"/>
                </a:rPr>
                <a:t>PROBLEM STATEMENT</a:t>
              </a:r>
            </a:p>
          </p:txBody>
        </p:sp>
      </p:grpSp>
      <p:sp>
        <p:nvSpPr>
          <p:cNvPr id="7" name="TextBox 7"/>
          <p:cNvSpPr txBox="1"/>
          <p:nvPr/>
        </p:nvSpPr>
        <p:spPr>
          <a:xfrm>
            <a:off x="1028700" y="2820381"/>
            <a:ext cx="15993174" cy="7105980"/>
          </a:xfrm>
          <a:prstGeom prst="rect">
            <a:avLst/>
          </a:prstGeom>
        </p:spPr>
        <p:txBody>
          <a:bodyPr lIns="0" tIns="0" rIns="0" bIns="0" rtlCol="0" anchor="t">
            <a:spAutoFit/>
          </a:bodyPr>
          <a:lstStyle/>
          <a:p>
            <a:pPr algn="l">
              <a:lnSpc>
                <a:spcPts val="4706"/>
              </a:lnSpc>
            </a:pPr>
            <a:r>
              <a:rPr lang="en-US" sz="3362" spc="285" dirty="0">
                <a:solidFill>
                  <a:srgbClr val="FFFFFF"/>
                </a:solidFill>
                <a:latin typeface="Poppins Medium"/>
              </a:rPr>
              <a:t>Stock investments provide one of the highest returns in the market. Even though they are volatile in nature, a person can visualize share prices and other statistical factors which help investors carefully select on which company they want to spend their hard earned money on.</a:t>
            </a:r>
          </a:p>
          <a:p>
            <a:pPr algn="l">
              <a:lnSpc>
                <a:spcPts val="4706"/>
              </a:lnSpc>
            </a:pPr>
            <a:endParaRPr lang="en-US" sz="3362" spc="285" dirty="0">
              <a:solidFill>
                <a:srgbClr val="FFFFFF"/>
              </a:solidFill>
              <a:latin typeface="Poppins Medium"/>
            </a:endParaRPr>
          </a:p>
          <a:p>
            <a:pPr algn="l">
              <a:lnSpc>
                <a:spcPts val="4706"/>
              </a:lnSpc>
            </a:pPr>
            <a:r>
              <a:rPr lang="en-US" sz="3362" spc="285" dirty="0">
                <a:solidFill>
                  <a:srgbClr val="FFFFFF"/>
                </a:solidFill>
                <a:latin typeface="Poppins Medium"/>
              </a:rPr>
              <a:t>Developing this simple project using the Dash library, we can make dynamically designed plots of the financial data of specific company by using the tabular data provided by </a:t>
            </a:r>
            <a:r>
              <a:rPr lang="en-US" sz="3362" spc="285" dirty="0" err="1">
                <a:solidFill>
                  <a:srgbClr val="FFFFFF"/>
                </a:solidFill>
                <a:latin typeface="Poppins Medium"/>
              </a:rPr>
              <a:t>yfinance</a:t>
            </a:r>
            <a:r>
              <a:rPr lang="en-US" sz="3362" spc="285" dirty="0">
                <a:solidFill>
                  <a:srgbClr val="FFFFFF"/>
                </a:solidFill>
                <a:latin typeface="Poppins Medium"/>
              </a:rPr>
              <a:t> library. On top of it, we can use a machine learning algorithm to predict the upcoming stock prices.</a:t>
            </a:r>
          </a:p>
          <a:p>
            <a:pPr marL="0" lvl="0" indent="0" algn="l">
              <a:lnSpc>
                <a:spcPts val="4706"/>
              </a:lnSpc>
            </a:pPr>
            <a:endParaRPr lang="en-US" sz="3362" spc="285" dirty="0">
              <a:solidFill>
                <a:srgbClr val="FFFFFF"/>
              </a:solidFill>
              <a:latin typeface="Poppi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AutoShape 7"/>
          <p:cNvSpPr/>
          <p:nvPr/>
        </p:nvSpPr>
        <p:spPr>
          <a:xfrm>
            <a:off x="1837837" y="2095500"/>
            <a:ext cx="4715363" cy="154355"/>
          </a:xfrm>
          <a:prstGeom prst="rect">
            <a:avLst/>
          </a:prstGeom>
          <a:solidFill>
            <a:srgbClr val="FFFFFF"/>
          </a:solidFill>
          <a:ln w="276225" cap="sq">
            <a:solidFill>
              <a:srgbClr val="FFFFFF"/>
            </a:solidFill>
            <a:prstDash val="solid"/>
            <a:miter/>
          </a:ln>
        </p:spPr>
      </p:sp>
      <p:sp>
        <p:nvSpPr>
          <p:cNvPr id="2" name="AutoShape 2"/>
          <p:cNvSpPr/>
          <p:nvPr/>
        </p:nvSpPr>
        <p:spPr>
          <a:xfrm>
            <a:off x="-942975" y="-769914"/>
            <a:ext cx="1600200" cy="11826827"/>
          </a:xfrm>
          <a:prstGeom prst="rect">
            <a:avLst/>
          </a:prstGeom>
          <a:solidFill>
            <a:srgbClr val="00BF63"/>
          </a:solidFill>
        </p:spPr>
      </p:sp>
      <p:sp>
        <p:nvSpPr>
          <p:cNvPr id="3" name="TextBox 3"/>
          <p:cNvSpPr txBox="1"/>
          <p:nvPr/>
        </p:nvSpPr>
        <p:spPr>
          <a:xfrm>
            <a:off x="1633416" y="2737573"/>
            <a:ext cx="15021169" cy="4450706"/>
          </a:xfrm>
          <a:prstGeom prst="rect">
            <a:avLst/>
          </a:prstGeom>
        </p:spPr>
        <p:txBody>
          <a:bodyPr lIns="0" tIns="0" rIns="0" bIns="0" rtlCol="0" anchor="t">
            <a:spAutoFit/>
          </a:bodyPr>
          <a:lstStyle/>
          <a:p>
            <a:pPr>
              <a:lnSpc>
                <a:spcPct val="150000"/>
              </a:lnSpc>
            </a:pP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We will be creating a single-page web application using Dash (a python framework) and some machine learning models which will show stock</a:t>
            </a:r>
            <a:r>
              <a:rPr lang="en-US" sz="3360" spc="-1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 </a:t>
            </a: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plots</a:t>
            </a:r>
            <a:r>
              <a:rPr lang="en-US" sz="3360" spc="-1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 </a:t>
            </a: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based</a:t>
            </a:r>
            <a:r>
              <a:rPr lang="en-US" sz="3360" spc="-1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 </a:t>
            </a: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on</a:t>
            </a:r>
            <a:r>
              <a:rPr lang="en-US" sz="3360" spc="-1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 </a:t>
            </a: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the</a:t>
            </a:r>
            <a:r>
              <a:rPr lang="en-US" sz="3360" spc="-3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 </a:t>
            </a: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stock</a:t>
            </a:r>
            <a:r>
              <a:rPr lang="en-US" sz="3360" spc="-1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 </a:t>
            </a: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code</a:t>
            </a:r>
            <a:r>
              <a:rPr lang="en-US" sz="3360" spc="-15"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 </a:t>
            </a: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given</a:t>
            </a:r>
            <a:r>
              <a:rPr lang="en-US" sz="3360" spc="-25"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 </a:t>
            </a: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by</a:t>
            </a:r>
            <a:r>
              <a:rPr lang="en-US" sz="3360" spc="-3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 </a:t>
            </a:r>
            <a:r>
              <a:rPr lang="en-US"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rPr>
              <a:t>the user. Also, the ML model enables the user to get stock price prediction for the date inputted by the user.</a:t>
            </a:r>
            <a:endParaRPr lang="en-IN" sz="3360" dirty="0">
              <a:solidFill>
                <a:schemeClr val="bg1"/>
              </a:solidFill>
              <a:effectLst/>
              <a:latin typeface="Poppins Medium" panose="00000600000000000000" pitchFamily="2" charset="0"/>
              <a:ea typeface="Times New Roman" panose="02020603050405020304" pitchFamily="18" charset="0"/>
              <a:cs typeface="Poppins Medium" panose="00000600000000000000" pitchFamily="2" charset="0"/>
            </a:endParaRPr>
          </a:p>
          <a:p>
            <a:pPr algn="l">
              <a:lnSpc>
                <a:spcPts val="4706"/>
              </a:lnSpc>
            </a:pPr>
            <a:endParaRPr lang="en-US" sz="3360" spc="285" dirty="0">
              <a:solidFill>
                <a:schemeClr val="bg1"/>
              </a:solidFill>
              <a:latin typeface="Poppins Medium" panose="00000600000000000000" pitchFamily="2" charset="0"/>
              <a:cs typeface="Poppins Medium" panose="00000600000000000000" pitchFamily="2" charset="0"/>
            </a:endParaRPr>
          </a:p>
        </p:txBody>
      </p:sp>
      <p:grpSp>
        <p:nvGrpSpPr>
          <p:cNvPr id="4" name="Group 4"/>
          <p:cNvGrpSpPr/>
          <p:nvPr/>
        </p:nvGrpSpPr>
        <p:grpSpPr>
          <a:xfrm>
            <a:off x="1633416" y="541344"/>
            <a:ext cx="5058113" cy="1784716"/>
            <a:chOff x="0" y="0"/>
            <a:chExt cx="6744151" cy="2379621"/>
          </a:xfrm>
        </p:grpSpPr>
        <p:sp>
          <p:nvSpPr>
            <p:cNvPr id="5" name="AutoShape 5"/>
            <p:cNvSpPr/>
            <p:nvPr/>
          </p:nvSpPr>
          <p:spPr>
            <a:xfrm>
              <a:off x="0" y="0"/>
              <a:ext cx="6744151" cy="2379621"/>
            </a:xfrm>
            <a:prstGeom prst="rect">
              <a:avLst/>
            </a:prstGeom>
            <a:solidFill>
              <a:srgbClr val="FF3131"/>
            </a:solidFill>
          </p:spPr>
        </p:sp>
        <p:sp>
          <p:nvSpPr>
            <p:cNvPr id="6" name="TextBox 6"/>
            <p:cNvSpPr txBox="1"/>
            <p:nvPr/>
          </p:nvSpPr>
          <p:spPr>
            <a:xfrm>
              <a:off x="272560" y="517317"/>
              <a:ext cx="6181004" cy="1433613"/>
            </a:xfrm>
            <a:prstGeom prst="rect">
              <a:avLst/>
            </a:prstGeom>
          </p:spPr>
          <p:txBody>
            <a:bodyPr lIns="0" tIns="0" rIns="0" bIns="0" rtlCol="0" anchor="t">
              <a:spAutoFit/>
            </a:bodyPr>
            <a:lstStyle/>
            <a:p>
              <a:pPr algn="just">
                <a:lnSpc>
                  <a:spcPts val="7558"/>
                </a:lnSpc>
              </a:pPr>
              <a:r>
                <a:rPr lang="en-US" sz="7338" spc="623">
                  <a:solidFill>
                    <a:srgbClr val="FFFFFF"/>
                  </a:solidFill>
                  <a:latin typeface="Poppins Ultra-Bold"/>
                </a:rPr>
                <a:t>Purpose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351071" y="6130311"/>
            <a:ext cx="232214" cy="4861025"/>
          </a:xfrm>
          <a:prstGeom prst="rect">
            <a:avLst/>
          </a:prstGeom>
          <a:solidFill>
            <a:srgbClr val="D9D9D9"/>
          </a:solidFill>
        </p:spPr>
      </p:sp>
      <p:sp>
        <p:nvSpPr>
          <p:cNvPr id="3" name="TextBox 3"/>
          <p:cNvSpPr txBox="1"/>
          <p:nvPr/>
        </p:nvSpPr>
        <p:spPr>
          <a:xfrm>
            <a:off x="1316198" y="5697638"/>
            <a:ext cx="3089350" cy="2163968"/>
          </a:xfrm>
          <a:prstGeom prst="rect">
            <a:avLst/>
          </a:prstGeom>
        </p:spPr>
        <p:txBody>
          <a:bodyPr lIns="0" tIns="0" rIns="0" bIns="0" rtlCol="0" anchor="t">
            <a:spAutoFit/>
          </a:bodyPr>
          <a:lstStyle/>
          <a:p>
            <a:pPr algn="l">
              <a:lnSpc>
                <a:spcPts val="2812"/>
              </a:lnSpc>
            </a:pPr>
            <a:r>
              <a:rPr lang="en-US" sz="2730">
                <a:solidFill>
                  <a:srgbClr val="000000"/>
                </a:solidFill>
                <a:latin typeface="Poppins Medium"/>
              </a:rPr>
              <a:t>Presentations can be used as lectures, lectures, speeches, reports, and many others.</a:t>
            </a:r>
          </a:p>
        </p:txBody>
      </p:sp>
      <p:sp>
        <p:nvSpPr>
          <p:cNvPr id="4" name="TextBox 4"/>
          <p:cNvSpPr txBox="1"/>
          <p:nvPr/>
        </p:nvSpPr>
        <p:spPr>
          <a:xfrm>
            <a:off x="1922503" y="4610892"/>
            <a:ext cx="3089350" cy="2163968"/>
          </a:xfrm>
          <a:prstGeom prst="rect">
            <a:avLst/>
          </a:prstGeom>
        </p:spPr>
        <p:txBody>
          <a:bodyPr lIns="0" tIns="0" rIns="0" bIns="0" rtlCol="0" anchor="t">
            <a:spAutoFit/>
          </a:bodyPr>
          <a:lstStyle/>
          <a:p>
            <a:pPr algn="l">
              <a:lnSpc>
                <a:spcPts val="2812"/>
              </a:lnSpc>
            </a:pPr>
            <a:r>
              <a:rPr lang="en-US" sz="2730">
                <a:solidFill>
                  <a:srgbClr val="000000"/>
                </a:solidFill>
                <a:latin typeface="Poppins Medium"/>
              </a:rPr>
              <a:t>Presentations can be used as lectures, lectures, speeches, reports, and many others.</a:t>
            </a:r>
          </a:p>
        </p:txBody>
      </p:sp>
      <p:sp>
        <p:nvSpPr>
          <p:cNvPr id="5" name="TextBox 5"/>
          <p:cNvSpPr txBox="1"/>
          <p:nvPr/>
        </p:nvSpPr>
        <p:spPr>
          <a:xfrm>
            <a:off x="10556288" y="5697638"/>
            <a:ext cx="3089350" cy="2163968"/>
          </a:xfrm>
          <a:prstGeom prst="rect">
            <a:avLst/>
          </a:prstGeom>
        </p:spPr>
        <p:txBody>
          <a:bodyPr lIns="0" tIns="0" rIns="0" bIns="0" rtlCol="0" anchor="t">
            <a:spAutoFit/>
          </a:bodyPr>
          <a:lstStyle/>
          <a:p>
            <a:pPr algn="l">
              <a:lnSpc>
                <a:spcPts val="2812"/>
              </a:lnSpc>
            </a:pPr>
            <a:r>
              <a:rPr lang="en-US" sz="2730">
                <a:solidFill>
                  <a:srgbClr val="000000"/>
                </a:solidFill>
                <a:latin typeface="Poppins Medium"/>
              </a:rPr>
              <a:t>Presentations can be used as lectures, lectures, speeches, reports, and many others.</a:t>
            </a:r>
          </a:p>
        </p:txBody>
      </p:sp>
      <p:grpSp>
        <p:nvGrpSpPr>
          <p:cNvPr id="6" name="Group 6"/>
          <p:cNvGrpSpPr/>
          <p:nvPr/>
        </p:nvGrpSpPr>
        <p:grpSpPr>
          <a:xfrm>
            <a:off x="1036665" y="1842284"/>
            <a:ext cx="16124671" cy="6602433"/>
            <a:chOff x="0" y="0"/>
            <a:chExt cx="21499561" cy="8803243"/>
          </a:xfrm>
        </p:grpSpPr>
        <p:sp>
          <p:nvSpPr>
            <p:cNvPr id="7" name="AutoShape 7"/>
            <p:cNvSpPr/>
            <p:nvPr/>
          </p:nvSpPr>
          <p:spPr>
            <a:xfrm rot="-5400000">
              <a:off x="-1157036" y="1157036"/>
              <a:ext cx="8803243" cy="6489172"/>
            </a:xfrm>
            <a:prstGeom prst="rect">
              <a:avLst/>
            </a:prstGeom>
            <a:solidFill>
              <a:srgbClr val="FF3131"/>
            </a:solidFill>
          </p:spPr>
        </p:sp>
        <p:sp>
          <p:nvSpPr>
            <p:cNvPr id="8" name="AutoShape 8"/>
            <p:cNvSpPr/>
            <p:nvPr/>
          </p:nvSpPr>
          <p:spPr>
            <a:xfrm rot="-5400000">
              <a:off x="13853353" y="1157036"/>
              <a:ext cx="8803243" cy="6489172"/>
            </a:xfrm>
            <a:prstGeom prst="rect">
              <a:avLst/>
            </a:prstGeom>
            <a:solidFill>
              <a:srgbClr val="FF3131"/>
            </a:solidFill>
          </p:spPr>
        </p:sp>
        <p:sp>
          <p:nvSpPr>
            <p:cNvPr id="9" name="AutoShape 9"/>
            <p:cNvSpPr/>
            <p:nvPr/>
          </p:nvSpPr>
          <p:spPr>
            <a:xfrm rot="-5400000">
              <a:off x="6348159" y="1157036"/>
              <a:ext cx="8803243" cy="6489172"/>
            </a:xfrm>
            <a:prstGeom prst="rect">
              <a:avLst/>
            </a:prstGeom>
            <a:solidFill>
              <a:srgbClr val="FF3131"/>
            </a:solidFill>
          </p:spPr>
        </p:sp>
      </p:grpSp>
      <p:sp>
        <p:nvSpPr>
          <p:cNvPr id="10" name="AutoShape 10"/>
          <p:cNvSpPr/>
          <p:nvPr/>
        </p:nvSpPr>
        <p:spPr>
          <a:xfrm rot="-5400000">
            <a:off x="14614717" y="6130311"/>
            <a:ext cx="232214" cy="4861025"/>
          </a:xfrm>
          <a:prstGeom prst="rect">
            <a:avLst/>
          </a:prstGeom>
          <a:solidFill>
            <a:srgbClr val="D9D9D9"/>
          </a:solidFill>
        </p:spPr>
      </p:sp>
      <p:sp>
        <p:nvSpPr>
          <p:cNvPr id="11" name="AutoShape 11"/>
          <p:cNvSpPr/>
          <p:nvPr/>
        </p:nvSpPr>
        <p:spPr>
          <a:xfrm rot="-5400000">
            <a:off x="8982894" y="6129441"/>
            <a:ext cx="232214" cy="4861025"/>
          </a:xfrm>
          <a:prstGeom prst="rect">
            <a:avLst/>
          </a:prstGeom>
          <a:solidFill>
            <a:srgbClr val="D9D9D9"/>
          </a:solidFill>
        </p:spPr>
      </p:sp>
      <p:sp>
        <p:nvSpPr>
          <p:cNvPr id="12" name="TextBox 12"/>
          <p:cNvSpPr txBox="1"/>
          <p:nvPr/>
        </p:nvSpPr>
        <p:spPr>
          <a:xfrm>
            <a:off x="1544372" y="2046830"/>
            <a:ext cx="3845611" cy="1536065"/>
          </a:xfrm>
          <a:prstGeom prst="rect">
            <a:avLst/>
          </a:prstGeom>
        </p:spPr>
        <p:txBody>
          <a:bodyPr lIns="0" tIns="0" rIns="0" bIns="0" rtlCol="0" anchor="t">
            <a:spAutoFit/>
          </a:bodyPr>
          <a:lstStyle/>
          <a:p>
            <a:pPr algn="ctr">
              <a:lnSpc>
                <a:spcPts val="6160"/>
              </a:lnSpc>
            </a:pPr>
            <a:r>
              <a:rPr lang="en-US" sz="4400">
                <a:solidFill>
                  <a:srgbClr val="FFFFFF"/>
                </a:solidFill>
                <a:latin typeface="Canva Sans Bold"/>
              </a:rPr>
              <a:t>Hardware </a:t>
            </a:r>
          </a:p>
          <a:p>
            <a:pPr algn="ctr">
              <a:lnSpc>
                <a:spcPts val="6160"/>
              </a:lnSpc>
            </a:pPr>
            <a:r>
              <a:rPr lang="en-US" sz="4400">
                <a:solidFill>
                  <a:srgbClr val="FFFFFF"/>
                </a:solidFill>
                <a:latin typeface="Canva Sans Bold"/>
              </a:rPr>
              <a:t>Requirements</a:t>
            </a:r>
          </a:p>
        </p:txBody>
      </p:sp>
      <p:sp>
        <p:nvSpPr>
          <p:cNvPr id="13" name="TextBox 13"/>
          <p:cNvSpPr txBox="1"/>
          <p:nvPr/>
        </p:nvSpPr>
        <p:spPr>
          <a:xfrm>
            <a:off x="7176195" y="2046830"/>
            <a:ext cx="3845611" cy="1536065"/>
          </a:xfrm>
          <a:prstGeom prst="rect">
            <a:avLst/>
          </a:prstGeom>
        </p:spPr>
        <p:txBody>
          <a:bodyPr lIns="0" tIns="0" rIns="0" bIns="0" rtlCol="0" anchor="t">
            <a:spAutoFit/>
          </a:bodyPr>
          <a:lstStyle/>
          <a:p>
            <a:pPr algn="ctr">
              <a:lnSpc>
                <a:spcPts val="6160"/>
              </a:lnSpc>
            </a:pPr>
            <a:r>
              <a:rPr lang="en-US" sz="4400">
                <a:solidFill>
                  <a:srgbClr val="FFFFFF"/>
                </a:solidFill>
                <a:latin typeface="Canva Sans Bold"/>
              </a:rPr>
              <a:t>Software </a:t>
            </a:r>
          </a:p>
          <a:p>
            <a:pPr algn="ctr">
              <a:lnSpc>
                <a:spcPts val="6160"/>
              </a:lnSpc>
            </a:pPr>
            <a:r>
              <a:rPr lang="en-US" sz="4400">
                <a:solidFill>
                  <a:srgbClr val="FFFFFF"/>
                </a:solidFill>
                <a:latin typeface="Canva Sans Bold"/>
              </a:rPr>
              <a:t>Requirements</a:t>
            </a:r>
          </a:p>
        </p:txBody>
      </p:sp>
      <p:sp>
        <p:nvSpPr>
          <p:cNvPr id="14" name="TextBox 14"/>
          <p:cNvSpPr txBox="1"/>
          <p:nvPr/>
        </p:nvSpPr>
        <p:spPr>
          <a:xfrm>
            <a:off x="12911229" y="2046830"/>
            <a:ext cx="3756963" cy="1536065"/>
          </a:xfrm>
          <a:prstGeom prst="rect">
            <a:avLst/>
          </a:prstGeom>
        </p:spPr>
        <p:txBody>
          <a:bodyPr lIns="0" tIns="0" rIns="0" bIns="0" rtlCol="0" anchor="t">
            <a:spAutoFit/>
          </a:bodyPr>
          <a:lstStyle/>
          <a:p>
            <a:pPr algn="ctr">
              <a:lnSpc>
                <a:spcPts val="6160"/>
              </a:lnSpc>
            </a:pPr>
            <a:r>
              <a:rPr lang="en-US" sz="4400">
                <a:solidFill>
                  <a:srgbClr val="FFFFFF"/>
                </a:solidFill>
                <a:latin typeface="Canva Sans Bold"/>
              </a:rPr>
              <a:t>Technologies </a:t>
            </a:r>
          </a:p>
          <a:p>
            <a:pPr algn="ctr">
              <a:lnSpc>
                <a:spcPts val="6160"/>
              </a:lnSpc>
            </a:pPr>
            <a:r>
              <a:rPr lang="en-US" sz="4400">
                <a:solidFill>
                  <a:srgbClr val="FFFFFF"/>
                </a:solidFill>
                <a:latin typeface="Canva Sans Bold"/>
              </a:rPr>
              <a:t>Used</a:t>
            </a:r>
          </a:p>
        </p:txBody>
      </p:sp>
      <p:sp>
        <p:nvSpPr>
          <p:cNvPr id="15" name="TextBox 15"/>
          <p:cNvSpPr txBox="1"/>
          <p:nvPr/>
        </p:nvSpPr>
        <p:spPr>
          <a:xfrm>
            <a:off x="1264278" y="4403770"/>
            <a:ext cx="4405798" cy="2371090"/>
          </a:xfrm>
          <a:prstGeom prst="rect">
            <a:avLst/>
          </a:prstGeom>
        </p:spPr>
        <p:txBody>
          <a:bodyPr lIns="0" tIns="0" rIns="0" bIns="0" rtlCol="0" anchor="t">
            <a:spAutoFit/>
          </a:bodyPr>
          <a:lstStyle/>
          <a:p>
            <a:pPr algn="l">
              <a:lnSpc>
                <a:spcPts val="3770"/>
              </a:lnSpc>
            </a:pPr>
            <a:r>
              <a:rPr lang="en-US" sz="2693">
                <a:solidFill>
                  <a:srgbClr val="FFFFFF"/>
                </a:solidFill>
                <a:latin typeface="Canva Sans Bold"/>
              </a:rPr>
              <a:t>PROCESSOR : Intel i3 core </a:t>
            </a:r>
          </a:p>
          <a:p>
            <a:pPr algn="l">
              <a:lnSpc>
                <a:spcPts val="3770"/>
              </a:lnSpc>
            </a:pPr>
            <a:r>
              <a:rPr lang="en-US" sz="2693">
                <a:solidFill>
                  <a:srgbClr val="FFFFFF"/>
                </a:solidFill>
                <a:latin typeface="Canva Sans Bold"/>
              </a:rPr>
              <a:t>or latest </a:t>
            </a:r>
          </a:p>
          <a:p>
            <a:pPr algn="l">
              <a:lnSpc>
                <a:spcPts val="3770"/>
              </a:lnSpc>
            </a:pPr>
            <a:r>
              <a:rPr lang="en-US" sz="2693">
                <a:solidFill>
                  <a:srgbClr val="FFFFFF"/>
                </a:solidFill>
                <a:latin typeface="Canva Sans Bold"/>
              </a:rPr>
              <a:t>RAM: Min. 2 GB RAM</a:t>
            </a:r>
          </a:p>
          <a:p>
            <a:pPr algn="l">
              <a:lnSpc>
                <a:spcPts val="3770"/>
              </a:lnSpc>
            </a:pPr>
            <a:r>
              <a:rPr lang="en-US" sz="2693">
                <a:solidFill>
                  <a:srgbClr val="FFFFFF"/>
                </a:solidFill>
                <a:latin typeface="Canva Sans Bold"/>
              </a:rPr>
              <a:t>HARD DISK: Min. 10GB</a:t>
            </a:r>
          </a:p>
          <a:p>
            <a:pPr algn="l">
              <a:lnSpc>
                <a:spcPts val="3770"/>
              </a:lnSpc>
            </a:pPr>
            <a:endParaRPr lang="en-US" sz="2693">
              <a:solidFill>
                <a:srgbClr val="FFFFFF"/>
              </a:solidFill>
              <a:latin typeface="Canva Sans Bold"/>
            </a:endParaRPr>
          </a:p>
        </p:txBody>
      </p:sp>
      <p:sp>
        <p:nvSpPr>
          <p:cNvPr id="16" name="TextBox 16"/>
          <p:cNvSpPr txBox="1"/>
          <p:nvPr/>
        </p:nvSpPr>
        <p:spPr>
          <a:xfrm>
            <a:off x="7187094" y="4403770"/>
            <a:ext cx="3913813" cy="1894619"/>
          </a:xfrm>
          <a:prstGeom prst="rect">
            <a:avLst/>
          </a:prstGeom>
        </p:spPr>
        <p:txBody>
          <a:bodyPr lIns="0" tIns="0" rIns="0" bIns="0" rtlCol="0" anchor="t">
            <a:spAutoFit/>
          </a:bodyPr>
          <a:lstStyle/>
          <a:p>
            <a:pPr algn="l">
              <a:lnSpc>
                <a:spcPts val="3770"/>
              </a:lnSpc>
            </a:pPr>
            <a:r>
              <a:rPr lang="en-US" sz="2693">
                <a:solidFill>
                  <a:srgbClr val="FFFFFF"/>
                </a:solidFill>
                <a:latin typeface="Canva Sans Bold"/>
              </a:rPr>
              <a:t>Text Editor: VS Code </a:t>
            </a:r>
          </a:p>
          <a:p>
            <a:pPr algn="l">
              <a:lnSpc>
                <a:spcPts val="3770"/>
              </a:lnSpc>
            </a:pPr>
            <a:r>
              <a:rPr lang="en-US" sz="2693">
                <a:solidFill>
                  <a:srgbClr val="FFFFFF"/>
                </a:solidFill>
                <a:latin typeface="Canva Sans Bold"/>
              </a:rPr>
              <a:t>Framework: DASH </a:t>
            </a:r>
          </a:p>
          <a:p>
            <a:pPr algn="l">
              <a:lnSpc>
                <a:spcPts val="3770"/>
              </a:lnSpc>
            </a:pPr>
            <a:r>
              <a:rPr lang="en-US" sz="2693">
                <a:solidFill>
                  <a:srgbClr val="FFFFFF"/>
                </a:solidFill>
                <a:latin typeface="Canva Sans Bold"/>
              </a:rPr>
              <a:t>Language Used: Python</a:t>
            </a:r>
          </a:p>
          <a:p>
            <a:pPr algn="l">
              <a:lnSpc>
                <a:spcPts val="3770"/>
              </a:lnSpc>
            </a:pPr>
            <a:endParaRPr lang="en-US" sz="2693">
              <a:solidFill>
                <a:srgbClr val="FFFFFF"/>
              </a:solidFill>
              <a:latin typeface="Canva Sans Bold"/>
            </a:endParaRPr>
          </a:p>
        </p:txBody>
      </p:sp>
      <p:sp>
        <p:nvSpPr>
          <p:cNvPr id="17" name="TextBox 17"/>
          <p:cNvSpPr txBox="1"/>
          <p:nvPr/>
        </p:nvSpPr>
        <p:spPr>
          <a:xfrm>
            <a:off x="12551751" y="3997522"/>
            <a:ext cx="4358145" cy="3324033"/>
          </a:xfrm>
          <a:prstGeom prst="rect">
            <a:avLst/>
          </a:prstGeom>
        </p:spPr>
        <p:txBody>
          <a:bodyPr lIns="0" tIns="0" rIns="0" bIns="0" rtlCol="0" anchor="t">
            <a:spAutoFit/>
          </a:bodyPr>
          <a:lstStyle/>
          <a:p>
            <a:pPr algn="l">
              <a:lnSpc>
                <a:spcPts val="3770"/>
              </a:lnSpc>
            </a:pPr>
            <a:r>
              <a:rPr lang="en-US" sz="2693">
                <a:solidFill>
                  <a:srgbClr val="FFFFFF"/>
                </a:solidFill>
                <a:latin typeface="Canva Sans Bold"/>
                <a:ea typeface="Canva Sans Bold"/>
              </a:rPr>
              <a:t>● HTML</a:t>
            </a:r>
          </a:p>
          <a:p>
            <a:pPr algn="l">
              <a:lnSpc>
                <a:spcPts val="3770"/>
              </a:lnSpc>
            </a:pPr>
            <a:r>
              <a:rPr lang="en-US" sz="2693">
                <a:solidFill>
                  <a:srgbClr val="FFFFFF"/>
                </a:solidFill>
                <a:latin typeface="Canva Sans Bold"/>
                <a:ea typeface="Canva Sans Bold"/>
              </a:rPr>
              <a:t>● CSS</a:t>
            </a:r>
          </a:p>
          <a:p>
            <a:pPr algn="l">
              <a:lnSpc>
                <a:spcPts val="3770"/>
              </a:lnSpc>
            </a:pPr>
            <a:r>
              <a:rPr lang="en-US" sz="2693">
                <a:solidFill>
                  <a:srgbClr val="FFFFFF"/>
                </a:solidFill>
                <a:latin typeface="Canva Sans Bold"/>
                <a:ea typeface="Canva Sans Bold"/>
              </a:rPr>
              <a:t>● PYTHON</a:t>
            </a:r>
          </a:p>
          <a:p>
            <a:pPr algn="l">
              <a:lnSpc>
                <a:spcPts val="3770"/>
              </a:lnSpc>
            </a:pPr>
            <a:r>
              <a:rPr lang="en-US" sz="2693">
                <a:solidFill>
                  <a:srgbClr val="FFFFFF"/>
                </a:solidFill>
                <a:latin typeface="Canva Sans Bold"/>
                <a:ea typeface="Canva Sans Bold"/>
              </a:rPr>
              <a:t>● DASH</a:t>
            </a:r>
          </a:p>
          <a:p>
            <a:pPr algn="l">
              <a:lnSpc>
                <a:spcPts val="3770"/>
              </a:lnSpc>
            </a:pPr>
            <a:r>
              <a:rPr lang="en-US" sz="2693">
                <a:solidFill>
                  <a:srgbClr val="FFFFFF"/>
                </a:solidFill>
                <a:latin typeface="Canva Sans Bold"/>
                <a:ea typeface="Canva Sans Bold"/>
              </a:rPr>
              <a:t>● MACHINE LEARNING </a:t>
            </a:r>
          </a:p>
          <a:p>
            <a:pPr algn="l">
              <a:lnSpc>
                <a:spcPts val="3770"/>
              </a:lnSpc>
            </a:pPr>
            <a:r>
              <a:rPr lang="en-US" sz="2693">
                <a:solidFill>
                  <a:srgbClr val="FFFFFF"/>
                </a:solidFill>
                <a:latin typeface="Canva Sans Bold"/>
              </a:rPr>
              <a:t>    ALGO</a:t>
            </a:r>
          </a:p>
          <a:p>
            <a:pPr algn="l">
              <a:lnSpc>
                <a:spcPts val="3770"/>
              </a:lnSpc>
            </a:pPr>
            <a:endParaRPr lang="en-US" sz="2693">
              <a:solidFill>
                <a:srgbClr val="FFFFFF"/>
              </a:solidFill>
              <a:latin typeface="Canva Sans Bold"/>
            </a:endParaRPr>
          </a:p>
        </p:txBody>
      </p:sp>
      <p:sp>
        <p:nvSpPr>
          <p:cNvPr id="18" name="AutoShape 18"/>
          <p:cNvSpPr/>
          <p:nvPr/>
        </p:nvSpPr>
        <p:spPr>
          <a:xfrm>
            <a:off x="9882325" y="9800880"/>
            <a:ext cx="12952805" cy="882241"/>
          </a:xfrm>
          <a:prstGeom prst="rect">
            <a:avLst/>
          </a:prstGeom>
          <a:solidFill>
            <a:srgbClr val="00BF63"/>
          </a:solidFill>
        </p:spPr>
      </p:sp>
      <p:sp>
        <p:nvSpPr>
          <p:cNvPr id="19" name="AutoShape 19"/>
          <p:cNvSpPr/>
          <p:nvPr/>
        </p:nvSpPr>
        <p:spPr>
          <a:xfrm>
            <a:off x="-4553900" y="-232608"/>
            <a:ext cx="12952805" cy="882241"/>
          </a:xfrm>
          <a:prstGeom prst="rect">
            <a:avLst/>
          </a:prstGeom>
          <a:solidFill>
            <a:srgbClr val="00BF63"/>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885510"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4"/>
            <a:stretch>
              <a:fillRect t="-86495"/>
            </a:stretch>
          </a:blipFill>
        </p:spPr>
      </p:sp>
      <p:grpSp>
        <p:nvGrpSpPr>
          <p:cNvPr id="4" name="Group 4"/>
          <p:cNvGrpSpPr/>
          <p:nvPr/>
        </p:nvGrpSpPr>
        <p:grpSpPr>
          <a:xfrm>
            <a:off x="11900353" y="4678112"/>
            <a:ext cx="4113179" cy="4087473"/>
            <a:chOff x="0" y="0"/>
            <a:chExt cx="1279723" cy="1271725"/>
          </a:xfrm>
        </p:grpSpPr>
        <p:sp>
          <p:nvSpPr>
            <p:cNvPr id="5" name="Freeform 5"/>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00BF63"/>
            </a:solidFill>
          </p:spPr>
        </p:sp>
        <p:sp>
          <p:nvSpPr>
            <p:cNvPr id="6" name="TextBox 6"/>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7" name="Freeform 7"/>
          <p:cNvSpPr/>
          <p:nvPr/>
        </p:nvSpPr>
        <p:spPr>
          <a:xfrm>
            <a:off x="7080191" y="8765585"/>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4"/>
            <a:stretch>
              <a:fillRect t="-86495"/>
            </a:stretch>
          </a:blipFill>
        </p:spPr>
      </p:sp>
      <p:grpSp>
        <p:nvGrpSpPr>
          <p:cNvPr id="8" name="Group 8"/>
          <p:cNvGrpSpPr/>
          <p:nvPr/>
        </p:nvGrpSpPr>
        <p:grpSpPr>
          <a:xfrm>
            <a:off x="7095033" y="4678112"/>
            <a:ext cx="4113179" cy="4087473"/>
            <a:chOff x="0" y="0"/>
            <a:chExt cx="1279723" cy="1271725"/>
          </a:xfrm>
        </p:grpSpPr>
        <p:sp>
          <p:nvSpPr>
            <p:cNvPr id="9" name="Freeform 9"/>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00BF63"/>
            </a:solidFill>
          </p:spPr>
        </p:sp>
        <p:sp>
          <p:nvSpPr>
            <p:cNvPr id="10" name="TextBox 10"/>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1" name="Freeform 11"/>
          <p:cNvSpPr/>
          <p:nvPr/>
        </p:nvSpPr>
        <p:spPr>
          <a:xfrm>
            <a:off x="2274468" y="8765585"/>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4"/>
            <a:stretch>
              <a:fillRect t="-86495"/>
            </a:stretch>
          </a:blipFill>
        </p:spPr>
      </p:sp>
      <p:grpSp>
        <p:nvGrpSpPr>
          <p:cNvPr id="12" name="Group 12"/>
          <p:cNvGrpSpPr/>
          <p:nvPr/>
        </p:nvGrpSpPr>
        <p:grpSpPr>
          <a:xfrm>
            <a:off x="2289311" y="4678112"/>
            <a:ext cx="4113179" cy="4087473"/>
            <a:chOff x="0" y="0"/>
            <a:chExt cx="1279723" cy="1271725"/>
          </a:xfrm>
        </p:grpSpPr>
        <p:sp>
          <p:nvSpPr>
            <p:cNvPr id="13" name="Freeform 13"/>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00BF63"/>
            </a:solidFill>
          </p:spPr>
        </p:sp>
        <p:sp>
          <p:nvSpPr>
            <p:cNvPr id="14" name="TextBox 14"/>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5" name="Group 15"/>
          <p:cNvGrpSpPr/>
          <p:nvPr/>
        </p:nvGrpSpPr>
        <p:grpSpPr>
          <a:xfrm>
            <a:off x="3321316" y="3653528"/>
            <a:ext cx="2049168" cy="204916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8" name="Group 18"/>
          <p:cNvGrpSpPr/>
          <p:nvPr/>
        </p:nvGrpSpPr>
        <p:grpSpPr>
          <a:xfrm>
            <a:off x="8119617" y="3653528"/>
            <a:ext cx="2049168" cy="204916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1" name="Group 21"/>
          <p:cNvGrpSpPr/>
          <p:nvPr/>
        </p:nvGrpSpPr>
        <p:grpSpPr>
          <a:xfrm>
            <a:off x="12933709" y="3653528"/>
            <a:ext cx="2049168" cy="2049168"/>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24" name="Freeform 24"/>
          <p:cNvSpPr/>
          <p:nvPr/>
        </p:nvSpPr>
        <p:spPr>
          <a:xfrm>
            <a:off x="438372" y="497616"/>
            <a:ext cx="2128795" cy="2484725"/>
          </a:xfrm>
          <a:custGeom>
            <a:avLst/>
            <a:gdLst/>
            <a:ahLst/>
            <a:cxnLst/>
            <a:rect l="l" t="t" r="r" b="b"/>
            <a:pathLst>
              <a:path w="2128795" h="2484725">
                <a:moveTo>
                  <a:pt x="0" y="0"/>
                </a:moveTo>
                <a:lnTo>
                  <a:pt x="2128796" y="0"/>
                </a:lnTo>
                <a:lnTo>
                  <a:pt x="2128796" y="2484725"/>
                </a:lnTo>
                <a:lnTo>
                  <a:pt x="0" y="2484725"/>
                </a:lnTo>
                <a:lnTo>
                  <a:pt x="0" y="0"/>
                </a:lnTo>
                <a:close/>
              </a:path>
            </a:pathLst>
          </a:custGeom>
          <a:blipFill>
            <a:blip r:embed="rId5"/>
            <a:stretch>
              <a:fillRect t="-3045" b="-489"/>
            </a:stretch>
          </a:blipFill>
        </p:spPr>
      </p:sp>
      <p:sp>
        <p:nvSpPr>
          <p:cNvPr id="25" name="TextBox 25"/>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FFFFFF"/>
                </a:solidFill>
                <a:latin typeface="Oswald Bold"/>
              </a:rPr>
              <a:t>MODULES</a:t>
            </a:r>
          </a:p>
        </p:txBody>
      </p:sp>
      <p:sp>
        <p:nvSpPr>
          <p:cNvPr id="26" name="TextBox 26"/>
          <p:cNvSpPr txBox="1"/>
          <p:nvPr/>
        </p:nvSpPr>
        <p:spPr>
          <a:xfrm>
            <a:off x="2567168" y="5910454"/>
            <a:ext cx="3542623" cy="1984870"/>
          </a:xfrm>
          <a:prstGeom prst="rect">
            <a:avLst/>
          </a:prstGeom>
        </p:spPr>
        <p:txBody>
          <a:bodyPr lIns="0" tIns="0" rIns="0" bIns="0" rtlCol="0" anchor="t">
            <a:spAutoFit/>
          </a:bodyPr>
          <a:lstStyle/>
          <a:p>
            <a:pPr algn="ctr">
              <a:lnSpc>
                <a:spcPts val="2653"/>
              </a:lnSpc>
            </a:pPr>
            <a:r>
              <a:rPr lang="en-US" sz="1922" spc="188">
                <a:solidFill>
                  <a:srgbClr val="FFFBFB"/>
                </a:solidFill>
                <a:latin typeface="DM Sans"/>
              </a:rPr>
              <a:t>The "stock_price" module involves the download of stock data and the generation of a graph displaying the stock price over a chosen date range.</a:t>
            </a:r>
          </a:p>
        </p:txBody>
      </p:sp>
      <p:sp>
        <p:nvSpPr>
          <p:cNvPr id="27" name="TextBox 27"/>
          <p:cNvSpPr txBox="1"/>
          <p:nvPr/>
        </p:nvSpPr>
        <p:spPr>
          <a:xfrm>
            <a:off x="7372688" y="5910454"/>
            <a:ext cx="3542623" cy="2651620"/>
          </a:xfrm>
          <a:prstGeom prst="rect">
            <a:avLst/>
          </a:prstGeom>
        </p:spPr>
        <p:txBody>
          <a:bodyPr lIns="0" tIns="0" rIns="0" bIns="0" rtlCol="0" anchor="t">
            <a:spAutoFit/>
          </a:bodyPr>
          <a:lstStyle/>
          <a:p>
            <a:pPr algn="ctr">
              <a:lnSpc>
                <a:spcPts val="2653"/>
              </a:lnSpc>
            </a:pPr>
            <a:r>
              <a:rPr lang="en-US" sz="1922" spc="188">
                <a:solidFill>
                  <a:srgbClr val="FFFBFB"/>
                </a:solidFill>
                <a:latin typeface="DM Sans"/>
              </a:rPr>
              <a:t>The "indicators" module focuses on downloading stock data and generating a graph that showcases the Exponential Moving Average (EMA) indicator. </a:t>
            </a:r>
          </a:p>
          <a:p>
            <a:pPr algn="ctr">
              <a:lnSpc>
                <a:spcPts val="2653"/>
              </a:lnSpc>
            </a:pPr>
            <a:endParaRPr lang="en-US" sz="1922" spc="188">
              <a:solidFill>
                <a:srgbClr val="FFFBFB"/>
              </a:solidFill>
              <a:latin typeface="DM Sans"/>
            </a:endParaRPr>
          </a:p>
        </p:txBody>
      </p:sp>
      <p:sp>
        <p:nvSpPr>
          <p:cNvPr id="28" name="TextBox 28"/>
          <p:cNvSpPr txBox="1"/>
          <p:nvPr/>
        </p:nvSpPr>
        <p:spPr>
          <a:xfrm>
            <a:off x="12178209" y="5910454"/>
            <a:ext cx="3542623" cy="2318245"/>
          </a:xfrm>
          <a:prstGeom prst="rect">
            <a:avLst/>
          </a:prstGeom>
        </p:spPr>
        <p:txBody>
          <a:bodyPr lIns="0" tIns="0" rIns="0" bIns="0" rtlCol="0" anchor="t">
            <a:spAutoFit/>
          </a:bodyPr>
          <a:lstStyle/>
          <a:p>
            <a:pPr algn="ctr">
              <a:lnSpc>
                <a:spcPts val="2653"/>
              </a:lnSpc>
            </a:pPr>
            <a:r>
              <a:rPr lang="en-US" sz="1922" spc="188">
                <a:solidFill>
                  <a:srgbClr val="FFFBFB"/>
                </a:solidFill>
                <a:latin typeface="DM Sans"/>
              </a:rPr>
              <a:t>The "forecast" topic enables the generation of a stock price forecast graph. The algorithm generates a graph that predicts the future price movement of the stock. </a:t>
            </a:r>
          </a:p>
        </p:txBody>
      </p:sp>
      <p:sp>
        <p:nvSpPr>
          <p:cNvPr id="29" name="TextBox 29"/>
          <p:cNvSpPr txBox="1"/>
          <p:nvPr/>
        </p:nvSpPr>
        <p:spPr>
          <a:xfrm>
            <a:off x="2709100" y="5095875"/>
            <a:ext cx="3258758" cy="585599"/>
          </a:xfrm>
          <a:prstGeom prst="rect">
            <a:avLst/>
          </a:prstGeom>
        </p:spPr>
        <p:txBody>
          <a:bodyPr lIns="0" tIns="0" rIns="0" bIns="0" rtlCol="0" anchor="t">
            <a:spAutoFit/>
          </a:bodyPr>
          <a:lstStyle/>
          <a:p>
            <a:pPr marL="0" lvl="0" indent="0" algn="ctr">
              <a:lnSpc>
                <a:spcPts val="4898"/>
              </a:lnSpc>
              <a:spcBef>
                <a:spcPct val="0"/>
              </a:spcBef>
            </a:pPr>
            <a:r>
              <a:rPr lang="en-US" sz="3549" spc="347">
                <a:solidFill>
                  <a:srgbClr val="FDFBFB"/>
                </a:solidFill>
                <a:latin typeface="Oswald Bold"/>
              </a:rPr>
              <a:t>STOCK_PRICE</a:t>
            </a:r>
          </a:p>
        </p:txBody>
      </p:sp>
      <p:sp>
        <p:nvSpPr>
          <p:cNvPr id="30" name="TextBox 30"/>
          <p:cNvSpPr txBox="1"/>
          <p:nvPr/>
        </p:nvSpPr>
        <p:spPr>
          <a:xfrm>
            <a:off x="7656554" y="5095875"/>
            <a:ext cx="2974893" cy="585599"/>
          </a:xfrm>
          <a:prstGeom prst="rect">
            <a:avLst/>
          </a:prstGeom>
        </p:spPr>
        <p:txBody>
          <a:bodyPr lIns="0" tIns="0" rIns="0" bIns="0" rtlCol="0" anchor="t">
            <a:spAutoFit/>
          </a:bodyPr>
          <a:lstStyle/>
          <a:p>
            <a:pPr marL="0" lvl="0" indent="0" algn="ctr">
              <a:lnSpc>
                <a:spcPts val="4898"/>
              </a:lnSpc>
              <a:spcBef>
                <a:spcPct val="0"/>
              </a:spcBef>
            </a:pPr>
            <a:r>
              <a:rPr lang="en-US" sz="3549" spc="347">
                <a:solidFill>
                  <a:srgbClr val="FDFBFB"/>
                </a:solidFill>
                <a:latin typeface="Oswald Bold"/>
              </a:rPr>
              <a:t>INDICATORS</a:t>
            </a:r>
          </a:p>
        </p:txBody>
      </p:sp>
      <p:sp>
        <p:nvSpPr>
          <p:cNvPr id="31" name="TextBox 31"/>
          <p:cNvSpPr txBox="1"/>
          <p:nvPr/>
        </p:nvSpPr>
        <p:spPr>
          <a:xfrm>
            <a:off x="12475037" y="5087266"/>
            <a:ext cx="2974893" cy="585599"/>
          </a:xfrm>
          <a:prstGeom prst="rect">
            <a:avLst/>
          </a:prstGeom>
        </p:spPr>
        <p:txBody>
          <a:bodyPr lIns="0" tIns="0" rIns="0" bIns="0" rtlCol="0" anchor="t">
            <a:spAutoFit/>
          </a:bodyPr>
          <a:lstStyle/>
          <a:p>
            <a:pPr marL="0" lvl="0" indent="0" algn="ctr">
              <a:lnSpc>
                <a:spcPts val="4898"/>
              </a:lnSpc>
              <a:spcBef>
                <a:spcPct val="0"/>
              </a:spcBef>
            </a:pPr>
            <a:r>
              <a:rPr lang="en-US" sz="3549" spc="347">
                <a:solidFill>
                  <a:srgbClr val="FDFBFB"/>
                </a:solidFill>
                <a:latin typeface="Oswald Bold"/>
              </a:rPr>
              <a:t>FORECAST</a:t>
            </a:r>
          </a:p>
        </p:txBody>
      </p:sp>
      <p:sp>
        <p:nvSpPr>
          <p:cNvPr id="32" name="TextBox 32"/>
          <p:cNvSpPr txBox="1"/>
          <p:nvPr/>
        </p:nvSpPr>
        <p:spPr>
          <a:xfrm>
            <a:off x="2851033" y="3776850"/>
            <a:ext cx="2974893" cy="1033276"/>
          </a:xfrm>
          <a:prstGeom prst="rect">
            <a:avLst/>
          </a:prstGeom>
        </p:spPr>
        <p:txBody>
          <a:bodyPr lIns="0" tIns="0" rIns="0" bIns="0" rtlCol="0" anchor="t">
            <a:spAutoFit/>
          </a:bodyPr>
          <a:lstStyle/>
          <a:p>
            <a:pPr marL="0" lvl="0" indent="0" algn="ctr">
              <a:lnSpc>
                <a:spcPts val="8348"/>
              </a:lnSpc>
              <a:spcBef>
                <a:spcPct val="0"/>
              </a:spcBef>
            </a:pPr>
            <a:r>
              <a:rPr lang="en-US" sz="6049" spc="592">
                <a:solidFill>
                  <a:srgbClr val="FDFBFB"/>
                </a:solidFill>
                <a:latin typeface="Lilita One"/>
              </a:rPr>
              <a:t>01</a:t>
            </a:r>
          </a:p>
        </p:txBody>
      </p:sp>
      <p:sp>
        <p:nvSpPr>
          <p:cNvPr id="33" name="TextBox 33"/>
          <p:cNvSpPr txBox="1"/>
          <p:nvPr/>
        </p:nvSpPr>
        <p:spPr>
          <a:xfrm>
            <a:off x="7656554" y="3776850"/>
            <a:ext cx="2974893" cy="1033276"/>
          </a:xfrm>
          <a:prstGeom prst="rect">
            <a:avLst/>
          </a:prstGeom>
        </p:spPr>
        <p:txBody>
          <a:bodyPr lIns="0" tIns="0" rIns="0" bIns="0" rtlCol="0" anchor="t">
            <a:spAutoFit/>
          </a:bodyPr>
          <a:lstStyle/>
          <a:p>
            <a:pPr marL="0" lvl="0" indent="0" algn="ctr">
              <a:lnSpc>
                <a:spcPts val="8348"/>
              </a:lnSpc>
              <a:spcBef>
                <a:spcPct val="0"/>
              </a:spcBef>
            </a:pPr>
            <a:r>
              <a:rPr lang="en-US" sz="6049" spc="592">
                <a:solidFill>
                  <a:srgbClr val="FDFBFB"/>
                </a:solidFill>
                <a:latin typeface="Lilita One"/>
              </a:rPr>
              <a:t>02</a:t>
            </a:r>
          </a:p>
        </p:txBody>
      </p:sp>
      <p:sp>
        <p:nvSpPr>
          <p:cNvPr id="34" name="TextBox 34"/>
          <p:cNvSpPr txBox="1"/>
          <p:nvPr/>
        </p:nvSpPr>
        <p:spPr>
          <a:xfrm>
            <a:off x="12462074" y="3776850"/>
            <a:ext cx="2974893" cy="1033276"/>
          </a:xfrm>
          <a:prstGeom prst="rect">
            <a:avLst/>
          </a:prstGeom>
        </p:spPr>
        <p:txBody>
          <a:bodyPr lIns="0" tIns="0" rIns="0" bIns="0" rtlCol="0" anchor="t">
            <a:spAutoFit/>
          </a:bodyPr>
          <a:lstStyle/>
          <a:p>
            <a:pPr marL="0" lvl="0" indent="0" algn="ctr">
              <a:lnSpc>
                <a:spcPts val="8348"/>
              </a:lnSpc>
              <a:spcBef>
                <a:spcPct val="0"/>
              </a:spcBef>
            </a:pPr>
            <a:r>
              <a:rPr lang="en-US" sz="6049" spc="592">
                <a:solidFill>
                  <a:srgbClr val="FDFBFB"/>
                </a:solidFill>
                <a:latin typeface="Lilita One"/>
              </a:rPr>
              <a:t>03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912141" y="8648829"/>
            <a:ext cx="4261061" cy="1218941"/>
            <a:chOff x="0" y="0"/>
            <a:chExt cx="2236621" cy="639819"/>
          </a:xfrm>
        </p:grpSpPr>
        <p:sp>
          <p:nvSpPr>
            <p:cNvPr id="3" name="Freeform 3"/>
            <p:cNvSpPr/>
            <p:nvPr/>
          </p:nvSpPr>
          <p:spPr>
            <a:xfrm>
              <a:off x="0" y="0"/>
              <a:ext cx="2236621" cy="639819"/>
            </a:xfrm>
            <a:custGeom>
              <a:avLst/>
              <a:gdLst/>
              <a:ahLst/>
              <a:cxnLst/>
              <a:rect l="l" t="t" r="r" b="b"/>
              <a:pathLst>
                <a:path w="2236621" h="639819">
                  <a:moveTo>
                    <a:pt x="203200" y="0"/>
                  </a:moveTo>
                  <a:lnTo>
                    <a:pt x="2236621" y="0"/>
                  </a:lnTo>
                  <a:lnTo>
                    <a:pt x="2033421" y="639819"/>
                  </a:lnTo>
                  <a:lnTo>
                    <a:pt x="0" y="639819"/>
                  </a:lnTo>
                  <a:lnTo>
                    <a:pt x="203200" y="0"/>
                  </a:lnTo>
                  <a:close/>
                </a:path>
              </a:pathLst>
            </a:custGeom>
            <a:solidFill>
              <a:srgbClr val="00BF63"/>
            </a:solidFill>
          </p:spPr>
        </p:sp>
        <p:sp>
          <p:nvSpPr>
            <p:cNvPr id="4" name="TextBox 4"/>
            <p:cNvSpPr txBox="1"/>
            <p:nvPr/>
          </p:nvSpPr>
          <p:spPr>
            <a:xfrm>
              <a:off x="101600" y="-57150"/>
              <a:ext cx="2033421" cy="696969"/>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6444849" y="9829671"/>
            <a:ext cx="8507297" cy="19050"/>
          </a:xfrm>
          <a:prstGeom prst="line">
            <a:avLst/>
          </a:prstGeom>
          <a:ln w="38100" cap="rnd">
            <a:solidFill>
              <a:srgbClr val="00BF63"/>
            </a:solidFill>
            <a:prstDash val="solid"/>
            <a:headEnd type="none" w="sm" len="sm"/>
            <a:tailEnd type="none" w="sm" len="sm"/>
          </a:ln>
        </p:spPr>
      </p:sp>
      <p:sp>
        <p:nvSpPr>
          <p:cNvPr id="6" name="Freeform 6"/>
          <p:cNvSpPr/>
          <p:nvPr/>
        </p:nvSpPr>
        <p:spPr>
          <a:xfrm>
            <a:off x="2848076" y="2109008"/>
            <a:ext cx="12591849" cy="6154936"/>
          </a:xfrm>
          <a:custGeom>
            <a:avLst/>
            <a:gdLst/>
            <a:ahLst/>
            <a:cxnLst/>
            <a:rect l="l" t="t" r="r" b="b"/>
            <a:pathLst>
              <a:path w="12591849" h="6154936">
                <a:moveTo>
                  <a:pt x="0" y="0"/>
                </a:moveTo>
                <a:lnTo>
                  <a:pt x="12591848" y="0"/>
                </a:lnTo>
                <a:lnTo>
                  <a:pt x="12591848" y="6154936"/>
                </a:lnTo>
                <a:lnTo>
                  <a:pt x="0" y="6154936"/>
                </a:lnTo>
                <a:lnTo>
                  <a:pt x="0" y="0"/>
                </a:lnTo>
                <a:close/>
              </a:path>
            </a:pathLst>
          </a:custGeom>
          <a:blipFill>
            <a:blip r:embed="rId2"/>
            <a:stretch>
              <a:fillRect r="-3561"/>
            </a:stretch>
          </a:blipFill>
        </p:spPr>
      </p:sp>
      <p:sp>
        <p:nvSpPr>
          <p:cNvPr id="7" name="TextBox 7"/>
          <p:cNvSpPr txBox="1"/>
          <p:nvPr/>
        </p:nvSpPr>
        <p:spPr>
          <a:xfrm>
            <a:off x="2745205" y="438468"/>
            <a:ext cx="12797591" cy="1123315"/>
          </a:xfrm>
          <a:prstGeom prst="rect">
            <a:avLst/>
          </a:prstGeom>
        </p:spPr>
        <p:txBody>
          <a:bodyPr lIns="0" tIns="0" rIns="0" bIns="0" rtlCol="0" anchor="t">
            <a:spAutoFit/>
          </a:bodyPr>
          <a:lstStyle/>
          <a:p>
            <a:pPr algn="ctr">
              <a:lnSpc>
                <a:spcPts val="8329"/>
              </a:lnSpc>
            </a:pPr>
            <a:r>
              <a:rPr lang="en-US" sz="6999">
                <a:solidFill>
                  <a:srgbClr val="FFFFFF"/>
                </a:solidFill>
                <a:latin typeface="Poppins Bold Italics"/>
              </a:rPr>
              <a:t>Screenshot Demonstration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912141" y="8648829"/>
            <a:ext cx="4261061" cy="1218941"/>
            <a:chOff x="0" y="0"/>
            <a:chExt cx="2236621" cy="639819"/>
          </a:xfrm>
        </p:grpSpPr>
        <p:sp>
          <p:nvSpPr>
            <p:cNvPr id="3" name="Freeform 3"/>
            <p:cNvSpPr/>
            <p:nvPr/>
          </p:nvSpPr>
          <p:spPr>
            <a:xfrm>
              <a:off x="0" y="0"/>
              <a:ext cx="2236621" cy="639819"/>
            </a:xfrm>
            <a:custGeom>
              <a:avLst/>
              <a:gdLst/>
              <a:ahLst/>
              <a:cxnLst/>
              <a:rect l="l" t="t" r="r" b="b"/>
              <a:pathLst>
                <a:path w="2236621" h="639819">
                  <a:moveTo>
                    <a:pt x="203200" y="0"/>
                  </a:moveTo>
                  <a:lnTo>
                    <a:pt x="2236621" y="0"/>
                  </a:lnTo>
                  <a:lnTo>
                    <a:pt x="2033421" y="639819"/>
                  </a:lnTo>
                  <a:lnTo>
                    <a:pt x="0" y="639819"/>
                  </a:lnTo>
                  <a:lnTo>
                    <a:pt x="203200" y="0"/>
                  </a:lnTo>
                  <a:close/>
                </a:path>
              </a:pathLst>
            </a:custGeom>
            <a:solidFill>
              <a:srgbClr val="FF3131"/>
            </a:solidFill>
          </p:spPr>
        </p:sp>
        <p:sp>
          <p:nvSpPr>
            <p:cNvPr id="4" name="TextBox 4"/>
            <p:cNvSpPr txBox="1"/>
            <p:nvPr/>
          </p:nvSpPr>
          <p:spPr>
            <a:xfrm>
              <a:off x="101600" y="-57150"/>
              <a:ext cx="2033421" cy="696969"/>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6444849" y="9829671"/>
            <a:ext cx="8507297" cy="19050"/>
          </a:xfrm>
          <a:prstGeom prst="line">
            <a:avLst/>
          </a:prstGeom>
          <a:ln w="38100" cap="rnd">
            <a:solidFill>
              <a:srgbClr val="FF3131"/>
            </a:solidFill>
            <a:prstDash val="solid"/>
            <a:headEnd type="none" w="sm" len="sm"/>
            <a:tailEnd type="none" w="sm" len="sm"/>
          </a:ln>
        </p:spPr>
      </p:sp>
      <p:sp>
        <p:nvSpPr>
          <p:cNvPr id="6" name="Freeform 6"/>
          <p:cNvSpPr/>
          <p:nvPr/>
        </p:nvSpPr>
        <p:spPr>
          <a:xfrm>
            <a:off x="2140889" y="1762809"/>
            <a:ext cx="14006222" cy="5927945"/>
          </a:xfrm>
          <a:custGeom>
            <a:avLst/>
            <a:gdLst/>
            <a:ahLst/>
            <a:cxnLst/>
            <a:rect l="l" t="t" r="r" b="b"/>
            <a:pathLst>
              <a:path w="14006222" h="5927945">
                <a:moveTo>
                  <a:pt x="0" y="0"/>
                </a:moveTo>
                <a:lnTo>
                  <a:pt x="14006222" y="0"/>
                </a:lnTo>
                <a:lnTo>
                  <a:pt x="14006222" y="5927945"/>
                </a:lnTo>
                <a:lnTo>
                  <a:pt x="0" y="5927945"/>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912141" y="8648829"/>
            <a:ext cx="4261061" cy="1218941"/>
            <a:chOff x="0" y="0"/>
            <a:chExt cx="2236621" cy="639819"/>
          </a:xfrm>
        </p:grpSpPr>
        <p:sp>
          <p:nvSpPr>
            <p:cNvPr id="3" name="Freeform 3"/>
            <p:cNvSpPr/>
            <p:nvPr/>
          </p:nvSpPr>
          <p:spPr>
            <a:xfrm>
              <a:off x="0" y="0"/>
              <a:ext cx="2236621" cy="639819"/>
            </a:xfrm>
            <a:custGeom>
              <a:avLst/>
              <a:gdLst/>
              <a:ahLst/>
              <a:cxnLst/>
              <a:rect l="l" t="t" r="r" b="b"/>
              <a:pathLst>
                <a:path w="2236621" h="639819">
                  <a:moveTo>
                    <a:pt x="203200" y="0"/>
                  </a:moveTo>
                  <a:lnTo>
                    <a:pt x="2236621" y="0"/>
                  </a:lnTo>
                  <a:lnTo>
                    <a:pt x="2033421" y="639819"/>
                  </a:lnTo>
                  <a:lnTo>
                    <a:pt x="0" y="639819"/>
                  </a:lnTo>
                  <a:lnTo>
                    <a:pt x="203200" y="0"/>
                  </a:lnTo>
                  <a:close/>
                </a:path>
              </a:pathLst>
            </a:custGeom>
            <a:solidFill>
              <a:srgbClr val="00BF63"/>
            </a:solidFill>
          </p:spPr>
        </p:sp>
        <p:sp>
          <p:nvSpPr>
            <p:cNvPr id="4" name="TextBox 4"/>
            <p:cNvSpPr txBox="1"/>
            <p:nvPr/>
          </p:nvSpPr>
          <p:spPr>
            <a:xfrm>
              <a:off x="101600" y="-57150"/>
              <a:ext cx="2033421" cy="696969"/>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6444849" y="9829671"/>
            <a:ext cx="8507297" cy="19050"/>
          </a:xfrm>
          <a:prstGeom prst="line">
            <a:avLst/>
          </a:prstGeom>
          <a:ln w="38100" cap="rnd">
            <a:solidFill>
              <a:srgbClr val="00BF63"/>
            </a:solidFill>
            <a:prstDash val="solid"/>
            <a:headEnd type="none" w="sm" len="sm"/>
            <a:tailEnd type="none" w="sm" len="sm"/>
          </a:ln>
        </p:spPr>
      </p:sp>
      <p:sp>
        <p:nvSpPr>
          <p:cNvPr id="6" name="Freeform 6"/>
          <p:cNvSpPr/>
          <p:nvPr/>
        </p:nvSpPr>
        <p:spPr>
          <a:xfrm>
            <a:off x="2249203" y="1567717"/>
            <a:ext cx="13789593" cy="6336919"/>
          </a:xfrm>
          <a:custGeom>
            <a:avLst/>
            <a:gdLst/>
            <a:ahLst/>
            <a:cxnLst/>
            <a:rect l="l" t="t" r="r" b="b"/>
            <a:pathLst>
              <a:path w="13789593" h="6336919">
                <a:moveTo>
                  <a:pt x="0" y="0"/>
                </a:moveTo>
                <a:lnTo>
                  <a:pt x="13789594" y="0"/>
                </a:lnTo>
                <a:lnTo>
                  <a:pt x="13789594" y="6336919"/>
                </a:lnTo>
                <a:lnTo>
                  <a:pt x="0" y="6336919"/>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624</Words>
  <Application>Microsoft Office PowerPoint</Application>
  <PresentationFormat>Custom</PresentationFormat>
  <Paragraphs>55</Paragraphs>
  <Slides>13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vt:i4>
      </vt:variant>
    </vt:vector>
  </HeadingPairs>
  <TitlesOfParts>
    <vt:vector size="30" baseType="lpstr">
      <vt:lpstr>Lilita One</vt:lpstr>
      <vt:lpstr>Montserrat Ultra-Bold Italics</vt:lpstr>
      <vt:lpstr>Calibri</vt:lpstr>
      <vt:lpstr>Canva Sans Bold</vt:lpstr>
      <vt:lpstr>Poppins Medium</vt:lpstr>
      <vt:lpstr>Oswald Bold</vt:lpstr>
      <vt:lpstr>Poppins Bold Italics</vt:lpstr>
      <vt:lpstr>Poppins</vt:lpstr>
      <vt:lpstr>Anton Italics</vt:lpstr>
      <vt:lpstr>Poppins Ultra-Bold</vt:lpstr>
      <vt:lpstr>Agrandir Bold</vt:lpstr>
      <vt:lpstr>Arial</vt:lpstr>
      <vt:lpstr>Agrandir</vt:lpstr>
      <vt:lpstr>DM Sans</vt:lpstr>
      <vt:lpstr>Montserrat</vt:lpstr>
      <vt:lpstr>Poppins Ultra-Bold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cp:lastModifiedBy>Geetika Arora</cp:lastModifiedBy>
  <cp:revision>2</cp:revision>
  <dcterms:created xsi:type="dcterms:W3CDTF">2006-08-16T00:00:00Z</dcterms:created>
  <dcterms:modified xsi:type="dcterms:W3CDTF">2024-05-16T06:45:39Z</dcterms:modified>
  <dc:identifier>DAGFUQhwSpw</dc:identifier>
</cp:coreProperties>
</file>