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Bobby Jone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Gliker Semi-Bold" panose="020B0604020202020204" charset="0"/>
      <p:regular r:id="rId15"/>
    </p:embeddedFont>
    <p:embeddedFont>
      <p:font typeface="Guerrilla" panose="020B0604020202020204" charset="0"/>
      <p:regular r:id="rId16"/>
    </p:embeddedFont>
    <p:embeddedFont>
      <p:font typeface="Livvic" pitchFamily="2" charset="0"/>
      <p:regular r:id="rId17"/>
    </p:embeddedFont>
    <p:embeddedFont>
      <p:font typeface="Livvic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A7305-2056-4DCB-A63D-60EC03996F2A}" v="3" dt="2025-08-05T12:54:13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1205C-54BE-4A69-B42A-98A52B495359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EE51C-4601-444E-B6FF-9AC40C332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2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EE51C-4601-444E-B6FF-9AC40C3320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81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EE51C-4601-444E-B6FF-9AC40C3320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EE51C-4601-444E-B6FF-9AC40C3320C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41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24" t="-22501" r="-472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457665" y="-170095"/>
            <a:ext cx="9317532" cy="10711683"/>
            <a:chOff x="0" y="0"/>
            <a:chExt cx="2454000" cy="28211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54000" cy="2821184"/>
            </a:xfrm>
            <a:custGeom>
              <a:avLst/>
              <a:gdLst/>
              <a:ahLst/>
              <a:cxnLst/>
              <a:rect l="l" t="t" r="r" b="b"/>
              <a:pathLst>
                <a:path w="2454000" h="2821184">
                  <a:moveTo>
                    <a:pt x="0" y="0"/>
                  </a:moveTo>
                  <a:lnTo>
                    <a:pt x="2454000" y="0"/>
                  </a:lnTo>
                  <a:lnTo>
                    <a:pt x="2454000" y="2821184"/>
                  </a:lnTo>
                  <a:lnTo>
                    <a:pt x="0" y="2821184"/>
                  </a:lnTo>
                  <a:close/>
                </a:path>
              </a:pathLst>
            </a:custGeom>
            <a:solidFill>
              <a:srgbClr val="093362">
                <a:alpha val="8000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454000" cy="28688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3012077" y="1028700"/>
            <a:ext cx="2378048" cy="2198433"/>
          </a:xfrm>
          <a:custGeom>
            <a:avLst/>
            <a:gdLst/>
            <a:ahLst/>
            <a:cxnLst/>
            <a:rect l="l" t="t" r="r" b="b"/>
            <a:pathLst>
              <a:path w="2378048" h="2198433">
                <a:moveTo>
                  <a:pt x="0" y="0"/>
                </a:moveTo>
                <a:lnTo>
                  <a:pt x="2378048" y="0"/>
                </a:lnTo>
                <a:lnTo>
                  <a:pt x="2378048" y="2198433"/>
                </a:lnTo>
                <a:lnTo>
                  <a:pt x="0" y="2198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374" b="-179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527764" y="3648402"/>
            <a:ext cx="7831167" cy="6144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29"/>
              </a:lnSpc>
            </a:pPr>
            <a:r>
              <a:rPr lang="en-US" sz="10133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WEATHERWISE :</a:t>
            </a:r>
          </a:p>
          <a:p>
            <a:pPr algn="ctr">
              <a:lnSpc>
                <a:spcPts val="6984"/>
              </a:lnSpc>
            </a:pPr>
            <a:r>
              <a:rPr lang="en-US" sz="7200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LIVE WEATHER TRACKING DASHBOARD IN POWER BI</a:t>
            </a:r>
          </a:p>
          <a:p>
            <a:pPr algn="ctr">
              <a:lnSpc>
                <a:spcPts val="9829"/>
              </a:lnSpc>
            </a:pPr>
            <a:endParaRPr lang="en-US" sz="7200" dirty="0">
              <a:solidFill>
                <a:srgbClr val="FFFFFF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-957870" y="9201150"/>
            <a:ext cx="10317942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Created By : Harshit Arora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" r="-241" b="-19091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457665" y="3230789"/>
            <a:ext cx="19203330" cy="4628115"/>
            <a:chOff x="0" y="0"/>
            <a:chExt cx="5057667" cy="1218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57667" cy="1218928"/>
            </a:xfrm>
            <a:custGeom>
              <a:avLst/>
              <a:gdLst/>
              <a:ahLst/>
              <a:cxnLst/>
              <a:rect l="l" t="t" r="r" b="b"/>
              <a:pathLst>
                <a:path w="5057667" h="1218928">
                  <a:moveTo>
                    <a:pt x="0" y="0"/>
                  </a:moveTo>
                  <a:lnTo>
                    <a:pt x="5057667" y="0"/>
                  </a:lnTo>
                  <a:lnTo>
                    <a:pt x="5057667" y="1218928"/>
                  </a:lnTo>
                  <a:lnTo>
                    <a:pt x="0" y="1218928"/>
                  </a:lnTo>
                  <a:close/>
                </a:path>
              </a:pathLst>
            </a:custGeom>
            <a:solidFill>
              <a:srgbClr val="09336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057667" cy="1266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57996" y="583524"/>
            <a:ext cx="9119952" cy="911995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336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120650" y="846178"/>
            <a:ext cx="8594644" cy="859464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579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8400096" y="1088732"/>
            <a:ext cx="8035751" cy="803571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136" r="-2513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37507"/>
            <a:ext cx="6829296" cy="3471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26"/>
              </a:lnSpc>
            </a:pPr>
            <a:r>
              <a:rPr lang="en-US" sz="13532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THANK 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59827" y="1693764"/>
            <a:ext cx="6899473" cy="6899473"/>
          </a:xfrm>
          <a:custGeom>
            <a:avLst/>
            <a:gdLst/>
            <a:ahLst/>
            <a:cxnLst/>
            <a:rect l="l" t="t" r="r" b="b"/>
            <a:pathLst>
              <a:path w="6899473" h="6899473">
                <a:moveTo>
                  <a:pt x="0" y="0"/>
                </a:moveTo>
                <a:lnTo>
                  <a:pt x="6899473" y="0"/>
                </a:lnTo>
                <a:lnTo>
                  <a:pt x="6899473" y="6899472"/>
                </a:lnTo>
                <a:lnTo>
                  <a:pt x="0" y="68994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2092960"/>
            <a:ext cx="7686388" cy="6945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We all check the weather daily – </a:t>
            </a:r>
          </a:p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but have you ever built your own live </a:t>
            </a:r>
            <a:r>
              <a:rPr lang="en-US" sz="3300" dirty="0">
                <a:solidFill>
                  <a:srgbClr val="1E91FC"/>
                </a:solidFill>
                <a:latin typeface="Livvic"/>
                <a:ea typeface="Livvic"/>
                <a:cs typeface="Livvic"/>
                <a:sym typeface="Livvic"/>
              </a:rPr>
              <a:t>weather forecast dashboard</a:t>
            </a: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?</a:t>
            </a:r>
          </a:p>
          <a:p>
            <a:pPr algn="ctr">
              <a:lnSpc>
                <a:spcPts val="4620"/>
              </a:lnSpc>
            </a:pPr>
            <a:endParaRPr lang="en-US" sz="3300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What if you could turn raw </a:t>
            </a:r>
            <a:r>
              <a:rPr lang="en-US" sz="3300" dirty="0">
                <a:solidFill>
                  <a:srgbClr val="1E91FC"/>
                </a:solidFill>
                <a:latin typeface="Livvic"/>
                <a:ea typeface="Livvic"/>
                <a:cs typeface="Livvic"/>
                <a:sym typeface="Livvic"/>
              </a:rPr>
              <a:t>API data</a:t>
            </a: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into a smart, interactive report showing </a:t>
            </a:r>
            <a:r>
              <a:rPr lang="en-US" sz="3300" dirty="0">
                <a:solidFill>
                  <a:srgbClr val="1E91FC"/>
                </a:solidFill>
                <a:latin typeface="Livvic"/>
                <a:ea typeface="Livvic"/>
                <a:cs typeface="Livvic"/>
                <a:sym typeface="Livvic"/>
              </a:rPr>
              <a:t>temperature, AQI, wind speed</a:t>
            </a: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and more –</a:t>
            </a:r>
            <a:r>
              <a:rPr lang="en-US" sz="3300" dirty="0">
                <a:solidFill>
                  <a:srgbClr val="1E91FC"/>
                </a:solidFill>
                <a:latin typeface="Livvic"/>
                <a:ea typeface="Livvic"/>
                <a:cs typeface="Livvic"/>
                <a:sym typeface="Livvic"/>
              </a:rPr>
              <a:t> in real-time</a:t>
            </a: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?</a:t>
            </a:r>
          </a:p>
          <a:p>
            <a:pPr algn="ctr">
              <a:lnSpc>
                <a:spcPts val="4620"/>
              </a:lnSpc>
            </a:pPr>
            <a:endParaRPr lang="en-US" sz="3300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  <a:p>
            <a:pPr algn="ctr">
              <a:lnSpc>
                <a:spcPts val="4620"/>
              </a:lnSpc>
            </a:pP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Let me walk you though how I made it possible using </a:t>
            </a:r>
            <a:r>
              <a:rPr lang="en-US" sz="3300" dirty="0">
                <a:solidFill>
                  <a:srgbClr val="1E91FC"/>
                </a:solidFill>
                <a:latin typeface="Livvic"/>
                <a:ea typeface="Livvic"/>
                <a:cs typeface="Livvic"/>
                <a:sym typeface="Livvic"/>
              </a:rPr>
              <a:t>Power BI</a:t>
            </a:r>
            <a:r>
              <a:rPr lang="en-US" sz="33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.</a:t>
            </a:r>
          </a:p>
          <a:p>
            <a:pPr marL="0" lvl="1" indent="0" algn="ctr">
              <a:lnSpc>
                <a:spcPts val="4620"/>
              </a:lnSpc>
              <a:spcBef>
                <a:spcPct val="0"/>
              </a:spcBef>
            </a:pPr>
            <a:endParaRPr lang="en-US" sz="3300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438" y="385116"/>
            <a:ext cx="17659125" cy="9516767"/>
            <a:chOff x="0" y="0"/>
            <a:chExt cx="4650963" cy="25064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50963" cy="2506474"/>
            </a:xfrm>
            <a:custGeom>
              <a:avLst/>
              <a:gdLst/>
              <a:ahLst/>
              <a:cxnLst/>
              <a:rect l="l" t="t" r="r" b="b"/>
              <a:pathLst>
                <a:path w="4650963" h="2506474">
                  <a:moveTo>
                    <a:pt x="0" y="0"/>
                  </a:moveTo>
                  <a:lnTo>
                    <a:pt x="4650963" y="0"/>
                  </a:lnTo>
                  <a:lnTo>
                    <a:pt x="4650963" y="2506474"/>
                  </a:lnTo>
                  <a:lnTo>
                    <a:pt x="0" y="2506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50963" cy="25540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74419" y="4252075"/>
            <a:ext cx="4975136" cy="4619502"/>
            <a:chOff x="0" y="0"/>
            <a:chExt cx="1404030" cy="1303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4030" cy="1303667"/>
            </a:xfrm>
            <a:custGeom>
              <a:avLst/>
              <a:gdLst/>
              <a:ahLst/>
              <a:cxnLst/>
              <a:rect l="l" t="t" r="r" b="b"/>
              <a:pathLst>
                <a:path w="1404030" h="1303667">
                  <a:moveTo>
                    <a:pt x="38903" y="0"/>
                  </a:moveTo>
                  <a:lnTo>
                    <a:pt x="1365127" y="0"/>
                  </a:lnTo>
                  <a:cubicBezTo>
                    <a:pt x="1386613" y="0"/>
                    <a:pt x="1404030" y="17417"/>
                    <a:pt x="1404030" y="38903"/>
                  </a:cubicBezTo>
                  <a:lnTo>
                    <a:pt x="1404030" y="1264764"/>
                  </a:lnTo>
                  <a:cubicBezTo>
                    <a:pt x="1404030" y="1286249"/>
                    <a:pt x="1386613" y="1303667"/>
                    <a:pt x="1365127" y="1303667"/>
                  </a:cubicBezTo>
                  <a:lnTo>
                    <a:pt x="38903" y="1303667"/>
                  </a:lnTo>
                  <a:cubicBezTo>
                    <a:pt x="17417" y="1303667"/>
                    <a:pt x="0" y="1286249"/>
                    <a:pt x="0" y="1264764"/>
                  </a:cubicBezTo>
                  <a:lnTo>
                    <a:pt x="0" y="38903"/>
                  </a:lnTo>
                  <a:cubicBezTo>
                    <a:pt x="0" y="17417"/>
                    <a:pt x="17417" y="0"/>
                    <a:pt x="38903" y="0"/>
                  </a:cubicBezTo>
                  <a:close/>
                </a:path>
              </a:pathLst>
            </a:custGeom>
            <a:solidFill>
              <a:srgbClr val="09336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404030" cy="1351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318664" y="4252075"/>
            <a:ext cx="4940636" cy="4619502"/>
            <a:chOff x="0" y="0"/>
            <a:chExt cx="1394294" cy="13036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4294" cy="1303667"/>
            </a:xfrm>
            <a:custGeom>
              <a:avLst/>
              <a:gdLst/>
              <a:ahLst/>
              <a:cxnLst/>
              <a:rect l="l" t="t" r="r" b="b"/>
              <a:pathLst>
                <a:path w="1394294" h="1303667">
                  <a:moveTo>
                    <a:pt x="39175" y="0"/>
                  </a:moveTo>
                  <a:lnTo>
                    <a:pt x="1355119" y="0"/>
                  </a:lnTo>
                  <a:cubicBezTo>
                    <a:pt x="1365509" y="0"/>
                    <a:pt x="1375473" y="4127"/>
                    <a:pt x="1382820" y="11474"/>
                  </a:cubicBezTo>
                  <a:cubicBezTo>
                    <a:pt x="1390167" y="18821"/>
                    <a:pt x="1394294" y="28785"/>
                    <a:pt x="1394294" y="39175"/>
                  </a:cubicBezTo>
                  <a:lnTo>
                    <a:pt x="1394294" y="1264492"/>
                  </a:lnTo>
                  <a:cubicBezTo>
                    <a:pt x="1394294" y="1286128"/>
                    <a:pt x="1376755" y="1303667"/>
                    <a:pt x="1355119" y="1303667"/>
                  </a:cubicBezTo>
                  <a:lnTo>
                    <a:pt x="39175" y="1303667"/>
                  </a:lnTo>
                  <a:cubicBezTo>
                    <a:pt x="28785" y="1303667"/>
                    <a:pt x="18821" y="1299539"/>
                    <a:pt x="11474" y="1292193"/>
                  </a:cubicBezTo>
                  <a:cubicBezTo>
                    <a:pt x="4127" y="1284846"/>
                    <a:pt x="0" y="1274882"/>
                    <a:pt x="0" y="1264492"/>
                  </a:cubicBezTo>
                  <a:lnTo>
                    <a:pt x="0" y="39175"/>
                  </a:lnTo>
                  <a:cubicBezTo>
                    <a:pt x="0" y="28785"/>
                    <a:pt x="4127" y="18821"/>
                    <a:pt x="11474" y="11474"/>
                  </a:cubicBezTo>
                  <a:cubicBezTo>
                    <a:pt x="18821" y="4127"/>
                    <a:pt x="28785" y="0"/>
                    <a:pt x="39175" y="0"/>
                  </a:cubicBezTo>
                  <a:close/>
                </a:path>
              </a:pathLst>
            </a:custGeom>
            <a:solidFill>
              <a:srgbClr val="09336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394294" cy="1351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30175" y="4252075"/>
            <a:ext cx="4975136" cy="4619502"/>
            <a:chOff x="0" y="0"/>
            <a:chExt cx="1404030" cy="1303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04030" cy="1303667"/>
            </a:xfrm>
            <a:custGeom>
              <a:avLst/>
              <a:gdLst/>
              <a:ahLst/>
              <a:cxnLst/>
              <a:rect l="l" t="t" r="r" b="b"/>
              <a:pathLst>
                <a:path w="1404030" h="1303667">
                  <a:moveTo>
                    <a:pt x="38903" y="0"/>
                  </a:moveTo>
                  <a:lnTo>
                    <a:pt x="1365127" y="0"/>
                  </a:lnTo>
                  <a:cubicBezTo>
                    <a:pt x="1386613" y="0"/>
                    <a:pt x="1404030" y="17417"/>
                    <a:pt x="1404030" y="38903"/>
                  </a:cubicBezTo>
                  <a:lnTo>
                    <a:pt x="1404030" y="1264764"/>
                  </a:lnTo>
                  <a:cubicBezTo>
                    <a:pt x="1404030" y="1286249"/>
                    <a:pt x="1386613" y="1303667"/>
                    <a:pt x="1365127" y="1303667"/>
                  </a:cubicBezTo>
                  <a:lnTo>
                    <a:pt x="38903" y="1303667"/>
                  </a:lnTo>
                  <a:cubicBezTo>
                    <a:pt x="17417" y="1303667"/>
                    <a:pt x="0" y="1286249"/>
                    <a:pt x="0" y="1264764"/>
                  </a:cubicBezTo>
                  <a:lnTo>
                    <a:pt x="0" y="38903"/>
                  </a:lnTo>
                  <a:cubicBezTo>
                    <a:pt x="0" y="17417"/>
                    <a:pt x="17417" y="0"/>
                    <a:pt x="38903" y="0"/>
                  </a:cubicBezTo>
                  <a:close/>
                </a:path>
              </a:pathLst>
            </a:custGeom>
            <a:solidFill>
              <a:srgbClr val="09336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404030" cy="1351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31743" y="4669279"/>
            <a:ext cx="771999" cy="771999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777463" y="4669279"/>
            <a:ext cx="771999" cy="771999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421330" y="4669279"/>
            <a:ext cx="771999" cy="771999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12810" y="5663616"/>
            <a:ext cx="4428159" cy="2776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To</a:t>
            </a:r>
            <a:r>
              <a:rPr lang="en-US" sz="3200" u="none" strike="noStrike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design a real-time weather forecasting dashboard using Power BI.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u="none" strike="noStrike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028329" y="5663616"/>
            <a:ext cx="4270266" cy="3338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Enable users to view live weather conditions like temperature, humidity and Wind Speed.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-457665" y="1415424"/>
            <a:ext cx="19203330" cy="2210102"/>
            <a:chOff x="0" y="0"/>
            <a:chExt cx="5057667" cy="58208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057667" cy="582085"/>
            </a:xfrm>
            <a:custGeom>
              <a:avLst/>
              <a:gdLst/>
              <a:ahLst/>
              <a:cxnLst/>
              <a:rect l="l" t="t" r="r" b="b"/>
              <a:pathLst>
                <a:path w="5057667" h="582085">
                  <a:moveTo>
                    <a:pt x="0" y="0"/>
                  </a:moveTo>
                  <a:lnTo>
                    <a:pt x="5057667" y="0"/>
                  </a:lnTo>
                  <a:lnTo>
                    <a:pt x="5057667" y="582085"/>
                  </a:lnTo>
                  <a:lnTo>
                    <a:pt x="0" y="582085"/>
                  </a:lnTo>
                  <a:close/>
                </a:path>
              </a:pathLst>
            </a:custGeom>
            <a:solidFill>
              <a:srgbClr val="09336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5057667" cy="629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297049" y="1761731"/>
            <a:ext cx="11693902" cy="1707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1"/>
              </a:lnSpc>
            </a:pPr>
            <a:r>
              <a:rPr lang="en-US" sz="12457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OBJECTIVES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679613" y="5663616"/>
            <a:ext cx="4255434" cy="3338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Improve user experience with interactive visualizations and city-wise filtering.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245137" y="4668373"/>
            <a:ext cx="545211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890857" y="4668373"/>
            <a:ext cx="545211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2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534724" y="4668373"/>
            <a:ext cx="545211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dirty="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218737"/>
            <a:ext cx="11693902" cy="1707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1"/>
              </a:lnSpc>
            </a:pPr>
            <a:r>
              <a:rPr lang="en-US" sz="12457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DATA SOURCES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90166" y="3409704"/>
            <a:ext cx="15126871" cy="4678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6" lvl="1" indent="-431803" algn="l">
              <a:lnSpc>
                <a:spcPts val="756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Used data from </a:t>
            </a:r>
            <a:r>
              <a:rPr lang="en-US" sz="4000" dirty="0" err="1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WeatherAPI</a:t>
            </a:r>
            <a:r>
              <a:rPr lang="en-US" sz="40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(https://www.weatherapi.com/).</a:t>
            </a:r>
          </a:p>
          <a:p>
            <a:pPr marL="863606" lvl="1" indent="-431803" algn="l">
              <a:lnSpc>
                <a:spcPts val="756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API provided JSON response with live weather metrics.</a:t>
            </a:r>
          </a:p>
          <a:p>
            <a:pPr marL="863606" lvl="1" indent="-431803" algn="l">
              <a:lnSpc>
                <a:spcPts val="756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Integrated into Power BI using Web Connector. </a:t>
            </a:r>
          </a:p>
          <a:p>
            <a:pPr marL="863606" lvl="1" indent="-431803" algn="l">
              <a:lnSpc>
                <a:spcPts val="7560"/>
              </a:lnSpc>
              <a:buFont typeface="Arial"/>
              <a:buChar char="•"/>
            </a:pPr>
            <a:r>
              <a:rPr lang="en-US" sz="4000" dirty="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Parsed and transformed the JSON response for visualization.</a:t>
            </a:r>
          </a:p>
          <a:p>
            <a:pPr algn="l">
              <a:lnSpc>
                <a:spcPts val="7560"/>
              </a:lnSpc>
            </a:pPr>
            <a:endParaRPr lang="en-US" sz="4000" dirty="0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6178729"/>
            <a:ext cx="13537734" cy="0"/>
          </a:xfrm>
          <a:prstGeom prst="line">
            <a:avLst/>
          </a:prstGeom>
          <a:ln w="57150" cap="rnd">
            <a:solidFill>
              <a:srgbClr val="1E91F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 flipV="1">
            <a:off x="4910426" y="6151775"/>
            <a:ext cx="0" cy="1063804"/>
          </a:xfrm>
          <a:prstGeom prst="line">
            <a:avLst/>
          </a:prstGeom>
          <a:ln w="57150" cap="flat">
            <a:solidFill>
              <a:srgbClr val="1E91FC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flipV="1">
            <a:off x="8534741" y="6150154"/>
            <a:ext cx="0" cy="1063804"/>
          </a:xfrm>
          <a:prstGeom prst="line">
            <a:avLst/>
          </a:prstGeom>
          <a:ln w="57150" cap="flat">
            <a:solidFill>
              <a:srgbClr val="1E91FC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>
            <a:off x="3004694" y="5143500"/>
            <a:ext cx="0" cy="1063804"/>
          </a:xfrm>
          <a:prstGeom prst="line">
            <a:avLst/>
          </a:prstGeom>
          <a:ln w="57150" cap="flat">
            <a:solidFill>
              <a:srgbClr val="1E91FC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AutoShape 6"/>
          <p:cNvSpPr/>
          <p:nvPr/>
        </p:nvSpPr>
        <p:spPr>
          <a:xfrm>
            <a:off x="10283072" y="5143500"/>
            <a:ext cx="0" cy="1063804"/>
          </a:xfrm>
          <a:prstGeom prst="line">
            <a:avLst/>
          </a:prstGeom>
          <a:ln w="57150" cap="flat">
            <a:solidFill>
              <a:srgbClr val="1E91FC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6499074" y="5143500"/>
            <a:ext cx="0" cy="1063804"/>
          </a:xfrm>
          <a:prstGeom prst="line">
            <a:avLst/>
          </a:prstGeom>
          <a:ln w="57150" cap="flat">
            <a:solidFill>
              <a:srgbClr val="1E91FC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2474251" y="1654681"/>
            <a:ext cx="7723469" cy="5560897"/>
          </a:xfrm>
          <a:custGeom>
            <a:avLst/>
            <a:gdLst/>
            <a:ahLst/>
            <a:cxnLst/>
            <a:rect l="l" t="t" r="r" b="b"/>
            <a:pathLst>
              <a:path w="7723469" h="5560897">
                <a:moveTo>
                  <a:pt x="0" y="0"/>
                </a:moveTo>
                <a:lnTo>
                  <a:pt x="7723468" y="0"/>
                </a:lnTo>
                <a:lnTo>
                  <a:pt x="7723468" y="5560898"/>
                </a:lnTo>
                <a:lnTo>
                  <a:pt x="0" y="5560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387410" y="3053680"/>
            <a:ext cx="5664178" cy="5664178"/>
          </a:xfrm>
          <a:custGeom>
            <a:avLst/>
            <a:gdLst/>
            <a:ahLst/>
            <a:cxnLst/>
            <a:rect l="l" t="t" r="r" b="b"/>
            <a:pathLst>
              <a:path w="5664178" h="5664178">
                <a:moveTo>
                  <a:pt x="0" y="0"/>
                </a:moveTo>
                <a:lnTo>
                  <a:pt x="5664179" y="0"/>
                </a:lnTo>
                <a:lnTo>
                  <a:pt x="5664179" y="5664178"/>
                </a:lnTo>
                <a:lnTo>
                  <a:pt x="0" y="5664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699522" y="4151702"/>
            <a:ext cx="2461400" cy="133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 dirty="0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Power Bi desktop</a:t>
            </a:r>
          </a:p>
          <a:p>
            <a:pPr algn="ctr">
              <a:lnSpc>
                <a:spcPts val="3569"/>
              </a:lnSpc>
            </a:pPr>
            <a:endParaRPr lang="en-US" sz="3000" b="1" dirty="0">
              <a:solidFill>
                <a:srgbClr val="FFFFFF"/>
              </a:solidFill>
              <a:latin typeface="Livvic Bold"/>
              <a:ea typeface="Livvic Bold"/>
              <a:cs typeface="Livvic Bold"/>
              <a:sym typeface="Livv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59558" y="4373635"/>
            <a:ext cx="2461400" cy="441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Power Query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706810" y="7310829"/>
            <a:ext cx="2461400" cy="178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Dax formulas for dynamic measures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4151702"/>
            <a:ext cx="2461400" cy="88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Weather API integration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12042" y="7310829"/>
            <a:ext cx="2461400" cy="1784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Data Visualization best practices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895937"/>
            <a:ext cx="15714912" cy="1707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81"/>
              </a:lnSpc>
            </a:pPr>
            <a:r>
              <a:rPr lang="en-US" sz="12457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TOOLS AND SKILLS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271"/>
            <a:ext cx="11693902" cy="170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81"/>
              </a:lnSpc>
            </a:pPr>
            <a:r>
              <a:rPr lang="en-US" sz="12457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621910"/>
            <a:ext cx="3008439" cy="1084905"/>
            <a:chOff x="0" y="0"/>
            <a:chExt cx="792346" cy="2857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92346" cy="285736"/>
            </a:xfrm>
            <a:custGeom>
              <a:avLst/>
              <a:gdLst/>
              <a:ahLst/>
              <a:cxnLst/>
              <a:rect l="l" t="t" r="r" b="b"/>
              <a:pathLst>
                <a:path w="792346" h="285736">
                  <a:moveTo>
                    <a:pt x="130278" y="0"/>
                  </a:moveTo>
                  <a:lnTo>
                    <a:pt x="662068" y="0"/>
                  </a:lnTo>
                  <a:cubicBezTo>
                    <a:pt x="734018" y="0"/>
                    <a:pt x="792346" y="58328"/>
                    <a:pt x="792346" y="130278"/>
                  </a:cubicBezTo>
                  <a:lnTo>
                    <a:pt x="792346" y="155458"/>
                  </a:lnTo>
                  <a:cubicBezTo>
                    <a:pt x="792346" y="190010"/>
                    <a:pt x="778620" y="223147"/>
                    <a:pt x="754188" y="247579"/>
                  </a:cubicBezTo>
                  <a:cubicBezTo>
                    <a:pt x="729757" y="272011"/>
                    <a:pt x="696620" y="285736"/>
                    <a:pt x="662068" y="285736"/>
                  </a:cubicBezTo>
                  <a:lnTo>
                    <a:pt x="130278" y="285736"/>
                  </a:lnTo>
                  <a:cubicBezTo>
                    <a:pt x="95726" y="285736"/>
                    <a:pt x="62590" y="272011"/>
                    <a:pt x="38158" y="247579"/>
                  </a:cubicBezTo>
                  <a:cubicBezTo>
                    <a:pt x="13726" y="223147"/>
                    <a:pt x="0" y="190010"/>
                    <a:pt x="0" y="155458"/>
                  </a:cubicBezTo>
                  <a:lnTo>
                    <a:pt x="0" y="130278"/>
                  </a:lnTo>
                  <a:cubicBezTo>
                    <a:pt x="0" y="95726"/>
                    <a:pt x="13726" y="62590"/>
                    <a:pt x="38158" y="38158"/>
                  </a:cubicBezTo>
                  <a:cubicBezTo>
                    <a:pt x="62590" y="13726"/>
                    <a:pt x="95726" y="0"/>
                    <a:pt x="130278" y="0"/>
                  </a:cubicBezTo>
                  <a:close/>
                </a:path>
              </a:pathLst>
            </a:custGeom>
            <a:solidFill>
              <a:srgbClr val="8C52FF"/>
            </a:solidFill>
            <a:ln w="28575" cap="rnd">
              <a:solidFill>
                <a:srgbClr val="2457A6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792346" cy="361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271459" y="3621910"/>
            <a:ext cx="3008439" cy="1084905"/>
            <a:chOff x="0" y="0"/>
            <a:chExt cx="792346" cy="2857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92346" cy="285736"/>
            </a:xfrm>
            <a:custGeom>
              <a:avLst/>
              <a:gdLst/>
              <a:ahLst/>
              <a:cxnLst/>
              <a:rect l="l" t="t" r="r" b="b"/>
              <a:pathLst>
                <a:path w="792346" h="285736">
                  <a:moveTo>
                    <a:pt x="130278" y="0"/>
                  </a:moveTo>
                  <a:lnTo>
                    <a:pt x="662068" y="0"/>
                  </a:lnTo>
                  <a:cubicBezTo>
                    <a:pt x="734018" y="0"/>
                    <a:pt x="792346" y="58328"/>
                    <a:pt x="792346" y="130278"/>
                  </a:cubicBezTo>
                  <a:lnTo>
                    <a:pt x="792346" y="155458"/>
                  </a:lnTo>
                  <a:cubicBezTo>
                    <a:pt x="792346" y="190010"/>
                    <a:pt x="778620" y="223147"/>
                    <a:pt x="754188" y="247579"/>
                  </a:cubicBezTo>
                  <a:cubicBezTo>
                    <a:pt x="729757" y="272011"/>
                    <a:pt x="696620" y="285736"/>
                    <a:pt x="662068" y="285736"/>
                  </a:cubicBezTo>
                  <a:lnTo>
                    <a:pt x="130278" y="285736"/>
                  </a:lnTo>
                  <a:cubicBezTo>
                    <a:pt x="95726" y="285736"/>
                    <a:pt x="62590" y="272011"/>
                    <a:pt x="38158" y="247579"/>
                  </a:cubicBezTo>
                  <a:cubicBezTo>
                    <a:pt x="13726" y="223147"/>
                    <a:pt x="0" y="190010"/>
                    <a:pt x="0" y="155458"/>
                  </a:cubicBezTo>
                  <a:lnTo>
                    <a:pt x="0" y="130278"/>
                  </a:lnTo>
                  <a:cubicBezTo>
                    <a:pt x="0" y="95726"/>
                    <a:pt x="13726" y="62590"/>
                    <a:pt x="38158" y="38158"/>
                  </a:cubicBezTo>
                  <a:cubicBezTo>
                    <a:pt x="62590" y="13726"/>
                    <a:pt x="95726" y="0"/>
                    <a:pt x="130278" y="0"/>
                  </a:cubicBezTo>
                  <a:close/>
                </a:path>
              </a:pathLst>
            </a:custGeom>
            <a:solidFill>
              <a:srgbClr val="3A9980"/>
            </a:solidFill>
            <a:ln w="28575" cap="rnd">
              <a:solidFill>
                <a:srgbClr val="2457A6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792346" cy="361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18023" y="3621910"/>
            <a:ext cx="3008439" cy="1084905"/>
            <a:chOff x="0" y="0"/>
            <a:chExt cx="792346" cy="28573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2346" cy="285736"/>
            </a:xfrm>
            <a:custGeom>
              <a:avLst/>
              <a:gdLst/>
              <a:ahLst/>
              <a:cxnLst/>
              <a:rect l="l" t="t" r="r" b="b"/>
              <a:pathLst>
                <a:path w="792346" h="285736">
                  <a:moveTo>
                    <a:pt x="130278" y="0"/>
                  </a:moveTo>
                  <a:lnTo>
                    <a:pt x="662068" y="0"/>
                  </a:lnTo>
                  <a:cubicBezTo>
                    <a:pt x="734018" y="0"/>
                    <a:pt x="792346" y="58328"/>
                    <a:pt x="792346" y="130278"/>
                  </a:cubicBezTo>
                  <a:lnTo>
                    <a:pt x="792346" y="155458"/>
                  </a:lnTo>
                  <a:cubicBezTo>
                    <a:pt x="792346" y="190010"/>
                    <a:pt x="778620" y="223147"/>
                    <a:pt x="754188" y="247579"/>
                  </a:cubicBezTo>
                  <a:cubicBezTo>
                    <a:pt x="729757" y="272011"/>
                    <a:pt x="696620" y="285736"/>
                    <a:pt x="662068" y="285736"/>
                  </a:cubicBezTo>
                  <a:lnTo>
                    <a:pt x="130278" y="285736"/>
                  </a:lnTo>
                  <a:cubicBezTo>
                    <a:pt x="95726" y="285736"/>
                    <a:pt x="62590" y="272011"/>
                    <a:pt x="38158" y="247579"/>
                  </a:cubicBezTo>
                  <a:cubicBezTo>
                    <a:pt x="13726" y="223147"/>
                    <a:pt x="0" y="190010"/>
                    <a:pt x="0" y="155458"/>
                  </a:cubicBezTo>
                  <a:lnTo>
                    <a:pt x="0" y="130278"/>
                  </a:lnTo>
                  <a:cubicBezTo>
                    <a:pt x="0" y="95726"/>
                    <a:pt x="13726" y="62590"/>
                    <a:pt x="38158" y="38158"/>
                  </a:cubicBezTo>
                  <a:cubicBezTo>
                    <a:pt x="62590" y="13726"/>
                    <a:pt x="95726" y="0"/>
                    <a:pt x="130278" y="0"/>
                  </a:cubicBezTo>
                  <a:close/>
                </a:path>
              </a:pathLst>
            </a:custGeom>
            <a:solidFill>
              <a:srgbClr val="F3AE88"/>
            </a:solidFill>
            <a:ln w="28575" cap="rnd">
              <a:solidFill>
                <a:srgbClr val="2457A6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792346" cy="361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760782" y="3621910"/>
            <a:ext cx="3008439" cy="1084905"/>
            <a:chOff x="0" y="0"/>
            <a:chExt cx="792346" cy="2857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92346" cy="285736"/>
            </a:xfrm>
            <a:custGeom>
              <a:avLst/>
              <a:gdLst/>
              <a:ahLst/>
              <a:cxnLst/>
              <a:rect l="l" t="t" r="r" b="b"/>
              <a:pathLst>
                <a:path w="792346" h="285736">
                  <a:moveTo>
                    <a:pt x="130278" y="0"/>
                  </a:moveTo>
                  <a:lnTo>
                    <a:pt x="662068" y="0"/>
                  </a:lnTo>
                  <a:cubicBezTo>
                    <a:pt x="734018" y="0"/>
                    <a:pt x="792346" y="58328"/>
                    <a:pt x="792346" y="130278"/>
                  </a:cubicBezTo>
                  <a:lnTo>
                    <a:pt x="792346" y="155458"/>
                  </a:lnTo>
                  <a:cubicBezTo>
                    <a:pt x="792346" y="190010"/>
                    <a:pt x="778620" y="223147"/>
                    <a:pt x="754188" y="247579"/>
                  </a:cubicBezTo>
                  <a:cubicBezTo>
                    <a:pt x="729757" y="272011"/>
                    <a:pt x="696620" y="285736"/>
                    <a:pt x="662068" y="285736"/>
                  </a:cubicBezTo>
                  <a:lnTo>
                    <a:pt x="130278" y="285736"/>
                  </a:lnTo>
                  <a:cubicBezTo>
                    <a:pt x="95726" y="285736"/>
                    <a:pt x="62590" y="272011"/>
                    <a:pt x="38158" y="247579"/>
                  </a:cubicBezTo>
                  <a:cubicBezTo>
                    <a:pt x="13726" y="223147"/>
                    <a:pt x="0" y="190010"/>
                    <a:pt x="0" y="155458"/>
                  </a:cubicBezTo>
                  <a:lnTo>
                    <a:pt x="0" y="130278"/>
                  </a:lnTo>
                  <a:cubicBezTo>
                    <a:pt x="0" y="95726"/>
                    <a:pt x="13726" y="62590"/>
                    <a:pt x="38158" y="38158"/>
                  </a:cubicBezTo>
                  <a:cubicBezTo>
                    <a:pt x="62590" y="13726"/>
                    <a:pt x="95726" y="0"/>
                    <a:pt x="130278" y="0"/>
                  </a:cubicBezTo>
                  <a:close/>
                </a:path>
              </a:pathLst>
            </a:custGeom>
            <a:solidFill>
              <a:srgbClr val="E05946"/>
            </a:solidFill>
            <a:ln w="28575" cap="rnd">
              <a:solidFill>
                <a:srgbClr val="2457A6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792346" cy="361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007346" y="3621910"/>
            <a:ext cx="3008439" cy="1084905"/>
            <a:chOff x="0" y="0"/>
            <a:chExt cx="792346" cy="2857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92346" cy="285736"/>
            </a:xfrm>
            <a:custGeom>
              <a:avLst/>
              <a:gdLst/>
              <a:ahLst/>
              <a:cxnLst/>
              <a:rect l="l" t="t" r="r" b="b"/>
              <a:pathLst>
                <a:path w="792346" h="285736">
                  <a:moveTo>
                    <a:pt x="130278" y="0"/>
                  </a:moveTo>
                  <a:lnTo>
                    <a:pt x="662068" y="0"/>
                  </a:lnTo>
                  <a:cubicBezTo>
                    <a:pt x="734018" y="0"/>
                    <a:pt x="792346" y="58328"/>
                    <a:pt x="792346" y="130278"/>
                  </a:cubicBezTo>
                  <a:lnTo>
                    <a:pt x="792346" y="155458"/>
                  </a:lnTo>
                  <a:cubicBezTo>
                    <a:pt x="792346" y="190010"/>
                    <a:pt x="778620" y="223147"/>
                    <a:pt x="754188" y="247579"/>
                  </a:cubicBezTo>
                  <a:cubicBezTo>
                    <a:pt x="729757" y="272011"/>
                    <a:pt x="696620" y="285736"/>
                    <a:pt x="662068" y="285736"/>
                  </a:cubicBezTo>
                  <a:lnTo>
                    <a:pt x="130278" y="285736"/>
                  </a:lnTo>
                  <a:cubicBezTo>
                    <a:pt x="95726" y="285736"/>
                    <a:pt x="62590" y="272011"/>
                    <a:pt x="38158" y="247579"/>
                  </a:cubicBezTo>
                  <a:cubicBezTo>
                    <a:pt x="13726" y="223147"/>
                    <a:pt x="0" y="190010"/>
                    <a:pt x="0" y="155458"/>
                  </a:cubicBezTo>
                  <a:lnTo>
                    <a:pt x="0" y="130278"/>
                  </a:lnTo>
                  <a:cubicBezTo>
                    <a:pt x="0" y="95726"/>
                    <a:pt x="13726" y="62590"/>
                    <a:pt x="38158" y="38158"/>
                  </a:cubicBezTo>
                  <a:cubicBezTo>
                    <a:pt x="62590" y="13726"/>
                    <a:pt x="95726" y="0"/>
                    <a:pt x="130278" y="0"/>
                  </a:cubicBezTo>
                  <a:close/>
                </a:path>
              </a:pathLst>
            </a:custGeom>
            <a:solidFill>
              <a:srgbClr val="D14256"/>
            </a:solidFill>
            <a:ln w="28575" cap="rnd">
              <a:solidFill>
                <a:srgbClr val="2457A6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792346" cy="361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039"/>
                </a:lnSpc>
              </a:pPr>
              <a:r>
                <a:rPr lang="en-US" sz="3599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5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flipV="1">
            <a:off x="2532920" y="4706815"/>
            <a:ext cx="0" cy="1063804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9" name="AutoShape 19"/>
          <p:cNvSpPr/>
          <p:nvPr/>
        </p:nvSpPr>
        <p:spPr>
          <a:xfrm flipV="1">
            <a:off x="5777581" y="4706815"/>
            <a:ext cx="0" cy="1063804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0" name="AutoShape 20"/>
          <p:cNvSpPr/>
          <p:nvPr/>
        </p:nvSpPr>
        <p:spPr>
          <a:xfrm flipV="1">
            <a:off x="9050818" y="4706815"/>
            <a:ext cx="0" cy="1063804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1" name="AutoShape 21"/>
          <p:cNvSpPr/>
          <p:nvPr/>
        </p:nvSpPr>
        <p:spPr>
          <a:xfrm flipV="1">
            <a:off x="15540141" y="4706815"/>
            <a:ext cx="0" cy="1063804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AutoShape 22"/>
          <p:cNvSpPr/>
          <p:nvPr/>
        </p:nvSpPr>
        <p:spPr>
          <a:xfrm flipV="1">
            <a:off x="12236426" y="4706815"/>
            <a:ext cx="0" cy="1063804"/>
          </a:xfrm>
          <a:prstGeom prst="line">
            <a:avLst/>
          </a:prstGeom>
          <a:ln w="57150" cap="flat">
            <a:solidFill>
              <a:srgbClr val="FFFFFF"/>
            </a:solidFill>
            <a:prstDash val="solid"/>
            <a:headEnd type="oval" w="lg" len="lg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1302220" y="5999219"/>
            <a:ext cx="2461400" cy="133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 dirty="0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Slicer to select any city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544978" y="5999219"/>
            <a:ext cx="2461400" cy="133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AQI Gauge with color-coded zones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313661" y="5989694"/>
            <a:ext cx="4301463" cy="22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Real-timecards showing:</a:t>
            </a:r>
          </a:p>
          <a:p>
            <a:pPr algn="just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 1.Temperature</a:t>
            </a:r>
          </a:p>
          <a:p>
            <a:pPr algn="just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 2.Humidity</a:t>
            </a:r>
          </a:p>
          <a:p>
            <a:pPr algn="just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 3.Wind Speed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791543" y="5999219"/>
            <a:ext cx="2461400" cy="133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Sunrise and Sunset time indicators.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034301" y="5999219"/>
            <a:ext cx="2461400" cy="223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7-Day weather forecast visualized using chart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B05BA-3E9F-C0A7-5F69-BE52031C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5603F47F-3BB0-0C06-FA21-54B9E5ED56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5513694"/>
                  </p:ext>
                </p:extLst>
              </p:nvPr>
            </p:nvGraphicFramePr>
            <p:xfrm>
              <a:off x="0" y="0"/>
              <a:ext cx="18288000" cy="10287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5603F47F-3BB0-0C06-FA21-54B9E5ED565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8288000" cy="102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5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506" y="4100511"/>
            <a:ext cx="19051012" cy="8210601"/>
            <a:chOff x="0" y="0"/>
            <a:chExt cx="25401350" cy="10947469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15494559" y="0"/>
              <a:ext cx="9906790" cy="10947469"/>
              <a:chOff x="0" y="0"/>
              <a:chExt cx="660400" cy="72977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60400" cy="729773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729773">
                    <a:moveTo>
                      <a:pt x="220252" y="710704"/>
                    </a:moveTo>
                    <a:cubicBezTo>
                      <a:pt x="254109" y="722218"/>
                      <a:pt x="292600" y="729773"/>
                      <a:pt x="330378" y="729773"/>
                    </a:cubicBezTo>
                    <a:cubicBezTo>
                      <a:pt x="368157" y="729773"/>
                      <a:pt x="404509" y="723296"/>
                      <a:pt x="438009" y="711782"/>
                    </a:cubicBezTo>
                    <a:cubicBezTo>
                      <a:pt x="438723" y="711423"/>
                      <a:pt x="439435" y="711423"/>
                      <a:pt x="440148" y="711063"/>
                    </a:cubicBezTo>
                    <a:cubicBezTo>
                      <a:pt x="565955" y="665008"/>
                      <a:pt x="658618" y="543394"/>
                      <a:pt x="660400" y="40311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02816"/>
                    </a:lnTo>
                    <a:cubicBezTo>
                      <a:pt x="1782" y="544113"/>
                      <a:pt x="93019" y="665728"/>
                      <a:pt x="220252" y="710704"/>
                    </a:cubicBezTo>
                    <a:close/>
                  </a:path>
                </a:pathLst>
              </a:custGeom>
              <a:solidFill>
                <a:srgbClr val="1E91F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660400" cy="621823"/>
              </a:xfrm>
              <a:prstGeom prst="rect">
                <a:avLst/>
              </a:prstGeom>
            </p:spPr>
            <p:txBody>
              <a:bodyPr lIns="48121" tIns="48121" rIns="48121" bIns="48121" rtlCol="0" anchor="ctr"/>
              <a:lstStyle/>
              <a:p>
                <a:pPr algn="ctr">
                  <a:lnSpc>
                    <a:spcPts val="20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7745421" y="0"/>
              <a:ext cx="9906790" cy="10947469"/>
              <a:chOff x="0" y="0"/>
              <a:chExt cx="660400" cy="72977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729773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729773">
                    <a:moveTo>
                      <a:pt x="220252" y="710704"/>
                    </a:moveTo>
                    <a:cubicBezTo>
                      <a:pt x="254109" y="722218"/>
                      <a:pt x="292600" y="729773"/>
                      <a:pt x="330378" y="729773"/>
                    </a:cubicBezTo>
                    <a:cubicBezTo>
                      <a:pt x="368157" y="729773"/>
                      <a:pt x="404509" y="723296"/>
                      <a:pt x="438009" y="711782"/>
                    </a:cubicBezTo>
                    <a:cubicBezTo>
                      <a:pt x="438723" y="711423"/>
                      <a:pt x="439435" y="711423"/>
                      <a:pt x="440148" y="711063"/>
                    </a:cubicBezTo>
                    <a:cubicBezTo>
                      <a:pt x="565955" y="665008"/>
                      <a:pt x="658618" y="543394"/>
                      <a:pt x="660400" y="40311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02816"/>
                    </a:lnTo>
                    <a:cubicBezTo>
                      <a:pt x="1782" y="544113"/>
                      <a:pt x="93019" y="665728"/>
                      <a:pt x="220252" y="710704"/>
                    </a:cubicBezTo>
                    <a:close/>
                  </a:path>
                </a:pathLst>
              </a:custGeom>
              <a:solidFill>
                <a:srgbClr val="1E91F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660400" cy="621823"/>
              </a:xfrm>
              <a:prstGeom prst="rect">
                <a:avLst/>
              </a:prstGeom>
            </p:spPr>
            <p:txBody>
              <a:bodyPr lIns="48121" tIns="48121" rIns="48121" bIns="48121" rtlCol="0" anchor="ctr"/>
              <a:lstStyle/>
              <a:p>
                <a:pPr algn="ctr">
                  <a:lnSpc>
                    <a:spcPts val="20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10800000">
              <a:off x="0" y="0"/>
              <a:ext cx="9906790" cy="10947469"/>
              <a:chOff x="0" y="0"/>
              <a:chExt cx="660400" cy="72977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60400" cy="729773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729773">
                    <a:moveTo>
                      <a:pt x="220252" y="710704"/>
                    </a:moveTo>
                    <a:cubicBezTo>
                      <a:pt x="254109" y="722218"/>
                      <a:pt x="292600" y="729773"/>
                      <a:pt x="330378" y="729773"/>
                    </a:cubicBezTo>
                    <a:cubicBezTo>
                      <a:pt x="368157" y="729773"/>
                      <a:pt x="404509" y="723296"/>
                      <a:pt x="438009" y="711782"/>
                    </a:cubicBezTo>
                    <a:cubicBezTo>
                      <a:pt x="438723" y="711423"/>
                      <a:pt x="439435" y="711423"/>
                      <a:pt x="440148" y="711063"/>
                    </a:cubicBezTo>
                    <a:cubicBezTo>
                      <a:pt x="565955" y="665008"/>
                      <a:pt x="658618" y="543394"/>
                      <a:pt x="660400" y="40311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402816"/>
                    </a:lnTo>
                    <a:cubicBezTo>
                      <a:pt x="1782" y="544113"/>
                      <a:pt x="93019" y="665728"/>
                      <a:pt x="220252" y="710704"/>
                    </a:cubicBezTo>
                    <a:close/>
                  </a:path>
                </a:pathLst>
              </a:custGeom>
              <a:solidFill>
                <a:srgbClr val="1E91F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19050"/>
                <a:ext cx="660400" cy="621823"/>
              </a:xfrm>
              <a:prstGeom prst="rect">
                <a:avLst/>
              </a:prstGeom>
            </p:spPr>
            <p:txBody>
              <a:bodyPr lIns="48121" tIns="48121" rIns="48121" bIns="48121" rtlCol="0" anchor="ctr"/>
              <a:lstStyle/>
              <a:p>
                <a:pPr algn="ctr">
                  <a:lnSpc>
                    <a:spcPts val="2060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028700" y="1047271"/>
            <a:ext cx="11693902" cy="170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81"/>
              </a:lnSpc>
            </a:pPr>
            <a:r>
              <a:rPr lang="en-US" sz="12457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OUTCOME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5387" y="5136516"/>
            <a:ext cx="4428159" cy="221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Bu</a:t>
            </a:r>
            <a:r>
              <a:rPr lang="en-US" sz="3200" u="none" strike="noStrike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ilt a fully functional weather forecasting dashboard.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u="none" strike="noStrike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29921" y="5095875"/>
            <a:ext cx="4428159" cy="446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Un</a:t>
            </a:r>
            <a:r>
              <a:rPr lang="en-US" sz="3200" u="none" strike="noStrike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derstood how to parse real-time data and display it effectively.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u="none" strike="noStrike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Learned to apply DAX and Power Query together in a real-world scenario.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834454" y="5095875"/>
            <a:ext cx="4428159" cy="2214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Gained</a:t>
            </a:r>
            <a:r>
              <a:rPr lang="en-US" sz="3200" u="none" strike="noStrike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 hands-on experience with live API Integration in Power BI.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 u="none" strike="noStrike">
              <a:solidFill>
                <a:srgbClr val="FFFFFF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" name="Freeform 17"/>
          <p:cNvSpPr/>
          <p:nvPr/>
        </p:nvSpPr>
        <p:spPr>
          <a:xfrm rot="10800000">
            <a:off x="14579633" y="4420241"/>
            <a:ext cx="828261" cy="414130"/>
          </a:xfrm>
          <a:custGeom>
            <a:avLst/>
            <a:gdLst/>
            <a:ahLst/>
            <a:cxnLst/>
            <a:rect l="l" t="t" r="r" b="b"/>
            <a:pathLst>
              <a:path w="1104348" h="552174">
                <a:moveTo>
                  <a:pt x="0" y="0"/>
                </a:moveTo>
                <a:lnTo>
                  <a:pt x="1104348" y="0"/>
                </a:lnTo>
                <a:lnTo>
                  <a:pt x="1104348" y="552174"/>
                </a:lnTo>
                <a:lnTo>
                  <a:pt x="0" y="552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 rot="10800000">
            <a:off x="2880107" y="4420241"/>
            <a:ext cx="828261" cy="414130"/>
          </a:xfrm>
          <a:custGeom>
            <a:avLst/>
            <a:gdLst/>
            <a:ahLst/>
            <a:cxnLst/>
            <a:rect l="l" t="t" r="r" b="b"/>
            <a:pathLst>
              <a:path w="1104348" h="552174">
                <a:moveTo>
                  <a:pt x="0" y="0"/>
                </a:moveTo>
                <a:lnTo>
                  <a:pt x="1104348" y="0"/>
                </a:lnTo>
                <a:lnTo>
                  <a:pt x="1104348" y="552174"/>
                </a:lnTo>
                <a:lnTo>
                  <a:pt x="0" y="552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 rot="10800000">
            <a:off x="8689173" y="4420241"/>
            <a:ext cx="828261" cy="414130"/>
          </a:xfrm>
          <a:custGeom>
            <a:avLst/>
            <a:gdLst/>
            <a:ahLst/>
            <a:cxnLst/>
            <a:rect l="l" t="t" r="r" b="b"/>
            <a:pathLst>
              <a:path w="1104348" h="552174">
                <a:moveTo>
                  <a:pt x="0" y="0"/>
                </a:moveTo>
                <a:lnTo>
                  <a:pt x="1104348" y="0"/>
                </a:lnTo>
                <a:lnTo>
                  <a:pt x="1104348" y="552174"/>
                </a:lnTo>
                <a:lnTo>
                  <a:pt x="0" y="552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3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88587" y="3472733"/>
            <a:ext cx="9910826" cy="1283315"/>
            <a:chOff x="0" y="0"/>
            <a:chExt cx="13214435" cy="1711086"/>
          </a:xfrm>
        </p:grpSpPr>
        <p:sp>
          <p:nvSpPr>
            <p:cNvPr id="3" name="AutoShape 3"/>
            <p:cNvSpPr/>
            <p:nvPr/>
          </p:nvSpPr>
          <p:spPr>
            <a:xfrm>
              <a:off x="975887" y="857345"/>
              <a:ext cx="11288360" cy="0"/>
            </a:xfrm>
            <a:prstGeom prst="line">
              <a:avLst/>
            </a:prstGeom>
            <a:ln w="101600" cap="rnd">
              <a:solidFill>
                <a:srgbClr val="15130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0" y="0"/>
              <a:ext cx="1707482" cy="1707482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E91F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161925"/>
                <a:ext cx="660400" cy="5746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000"/>
                  </a:lnSpc>
                </a:pPr>
                <a:r>
                  <a:rPr lang="en-US" sz="5000" b="1">
                    <a:solidFill>
                      <a:srgbClr val="14130E"/>
                    </a:solidFill>
                    <a:latin typeface="Gliker Semi-Bold"/>
                    <a:ea typeface="Gliker Semi-Bold"/>
                    <a:cs typeface="Gliker Semi-Bold"/>
                    <a:sym typeface="Gliker Semi-Bold"/>
                  </a:rPr>
                  <a:t>1</a:t>
                </a: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5766326" y="0"/>
              <a:ext cx="1707482" cy="1707482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E91F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161925"/>
                <a:ext cx="660400" cy="5746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000"/>
                  </a:lnSpc>
                </a:pPr>
                <a:r>
                  <a:rPr lang="en-US" sz="5000" b="1">
                    <a:solidFill>
                      <a:srgbClr val="14130E"/>
                    </a:solidFill>
                    <a:latin typeface="Gliker Semi-Bold"/>
                    <a:ea typeface="Gliker Semi-Bold"/>
                    <a:cs typeface="Gliker Semi-Bold"/>
                    <a:sym typeface="Gliker Semi-Bold"/>
                  </a:rPr>
                  <a:t>2</a:t>
                </a: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1506953" y="3604"/>
              <a:ext cx="1707482" cy="1707482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E91F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76200" y="161925"/>
                <a:ext cx="660400" cy="574675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000"/>
                  </a:lnSpc>
                </a:pPr>
                <a:r>
                  <a:rPr lang="en-US" sz="5000" b="1">
                    <a:solidFill>
                      <a:srgbClr val="14130E"/>
                    </a:solidFill>
                    <a:latin typeface="Gliker Semi-Bold"/>
                    <a:ea typeface="Gliker Semi-Bold"/>
                    <a:cs typeface="Gliker Semi-Bold"/>
                    <a:sym typeface="Gliker Semi-Bold"/>
                  </a:rPr>
                  <a:t>3</a:t>
                </a:r>
              </a:p>
            </p:txBody>
          </p:sp>
        </p:grpSp>
      </p:grpSp>
      <p:sp>
        <p:nvSpPr>
          <p:cNvPr id="13" name="TextBox 13"/>
          <p:cNvSpPr txBox="1"/>
          <p:nvPr/>
        </p:nvSpPr>
        <p:spPr>
          <a:xfrm>
            <a:off x="1028700" y="1047271"/>
            <a:ext cx="15447674" cy="1700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81"/>
              </a:lnSpc>
            </a:pPr>
            <a:r>
              <a:rPr lang="en-US" sz="12457" dirty="0">
                <a:solidFill>
                  <a:srgbClr val="FFFFFF"/>
                </a:solidFill>
                <a:latin typeface="Bobby Jones"/>
                <a:ea typeface="Bobby Jones"/>
                <a:cs typeface="Bobby Jones"/>
                <a:sym typeface="Bobby Jones"/>
              </a:rPr>
              <a:t>FUTURE IMPROVEMENTS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65945" y="5153025"/>
            <a:ext cx="2461400" cy="223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 dirty="0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Add historical weather trends for comparison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60650" y="5153025"/>
            <a:ext cx="2461400" cy="223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Automate scheduled refreshes for real-time updates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13300" y="5153025"/>
            <a:ext cx="2461400" cy="223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1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Included multiple country or state-level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CFA4D3F6-4889-48B1-A30C-9727A01DD9BD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BB43A69-A3AA-4D0F-9B5E-0CE939451C97&quot;"/>
    <we:property name="reportUrl" value="&quot;/groups/me/reports/edc0c044-8fa6-49e8-8ccd-35d6e8ada100/c8749761b36a8aa2b69d?experience=power-bi&quot;"/>
    <we:property name="reportName" value="&quot;Weather_Dashboard&quot;"/>
    <we:property name="reportState" value="&quot;CONNECTED&quot;"/>
    <we:property name="embedUrl" value="&quot;/reportEmbed?reportId=edc0c044-8fa6-49e8-8ccd-35d6e8ada100&amp;config=eyJjbHVzdGVyVXJsIjoiaHR0cHM6Ly9XQUJJLVVTLUVBU1QyLUItUFJJTUFSWS1yZWRpcmVjdC5hbmFseXNpcy53aW5kb3dzLm5ldCIsImVtYmVkRmVhdHVyZXMiOnsidXNhZ2VNZXRyaWNzVk5leHQiOnRydWV9fQ%3D%3D&amp;disableSensitivityBanner=true&amp;storytellingChangeViewModeShortcutKeys=true&quot;"/>
    <we:property name="pageName" value="&quot;c8749761b36a8aa2b69d&quot;"/>
    <we:property name="pageDisplayName" value="&quot;Weather_Dashboard&quot;"/>
    <we:property name="datasetId" value="&quot;50332650-7593-423c-a394-01f858551c37&quot;"/>
    <we:property name="backgroundColor" value="&quot;#000000&quot;"/>
    <we:property name="bookmark" value="&quot;H4sIAAAAAAAAA+1a3W/cNhL/V4p96Yth8Pujb4mbAAfkiuB8SB8OwWI4HNqqtas9rdbtXuD/vSNpfUmcddZR0jYb98G2RFLD38xvOOSM+WaWq/Wqhu1PsKDZD7OnTXO1gPbqOzk7mS3HNud0kdIgBiuSNUqgENzbrLqqWa5nP7yZddBeUPeqWm+g7gVx439en8ygrl/CRf9WoF7TyWxF7bpZQl39j8bB3NW1G7o5mdFvq7ppoRd53kFHvdhrHs7vDEGeap4RsKuu6ZywG1sxeBO9k0k7CAAquZh52HocMCDbO6QXPUx/1iw7qJY8Td+WKBuXCnrwJQqRQyyiby9V3d0O2T77bdWydqzzdtUb54yxXjRthVDPBi1aWo+g38zOmnqzGJ6evdd+3mxapH9RGbqWXdVtWdKLBmHEfcP2eNk2bK2ho951nA589J2Xza9nLfHMrIu4ec0t62p5Ue+M+la/f48YIV/DEimf1xVSuxvEBKZf2FKDXgtiAvuHC2Jr9CJYw9UIoaL1Wyu8//TqliB1MnveNovhs50n9TPs0e1kNoJi2Cezny+ppeEjZiJX3c4+/7hjs/VuyAOsOb4M0x+wIk//CurN4Kss/UXVjYq/GZv5i++fLNqqW0P7fT/89Q3/urkZPlxTfeuEH9hp3bEzdOcDH+fDuL6VBrfZO02/AGY3N7fi2c2Lh6iEI5XQYkwRpBskf4zj9SXw33dJHWSpiABIjowBH6MMFtNUWd5YpZLllWTBpAIcCfRUWSmUooOPJRVidVVAPxlXwkwhGI5NZCN467KLB2VVC45MH8qiECEI/s24Mkv0KpuDMeDJbn19EACeXFy0dAG3fv3sM6LD2aZtadnd9Wocm0/xdv2cVvw4jHq+We58VE+IGQht3hMpRiNh9D4ZDakoLYor2pepBje8uxidkP1TOaAYnVBTHYEUMphiczJJgLAyjcF+Ci4dAZVNypHTmeVCMJOd3XsRJa9qq3MUKQqDEqficlEjmYjs8zY5rQk0TMVlUTMwJBBOOGcyGUFTcaGKmpe0sJmUV7H4oA/LugdXLhwUrPSuWCx87rDayqm4QiAwLmPk1exLMCDz9AAYHRhKkg8IKhVhtVKT/Z58byVywWZUxQjUJCbzaEMOznhpQUe0noWmYwhal5tFlfuR74crMTFcvW8YfmkztU+3g9I/Vu3tjs1nlWdfncL93s+O79lHrcocXa3HqJz7nN3nnwTrTUsPxg413gXONq5SVd9C/iZJYcjzq8V9lEgMKYVkQhAleUdMSv5LKfm5WubvzlfE0r9ZSn5lHedXq8v7SPG8Y3GcK0koVJk3C/JwDAFvEMD8z6u7R7RvN+Z9VOeRTu0JySrDSU9CL1ySMh4DnZvrR8PiPlVH8hRFbylIE7MDgXwALPoYyGMBWK3miz2R/xvl8CMa744f0pmiUooqqRiTsbzvHaTyyxXAnjctwrqb/wjbuypw0/ynP6r6NeYvPmkBZF00WmjJPh3oq9f95E9dUB/BWBr2Le47vX3IsD3tf+D6oqPFao5fYJUBjz27hLa7u9TGujDD+eWdyu+Om+3Da4efSMbrXVEMM5/SLZED2VfIORhOzeNSEmCztgpAq5BQqemyUHC+a431gfdVTgyVimGqLBlStJyoGowu8iJJFCcXJGNICtFwuioMo1Ma1eR8HKSIRvWVxEIxmATem4Oy7snHs8xJWh0l51yc3WsEmJzbWyEQc0oFMWjW0Iei/o4lnx1LMlT1do6XPbh5U+YtPOQY/QC9vkBW9oJKN7/uK/pvYX1ieLvcLHNL+SXxlMvuvAO8ovwU2q8u5GmrbQ62ZIvCAx8T8gPKmfcs4RDAZ7RO8+7rLWadNR7D6RGqdv5f1o4Hn64WUjyaQ+RhxcezpOVsLssiSQIICMpiLMdHrJrbR8rsXs1HaqPMQSgVYiBOEqIqvAcfG7WNfpS87lN7V+cUxaGKHoXOqhRjSzh8ZvnKSF036lGyulfvkVY+GOtoCVHKZJwwPuWjKK29qx42j5LVfWrv6jSGSiYRk08hFTIyWXtspC4f6Vrdq/fuyKQpJBdAS1AhaOdVmH7vxxQnonU5+OCUksHIydcqImHRPqBWVsgoS/JhcsqOgtP1YDRlTyW5aFBNxmUooNMh2ZgtKGcz5Mmy0CnjC8iSOf8XvA0GNb30EkPobUQMShipk/JHcYfo75zmQE6jDfuFzh6dJAsRo4ej+LfjpxP75xRN6rdFk//D+kQHy81y0+2tkByvm0mhsFjlQxDJy1i0yn5qLCLnU7GZNwEtsrShL0l+zp4ivUpK5hQx5GTTRFyDuH3Xj5tNt14B0ktY0p67teyBsMyUd8/33agdbpu/c6X2d8Fi/5rlLgAA&quot;"/>
    <we:property name="initialStateBookmark" value="&quot;H4sIAAAAAAAAA+1a3W/cNhL/V4p96Yth8Pujb47rAIcmaVAX6cMhWAyHQ1u1drWn1br1Bf7fbyStL4mzjh0l18vGfbBNUdTwN/MbDjljvpnlar2q4eoFLGj2w+xJ01wsoL34Ts4OZstt388///T86Jef5i+Onp9wd7Pqqma5nv3wZtZBe0bdq2q9gbqXwJ3/fH0wg7p+CWf9U4F6TQezFbXrZgl19W8aB/Orrt3Q9cGM/lzVTQu9yNMOOurFXvJwfua55aHmGQG76pJOCbuxF4M30TuZtIMAoJKLmYetxwEDsp1DetHD9MfNsoNqydP0fYmycamgB1+iEDnEIvr+UtXdzZCrkz9XLWvHOl+teqscM9azpq0Q6tmgRUvrEfSb2XFTbxZD6+S9/tNm0yL9QmV4teyq7oolPWsQRtzXbI+XbcPWGl7U2xeHAxH9y/Pmj+OWeGbWRVy/5p51tTyrt0Z9q9+vI0bIl7BEyqd1hdRuBzGB6Xe21KDXgpjAvnFGbI1eBGu4GiFUtH5rhfdbr24IUgezp22zGD7bulA/ww7dDmYjKIZ9MPvtnFoaPmImctVt7fOPWzZbb4c8wJrjwzD9PVbk6V9BvRl8laU/q7pR8TdjN3/x/dGirbo1tN/3w19f86/r6+HDNdU3TviBndYdO0N3OvBxOozre2lwm53T9Atgdn19I57dvHiISjhSCS3GFEG6QfLHOF6fA/99l9RBlooIgOTIGPAxymAxTZXljVUqWV5JFkwqYJTQU2WlUIoOPpZUiNVVAf1kXAkzhWBEsmQjeOuyi/fKqhYcmT6URSFCEPybcWWW6FU298aAo+36+iAAHJ2dtXQGN3598hnR4XjTtrTsbns1jt2HeLN+DituDqOebpZbH9UTYgZCm3dEitFIGL1PRkMqSoviivZlqsGNc9rohOyfygHF6ISa6gikkMEUm5NJAoSVaQz2U3DpCKhsUo6cziwXgpns7N6LKHlVW52jSFEYlDgVl4sayURkn7fJaU2gYSoui5qBIYFwwjmTyQiaigtV1Lykhc2kvIrFB32/rDtw5cJBwUrvisViEK22ciquEAiMyxh5NfsSDMg8PQBGB4aS5AOCSkVYrdRkvyffW4lcsBlVMQI1ick82pCDM15a0BGtZ6FpH4LW+WZR5X7k++FKTAxX7xuGH9pM7ZOrQekfq/Zmx+azyslXp3C/97Pje/ZRqzJHV+sxKuc+Z/d5TrDetPRg7FDjbeBs4ypV9Q3kb5IUhjy/WNxFicSQUkgmBFGSd8Sk5P8rJb9Vy/zd6YpY+jdLyR+s4/xidX4XKZ53LI5zJQmFKvNmQR72IeANApj/eXX7iPbtxryP6jzSqT0hWWU46UnohUtSxn2gc3P5aFjcpepInqLoLQVpYnYgkA+ARe8DeSwAq9V8sSPyf6McfkTj7fFDOlNUSlElFWMylve9e6n8cgWwp02LsO7mP8LVbRW4a/7if1X9GvMXn7QAsi4aLbRknw701et+8JcuqI9gLA37Fr87vGlkuDrsf+DyrKPFao5fYJUBjz0+h7a7vdTGujDD+f2dyu+Wm6uH1w4/kYzX26IYZj6lWyIHfFa0goPh1DwuJQE2a6sAtAoJlZouCwXnu9ZYH3hf5cRQqRimypIhRcuJqsHoIi+SRHFyQTKGpBANp6vCMDqlUU3Ox0GKaFRfSSwUg0ngvblX1h35eJY5Sauj5JyLs3uNAJNzeysEYk6pIAbNGvpQ1N+x5LNjSYaqvprjeQ9u3pR5Cw85Rj9Ary+QlT2j0s0v+4r+W1ifGN7ON8vcUn5JPOWyO+0ALyg/gfarC3naapuDLdmi8MDHhPyAcuYdSzgE8Bmt07z7eotZZ437cHqEqp3/i7XjwYerhRSP5hB5v+LjWdJyNpdlkSQBBARlMZb9I1bN7SNldqfmI7VR5iCUCjEQJwlRFd6D943aRj9KXnepva1ziuJQRY9CZ1WKsSXcf2b5ykhdN+pRsrpT75FWPhjraAlRymScMD7lvSitvaseNo+S1V1qb+s0hkomEZNPIRUyMlm7b6QuH+la3an39sikKSQXQEtQIWjnVZh+78cUJ6J1OfjglJLByMnXKiJh0T6gVlbIKEvyYXLKjoLT9WA0ZU8luWhQTcZlKKDTIdmYLShnM+TJstAp4wvIkjn/F7wNBjW99BJD6G1EDEoYqZPye3GH6O+c5p6cRhv2C509OkkWIkYPe/Fvx08n9q8pmtRviyb/hfWJDpab5abbWSHZXzeTQmGxyocgkpexaJX91FhEzqdiM28CWmRpQ1+S/Jw9RXqVlMwpYsjJpom4BnG7rh83m269AqSXsKQdd2vZA2GZKW/bd92oHW6bz4ZJhgssNd3zwa0ruP8BNxzVgg4vAAA=&quot;"/>
    <we:property name="isFiltersActionButtonVisible" value="true"/>
    <we:property name="isVisualContainerHeaderHidden" value="false"/>
    <we:property name="reportEmbeddedTime" value="&quot;2025-08-07T11:04:56.597Z&quot;"/>
    <we:property name="creatorTenantId" value="&quot;971f0e31-00d6-4e42-b8e0-47b342bc4455&quot;"/>
    <we:property name="creatorUserId" value="&quot;1003200473C7D777&quot;"/>
    <we:property name="creatorSessionId" value="&quot;fc85fb68-8282-4f73-8544-cc319f596f1a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297</Words>
  <Application>Microsoft Office PowerPoint</Application>
  <PresentationFormat>Custom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Livvic Bold</vt:lpstr>
      <vt:lpstr>Aptos</vt:lpstr>
      <vt:lpstr>Guerrilla</vt:lpstr>
      <vt:lpstr>Canva Sans Bold</vt:lpstr>
      <vt:lpstr>Bobby Jones</vt:lpstr>
      <vt:lpstr>Arial</vt:lpstr>
      <vt:lpstr>Livvic</vt:lpstr>
      <vt:lpstr>Gliker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WeatherWise :</dc:title>
  <dc:creator>Harshit Arora</dc:creator>
  <cp:lastModifiedBy>Harshit Arora</cp:lastModifiedBy>
  <cp:revision>6</cp:revision>
  <dcterms:created xsi:type="dcterms:W3CDTF">2006-08-16T00:00:00Z</dcterms:created>
  <dcterms:modified xsi:type="dcterms:W3CDTF">2025-08-10T17:29:44Z</dcterms:modified>
  <dc:identifier>DAGvIcylcXM</dc:identifier>
</cp:coreProperties>
</file>