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Nuni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Light-regular.fntdata"/><Relationship Id="rId11" Type="http://schemas.openxmlformats.org/officeDocument/2006/relationships/slide" Target="slides/slide6.xml"/><Relationship Id="rId22" Type="http://schemas.openxmlformats.org/officeDocument/2006/relationships/font" Target="fonts/NunitoLight-italic.fntdata"/><Relationship Id="rId10" Type="http://schemas.openxmlformats.org/officeDocument/2006/relationships/slide" Target="slides/slide5.xml"/><Relationship Id="rId21" Type="http://schemas.openxmlformats.org/officeDocument/2006/relationships/font" Target="fonts/Nuni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ccf750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ccf750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2ccf75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2ccf75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3d64e2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3d64e2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fba9148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fba914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fba9148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fba9148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2ccf750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2ccf750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2ccf75012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2ccf75012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ba9148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fba9148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paper, a number of statistical methods were used to evaluate both primary and secondary efficacy measures.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b110c2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b110c2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 in the paper plots the kaplan meier curve for the dexmedetomidine group in green and the control group in orange. </a:t>
            </a:r>
            <a:r>
              <a:rPr lang="en"/>
              <a:t>t</a:t>
            </a:r>
            <a:r>
              <a:rPr lang="en"/>
              <a:t>he kaplan meier curves show the estimated mortality rate of over the 28 days for both groups. As </a:t>
            </a:r>
            <a:r>
              <a:rPr lang="en"/>
              <a:t>clearly</a:t>
            </a:r>
            <a:r>
              <a:rPr lang="en"/>
              <a:t> seen in the graph, the control group </a:t>
            </a:r>
            <a:r>
              <a:rPr lang="en"/>
              <a:t>experienced</a:t>
            </a:r>
            <a:r>
              <a:rPr lang="en"/>
              <a:t> about 8% higher mortality over the 28 days compared to the case group. This 8%, though clinically significant, is not statistically </a:t>
            </a:r>
            <a:r>
              <a:rPr lang="en"/>
              <a:t>significant</a:t>
            </a:r>
            <a:r>
              <a:rPr lang="en"/>
              <a:t> since the log-rank test determined a high p-value of 0.2 due to the low power of the study. </a:t>
            </a:r>
            <a:r>
              <a:rPr lang="en">
                <a:solidFill>
                  <a:schemeClr val="dk1"/>
                </a:solidFill>
              </a:rPr>
              <a:t>Both the kaplan-meier method and the log rank test are typically used together in survival analysis.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_ECqPZ6PzDRU8TzSqq2FuJkAE4YmkCyJ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Dnxi0YAf6WzonrW4KGXCAInSKcNv2sP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xvcgvKrEtWh9dskBEOGVX44ZvkMDFAuL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xlSWqFf-5p68bH4Wtn5hKoap4SH0rSdf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l91tVUAaDgAZN-zvMzx0Xx_ZTaLuwuMB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C7Kdawbr1gQ_FcTd6wsbz53bNt5O83gn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00kuY0nYuXmrqJdbTsIMsL6s8fB7O2dF/view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oyr1wxjJIbZIC7fY7F2blHitbJwXv_Vu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nUd-74NWuc-zjhP5awZjGHAlZkAqr-cZ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85175" y="1921975"/>
            <a:ext cx="6348300" cy="13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990"/>
              <a:buNone/>
            </a:pPr>
            <a:r>
              <a:rPr b="1" lang="en" sz="2410">
                <a:solidFill>
                  <a:srgbClr val="333333"/>
                </a:solidFill>
              </a:rPr>
              <a:t>Effect of Dexmedetomidine on Mortality and Ventilator-Free Days in Patients Requiring Mechanical Ventilation With Sepsis</a:t>
            </a:r>
            <a:endParaRPr b="1" sz="241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92650" y="3434800"/>
            <a:ext cx="4958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Olivia Zhang (V00885977), Harshit Handa (V00919882), Rory Davies (V00875731)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 title="New Recording 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25" y="44754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2606025" y="4121125"/>
            <a:ext cx="592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516950"/>
            <a:ext cx="75057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Kawazoe, Y., Miyamoto, K., Morimoto, T., Yamamoto, T., Fuke, A., Hashimoto, A., … Yamamura, H. (2017). Effect of dexmedetomidine on mortality and ventilator-free days in patients requiring mechanical ventilation with sepsis. </a:t>
            </a:r>
            <a:r>
              <a:rPr i="1" lang="en" sz="1000">
                <a:solidFill>
                  <a:srgbClr val="000000"/>
                </a:solidFill>
              </a:rPr>
              <a:t>JAMA, 317</a:t>
            </a:r>
            <a:r>
              <a:rPr lang="en" sz="1000">
                <a:solidFill>
                  <a:srgbClr val="000000"/>
                </a:solidFill>
              </a:rPr>
              <a:t>(13) p1321-p1328. doi:10.1001/jama.2017.2088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52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758425"/>
            <a:ext cx="75057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 primary endpoint is to evaluate whether the use of 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dexmedetomidine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would improve the mortality and 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ventilator-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free days in the 28 days following being put on ventilators among patients in Intensive Care Unit (ICU) with sepsis.</a:t>
            </a:r>
            <a:endParaRPr sz="29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988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 secondary endpoint is to measure whether sedatives including dexmedetomidine would improve the quality of life for the 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septic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patients  in ICU who are on 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ventilators.</a:t>
            </a:r>
            <a:r>
              <a:rPr lang="en" sz="29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29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 title="New Recording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31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Importance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740475"/>
            <a:ext cx="75057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➔"/>
            </a:pP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To concur the causal relationship between the use of 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dexmedetomidine in sedatives and the suppression of inflammatory system responses, namely, patients with sepsis, with studies that have been conducted on the subject. 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Nunito Light"/>
              <a:buChar char="➔"/>
            </a:pP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To establish the said causal relationship applies to septic patients who are on ventilators, and it would improve patient outcomes. 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45" name="Google Shape;145;p15" title="New Recording 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386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499725"/>
            <a:ext cx="75057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➔"/>
            </a:pP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There is no significant difference in 28 days mortality between the case group and the control group (19 vs. 28 patients; 22.8% vs. 30.8%).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➔"/>
            </a:pP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There is no significant difference in the number of ventilator-free days over 28 days between the case group and the control group (median: 20 vs. 18 days).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➔"/>
            </a:pP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The case group, who have been put on dexmedetomidine, has statistical significant fewer incidents of delirium or agitation during mechanical ventilation than the control group. 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Nunito Light"/>
              <a:buChar char="➔"/>
            </a:pP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Adverse events, arrhythmia or myocardial ischemia, occurred in eight (8%) and three (3%) patients in case group and control group, respectively.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52" name="Google Shape;152;p16" title="STAT 355 P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2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946425"/>
            <a:ext cx="75057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1369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The study was conducted in 8 ICU wards in Japan from </a:t>
            </a: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February 2013 to January 2016.</a:t>
            </a:r>
            <a:endParaRPr sz="4123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203 patients enrolled to the trial; 201 patients were randomized into </a:t>
            </a:r>
            <a:r>
              <a:rPr lang="en" sz="4123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dexmedetomidine </a:t>
            </a: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group (n=100) and </a:t>
            </a: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control group (n=101). 99 patients in </a:t>
            </a:r>
            <a:r>
              <a:rPr lang="en" sz="4123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dexmedetomidine </a:t>
            </a:r>
            <a:r>
              <a:rPr lang="en" sz="4123">
                <a:solidFill>
                  <a:srgbClr val="000000"/>
                </a:solidFill>
                <a:highlight>
                  <a:schemeClr val="dk1"/>
                </a:highlight>
                <a:latin typeface="Nunito Light"/>
                <a:ea typeface="Nunito Light"/>
                <a:cs typeface="Nunito Light"/>
                <a:sym typeface="Nunito Light"/>
              </a:rPr>
              <a:t>group and 95 patients in control group were given the assigned interventions.</a:t>
            </a:r>
            <a:endParaRPr sz="4123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Patients are 20 years or older and are </a:t>
            </a:r>
            <a:r>
              <a:rPr lang="en" sz="4123">
                <a:solidFill>
                  <a:srgbClr val="000000"/>
                </a:solidFill>
                <a:highlight>
                  <a:schemeClr val="dk1"/>
                </a:highlight>
                <a:latin typeface="Nunito Light"/>
                <a:ea typeface="Nunito Light"/>
                <a:cs typeface="Nunito Light"/>
                <a:sym typeface="Nunito Light"/>
              </a:rPr>
              <a:t>ICU patients who have sepsis </a:t>
            </a: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, who have been put on mechanical ventilation for at least 24 hours, regardless the mechanism of the ventilation. </a:t>
            </a:r>
            <a:endParaRPr sz="4123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369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4123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The study recorded the occurrence of death, ventilator-free days over 28 days, assessment score of Sequential Organ Failure Assessment (SOFA), Richmond Agitation-Sedation Scale (RASS), and Confusion Assessment Method for ICU patients (CAM-ICU), and the sites of infections. Patients’ gender and age are also collected.</a:t>
            </a:r>
            <a:endParaRPr sz="4123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 title="Recording (11)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923279" l="-35000" r="35000" t="-923279"/>
          <a:stretch/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02925" y="4191725"/>
            <a:ext cx="7623900" cy="6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39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Figure 1. Flow of Participants in the Dexmedetomidine for Sepsis in Intensive Care Unit Randomized Evaluation Trial</a:t>
            </a:r>
            <a:endParaRPr sz="2839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00" y="446600"/>
            <a:ext cx="4885424" cy="37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 title="STAT 355 P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20125" y="292050"/>
            <a:ext cx="7415100" cy="6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7">
                <a:solidFill>
                  <a:srgbClr val="000000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Table 1. Participant Characteristics</a:t>
            </a:r>
            <a:endParaRPr sz="1837">
              <a:solidFill>
                <a:srgbClr val="000000"/>
              </a:solidFill>
              <a:highlight>
                <a:srgbClr val="FFFFFF"/>
              </a:highlight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25" y="717400"/>
            <a:ext cx="3488050" cy="346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25" y="717397"/>
            <a:ext cx="3463224" cy="38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225" y="1100575"/>
            <a:ext cx="3463225" cy="33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 title="STAT 355 P3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617049"/>
            <a:ext cx="374051" cy="3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88875" y="1414300"/>
            <a:ext cx="75057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60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Primary Endpoints: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◆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To </a:t>
            </a: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compare</a:t>
            </a: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the 28-day mortality between groups, the log-rank test and Cox proportional hazard model was used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◆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To compare the 28-day ventilator free days between groups, the Wilcoxon rank sum test was used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➔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Secondary Endpoints: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◆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comparison between the two groups in variables such as length of ICU stay, cognitive function, and organ </a:t>
            </a: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failure</a:t>
            </a: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control, the Wilcoxon rank sum test was used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◆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For comparison between the two groups in variables such as agitation &amp; delirium, sedation control, and renal function, χ2 tests or Fisher exact tests were used.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2360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Light"/>
              <a:buChar char="◆"/>
            </a:pPr>
            <a:r>
              <a:rPr lang="en" sz="5984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a generalized linear model was used to examine the effects of dexmedetomidine on sedation control and the occurrence of delirium and coma</a:t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84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13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 title="Recording (7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50" y="4398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64450" y="4163500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Light"/>
                <a:ea typeface="Nunito Light"/>
                <a:cs typeface="Nunito Light"/>
                <a:sym typeface="Nunito Light"/>
              </a:rPr>
              <a:t>Figure 2. 28-Day Mortality Among the </a:t>
            </a:r>
            <a:r>
              <a:rPr lang="en" sz="1400">
                <a:latin typeface="Nunito Light"/>
                <a:ea typeface="Nunito Light"/>
                <a:cs typeface="Nunito Light"/>
                <a:sym typeface="Nunito Light"/>
              </a:rPr>
              <a:t>Dexmedetomidine</a:t>
            </a:r>
            <a:r>
              <a:rPr lang="en" sz="1400">
                <a:latin typeface="Nunito Light"/>
                <a:ea typeface="Nunito Light"/>
                <a:cs typeface="Nunito Light"/>
                <a:sym typeface="Nunito Light"/>
              </a:rPr>
              <a:t> and Control Group</a:t>
            </a:r>
            <a:endParaRPr sz="14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00" y="435900"/>
            <a:ext cx="6494750" cy="37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 title="STAT 355 P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585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