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notesMasterIdLst>
    <p:notesMasterId r:id="rId19"/>
  </p:notesMasterIdLst>
  <p:sldIdLst>
    <p:sldId id="256" r:id="rId2"/>
    <p:sldId id="258" r:id="rId3"/>
    <p:sldId id="259" r:id="rId4"/>
    <p:sldId id="261" r:id="rId5"/>
    <p:sldId id="257" r:id="rId6"/>
    <p:sldId id="262" r:id="rId7"/>
    <p:sldId id="291" r:id="rId8"/>
    <p:sldId id="292" r:id="rId9"/>
    <p:sldId id="290" r:id="rId10"/>
    <p:sldId id="293" r:id="rId11"/>
    <p:sldId id="296" r:id="rId12"/>
    <p:sldId id="297" r:id="rId13"/>
    <p:sldId id="294" r:id="rId14"/>
    <p:sldId id="295" r:id="rId15"/>
    <p:sldId id="289" r:id="rId16"/>
    <p:sldId id="285"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71" d="100"/>
          <a:sy n="71" d="100"/>
        </p:scale>
        <p:origin x="2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9D576-5B8E-44E1-A9D1-9C425214AE3F}" type="datetimeFigureOut">
              <a:rPr lang="en-US" smtClean="0"/>
              <a:t>4/27/2018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D8909-2DDD-4652-B99E-FA4046E13228}" type="slidenum">
              <a:rPr lang="en-US" smtClean="0"/>
              <a:t>‹#›</a:t>
            </a:fld>
            <a:endParaRPr lang="en-US"/>
          </a:p>
        </p:txBody>
      </p:sp>
    </p:spTree>
    <p:extLst>
      <p:ext uri="{BB962C8B-B14F-4D97-AF65-F5344CB8AC3E}">
        <p14:creationId xmlns:p14="http://schemas.microsoft.com/office/powerpoint/2010/main" val="346723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6676220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37806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840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53009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142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262046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332977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419164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24045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F1CBE-245F-4EF5-90A2-95612BC22A61}"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292829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2F1CBE-245F-4EF5-90A2-95612BC22A61}"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8769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2F1CBE-245F-4EF5-90A2-95612BC22A61}"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396662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2F1CBE-245F-4EF5-90A2-95612BC22A61}"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171743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F1CBE-245F-4EF5-90A2-95612BC22A61}"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2650171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F1CBE-245F-4EF5-90A2-95612BC22A61}"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BB665-1691-4DDD-A270-E005548757F0}" type="slidenum">
              <a:rPr lang="en-US" smtClean="0"/>
              <a:t>‹#›</a:t>
            </a:fld>
            <a:endParaRPr lang="en-US"/>
          </a:p>
        </p:txBody>
      </p:sp>
    </p:spTree>
    <p:extLst>
      <p:ext uri="{BB962C8B-B14F-4D97-AF65-F5344CB8AC3E}">
        <p14:creationId xmlns:p14="http://schemas.microsoft.com/office/powerpoint/2010/main" val="3451819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BB665-1691-4DDD-A270-E005548757F0}" type="slidenum">
              <a:rPr lang="en-US" smtClean="0"/>
              <a:t>‹#›</a:t>
            </a:fld>
            <a:endParaRPr lang="en-US"/>
          </a:p>
        </p:txBody>
      </p:sp>
      <p:sp>
        <p:nvSpPr>
          <p:cNvPr id="5" name="Date Placeholder 4"/>
          <p:cNvSpPr>
            <a:spLocks noGrp="1"/>
          </p:cNvSpPr>
          <p:nvPr>
            <p:ph type="dt" sz="half" idx="10"/>
          </p:nvPr>
        </p:nvSpPr>
        <p:spPr/>
        <p:txBody>
          <a:bodyPr/>
          <a:lstStyle/>
          <a:p>
            <a:fld id="{752F1CBE-245F-4EF5-90A2-95612BC22A61}" type="datetimeFigureOut">
              <a:rPr lang="en-US" smtClean="0"/>
              <a:t>4/27/2018</a:t>
            </a:fld>
            <a:endParaRPr lang="en-US"/>
          </a:p>
        </p:txBody>
      </p:sp>
    </p:spTree>
    <p:extLst>
      <p:ext uri="{BB962C8B-B14F-4D97-AF65-F5344CB8AC3E}">
        <p14:creationId xmlns:p14="http://schemas.microsoft.com/office/powerpoint/2010/main" val="399048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2F1CBE-245F-4EF5-90A2-95612BC22A61}" type="datetimeFigureOut">
              <a:rPr lang="en-US" smtClean="0"/>
              <a:t>4/27/2018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ABB665-1691-4DDD-A270-E005548757F0}" type="slidenum">
              <a:rPr lang="en-US" smtClean="0"/>
              <a:t>‹#›</a:t>
            </a:fld>
            <a:endParaRPr lang="en-US"/>
          </a:p>
        </p:txBody>
      </p:sp>
    </p:spTree>
    <p:extLst>
      <p:ext uri="{BB962C8B-B14F-4D97-AF65-F5344CB8AC3E}">
        <p14:creationId xmlns:p14="http://schemas.microsoft.com/office/powerpoint/2010/main" val="1137022281"/>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745" y="1872170"/>
            <a:ext cx="8155056" cy="2075026"/>
          </a:xfrm>
        </p:spPr>
        <p:txBody>
          <a:bodyPr/>
          <a:lstStyle/>
          <a:p>
            <a:pPr algn="ctr"/>
            <a:r>
              <a:rPr lang="en-US" sz="4800" u="sng" dirty="0" smtClean="0"/>
              <a:t>Skin Cancer(malign moles) Detection Using Deep Learning</a:t>
            </a:r>
            <a:endParaRPr lang="en-US" sz="2800" u="sng" dirty="0">
              <a:solidFill>
                <a:schemeClr val="tx1"/>
              </a:solidFill>
            </a:endParaRPr>
          </a:p>
        </p:txBody>
      </p:sp>
      <p:sp>
        <p:nvSpPr>
          <p:cNvPr id="3" name="Subtitle 2"/>
          <p:cNvSpPr>
            <a:spLocks noGrp="1"/>
          </p:cNvSpPr>
          <p:nvPr>
            <p:ph type="subTitle" idx="1"/>
          </p:nvPr>
        </p:nvSpPr>
        <p:spPr>
          <a:xfrm>
            <a:off x="649357" y="4899796"/>
            <a:ext cx="10535478" cy="1722782"/>
          </a:xfrm>
        </p:spPr>
        <p:txBody>
          <a:bodyPr>
            <a:normAutofit fontScale="85000" lnSpcReduction="20000"/>
          </a:bodyPr>
          <a:lstStyle/>
          <a:p>
            <a:pPr algn="l"/>
            <a:r>
              <a:rPr lang="en-US" sz="2000" b="1" u="sng" dirty="0" smtClean="0">
                <a:solidFill>
                  <a:schemeClr val="tx1"/>
                </a:solidFill>
                <a:latin typeface="Times New Roman" panose="02020603050405020304" pitchFamily="18" charset="0"/>
                <a:cs typeface="Times New Roman" panose="02020603050405020304" pitchFamily="18" charset="0"/>
              </a:rPr>
              <a:t>Submitted By</a:t>
            </a:r>
            <a:r>
              <a:rPr lang="en-US" b="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Submitted To</a:t>
            </a:r>
            <a:r>
              <a:rPr lang="en-US" b="1" dirty="0" smtClean="0">
                <a:solidFill>
                  <a:schemeClr val="tx1"/>
                </a:solidFill>
                <a:latin typeface="Times New Roman" panose="02020603050405020304" pitchFamily="18" charset="0"/>
                <a:cs typeface="Times New Roman" panose="02020603050405020304" pitchFamily="18" charset="0"/>
              </a:rPr>
              <a:t>:</a:t>
            </a:r>
          </a:p>
          <a:p>
            <a:pPr algn="l"/>
            <a:r>
              <a:rPr lang="en-US" sz="2000" dirty="0" smtClean="0">
                <a:solidFill>
                  <a:schemeClr val="tx1"/>
                </a:solidFill>
                <a:latin typeface="Times New Roman" panose="02020603050405020304" pitchFamily="18" charset="0"/>
                <a:cs typeface="Times New Roman" panose="02020603050405020304" pitchFamily="18" charset="0"/>
              </a:rPr>
              <a:t>Md Soharab Ansari															Mr. </a:t>
            </a:r>
            <a:r>
              <a:rPr lang="en-US" sz="2000" dirty="0" err="1" smtClean="0">
                <a:solidFill>
                  <a:schemeClr val="tx1"/>
                </a:solidFill>
                <a:latin typeface="Times New Roman" panose="02020603050405020304" pitchFamily="18" charset="0"/>
                <a:cs typeface="Times New Roman" panose="02020603050405020304" pitchFamily="18" charset="0"/>
              </a:rPr>
              <a:t>Nishant</a:t>
            </a:r>
            <a:r>
              <a:rPr lang="en-US" sz="2000" dirty="0" smtClean="0">
                <a:solidFill>
                  <a:schemeClr val="tx1"/>
                </a:solidFill>
                <a:latin typeface="Times New Roman" panose="02020603050405020304" pitchFamily="18" charset="0"/>
                <a:cs typeface="Times New Roman" panose="02020603050405020304" pitchFamily="18" charset="0"/>
              </a:rPr>
              <a:t> Kumar</a:t>
            </a:r>
          </a:p>
          <a:p>
            <a:pPr algn="l"/>
            <a:r>
              <a:rPr lang="en-US" sz="2000" dirty="0" smtClean="0">
                <a:solidFill>
                  <a:schemeClr val="tx1"/>
                </a:solidFill>
                <a:latin typeface="Times New Roman" panose="02020603050405020304" pitchFamily="18" charset="0"/>
                <a:cs typeface="Times New Roman" panose="02020603050405020304" pitchFamily="18" charset="0"/>
              </a:rPr>
              <a:t>Abhishek Shukla															(Asst. Professor)</a:t>
            </a:r>
          </a:p>
          <a:p>
            <a:pPr algn="l"/>
            <a:r>
              <a:rPr lang="en-US" sz="2000" dirty="0" smtClean="0">
                <a:solidFill>
                  <a:schemeClr val="tx1"/>
                </a:solidFill>
                <a:latin typeface="Times New Roman" panose="02020603050405020304" pitchFamily="18" charset="0"/>
                <a:cs typeface="Times New Roman" panose="02020603050405020304" pitchFamily="18" charset="0"/>
              </a:rPr>
              <a:t>Jagmohan Yadav                                                                                                                   		</a:t>
            </a:r>
            <a:r>
              <a:rPr lang="en-US" sz="2000" dirty="0" err="1" smtClean="0">
                <a:solidFill>
                  <a:schemeClr val="tx1"/>
                </a:solidFill>
                <a:latin typeface="Times New Roman" panose="02020603050405020304" pitchFamily="18" charset="0"/>
                <a:cs typeface="Times New Roman" panose="02020603050405020304" pitchFamily="18" charset="0"/>
              </a:rPr>
              <a:t>Cse</a:t>
            </a:r>
            <a:r>
              <a:rPr lang="en-US" sz="2000" dirty="0">
                <a:solidFill>
                  <a:schemeClr val="tx1"/>
                </a:solidFill>
                <a:latin typeface="Times New Roman" panose="02020603050405020304" pitchFamily="18" charset="0"/>
                <a:cs typeface="Times New Roman" panose="02020603050405020304" pitchFamily="18" charset="0"/>
              </a:rPr>
              <a:t>, Dept.</a:t>
            </a:r>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Harshit Bajpai														</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439" y="51848"/>
            <a:ext cx="1901668" cy="1716336"/>
          </a:xfrm>
          <a:prstGeom prst="rect">
            <a:avLst/>
          </a:prstGeom>
        </p:spPr>
      </p:pic>
      <p:sp>
        <p:nvSpPr>
          <p:cNvPr id="5" name="TextBox 4"/>
          <p:cNvSpPr txBox="1"/>
          <p:nvPr/>
        </p:nvSpPr>
        <p:spPr>
          <a:xfrm>
            <a:off x="3353409" y="3964813"/>
            <a:ext cx="4560864" cy="830997"/>
          </a:xfrm>
          <a:prstGeom prst="rect">
            <a:avLst/>
          </a:prstGeom>
          <a:noFill/>
        </p:spPr>
        <p:txBody>
          <a:bodyPr wrap="none" rtlCol="0">
            <a:spAutoFit/>
          </a:bodyPr>
          <a:lstStyle/>
          <a:p>
            <a:pPr algn="ctr"/>
            <a:r>
              <a:rPr lang="en-US" sz="2400" dirty="0" smtClean="0">
                <a:solidFill>
                  <a:srgbClr val="002060"/>
                </a:solidFill>
                <a:latin typeface="Andalus" panose="02020603050405020304" pitchFamily="18" charset="-78"/>
                <a:cs typeface="Andalus" panose="02020603050405020304" pitchFamily="18" charset="-78"/>
              </a:rPr>
              <a:t>B. Tech</a:t>
            </a:r>
            <a:r>
              <a:rPr lang="en-US" sz="2400" dirty="0">
                <a:solidFill>
                  <a:srgbClr val="002060"/>
                </a:solidFill>
                <a:latin typeface="Andalus" panose="02020603050405020304" pitchFamily="18" charset="-78"/>
                <a:cs typeface="Andalus" panose="02020603050405020304" pitchFamily="18" charset="-78"/>
              </a:rPr>
              <a:t>,</a:t>
            </a:r>
            <a:r>
              <a:rPr lang="en-US" sz="2400" dirty="0" smtClean="0">
                <a:solidFill>
                  <a:srgbClr val="002060"/>
                </a:solidFill>
                <a:latin typeface="Andalus" panose="02020603050405020304" pitchFamily="18" charset="-78"/>
                <a:cs typeface="Andalus" panose="02020603050405020304" pitchFamily="18" charset="-78"/>
              </a:rPr>
              <a:t> Major Project Presentation</a:t>
            </a:r>
          </a:p>
          <a:p>
            <a:pPr algn="ctr"/>
            <a:r>
              <a:rPr lang="en-US" sz="2400" dirty="0" smtClean="0">
                <a:solidFill>
                  <a:srgbClr val="002060"/>
                </a:solidFill>
                <a:latin typeface="Andalus" panose="02020603050405020304" pitchFamily="18" charset="-78"/>
                <a:cs typeface="Andalus" panose="02020603050405020304" pitchFamily="18" charset="-78"/>
              </a:rPr>
              <a:t>April 2018</a:t>
            </a:r>
            <a:endParaRPr lang="en-US" sz="2400" dirty="0">
              <a:solidFill>
                <a:srgbClr val="00206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493703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C:\Users\alimultiplex\Desktop\Major Project\0_QyXSpqpm1wc_Dt6V_.jfi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77690" y="570843"/>
            <a:ext cx="8596312" cy="3349539"/>
          </a:xfrm>
          <a:prstGeom prst="rect">
            <a:avLst/>
          </a:prstGeom>
          <a:noFill/>
          <a:ln>
            <a:noFill/>
          </a:ln>
        </p:spPr>
      </p:pic>
      <p:sp>
        <p:nvSpPr>
          <p:cNvPr id="5" name="TextBox 4"/>
          <p:cNvSpPr txBox="1"/>
          <p:nvPr/>
        </p:nvSpPr>
        <p:spPr>
          <a:xfrm>
            <a:off x="5118846" y="3433482"/>
            <a:ext cx="2895601" cy="486900"/>
          </a:xfrm>
          <a:prstGeom prst="rect">
            <a:avLst/>
          </a:prstGeom>
          <a:solidFill>
            <a:schemeClr val="bg1"/>
          </a:solidFill>
        </p:spPr>
        <p:txBody>
          <a:bodyPr wrap="square" rtlCol="0">
            <a:spAutoFit/>
          </a:bodyPr>
          <a:lstStyle/>
          <a:p>
            <a:endParaRPr lang="en-GB" dirty="0"/>
          </a:p>
        </p:txBody>
      </p:sp>
      <p:sp>
        <p:nvSpPr>
          <p:cNvPr id="6" name="TextBox 5"/>
          <p:cNvSpPr txBox="1"/>
          <p:nvPr/>
        </p:nvSpPr>
        <p:spPr>
          <a:xfrm>
            <a:off x="1066799" y="3325530"/>
            <a:ext cx="9834282" cy="538609"/>
          </a:xfrm>
          <a:prstGeom prst="rect">
            <a:avLst/>
          </a:prstGeom>
          <a:noFill/>
        </p:spPr>
        <p:txBody>
          <a:bodyPr wrap="square" rtlCol="0">
            <a:spAutoFit/>
          </a:bodyPr>
          <a:lstStyle/>
          <a:p>
            <a:r>
              <a:rPr lang="en-US" dirty="0" smtClean="0"/>
              <a:t>               </a:t>
            </a:r>
            <a:r>
              <a:rPr lang="en-US" sz="1100" dirty="0" smtClean="0"/>
              <a:t>convolutional        Max pooling           flatten             </a:t>
            </a:r>
          </a:p>
          <a:p>
            <a:r>
              <a:rPr lang="en-US" sz="1100" dirty="0"/>
              <a:t>	 </a:t>
            </a:r>
            <a:r>
              <a:rPr lang="en-US" sz="1100" dirty="0" smtClean="0"/>
              <a:t>  layer                     layer                    layer</a:t>
            </a:r>
            <a:endParaRPr lang="en-GB" dirty="0"/>
          </a:p>
        </p:txBody>
      </p:sp>
    </p:spTree>
    <p:extLst>
      <p:ext uri="{BB962C8B-B14F-4D97-AF65-F5344CB8AC3E}">
        <p14:creationId xmlns:p14="http://schemas.microsoft.com/office/powerpoint/2010/main" val="34285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Code :-</a:t>
            </a:r>
            <a:endParaRPr lang="en-GB"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78" y="1427687"/>
            <a:ext cx="8552330" cy="5134478"/>
          </a:xfrm>
        </p:spPr>
      </p:pic>
    </p:spTree>
    <p:extLst>
      <p:ext uri="{BB962C8B-B14F-4D97-AF65-F5344CB8AC3E}">
        <p14:creationId xmlns:p14="http://schemas.microsoft.com/office/powerpoint/2010/main" val="278920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58" y="681318"/>
            <a:ext cx="8516558" cy="4640169"/>
          </a:xfrm>
          <a:prstGeom prst="rect">
            <a:avLst/>
          </a:prstGeom>
        </p:spPr>
      </p:pic>
    </p:spTree>
    <p:extLst>
      <p:ext uri="{BB962C8B-B14F-4D97-AF65-F5344CB8AC3E}">
        <p14:creationId xmlns:p14="http://schemas.microsoft.com/office/powerpoint/2010/main" val="320096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0918" y="690282"/>
            <a:ext cx="3932680" cy="584775"/>
          </a:xfrm>
          <a:prstGeom prst="rect">
            <a:avLst/>
          </a:prstGeom>
          <a:noFill/>
        </p:spPr>
        <p:txBody>
          <a:bodyPr wrap="none" rtlCol="0">
            <a:spAutoFit/>
          </a:bodyPr>
          <a:lstStyle/>
          <a:p>
            <a:r>
              <a:rPr lang="en-US" sz="3200" dirty="0" smtClean="0">
                <a:solidFill>
                  <a:schemeClr val="accent1">
                    <a:lumMod val="75000"/>
                  </a:schemeClr>
                </a:solidFill>
              </a:rPr>
              <a:t>RESULT :- Accuracy  </a:t>
            </a:r>
            <a:endParaRPr lang="en-GB" sz="3200" dirty="0">
              <a:solidFill>
                <a:schemeClr val="accent1">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96" y="1721221"/>
            <a:ext cx="9474929" cy="2590801"/>
          </a:xfrm>
          <a:prstGeom prst="rect">
            <a:avLst/>
          </a:prstGeom>
        </p:spPr>
      </p:pic>
    </p:spTree>
    <p:extLst>
      <p:ext uri="{BB962C8B-B14F-4D97-AF65-F5344CB8AC3E}">
        <p14:creationId xmlns:p14="http://schemas.microsoft.com/office/powerpoint/2010/main" val="71813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Prediction :-</a:t>
            </a:r>
            <a:endParaRPr lang="en-GB"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994" y="1586753"/>
            <a:ext cx="7861008" cy="2162875"/>
          </a:xfrm>
        </p:spPr>
      </p:pic>
    </p:spTree>
    <p:extLst>
      <p:ext uri="{BB962C8B-B14F-4D97-AF65-F5344CB8AC3E}">
        <p14:creationId xmlns:p14="http://schemas.microsoft.com/office/powerpoint/2010/main" val="148251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Challenges:</a:t>
            </a:r>
            <a:endParaRPr lang="en-US" u="sng" dirty="0"/>
          </a:p>
        </p:txBody>
      </p:sp>
      <p:sp>
        <p:nvSpPr>
          <p:cNvPr id="3" name="Content Placeholder 2"/>
          <p:cNvSpPr>
            <a:spLocks noGrp="1"/>
          </p:cNvSpPr>
          <p:nvPr>
            <p:ph idx="1"/>
          </p:nvPr>
        </p:nvSpPr>
        <p:spPr>
          <a:xfrm>
            <a:off x="677333" y="1424066"/>
            <a:ext cx="9276135" cy="5186595"/>
          </a:xfrm>
        </p:spPr>
        <p:txBody>
          <a:bodyPr>
            <a:normAutofit/>
          </a:bodyPr>
          <a:lstStyle/>
          <a:p>
            <a:pPr lvl="0"/>
            <a:r>
              <a:rPr lang="en-US" dirty="0"/>
              <a:t>The images of </a:t>
            </a:r>
            <a:r>
              <a:rPr lang="en-US" dirty="0" smtClean="0"/>
              <a:t>moles </a:t>
            </a:r>
            <a:r>
              <a:rPr lang="en-US" dirty="0"/>
              <a:t>had to be downloaded from </a:t>
            </a:r>
            <a:r>
              <a:rPr lang="en-US" dirty="0" smtClean="0"/>
              <a:t>internet.</a:t>
            </a:r>
            <a:endParaRPr lang="en-US" dirty="0"/>
          </a:p>
          <a:p>
            <a:pPr lvl="0"/>
            <a:r>
              <a:rPr lang="en-US" dirty="0"/>
              <a:t>The project code </a:t>
            </a:r>
            <a:r>
              <a:rPr lang="en-US" b="1" dirty="0"/>
              <a:t>algorithms need to be optimized</a:t>
            </a:r>
            <a:r>
              <a:rPr lang="en-US" dirty="0"/>
              <a:t> with quality of results to be consistent.</a:t>
            </a:r>
          </a:p>
          <a:p>
            <a:pPr lvl="0"/>
            <a:r>
              <a:rPr lang="en-US" dirty="0"/>
              <a:t>Operating code </a:t>
            </a:r>
            <a:r>
              <a:rPr lang="en-US"/>
              <a:t>over </a:t>
            </a:r>
            <a:r>
              <a:rPr lang="en-US" b="1" smtClean="0"/>
              <a:t>400</a:t>
            </a:r>
            <a:r>
              <a:rPr lang="en-US" b="1" smtClean="0"/>
              <a:t> </a:t>
            </a:r>
            <a:r>
              <a:rPr lang="en-US" b="1" dirty="0"/>
              <a:t>images</a:t>
            </a:r>
            <a:r>
              <a:rPr lang="en-US" dirty="0"/>
              <a:t> is time consuming because each image has many attributes to be calculated and stored.</a:t>
            </a:r>
          </a:p>
          <a:p>
            <a:pPr lvl="0"/>
            <a:r>
              <a:rPr lang="en-US" b="1" dirty="0" smtClean="0"/>
              <a:t>CNN </a:t>
            </a:r>
            <a:r>
              <a:rPr lang="en-US" dirty="0" smtClean="0"/>
              <a:t>implementation </a:t>
            </a:r>
            <a:r>
              <a:rPr lang="en-US" dirty="0"/>
              <a:t>is also needed to get a higher accuracy in results.</a:t>
            </a:r>
          </a:p>
          <a:p>
            <a:pPr lvl="0"/>
            <a:r>
              <a:rPr lang="en-US" dirty="0"/>
              <a:t>Any large dataset can be trained but </a:t>
            </a:r>
            <a:r>
              <a:rPr lang="en-US" dirty="0" smtClean="0"/>
              <a:t>skin cancer detection is </a:t>
            </a:r>
            <a:r>
              <a:rPr lang="en-US" dirty="0"/>
              <a:t>tough when </a:t>
            </a:r>
            <a:r>
              <a:rPr lang="en-US" dirty="0" smtClean="0"/>
              <a:t>mole </a:t>
            </a:r>
            <a:r>
              <a:rPr lang="en-US" dirty="0"/>
              <a:t>is </a:t>
            </a:r>
            <a:r>
              <a:rPr lang="en-US" dirty="0" smtClean="0"/>
              <a:t>small </a:t>
            </a:r>
            <a:r>
              <a:rPr lang="en-US" dirty="0"/>
              <a:t>enough to come in </a:t>
            </a:r>
            <a:r>
              <a:rPr lang="en-US" dirty="0" smtClean="0"/>
              <a:t> </a:t>
            </a:r>
            <a:r>
              <a:rPr lang="en-US" dirty="0"/>
              <a:t>picture or take images </a:t>
            </a:r>
            <a:r>
              <a:rPr lang="en-US" dirty="0" smtClean="0"/>
              <a:t>will </a:t>
            </a:r>
            <a:r>
              <a:rPr lang="en-US" dirty="0"/>
              <a:t>decrease accuracy of algorithms used.</a:t>
            </a:r>
          </a:p>
          <a:p>
            <a:pPr lvl="0"/>
            <a:r>
              <a:rPr lang="en-US" b="1" dirty="0"/>
              <a:t>Heterogeneous database</a:t>
            </a:r>
            <a:r>
              <a:rPr lang="en-US" dirty="0"/>
              <a:t> may not still be sufficient unless every type of culture, tradition, and environment is fed into neural network which is practically difficult to implement.</a:t>
            </a:r>
          </a:p>
          <a:p>
            <a:endParaRPr lang="en-US" dirty="0"/>
          </a:p>
        </p:txBody>
      </p:sp>
    </p:spTree>
    <p:extLst>
      <p:ext uri="{BB962C8B-B14F-4D97-AF65-F5344CB8AC3E}">
        <p14:creationId xmlns:p14="http://schemas.microsoft.com/office/powerpoint/2010/main" val="3750667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0818"/>
            <a:ext cx="8596668" cy="715617"/>
          </a:xfrm>
        </p:spPr>
        <p:txBody>
          <a:bodyPr>
            <a:normAutofit/>
          </a:bodyPr>
          <a:lstStyle/>
          <a:p>
            <a:r>
              <a:rPr lang="en-US" sz="3200" u="sng" dirty="0" smtClean="0"/>
              <a:t>Applications:</a:t>
            </a:r>
            <a:endParaRPr lang="en-US" sz="3200" u="sng" dirty="0"/>
          </a:p>
        </p:txBody>
      </p:sp>
      <p:sp>
        <p:nvSpPr>
          <p:cNvPr id="3" name="Content Placeholder 2"/>
          <p:cNvSpPr>
            <a:spLocks noGrp="1"/>
          </p:cNvSpPr>
          <p:nvPr>
            <p:ph idx="1"/>
          </p:nvPr>
        </p:nvSpPr>
        <p:spPr>
          <a:xfrm>
            <a:off x="677334" y="1391479"/>
            <a:ext cx="8596668" cy="4649884"/>
          </a:xfrm>
        </p:spPr>
        <p:txBody>
          <a:bodyPr/>
          <a:lstStyle/>
          <a:p>
            <a:r>
              <a:rPr lang="en-IN" dirty="0"/>
              <a:t>This project finds great application in the medical field, in medical field as it can easily detect the skin cancer which a </a:t>
            </a:r>
            <a:r>
              <a:rPr lang="en-IN" dirty="0" smtClean="0"/>
              <a:t>patient </a:t>
            </a:r>
            <a:r>
              <a:rPr lang="en-IN" dirty="0"/>
              <a:t>has and diagnose it with the help of doctors and doctors and patient can upload skin cancer images taken during diagnosis to the system from anywhere, and obtain a recognition result by a cellular-phone e-mail. As future work, we plan to return the full detail of that skin cancer and some medical advices on the skin cancer.</a:t>
            </a:r>
            <a:endParaRPr lang="en-GB" dirty="0"/>
          </a:p>
        </p:txBody>
      </p:sp>
    </p:spTree>
    <p:extLst>
      <p:ext uri="{BB962C8B-B14F-4D97-AF65-F5344CB8AC3E}">
        <p14:creationId xmlns:p14="http://schemas.microsoft.com/office/powerpoint/2010/main" val="2699151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69" y="382177"/>
            <a:ext cx="11093735" cy="5988099"/>
          </a:xfrm>
          <a:prstGeom prst="rect">
            <a:avLst/>
          </a:prstGeom>
        </p:spPr>
      </p:pic>
    </p:spTree>
    <p:extLst>
      <p:ext uri="{BB962C8B-B14F-4D97-AF65-F5344CB8AC3E}">
        <p14:creationId xmlns:p14="http://schemas.microsoft.com/office/powerpoint/2010/main" val="32342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smtClean="0"/>
              <a:t>Contents</a:t>
            </a:r>
            <a:r>
              <a:rPr lang="en-US" u="sng" dirty="0" smtClean="0"/>
              <a:t>:</a:t>
            </a:r>
            <a:endParaRPr lang="en-US" u="sng" dirty="0"/>
          </a:p>
        </p:txBody>
      </p:sp>
      <p:sp>
        <p:nvSpPr>
          <p:cNvPr id="3" name="Content Placeholder 2"/>
          <p:cNvSpPr>
            <a:spLocks noGrp="1"/>
          </p:cNvSpPr>
          <p:nvPr>
            <p:ph idx="1"/>
          </p:nvPr>
        </p:nvSpPr>
        <p:spPr>
          <a:xfrm>
            <a:off x="677334" y="1930400"/>
            <a:ext cx="10554574" cy="4267200"/>
          </a:xfrm>
        </p:spPr>
        <p:txBody>
          <a:bodyPr>
            <a:normAutofit/>
          </a:bodyPr>
          <a:lstStyle/>
          <a:p>
            <a:r>
              <a:rPr lang="en-US" sz="2000" dirty="0" smtClean="0"/>
              <a:t>Introduction</a:t>
            </a:r>
          </a:p>
          <a:p>
            <a:r>
              <a:rPr lang="en-US" sz="2000" dirty="0" smtClean="0"/>
              <a:t>Need of Skin Cancer Detection</a:t>
            </a:r>
          </a:p>
          <a:p>
            <a:r>
              <a:rPr lang="en-US" sz="2000" dirty="0" smtClean="0"/>
              <a:t>Software package used</a:t>
            </a:r>
          </a:p>
          <a:p>
            <a:r>
              <a:rPr lang="en-US" sz="2000" dirty="0" smtClean="0"/>
              <a:t>Functional Block Diagram of the project</a:t>
            </a:r>
          </a:p>
          <a:p>
            <a:r>
              <a:rPr lang="en-US" sz="2000" dirty="0" smtClean="0"/>
              <a:t>Dataset Used</a:t>
            </a:r>
          </a:p>
          <a:p>
            <a:r>
              <a:rPr lang="en-US" sz="2000" dirty="0" smtClean="0"/>
              <a:t>Methodology</a:t>
            </a:r>
          </a:p>
          <a:p>
            <a:r>
              <a:rPr lang="en-US" sz="2000" dirty="0" smtClean="0"/>
              <a:t>Challenges</a:t>
            </a:r>
          </a:p>
          <a:p>
            <a:r>
              <a:rPr lang="en-US" sz="2000" dirty="0" smtClean="0"/>
              <a:t>Applications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044" y="1930400"/>
            <a:ext cx="2912958" cy="3660510"/>
          </a:xfrm>
          <a:prstGeom prst="rect">
            <a:avLst/>
          </a:prstGeom>
        </p:spPr>
      </p:pic>
    </p:spTree>
    <p:extLst>
      <p:ext uri="{BB962C8B-B14F-4D97-AF65-F5344CB8AC3E}">
        <p14:creationId xmlns:p14="http://schemas.microsoft.com/office/powerpoint/2010/main" val="249192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smtClean="0"/>
              <a:t>Introduction</a:t>
            </a:r>
            <a:r>
              <a:rPr lang="en-US" sz="4400" u="sng" dirty="0" smtClean="0"/>
              <a:t>:</a:t>
            </a:r>
            <a:endParaRPr lang="en-US" sz="4400" u="sng" dirty="0"/>
          </a:p>
        </p:txBody>
      </p:sp>
      <p:sp>
        <p:nvSpPr>
          <p:cNvPr id="3" name="Content Placeholder 2"/>
          <p:cNvSpPr>
            <a:spLocks noGrp="1"/>
          </p:cNvSpPr>
          <p:nvPr>
            <p:ph idx="1"/>
          </p:nvPr>
        </p:nvSpPr>
        <p:spPr>
          <a:xfrm>
            <a:off x="677334" y="1705548"/>
            <a:ext cx="8596668" cy="3880773"/>
          </a:xfrm>
        </p:spPr>
        <p:txBody>
          <a:bodyPr>
            <a:normAutofit/>
          </a:bodyPr>
          <a:lstStyle/>
          <a:p>
            <a:r>
              <a:rPr lang="en-US" dirty="0" smtClean="0"/>
              <a:t>Melanoma, also known as malignant melanoma, is a type of cancer that form the pigment-containing cells known as melanocytes. Melanomas typically occur in the skin, but may rarely occur in the mouth, intestines, or eye. In women,  they most commonly occur on the legs, while in men they are most common on back. Sometimes they develop from a mole with concerning changes including an increase in size, irregular edges, change in color, itchiness, or skin breakdown.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668" y="4953000"/>
            <a:ext cx="6096000" cy="1905000"/>
          </a:xfrm>
          <a:prstGeom prst="rect">
            <a:avLst/>
          </a:prstGeom>
        </p:spPr>
      </p:pic>
    </p:spTree>
    <p:extLst>
      <p:ext uri="{BB962C8B-B14F-4D97-AF65-F5344CB8AC3E}">
        <p14:creationId xmlns:p14="http://schemas.microsoft.com/office/powerpoint/2010/main" val="13594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Need of Skin Cancer Detection???</a:t>
            </a:r>
            <a:endParaRPr lang="en-US" u="sng" dirty="0"/>
          </a:p>
        </p:txBody>
      </p:sp>
      <p:sp>
        <p:nvSpPr>
          <p:cNvPr id="3" name="Content Placeholder 2"/>
          <p:cNvSpPr>
            <a:spLocks noGrp="1"/>
          </p:cNvSpPr>
          <p:nvPr>
            <p:ph idx="1"/>
          </p:nvPr>
        </p:nvSpPr>
        <p:spPr>
          <a:xfrm>
            <a:off x="554606" y="1771711"/>
            <a:ext cx="8842123" cy="4827871"/>
          </a:xfrm>
        </p:spPr>
        <p:txBody>
          <a:bodyPr>
            <a:normAutofit/>
          </a:bodyPr>
          <a:lstStyle/>
          <a:p>
            <a:endParaRPr lang="en-US" sz="2000" dirty="0"/>
          </a:p>
          <a:p>
            <a:r>
              <a:rPr lang="en-US" sz="2000" dirty="0" smtClean="0"/>
              <a:t>Skin </a:t>
            </a:r>
            <a:r>
              <a:rPr lang="en-US" sz="2000" dirty="0"/>
              <a:t>cancer is a common disease that affect a big amount of peoples. Some facts about skin cancer:</a:t>
            </a:r>
          </a:p>
          <a:p>
            <a:r>
              <a:rPr lang="en-US" sz="2000" dirty="0"/>
              <a:t>Every year there are more new cases of skin cancer than the combined incidence of cancers of </a:t>
            </a:r>
            <a:r>
              <a:rPr lang="en-US" sz="2000" dirty="0" smtClean="0"/>
              <a:t>the breast</a:t>
            </a:r>
            <a:r>
              <a:rPr lang="en-US" sz="2000" dirty="0"/>
              <a:t>, prostate, lung and colon.</a:t>
            </a:r>
          </a:p>
          <a:p>
            <a:r>
              <a:rPr lang="en-US" sz="2000" dirty="0"/>
              <a:t>An estimated 87,110 new cases of invasive melanoma will be diagnosed in the U.S. in 2017.</a:t>
            </a:r>
          </a:p>
          <a:p>
            <a:r>
              <a:rPr lang="en-US" sz="2000" dirty="0"/>
              <a:t>The estimated 5-year survival rate for patients whose melanoma is detected early is about 98 percent</a:t>
            </a:r>
          </a:p>
          <a:p>
            <a:r>
              <a:rPr lang="en-US" sz="2000" dirty="0"/>
              <a:t>in the U.S. The survival rate falls to 62 percent when the disease reaches the lymph nodes, and </a:t>
            </a:r>
            <a:r>
              <a:rPr lang="en-US" sz="2000" dirty="0" smtClean="0"/>
              <a:t>18 percent </a:t>
            </a:r>
            <a:r>
              <a:rPr lang="en-US" sz="2000" dirty="0"/>
              <a:t>when the disease metastasizes to distant organs.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1078" y="3719785"/>
            <a:ext cx="2570922" cy="3138215"/>
          </a:xfrm>
          <a:prstGeom prst="rect">
            <a:avLst/>
          </a:prstGeom>
        </p:spPr>
      </p:pic>
    </p:spTree>
    <p:extLst>
      <p:ext uri="{BB962C8B-B14F-4D97-AF65-F5344CB8AC3E}">
        <p14:creationId xmlns:p14="http://schemas.microsoft.com/office/powerpoint/2010/main" val="172735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252" y="578556"/>
            <a:ext cx="4348188" cy="1466939"/>
          </a:xfrm>
          <a:prstGeom prst="rect">
            <a:avLst/>
          </a:prstGeom>
        </p:spPr>
      </p:pic>
      <p:sp>
        <p:nvSpPr>
          <p:cNvPr id="2" name="Title 1"/>
          <p:cNvSpPr>
            <a:spLocks noGrp="1"/>
          </p:cNvSpPr>
          <p:nvPr>
            <p:ph type="title"/>
          </p:nvPr>
        </p:nvSpPr>
        <p:spPr>
          <a:xfrm>
            <a:off x="677334" y="651625"/>
            <a:ext cx="8596668" cy="1320800"/>
          </a:xfrm>
        </p:spPr>
        <p:txBody>
          <a:bodyPr/>
          <a:lstStyle/>
          <a:p>
            <a:r>
              <a:rPr lang="en-US" sz="4800" u="sng" dirty="0" smtClean="0"/>
              <a:t>Objective:</a:t>
            </a:r>
            <a:endParaRPr lang="en-US" sz="4800" u="sng" dirty="0"/>
          </a:p>
        </p:txBody>
      </p:sp>
      <p:sp>
        <p:nvSpPr>
          <p:cNvPr id="3" name="Content Placeholder 2"/>
          <p:cNvSpPr>
            <a:spLocks noGrp="1"/>
          </p:cNvSpPr>
          <p:nvPr>
            <p:ph idx="1"/>
          </p:nvPr>
        </p:nvSpPr>
        <p:spPr/>
        <p:txBody>
          <a:bodyPr>
            <a:normAutofit/>
          </a:bodyPr>
          <a:lstStyle/>
          <a:p>
            <a:r>
              <a:rPr lang="en-US" sz="2400" dirty="0"/>
              <a:t>The purpose of this project is to create a tool that considering the image of a </a:t>
            </a:r>
            <a:r>
              <a:rPr lang="en-US" sz="2400" dirty="0" smtClean="0"/>
              <a:t>mole</a:t>
            </a:r>
            <a:r>
              <a:rPr lang="en-US" sz="2400" smtClean="0"/>
              <a:t>, it can </a:t>
            </a:r>
            <a:r>
              <a:rPr lang="en-US" sz="2400" dirty="0"/>
              <a:t>calculate the probability that a mole can be malign</a:t>
            </a:r>
            <a:r>
              <a:rPr lang="en-US" sz="2400" dirty="0" smtClean="0"/>
              <a:t>. </a:t>
            </a:r>
            <a:r>
              <a:rPr lang="en-US" sz="2400" dirty="0"/>
              <a:t>The idea of this project is to construct a CNN model that can predict the probability that a specific mole </a:t>
            </a:r>
            <a:r>
              <a:rPr lang="en-US" sz="2400" dirty="0" smtClean="0"/>
              <a:t>can be </a:t>
            </a:r>
            <a:r>
              <a:rPr lang="en-US" sz="2400" dirty="0"/>
              <a:t>malign.</a:t>
            </a:r>
          </a:p>
        </p:txBody>
      </p:sp>
    </p:spTree>
    <p:extLst>
      <p:ext uri="{BB962C8B-B14F-4D97-AF65-F5344CB8AC3E}">
        <p14:creationId xmlns:p14="http://schemas.microsoft.com/office/powerpoint/2010/main" val="2403451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Software Package used:</a:t>
            </a:r>
            <a:endParaRPr lang="en-US" u="sng" dirty="0"/>
          </a:p>
        </p:txBody>
      </p:sp>
      <p:sp>
        <p:nvSpPr>
          <p:cNvPr id="3" name="Content Placeholder 2"/>
          <p:cNvSpPr>
            <a:spLocks noGrp="1"/>
          </p:cNvSpPr>
          <p:nvPr>
            <p:ph idx="1"/>
          </p:nvPr>
        </p:nvSpPr>
        <p:spPr>
          <a:xfrm>
            <a:off x="491803" y="1957388"/>
            <a:ext cx="8596668" cy="4796802"/>
          </a:xfrm>
        </p:spPr>
        <p:txBody>
          <a:bodyPr>
            <a:normAutofit/>
          </a:bodyPr>
          <a:lstStyle/>
          <a:p>
            <a:r>
              <a:rPr lang="en-US" sz="2400" dirty="0" err="1" smtClean="0"/>
              <a:t>Tensorflow</a:t>
            </a:r>
            <a:r>
              <a:rPr lang="en-US" sz="2400" dirty="0" smtClean="0"/>
              <a:t> </a:t>
            </a:r>
            <a:endParaRPr lang="en-US" sz="2400" dirty="0"/>
          </a:p>
          <a:p>
            <a:r>
              <a:rPr lang="en-US" sz="2400" dirty="0" err="1"/>
              <a:t>keras</a:t>
            </a:r>
            <a:endParaRPr lang="en-US" sz="2400" dirty="0"/>
          </a:p>
          <a:p>
            <a:r>
              <a:rPr lang="en-US" sz="2400" dirty="0" smtClean="0"/>
              <a:t>Python</a:t>
            </a:r>
            <a:endParaRPr lang="en-US" sz="2400" dirty="0"/>
          </a:p>
        </p:txBody>
      </p:sp>
    </p:spTree>
    <p:extLst>
      <p:ext uri="{BB962C8B-B14F-4D97-AF65-F5344CB8AC3E}">
        <p14:creationId xmlns:p14="http://schemas.microsoft.com/office/powerpoint/2010/main" val="3116275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Functional Block Diagram of the </a:t>
            </a:r>
            <a:r>
              <a:rPr lang="en-US" u="sng" dirty="0" smtClean="0"/>
              <a:t>project :</a:t>
            </a:r>
            <a:r>
              <a:rPr lang="en-US" u="sng" dirty="0"/>
              <a:t/>
            </a:r>
            <a:br>
              <a:rPr lang="en-US" u="sng" dirty="0"/>
            </a:br>
            <a:endParaRPr lang="en-GB" u="sng"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186" y="1930400"/>
            <a:ext cx="7628964" cy="4016187"/>
          </a:xfrm>
          <a:prstGeom prst="rect">
            <a:avLst/>
          </a:prstGeom>
          <a:noFill/>
          <a:ln>
            <a:noFill/>
          </a:ln>
        </p:spPr>
      </p:pic>
    </p:spTree>
    <p:extLst>
      <p:ext uri="{BB962C8B-B14F-4D97-AF65-F5344CB8AC3E}">
        <p14:creationId xmlns:p14="http://schemas.microsoft.com/office/powerpoint/2010/main" val="174925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 </a:t>
            </a:r>
            <a:r>
              <a:rPr lang="en-US" u="sng" dirty="0" smtClean="0"/>
              <a:t>Used:-</a:t>
            </a:r>
            <a:r>
              <a:rPr lang="en-US" dirty="0"/>
              <a:t/>
            </a:r>
            <a:br>
              <a:rPr lang="en-US" dirty="0"/>
            </a:br>
            <a:endParaRPr lang="en-GB" dirty="0"/>
          </a:p>
        </p:txBody>
      </p:sp>
      <p:sp>
        <p:nvSpPr>
          <p:cNvPr id="3" name="Content Placeholder 2"/>
          <p:cNvSpPr>
            <a:spLocks noGrp="1"/>
          </p:cNvSpPr>
          <p:nvPr>
            <p:ph idx="1"/>
          </p:nvPr>
        </p:nvSpPr>
        <p:spPr>
          <a:xfrm>
            <a:off x="677334" y="1649507"/>
            <a:ext cx="8596668" cy="4391856"/>
          </a:xfrm>
        </p:spPr>
        <p:txBody>
          <a:bodyPr>
            <a:normAutofit/>
          </a:bodyPr>
          <a:lstStyle/>
          <a:p>
            <a:pPr>
              <a:buFont typeface="Wingdings" panose="05000000000000000000" pitchFamily="2" charset="2"/>
              <a:buChar char="Ø"/>
            </a:pPr>
            <a:r>
              <a:rPr lang="en-US" sz="2400" dirty="0" smtClean="0"/>
              <a:t>Melanoma:                              Notmelanoma</a:t>
            </a:r>
            <a:endParaRPr lang="en-GB" sz="2400" dirty="0" smtClean="0"/>
          </a:p>
        </p:txBody>
      </p:sp>
      <p:pic>
        <p:nvPicPr>
          <p:cNvPr id="12" name="Picture 11" descr="C:\Users\alimultiplex\Desktop\Major Project\dataset\test_set\melanoma\dermIS\NM6_ori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4220" y="2609663"/>
            <a:ext cx="2018665" cy="1441450"/>
          </a:xfrm>
          <a:prstGeom prst="rect">
            <a:avLst/>
          </a:prstGeom>
          <a:noFill/>
          <a:ln>
            <a:noFill/>
          </a:ln>
        </p:spPr>
      </p:pic>
      <p:pic>
        <p:nvPicPr>
          <p:cNvPr id="13" name="Picture 12" descr="C:\Users\alimultiplex\Desktop\Major Project\dataset\test_set\melanoma\dermquest\SSM32_orig.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4220" y="4471820"/>
            <a:ext cx="1987232" cy="1466791"/>
          </a:xfrm>
          <a:prstGeom prst="rect">
            <a:avLst/>
          </a:prstGeom>
          <a:noFill/>
          <a:ln>
            <a:noFill/>
          </a:ln>
        </p:spPr>
      </p:pic>
      <p:sp>
        <p:nvSpPr>
          <p:cNvPr id="10" name="Rectangle 9"/>
          <p:cNvSpPr/>
          <p:nvPr/>
        </p:nvSpPr>
        <p:spPr>
          <a:xfrm>
            <a:off x="2067023" y="4102488"/>
            <a:ext cx="922047" cy="369332"/>
          </a:xfrm>
          <a:prstGeom prst="rect">
            <a:avLst/>
          </a:prstGeom>
        </p:spPr>
        <p:txBody>
          <a:bodyPr wrap="none">
            <a:spAutoFit/>
          </a:bodyPr>
          <a:lstStyle/>
          <a:p>
            <a:r>
              <a:rPr lang="en-GB" dirty="0">
                <a:latin typeface="Times New Roman" panose="02020603050405020304" pitchFamily="18" charset="0"/>
                <a:ea typeface="Calibri" panose="020F0502020204030204" pitchFamily="34" charset="0"/>
              </a:rPr>
              <a:t> Dermis</a:t>
            </a:r>
            <a:endParaRPr lang="en-GB" dirty="0"/>
          </a:p>
        </p:txBody>
      </p:sp>
      <p:sp>
        <p:nvSpPr>
          <p:cNvPr id="11" name="Rectangle 10"/>
          <p:cNvSpPr/>
          <p:nvPr/>
        </p:nvSpPr>
        <p:spPr>
          <a:xfrm>
            <a:off x="1929164" y="5997801"/>
            <a:ext cx="1197764" cy="507831"/>
          </a:xfrm>
          <a:prstGeom prst="rect">
            <a:avLst/>
          </a:prstGeom>
        </p:spPr>
        <p:txBody>
          <a:bodyPr wrap="none">
            <a:spAutoFit/>
          </a:bodyPr>
          <a:lstStyle/>
          <a:p>
            <a:pPr algn="just">
              <a:lnSpc>
                <a:spcPct val="150000"/>
              </a:lnSpc>
              <a:spcAft>
                <a:spcPts val="800"/>
              </a:spcAft>
            </a:pPr>
            <a:r>
              <a:rPr lang="en-GB" dirty="0" err="1">
                <a:latin typeface="Times New Roman" panose="02020603050405020304" pitchFamily="18" charset="0"/>
                <a:ea typeface="Calibri" panose="020F0502020204030204" pitchFamily="34" charset="0"/>
                <a:cs typeface="Times New Roman" panose="02020603050405020304" pitchFamily="18" charset="0"/>
              </a:rPr>
              <a:t>Dermquest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descr="C:\Users\alimultiplex\Desktop\Major Project\dataset\test_set\notmelanoma\dermquest\D25_2_orig.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3297" y="4470942"/>
            <a:ext cx="2014632" cy="1467669"/>
          </a:xfrm>
          <a:prstGeom prst="rect">
            <a:avLst/>
          </a:prstGeom>
          <a:noFill/>
          <a:ln>
            <a:noFill/>
          </a:ln>
        </p:spPr>
      </p:pic>
      <p:sp>
        <p:nvSpPr>
          <p:cNvPr id="14" name="Rectangle 13"/>
          <p:cNvSpPr/>
          <p:nvPr/>
        </p:nvSpPr>
        <p:spPr>
          <a:xfrm>
            <a:off x="6182235" y="4076361"/>
            <a:ext cx="962123" cy="369332"/>
          </a:xfrm>
          <a:prstGeom prst="rect">
            <a:avLst/>
          </a:prstGeom>
        </p:spPr>
        <p:txBody>
          <a:bodyPr wrap="none">
            <a:spAutoFit/>
          </a:bodyPr>
          <a:lstStyle/>
          <a:p>
            <a:r>
              <a:rPr lang="en-GB" dirty="0"/>
              <a:t>Dermis </a:t>
            </a:r>
            <a:endParaRPr lang="en-GB" b="1" u="sng" dirty="0"/>
          </a:p>
        </p:txBody>
      </p:sp>
      <p:sp>
        <p:nvSpPr>
          <p:cNvPr id="16" name="Rectangle 15"/>
          <p:cNvSpPr/>
          <p:nvPr/>
        </p:nvSpPr>
        <p:spPr>
          <a:xfrm>
            <a:off x="6139931" y="5985270"/>
            <a:ext cx="1197764" cy="507831"/>
          </a:xfrm>
          <a:prstGeom prst="rect">
            <a:avLst/>
          </a:prstGeom>
        </p:spPr>
        <p:txBody>
          <a:bodyPr wrap="none">
            <a:spAutoFit/>
          </a:bodyPr>
          <a:lstStyle/>
          <a:p>
            <a:pPr algn="just">
              <a:lnSpc>
                <a:spcPct val="150000"/>
              </a:lnSpc>
              <a:spcAft>
                <a:spcPts val="800"/>
              </a:spcAft>
            </a:pPr>
            <a:r>
              <a:rPr lang="en-GB" dirty="0" err="1">
                <a:latin typeface="Times New Roman" panose="02020603050405020304" pitchFamily="18" charset="0"/>
                <a:ea typeface="Calibri" panose="020F0502020204030204" pitchFamily="34" charset="0"/>
                <a:cs typeface="Times New Roman" panose="02020603050405020304" pitchFamily="18" charset="0"/>
              </a:rPr>
              <a:t>Dermquest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descr="C:\Users\alimultiplex\Desktop\Major Project\dataset\test_set\notmelanoma\dermIS\10_orig.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3297" y="2667018"/>
            <a:ext cx="2014632" cy="1384093"/>
          </a:xfrm>
          <a:prstGeom prst="rect">
            <a:avLst/>
          </a:prstGeom>
          <a:noFill/>
          <a:ln>
            <a:noFill/>
          </a:ln>
        </p:spPr>
      </p:pic>
    </p:spTree>
    <p:extLst>
      <p:ext uri="{BB962C8B-B14F-4D97-AF65-F5344CB8AC3E}">
        <p14:creationId xmlns:p14="http://schemas.microsoft.com/office/powerpoint/2010/main" val="160783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Proposed Approach(Convolutional Neural Network) :</a:t>
            </a:r>
            <a:endParaRPr lang="en-US" u="sng" dirty="0"/>
          </a:p>
        </p:txBody>
      </p:sp>
      <p:sp>
        <p:nvSpPr>
          <p:cNvPr id="5" name="Content Placeholder 4"/>
          <p:cNvSpPr>
            <a:spLocks noGrp="1"/>
          </p:cNvSpPr>
          <p:nvPr>
            <p:ph idx="1"/>
          </p:nvPr>
        </p:nvSpPr>
        <p:spPr>
          <a:xfrm>
            <a:off x="677334" y="1808828"/>
            <a:ext cx="8596668" cy="3880773"/>
          </a:xfrm>
        </p:spPr>
        <p:txBody>
          <a:bodyPr/>
          <a:lstStyle/>
          <a:p>
            <a:r>
              <a:rPr lang="en-US" dirty="0"/>
              <a:t>The idea is to develop a simple CNN model from scratch, and evaluate the performance to set a baseline.</a:t>
            </a:r>
          </a:p>
          <a:p>
            <a:r>
              <a:rPr lang="en-US" dirty="0"/>
              <a:t>The following steps to improve the model are: </a:t>
            </a:r>
            <a:endParaRPr lang="en-US" dirty="0" smtClean="0"/>
          </a:p>
          <a:p>
            <a:r>
              <a:rPr lang="en-US" dirty="0" smtClean="0"/>
              <a:t>1</a:t>
            </a:r>
            <a:r>
              <a:rPr lang="en-US" dirty="0"/>
              <a:t>. Data augmentation: Rotations, noising, scaling to </a:t>
            </a:r>
            <a:r>
              <a:rPr lang="en-US" dirty="0" smtClean="0"/>
              <a:t>avoid over fitting. </a:t>
            </a:r>
          </a:p>
          <a:p>
            <a:r>
              <a:rPr lang="en-US" dirty="0" smtClean="0"/>
              <a:t>2</a:t>
            </a:r>
            <a:r>
              <a:rPr lang="en-US" dirty="0"/>
              <a:t>. Transferred Learning: Using a pre-trained network construct some additional layer at the end</a:t>
            </a:r>
          </a:p>
          <a:p>
            <a:pPr marL="0" indent="0">
              <a:buNone/>
            </a:pPr>
            <a:endParaRPr lang="en-US" dirty="0" smtClean="0"/>
          </a:p>
          <a:p>
            <a:endParaRPr lang="en-US" dirty="0"/>
          </a:p>
        </p:txBody>
      </p:sp>
    </p:spTree>
    <p:extLst>
      <p:ext uri="{BB962C8B-B14F-4D97-AF65-F5344CB8AC3E}">
        <p14:creationId xmlns:p14="http://schemas.microsoft.com/office/powerpoint/2010/main" val="39217861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1188</TotalTime>
  <Words>620</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Andalus</vt:lpstr>
      <vt:lpstr>Arial</vt:lpstr>
      <vt:lpstr>Calibri</vt:lpstr>
      <vt:lpstr>Times New Roman</vt:lpstr>
      <vt:lpstr>Trebuchet MS</vt:lpstr>
      <vt:lpstr>Wingdings</vt:lpstr>
      <vt:lpstr>Wingdings 3</vt:lpstr>
      <vt:lpstr>Facet</vt:lpstr>
      <vt:lpstr>Skin Cancer(malign moles) Detection Using Deep Learning</vt:lpstr>
      <vt:lpstr>Contents:</vt:lpstr>
      <vt:lpstr>Introduction:</vt:lpstr>
      <vt:lpstr>Need of Skin Cancer Detection???</vt:lpstr>
      <vt:lpstr>Objective:</vt:lpstr>
      <vt:lpstr>Software Package used:</vt:lpstr>
      <vt:lpstr>Functional Block Diagram of the project : </vt:lpstr>
      <vt:lpstr>Dataset Used:- </vt:lpstr>
      <vt:lpstr>Proposed Approach(Convolutional Neural Network) :</vt:lpstr>
      <vt:lpstr>PowerPoint Presentation</vt:lpstr>
      <vt:lpstr>Code :-</vt:lpstr>
      <vt:lpstr>PowerPoint Presentation</vt:lpstr>
      <vt:lpstr>PowerPoint Presentation</vt:lpstr>
      <vt:lpstr>Prediction :-</vt:lpstr>
      <vt:lpstr>Challenges:</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$hubh</dc:creator>
  <cp:lastModifiedBy>sohrabansari376@gmail.com</cp:lastModifiedBy>
  <cp:revision>117</cp:revision>
  <dcterms:created xsi:type="dcterms:W3CDTF">2016-11-20T09:34:59Z</dcterms:created>
  <dcterms:modified xsi:type="dcterms:W3CDTF">2018-04-27T04:57:28Z</dcterms:modified>
</cp:coreProperties>
</file>