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17" r:id="rId2"/>
    <p:sldId id="318" r:id="rId3"/>
    <p:sldId id="320" r:id="rId4"/>
    <p:sldId id="319" r:id="rId5"/>
    <p:sldId id="256" r:id="rId6"/>
    <p:sldId id="321" r:id="rId7"/>
    <p:sldId id="257" r:id="rId8"/>
    <p:sldId id="258" r:id="rId9"/>
    <p:sldId id="259" r:id="rId10"/>
    <p:sldId id="260" r:id="rId11"/>
    <p:sldId id="261" r:id="rId12"/>
    <p:sldId id="262" r:id="rId13"/>
    <p:sldId id="263" r:id="rId14"/>
    <p:sldId id="322" r:id="rId15"/>
    <p:sldId id="264" r:id="rId16"/>
    <p:sldId id="265" r:id="rId17"/>
    <p:sldId id="323" r:id="rId18"/>
    <p:sldId id="266" r:id="rId19"/>
    <p:sldId id="267" r:id="rId20"/>
    <p:sldId id="268" r:id="rId21"/>
    <p:sldId id="269" r:id="rId22"/>
    <p:sldId id="270" r:id="rId23"/>
    <p:sldId id="272" r:id="rId24"/>
    <p:sldId id="271" r:id="rId25"/>
    <p:sldId id="273" r:id="rId26"/>
    <p:sldId id="274" r:id="rId27"/>
    <p:sldId id="275" r:id="rId28"/>
    <p:sldId id="324" r:id="rId29"/>
    <p:sldId id="276" r:id="rId30"/>
    <p:sldId id="278" r:id="rId31"/>
    <p:sldId id="277" r:id="rId32"/>
    <p:sldId id="279" r:id="rId33"/>
    <p:sldId id="325" r:id="rId34"/>
    <p:sldId id="280" r:id="rId35"/>
    <p:sldId id="326" r:id="rId36"/>
    <p:sldId id="281"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If you receive an error such as “Can’t connect to local MySQL server through socket,” you will need to first start the MySQL server</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1610810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62285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358899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60946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2886201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164502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409764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314148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are working on a remote server and have only a single user account and access to a single database that was created for you</a:t>
            </a:r>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136863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2019374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213801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capitalized</a:t>
            </a:r>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184736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70957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2392518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339498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3715333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37</a:t>
            </a:fld>
            <a:endParaRPr lang="en-US"/>
          </a:p>
        </p:txBody>
      </p:sp>
    </p:spTree>
    <p:extLst>
      <p:ext uri="{BB962C8B-B14F-4D97-AF65-F5344CB8AC3E}">
        <p14:creationId xmlns:p14="http://schemas.microsoft.com/office/powerpoint/2010/main" val="302153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MariaDB is a fork of MySQL</a:t>
            </a:r>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260611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tells MySQL to log you in as user </a:t>
            </a:r>
            <a:r>
              <a:rPr lang="en-US" i="1" dirty="0"/>
              <a:t>root </a:t>
            </a:r>
            <a:r>
              <a:rPr lang="en-US" dirty="0"/>
              <a:t>and not to request your password.</a:t>
            </a:r>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80809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you receive an error such as “Can’t connect to local MySQL server through socket,” you will need to first start the MySQL server</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353249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399267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3876131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1141197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86876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ev.mysql.com/doc/refman/5.7/en/grant.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XHTML or HTML5?</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1825624"/>
            <a:ext cx="10515600" cy="4772123"/>
          </a:xfrm>
        </p:spPr>
        <p:txBody>
          <a:bodyPr>
            <a:normAutofit/>
          </a:bodyPr>
          <a:lstStyle/>
          <a:p>
            <a:r>
              <a:rPr lang="en-US" dirty="0"/>
              <a:t>Because </a:t>
            </a:r>
            <a:r>
              <a:rPr lang="en-US" b="1" dirty="0"/>
              <a:t>XHTML</a:t>
            </a:r>
            <a:r>
              <a:rPr lang="en-US" dirty="0"/>
              <a:t> documents need to be </a:t>
            </a:r>
            <a:r>
              <a:rPr lang="en-US" u="sng" dirty="0"/>
              <a:t>well formed</a:t>
            </a:r>
            <a:r>
              <a:rPr lang="en-US" dirty="0"/>
              <a:t>, you can parse them using standard </a:t>
            </a:r>
            <a:r>
              <a:rPr lang="en-US" u="sng" dirty="0"/>
              <a:t>XML parsers</a:t>
            </a:r>
          </a:p>
          <a:p>
            <a:pPr marL="457200" lvl="1" indent="0">
              <a:buNone/>
            </a:pPr>
            <a:r>
              <a:rPr lang="en-US" dirty="0"/>
              <a:t>Unlike HTML, which requires a lenient HTML-specific parser.</a:t>
            </a:r>
          </a:p>
          <a:p>
            <a:endParaRPr lang="en-US" dirty="0"/>
          </a:p>
          <a:p>
            <a:endParaRPr lang="en-US" dirty="0"/>
          </a:p>
          <a:p>
            <a:r>
              <a:rPr lang="en-US" dirty="0"/>
              <a:t>For this reason, XHTML never really caught on, and when the time came to devise a new standard, the World Wide Web Consortium chose to support HTML5 rather than the newer XHTML2 standard.</a:t>
            </a:r>
          </a:p>
          <a:p>
            <a:endParaRPr lang="en-US" sz="400" dirty="0"/>
          </a:p>
          <a:p>
            <a:pPr marL="0" indent="0" algn="ctr">
              <a:buNone/>
            </a:pPr>
            <a:r>
              <a:rPr lang="en-US" dirty="0">
                <a:solidFill>
                  <a:srgbClr val="002060"/>
                </a:solidFill>
              </a:rPr>
              <a:t>HTML5 &gt; XHTML2</a:t>
            </a:r>
          </a:p>
          <a:p>
            <a:endParaRPr lang="en-US" dirty="0"/>
          </a:p>
        </p:txBody>
      </p:sp>
    </p:spTree>
    <p:extLst>
      <p:ext uri="{BB962C8B-B14F-4D97-AF65-F5344CB8AC3E}">
        <p14:creationId xmlns:p14="http://schemas.microsoft.com/office/powerpoint/2010/main" val="395876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Summary of Database Terms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821918"/>
          </a:xfrm>
        </p:spPr>
        <p:txBody>
          <a:bodyPr>
            <a:normAutofit fontScale="85000" lnSpcReduction="20000"/>
          </a:bodyPr>
          <a:lstStyle/>
          <a:p>
            <a:r>
              <a:rPr lang="en-US" dirty="0"/>
              <a:t>The main terms you need to acquaint yourself with for now are as follows:</a:t>
            </a:r>
          </a:p>
          <a:p>
            <a:endParaRPr lang="en-US" dirty="0"/>
          </a:p>
          <a:p>
            <a:pPr marL="0" indent="0">
              <a:buNone/>
            </a:pPr>
            <a:r>
              <a:rPr lang="en-US" b="1" i="1" dirty="0"/>
              <a:t>Database</a:t>
            </a:r>
            <a:r>
              <a:rPr lang="en-US" i="1" dirty="0"/>
              <a:t>	</a:t>
            </a:r>
            <a:r>
              <a:rPr lang="en-US" dirty="0"/>
              <a:t>The overall container for a collection of MySQL data</a:t>
            </a:r>
          </a:p>
          <a:p>
            <a:pPr marL="0" indent="0">
              <a:buNone/>
            </a:pPr>
            <a:endParaRPr lang="en-US" dirty="0"/>
          </a:p>
          <a:p>
            <a:pPr marL="0" indent="0">
              <a:buNone/>
            </a:pPr>
            <a:r>
              <a:rPr lang="en-US" b="1" i="1" dirty="0"/>
              <a:t>Table</a:t>
            </a:r>
            <a:r>
              <a:rPr lang="en-US" i="1" dirty="0"/>
              <a:t>		</a:t>
            </a:r>
            <a:r>
              <a:rPr lang="en-US" dirty="0"/>
              <a:t>A sub-container within a database that stores the actual data</a:t>
            </a:r>
          </a:p>
          <a:p>
            <a:pPr marL="0" indent="0">
              <a:buNone/>
            </a:pPr>
            <a:endParaRPr lang="en-US" dirty="0"/>
          </a:p>
          <a:p>
            <a:pPr marL="0" indent="0">
              <a:buNone/>
            </a:pPr>
            <a:r>
              <a:rPr lang="en-US" b="1" i="1" dirty="0"/>
              <a:t>Row</a:t>
            </a:r>
            <a:r>
              <a:rPr lang="en-US" i="1" dirty="0"/>
              <a:t>		</a:t>
            </a:r>
            <a:r>
              <a:rPr lang="en-US" dirty="0"/>
              <a:t>A single record within a table, which may contain several fields</a:t>
            </a:r>
          </a:p>
          <a:p>
            <a:pPr marL="0" indent="0">
              <a:buNone/>
            </a:pPr>
            <a:endParaRPr lang="en-US" dirty="0"/>
          </a:p>
          <a:p>
            <a:pPr marL="0" indent="0">
              <a:buNone/>
            </a:pPr>
            <a:r>
              <a:rPr lang="en-US" b="1" i="1" dirty="0"/>
              <a:t>Column</a:t>
            </a:r>
            <a:r>
              <a:rPr lang="en-US" i="1" dirty="0"/>
              <a:t>	</a:t>
            </a:r>
            <a:r>
              <a:rPr lang="en-US" dirty="0"/>
              <a:t>The name of a field within a row</a:t>
            </a:r>
          </a:p>
          <a:p>
            <a:endParaRPr lang="en-US" dirty="0"/>
          </a:p>
          <a:p>
            <a:pPr marL="457200" lvl="1" indent="0">
              <a:buNone/>
            </a:pPr>
            <a:r>
              <a:rPr lang="en-US" dirty="0"/>
              <a:t>DISCLAIMER: I should note that I’m not trying to reproduce the precise terminology used in academic literature about relational databases, but just to provide simple, everyday terms to help you quickly grasp basic concepts and get started with a database.</a:t>
            </a:r>
          </a:p>
        </p:txBody>
      </p:sp>
    </p:spTree>
    <p:extLst>
      <p:ext uri="{BB962C8B-B14F-4D97-AF65-F5344CB8AC3E}">
        <p14:creationId xmlns:p14="http://schemas.microsoft.com/office/powerpoint/2010/main" val="339383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Accessing MySQL via the Command Line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There are three main ways in which you can interact with MySQL:</a:t>
            </a:r>
          </a:p>
          <a:p>
            <a:endParaRPr lang="en-US" dirty="0"/>
          </a:p>
          <a:p>
            <a:pPr marL="514350" indent="-514350">
              <a:buFont typeface="+mj-lt"/>
              <a:buAutoNum type="arabicPeriod"/>
            </a:pPr>
            <a:r>
              <a:rPr lang="en-US" dirty="0"/>
              <a:t> Using a command line</a:t>
            </a:r>
          </a:p>
          <a:p>
            <a:pPr marL="514350" indent="-514350">
              <a:buFont typeface="+mj-lt"/>
              <a:buAutoNum type="arabicPeriod"/>
            </a:pPr>
            <a:endParaRPr lang="en-US" dirty="0"/>
          </a:p>
          <a:p>
            <a:pPr marL="514350" indent="-514350">
              <a:buFont typeface="+mj-lt"/>
              <a:buAutoNum type="arabicPeriod"/>
            </a:pPr>
            <a:r>
              <a:rPr lang="en-US" dirty="0"/>
              <a:t> Via a web interface such as </a:t>
            </a:r>
            <a:r>
              <a:rPr lang="en-US" dirty="0" err="1"/>
              <a:t>phpMyAdmin</a:t>
            </a:r>
            <a:r>
              <a:rPr lang="en-US" dirty="0"/>
              <a:t> </a:t>
            </a:r>
          </a:p>
          <a:p>
            <a:pPr marL="514350" indent="-514350">
              <a:buFont typeface="+mj-lt"/>
              <a:buAutoNum type="arabicPeriod"/>
            </a:pPr>
            <a:endParaRPr lang="en-US" dirty="0"/>
          </a:p>
          <a:p>
            <a:pPr marL="514350" indent="-514350">
              <a:buFont typeface="+mj-lt"/>
              <a:buAutoNum type="arabicPeriod"/>
            </a:pPr>
            <a:r>
              <a:rPr lang="en-US" dirty="0"/>
              <a:t> Through a programming language like PHP</a:t>
            </a:r>
          </a:p>
          <a:p>
            <a:endParaRPr lang="en-US" dirty="0"/>
          </a:p>
        </p:txBody>
      </p:sp>
    </p:spTree>
    <p:extLst>
      <p:ext uri="{BB962C8B-B14F-4D97-AF65-F5344CB8AC3E}">
        <p14:creationId xmlns:p14="http://schemas.microsoft.com/office/powerpoint/2010/main" val="84146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r>
              <a:rPr lang="en-US" b="1" dirty="0"/>
              <a:t>Windows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If you installed XAMPP, you will be able to access the MySQL executable from the following directory:</a:t>
            </a:r>
          </a:p>
          <a:p>
            <a:endParaRPr lang="en-US" sz="400" dirty="0"/>
          </a:p>
          <a:p>
            <a:pPr marL="0" indent="0" algn="ctr">
              <a:buNone/>
            </a:pPr>
            <a:r>
              <a:rPr lang="en-US" dirty="0">
                <a:solidFill>
                  <a:srgbClr val="002060"/>
                </a:solidFill>
              </a:rPr>
              <a:t>C:\xampp\mysql\bin</a:t>
            </a:r>
          </a:p>
          <a:p>
            <a:endParaRPr lang="en-US" dirty="0"/>
          </a:p>
          <a:p>
            <a:r>
              <a:rPr lang="en-US" dirty="0"/>
              <a:t>By default, the initial MySQL user will be </a:t>
            </a:r>
            <a:r>
              <a:rPr lang="en-US" b="1" i="1" dirty="0"/>
              <a:t>root</a:t>
            </a:r>
            <a:r>
              <a:rPr lang="en-US" i="1" dirty="0"/>
              <a:t> </a:t>
            </a:r>
            <a:r>
              <a:rPr lang="en-US" dirty="0"/>
              <a:t>and will </a:t>
            </a:r>
            <a:r>
              <a:rPr lang="en-US" u="sng" dirty="0"/>
              <a:t>not have a password</a:t>
            </a:r>
            <a:r>
              <a:rPr lang="en-US" dirty="0"/>
              <a:t> set.</a:t>
            </a:r>
          </a:p>
          <a:p>
            <a:pPr marL="457200" lvl="1" indent="0">
              <a:buNone/>
            </a:pPr>
            <a:r>
              <a:rPr lang="en-US" dirty="0"/>
              <a:t>Seeing as this is a development server that only you should be able to access, we won’t worry about creating one yet.</a:t>
            </a:r>
          </a:p>
        </p:txBody>
      </p:sp>
    </p:spTree>
    <p:extLst>
      <p:ext uri="{BB962C8B-B14F-4D97-AF65-F5344CB8AC3E}">
        <p14:creationId xmlns:p14="http://schemas.microsoft.com/office/powerpoint/2010/main" val="174645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r>
              <a:rPr lang="en-US" b="1" dirty="0"/>
              <a:t>Windows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514350" indent="-514350">
              <a:buFont typeface="+mj-lt"/>
              <a:buAutoNum type="arabicPeriod"/>
            </a:pPr>
            <a:r>
              <a:rPr lang="en-US" dirty="0"/>
              <a:t>So, to enter MySQL’s command-line interface, select </a:t>
            </a:r>
            <a:r>
              <a:rPr lang="en-US" dirty="0">
                <a:solidFill>
                  <a:srgbClr val="002060"/>
                </a:solidFill>
              </a:rPr>
              <a:t>Start or </a:t>
            </a:r>
            <a:r>
              <a:rPr lang="en-US" dirty="0" err="1">
                <a:solidFill>
                  <a:srgbClr val="002060"/>
                </a:solidFill>
              </a:rPr>
              <a:t>Cortana→Run</a:t>
            </a:r>
            <a:r>
              <a:rPr lang="en-US" dirty="0"/>
              <a:t>, enter </a:t>
            </a:r>
            <a:r>
              <a:rPr lang="en-US" b="1" dirty="0"/>
              <a:t>CMD </a:t>
            </a:r>
            <a:r>
              <a:rPr lang="en-US" dirty="0"/>
              <a:t>into the Run box, and press Return. This will call up a Windows command prompt.</a:t>
            </a:r>
          </a:p>
          <a:p>
            <a:endParaRPr lang="en-US" dirty="0"/>
          </a:p>
          <a:p>
            <a:pPr marL="514350" indent="-514350">
              <a:buFont typeface="+mj-lt"/>
              <a:buAutoNum type="arabicPeriod" startAt="2"/>
            </a:pPr>
            <a:r>
              <a:rPr lang="en-US" dirty="0"/>
              <a:t>From there, enter one the following:</a:t>
            </a:r>
          </a:p>
          <a:p>
            <a:endParaRPr lang="en-US" sz="500" dirty="0"/>
          </a:p>
          <a:p>
            <a:pPr marL="0" indent="0" algn="ctr">
              <a:buNone/>
            </a:pPr>
            <a:r>
              <a:rPr lang="en-US" dirty="0">
                <a:solidFill>
                  <a:srgbClr val="0070C0"/>
                </a:solidFill>
              </a:rPr>
              <a:t>C:\xampp\mysql\bin\mysql -u root</a:t>
            </a:r>
          </a:p>
          <a:p>
            <a:pPr marL="0" indent="0" algn="ctr">
              <a:buNone/>
            </a:pPr>
            <a:endParaRPr lang="en-US" dirty="0">
              <a:solidFill>
                <a:srgbClr val="0070C0"/>
              </a:solidFill>
            </a:endParaRPr>
          </a:p>
          <a:p>
            <a:pPr marL="457200" lvl="1" indent="0">
              <a:buNone/>
            </a:pPr>
            <a:r>
              <a:rPr lang="en-US" dirty="0"/>
              <a:t>This command tells MySQL to log you in as user </a:t>
            </a:r>
            <a:r>
              <a:rPr lang="en-US" i="1" dirty="0"/>
              <a:t>root</a:t>
            </a:r>
            <a:r>
              <a:rPr lang="en-US" dirty="0"/>
              <a:t>, </a:t>
            </a:r>
            <a:r>
              <a:rPr lang="en-US" u="sng" dirty="0"/>
              <a:t>without a password</a:t>
            </a:r>
            <a:r>
              <a:rPr lang="en-US" dirty="0"/>
              <a:t>. </a:t>
            </a:r>
          </a:p>
          <a:p>
            <a:pPr marL="457200" lvl="1" indent="0">
              <a:buNone/>
            </a:pPr>
            <a:r>
              <a:rPr lang="en-US" dirty="0"/>
              <a:t>You will now be logged into MySQL and can start entering commands. </a:t>
            </a:r>
          </a:p>
          <a:p>
            <a:pPr marL="0" indent="0" algn="ctr">
              <a:buNone/>
            </a:pPr>
            <a:endParaRPr lang="en-US" dirty="0"/>
          </a:p>
        </p:txBody>
      </p:sp>
    </p:spTree>
    <p:extLst>
      <p:ext uri="{BB962C8B-B14F-4D97-AF65-F5344CB8AC3E}">
        <p14:creationId xmlns:p14="http://schemas.microsoft.com/office/powerpoint/2010/main" val="428693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Windows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514350" indent="-514350">
              <a:buFont typeface="+mj-lt"/>
              <a:buAutoNum type="arabicPeriod" startAt="3"/>
            </a:pPr>
            <a:endParaRPr lang="en-US" dirty="0"/>
          </a:p>
          <a:p>
            <a:pPr marL="514350" indent="-514350">
              <a:buFont typeface="+mj-lt"/>
              <a:buAutoNum type="arabicPeriod" startAt="3"/>
            </a:pPr>
            <a:r>
              <a:rPr lang="en-US" dirty="0"/>
              <a:t>To be sure everything is working as it should be, enter the following:</a:t>
            </a:r>
          </a:p>
          <a:p>
            <a:endParaRPr lang="en-US" dirty="0"/>
          </a:p>
          <a:p>
            <a:pPr marL="0" indent="0" algn="ctr">
              <a:buNone/>
            </a:pPr>
            <a:r>
              <a:rPr lang="en-US" dirty="0">
                <a:solidFill>
                  <a:srgbClr val="0070C0"/>
                </a:solidFill>
              </a:rPr>
              <a:t>SHOW databases;</a:t>
            </a:r>
          </a:p>
          <a:p>
            <a:pPr marL="0" indent="0" algn="ctr">
              <a:buNone/>
            </a:pPr>
            <a:endParaRPr lang="en-US" dirty="0"/>
          </a:p>
        </p:txBody>
      </p:sp>
    </p:spTree>
    <p:extLst>
      <p:ext uri="{BB962C8B-B14F-4D97-AF65-F5344CB8AC3E}">
        <p14:creationId xmlns:p14="http://schemas.microsoft.com/office/powerpoint/2010/main" val="152177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E879B5-C88E-4358-B787-3EFE18BFBEB2}"/>
              </a:ext>
            </a:extLst>
          </p:cNvPr>
          <p:cNvPicPr>
            <a:picLocks noChangeAspect="1"/>
          </p:cNvPicPr>
          <p:nvPr/>
        </p:nvPicPr>
        <p:blipFill>
          <a:blip r:embed="rId3"/>
          <a:stretch>
            <a:fillRect/>
          </a:stretch>
        </p:blipFill>
        <p:spPr>
          <a:xfrm>
            <a:off x="1365012" y="865163"/>
            <a:ext cx="9692717" cy="5302129"/>
          </a:xfrm>
          <a:prstGeom prst="rect">
            <a:avLst/>
          </a:prstGeom>
        </p:spPr>
      </p:pic>
    </p:spTree>
    <p:extLst>
      <p:ext uri="{BB962C8B-B14F-4D97-AF65-F5344CB8AC3E}">
        <p14:creationId xmlns:p14="http://schemas.microsoft.com/office/powerpoint/2010/main" val="36716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b="1" dirty="0"/>
              <a:t>OS X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To enter the MySQL command-line interface, start the </a:t>
            </a:r>
            <a:r>
              <a:rPr lang="en-US" b="1" dirty="0"/>
              <a:t>Terminal</a:t>
            </a:r>
            <a:r>
              <a:rPr lang="en-US" dirty="0"/>
              <a:t> program (which should be available in </a:t>
            </a:r>
            <a:r>
              <a:rPr lang="en-US" dirty="0" err="1">
                <a:solidFill>
                  <a:srgbClr val="002060"/>
                </a:solidFill>
              </a:rPr>
              <a:t>Finder→Utilities</a:t>
            </a:r>
            <a:r>
              <a:rPr lang="en-US" dirty="0"/>
              <a:t>)</a:t>
            </a:r>
          </a:p>
          <a:p>
            <a:pPr marL="514350" indent="-514350">
              <a:buFont typeface="+mj-lt"/>
              <a:buAutoNum type="arabicPeriod"/>
            </a:pPr>
            <a:endParaRPr lang="en-US" dirty="0"/>
          </a:p>
          <a:p>
            <a:pPr marL="514350" indent="-514350">
              <a:buFont typeface="+mj-lt"/>
              <a:buAutoNum type="arabicPeriod"/>
            </a:pPr>
            <a:r>
              <a:rPr lang="en-US" dirty="0"/>
              <a:t>Then call up the MySQL program, which will have been installed in the directory:</a:t>
            </a:r>
          </a:p>
          <a:p>
            <a:endParaRPr lang="en-US" sz="500" dirty="0"/>
          </a:p>
          <a:p>
            <a:pPr marL="0" indent="0" algn="ctr">
              <a:buNone/>
            </a:pPr>
            <a:r>
              <a:rPr lang="en-US" dirty="0">
                <a:solidFill>
                  <a:srgbClr val="002060"/>
                </a:solidFill>
              </a:rPr>
              <a:t> </a:t>
            </a:r>
            <a:r>
              <a:rPr lang="en-US" i="1" dirty="0">
                <a:solidFill>
                  <a:srgbClr val="002060"/>
                </a:solidFill>
              </a:rPr>
              <a:t>/Applications/</a:t>
            </a:r>
            <a:r>
              <a:rPr lang="en-US" i="1" dirty="0" err="1">
                <a:solidFill>
                  <a:srgbClr val="002060"/>
                </a:solidFill>
              </a:rPr>
              <a:t>xampp</a:t>
            </a:r>
            <a:r>
              <a:rPr lang="en-US" i="1" dirty="0">
                <a:solidFill>
                  <a:srgbClr val="002060"/>
                </a:solidFill>
              </a:rPr>
              <a:t>/bin</a:t>
            </a:r>
            <a:endParaRPr lang="en-US" dirty="0">
              <a:solidFill>
                <a:srgbClr val="002060"/>
              </a:solidFill>
            </a:endParaRPr>
          </a:p>
          <a:p>
            <a:pPr marL="0" indent="0" algn="ctr">
              <a:buNone/>
            </a:pPr>
            <a:endParaRPr lang="en-US" dirty="0"/>
          </a:p>
          <a:p>
            <a:pPr lvl="1"/>
            <a:r>
              <a:rPr lang="en-US" dirty="0"/>
              <a:t>By default, the initial MySQL user is </a:t>
            </a:r>
            <a:r>
              <a:rPr lang="en-US" b="1" i="1" dirty="0"/>
              <a:t>root</a:t>
            </a:r>
            <a:r>
              <a:rPr lang="en-US" dirty="0"/>
              <a:t>, and it will have a password of </a:t>
            </a:r>
            <a:r>
              <a:rPr lang="en-US" i="1" dirty="0"/>
              <a:t>root </a:t>
            </a:r>
            <a:r>
              <a:rPr lang="en-US" dirty="0"/>
              <a:t>too. </a:t>
            </a:r>
          </a:p>
          <a:p>
            <a:pPr marL="457200" lvl="1" indent="0">
              <a:buNone/>
            </a:pPr>
            <a:r>
              <a:rPr lang="en-US" dirty="0"/>
              <a:t>So, to start the program, type the following:</a:t>
            </a:r>
          </a:p>
          <a:p>
            <a:endParaRPr lang="en-US" sz="400" dirty="0"/>
          </a:p>
          <a:p>
            <a:pPr marL="0" indent="0" algn="ctr">
              <a:buNone/>
            </a:pPr>
            <a:r>
              <a:rPr lang="en-US" dirty="0">
                <a:solidFill>
                  <a:srgbClr val="0070C0"/>
                </a:solidFill>
              </a:rPr>
              <a:t>/Applications/</a:t>
            </a:r>
            <a:r>
              <a:rPr lang="en-US" dirty="0" err="1">
                <a:solidFill>
                  <a:srgbClr val="0070C0"/>
                </a:solidFill>
              </a:rPr>
              <a:t>xampp</a:t>
            </a:r>
            <a:r>
              <a:rPr lang="en-US" dirty="0">
                <a:solidFill>
                  <a:srgbClr val="0070C0"/>
                </a:solidFill>
              </a:rPr>
              <a:t>/bin/</a:t>
            </a:r>
            <a:r>
              <a:rPr lang="en-US" dirty="0" err="1">
                <a:solidFill>
                  <a:srgbClr val="0070C0"/>
                </a:solidFill>
              </a:rPr>
              <a:t>mysql</a:t>
            </a:r>
            <a:r>
              <a:rPr lang="en-US" dirty="0">
                <a:solidFill>
                  <a:srgbClr val="0070C0"/>
                </a:solidFill>
              </a:rPr>
              <a:t> -u root</a:t>
            </a:r>
          </a:p>
          <a:p>
            <a:pPr lvl="1"/>
            <a:endParaRPr lang="en-US" dirty="0"/>
          </a:p>
        </p:txBody>
      </p:sp>
    </p:spTree>
    <p:extLst>
      <p:ext uri="{BB962C8B-B14F-4D97-AF65-F5344CB8AC3E}">
        <p14:creationId xmlns:p14="http://schemas.microsoft.com/office/powerpoint/2010/main" val="58184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b="1" dirty="0"/>
              <a:t>OS X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pPr marL="514350" indent="-514350">
              <a:buFont typeface="+mj-lt"/>
              <a:buAutoNum type="arabicPeriod" startAt="3"/>
            </a:pPr>
            <a:r>
              <a:rPr lang="en-US" dirty="0"/>
              <a:t>To verify that all is well, type the following:</a:t>
            </a:r>
          </a:p>
          <a:p>
            <a:pPr marL="514350" indent="-514350">
              <a:buFont typeface="+mj-lt"/>
              <a:buAutoNum type="arabicPeriod" startAt="3"/>
            </a:pPr>
            <a:endParaRPr lang="en-US" dirty="0"/>
          </a:p>
          <a:p>
            <a:pPr marL="0" indent="0" algn="ctr">
              <a:buNone/>
            </a:pPr>
            <a:r>
              <a:rPr lang="en-US" dirty="0">
                <a:solidFill>
                  <a:srgbClr val="0070C0"/>
                </a:solidFill>
              </a:rPr>
              <a:t>SHOW databases;</a:t>
            </a:r>
          </a:p>
        </p:txBody>
      </p:sp>
    </p:spTree>
    <p:extLst>
      <p:ext uri="{BB962C8B-B14F-4D97-AF65-F5344CB8AC3E}">
        <p14:creationId xmlns:p14="http://schemas.microsoft.com/office/powerpoint/2010/main" val="280290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b="1" dirty="0"/>
              <a:t>Linux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4870597"/>
          </a:xfrm>
        </p:spPr>
        <p:txBody>
          <a:bodyPr>
            <a:normAutofit fontScale="85000" lnSpcReduction="20000"/>
          </a:bodyPr>
          <a:lstStyle/>
          <a:p>
            <a:r>
              <a:rPr lang="en-US" dirty="0"/>
              <a:t>On a system running a Unix-like operating system such as Linux, you will almost certainly already have PHP and MySQL installed and running, and you will be able to enter the examples in the next section </a:t>
            </a:r>
          </a:p>
          <a:p>
            <a:endParaRPr lang="en-US" dirty="0"/>
          </a:p>
          <a:p>
            <a:pPr marL="514350" indent="-514350">
              <a:buFont typeface="+mj-lt"/>
              <a:buAutoNum type="arabicPeriod"/>
            </a:pPr>
            <a:r>
              <a:rPr lang="en-US" dirty="0"/>
              <a:t>First you should type the following to log into your MySQL system:</a:t>
            </a:r>
          </a:p>
          <a:p>
            <a:pPr marL="514350" indent="-514350">
              <a:buFont typeface="+mj-lt"/>
              <a:buAutoNum type="arabicPeriod"/>
            </a:pPr>
            <a:endParaRPr lang="en-US" sz="600" dirty="0"/>
          </a:p>
          <a:p>
            <a:pPr marL="0" indent="0" algn="ctr">
              <a:buNone/>
            </a:pPr>
            <a:r>
              <a:rPr lang="en-US" dirty="0" err="1">
                <a:solidFill>
                  <a:srgbClr val="0070C0"/>
                </a:solidFill>
              </a:rPr>
              <a:t>mysql</a:t>
            </a:r>
            <a:r>
              <a:rPr lang="en-US" dirty="0">
                <a:solidFill>
                  <a:srgbClr val="0070C0"/>
                </a:solidFill>
              </a:rPr>
              <a:t> -u root –p</a:t>
            </a:r>
          </a:p>
          <a:p>
            <a:pPr marL="0" indent="0" algn="ctr">
              <a:buNone/>
            </a:pPr>
            <a:endParaRPr lang="en-US" sz="600" dirty="0">
              <a:solidFill>
                <a:srgbClr val="0070C0"/>
              </a:solidFill>
            </a:endParaRPr>
          </a:p>
          <a:p>
            <a:pPr lvl="1"/>
            <a:r>
              <a:rPr lang="en-US" dirty="0"/>
              <a:t>This tells MySQL to log you in as the user </a:t>
            </a:r>
            <a:r>
              <a:rPr lang="en-US" i="1" dirty="0"/>
              <a:t>root </a:t>
            </a:r>
            <a:r>
              <a:rPr lang="en-US" dirty="0"/>
              <a:t>and to </a:t>
            </a:r>
            <a:r>
              <a:rPr lang="en-US" u="sng" dirty="0"/>
              <a:t>request your password</a:t>
            </a:r>
            <a:r>
              <a:rPr lang="en-US" dirty="0"/>
              <a:t>. </a:t>
            </a:r>
          </a:p>
          <a:p>
            <a:pPr lvl="1"/>
            <a:endParaRPr lang="en-US" dirty="0"/>
          </a:p>
          <a:p>
            <a:pPr marL="514350" indent="-514350">
              <a:buFont typeface="+mj-lt"/>
              <a:buAutoNum type="arabicPeriod" startAt="2"/>
            </a:pPr>
            <a:r>
              <a:rPr lang="en-US" dirty="0"/>
              <a:t>If you have a password, enter it; otherwise, just press Return.</a:t>
            </a:r>
          </a:p>
          <a:p>
            <a:pPr marL="514350" indent="-514350">
              <a:buFont typeface="+mj-lt"/>
              <a:buAutoNum type="arabicPeriod" startAt="3"/>
            </a:pPr>
            <a:r>
              <a:rPr lang="en-US" dirty="0"/>
              <a:t>Once you are logged in, type the following to test the program:</a:t>
            </a:r>
          </a:p>
          <a:p>
            <a:pPr marL="514350" indent="-514350">
              <a:buFont typeface="+mj-lt"/>
              <a:buAutoNum type="arabicPeriod" startAt="3"/>
            </a:pPr>
            <a:endParaRPr lang="en-US" dirty="0"/>
          </a:p>
          <a:p>
            <a:pPr marL="0" indent="0" algn="ctr">
              <a:buNone/>
            </a:pPr>
            <a:r>
              <a:rPr lang="en-US" dirty="0">
                <a:solidFill>
                  <a:srgbClr val="0070C0"/>
                </a:solidFill>
              </a:rPr>
              <a:t>SHOW databases;</a:t>
            </a:r>
          </a:p>
        </p:txBody>
      </p:sp>
    </p:spTree>
    <p:extLst>
      <p:ext uri="{BB962C8B-B14F-4D97-AF65-F5344CB8AC3E}">
        <p14:creationId xmlns:p14="http://schemas.microsoft.com/office/powerpoint/2010/main" val="288228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dirty="0"/>
              <a:t>MySQL on a </a:t>
            </a:r>
            <a:r>
              <a:rPr lang="en-US" b="1" dirty="0"/>
              <a:t>remote server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4828393"/>
          </a:xfrm>
        </p:spPr>
        <p:txBody>
          <a:bodyPr>
            <a:normAutofit fontScale="85000" lnSpcReduction="20000"/>
          </a:bodyPr>
          <a:lstStyle/>
          <a:p>
            <a:r>
              <a:rPr lang="en-US" dirty="0"/>
              <a:t>If you are accessing MySQL on a remote server, you should Telnet (or preferably, for security, use SSH) into the remote machine, which will probably be a Linux/FreeBSD/Unix type of box. </a:t>
            </a:r>
          </a:p>
          <a:p>
            <a:pPr lvl="1">
              <a:buFont typeface="Courier New" panose="02070309020205020404" pitchFamily="49" charset="0"/>
              <a:buChar char="o"/>
            </a:pPr>
            <a:r>
              <a:rPr lang="en-US" dirty="0"/>
              <a:t>Once in there, you might find that things are a little different, depending on how the system administrator has set the server up, especially if it’s a shared hosting server. </a:t>
            </a:r>
          </a:p>
          <a:p>
            <a:pPr lvl="1"/>
            <a:r>
              <a:rPr lang="en-US" dirty="0"/>
              <a:t>Therefore, </a:t>
            </a:r>
            <a:r>
              <a:rPr lang="en-US" u="sng" dirty="0"/>
              <a:t>you need to ensure that you have been given access to MySQL </a:t>
            </a:r>
            <a:r>
              <a:rPr lang="en-US" dirty="0"/>
              <a:t>and that you have your username and password. </a:t>
            </a:r>
          </a:p>
          <a:p>
            <a:pPr lvl="1"/>
            <a:endParaRPr lang="en-US" dirty="0"/>
          </a:p>
          <a:p>
            <a:r>
              <a:rPr lang="en-US" dirty="0"/>
              <a:t>Armed with these, you can then type the following, where </a:t>
            </a:r>
            <a:r>
              <a:rPr lang="en-US" i="1" dirty="0"/>
              <a:t>username </a:t>
            </a:r>
            <a:r>
              <a:rPr lang="en-US" dirty="0"/>
              <a:t>is the name supplied:</a:t>
            </a:r>
          </a:p>
          <a:p>
            <a:endParaRPr lang="en-US" sz="500" dirty="0"/>
          </a:p>
          <a:p>
            <a:pPr marL="0" indent="0" algn="ctr">
              <a:buNone/>
            </a:pPr>
            <a:r>
              <a:rPr lang="en-US" dirty="0" err="1">
                <a:solidFill>
                  <a:srgbClr val="0070C0"/>
                </a:solidFill>
              </a:rPr>
              <a:t>mysql</a:t>
            </a:r>
            <a:r>
              <a:rPr lang="en-US" dirty="0">
                <a:solidFill>
                  <a:srgbClr val="0070C0"/>
                </a:solidFill>
              </a:rPr>
              <a:t> -u </a:t>
            </a:r>
            <a:r>
              <a:rPr lang="en-US" i="1" dirty="0">
                <a:solidFill>
                  <a:srgbClr val="0070C0"/>
                </a:solidFill>
              </a:rPr>
              <a:t>username </a:t>
            </a:r>
            <a:r>
              <a:rPr lang="en-US" dirty="0">
                <a:solidFill>
                  <a:srgbClr val="0070C0"/>
                </a:solidFill>
              </a:rPr>
              <a:t>–p</a:t>
            </a:r>
          </a:p>
          <a:p>
            <a:endParaRPr lang="en-US" dirty="0"/>
          </a:p>
          <a:p>
            <a:r>
              <a:rPr lang="en-US" dirty="0"/>
              <a:t>Enter your password when prompted. You can then try the following command:</a:t>
            </a:r>
          </a:p>
          <a:p>
            <a:endParaRPr lang="en-US" sz="500" dirty="0"/>
          </a:p>
          <a:p>
            <a:pPr marL="0" indent="0" algn="ctr">
              <a:buNone/>
            </a:pPr>
            <a:r>
              <a:rPr lang="en-US" dirty="0">
                <a:solidFill>
                  <a:srgbClr val="0070C0"/>
                </a:solidFill>
              </a:rPr>
              <a:t>SHOW databases;</a:t>
            </a:r>
          </a:p>
        </p:txBody>
      </p:sp>
    </p:spTree>
    <p:extLst>
      <p:ext uri="{BB962C8B-B14F-4D97-AF65-F5344CB8AC3E}">
        <p14:creationId xmlns:p14="http://schemas.microsoft.com/office/powerpoint/2010/main" val="69114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XHTML or HTML5?</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pPr marL="0" indent="0">
              <a:buNone/>
            </a:pPr>
            <a:r>
              <a:rPr lang="en-US" b="1" dirty="0"/>
              <a:t>HTML5</a:t>
            </a:r>
            <a:r>
              <a:rPr lang="en-US" dirty="0"/>
              <a:t> </a:t>
            </a:r>
          </a:p>
          <a:p>
            <a:pPr lvl="1">
              <a:buFont typeface="Calibri" panose="020F0502020204030204" pitchFamily="34" charset="0"/>
              <a:buChar char="−"/>
            </a:pPr>
            <a:r>
              <a:rPr lang="en-US" dirty="0"/>
              <a:t>Has some of the features of both HTML4 and XHTML</a:t>
            </a:r>
          </a:p>
          <a:p>
            <a:pPr lvl="1">
              <a:buFont typeface="Calibri" panose="020F0502020204030204" pitchFamily="34" charset="0"/>
              <a:buChar char="−"/>
            </a:pPr>
            <a:r>
              <a:rPr lang="en-US" dirty="0"/>
              <a:t>It is much simpler to use </a:t>
            </a:r>
          </a:p>
          <a:p>
            <a:pPr lvl="1">
              <a:buFont typeface="Calibri" panose="020F0502020204030204" pitchFamily="34" charset="0"/>
              <a:buChar char="−"/>
            </a:pPr>
            <a:r>
              <a:rPr lang="en-US" dirty="0"/>
              <a:t>It’s less strict to validate </a:t>
            </a:r>
          </a:p>
          <a:p>
            <a:pPr lvl="1">
              <a:buFont typeface="Calibri" panose="020F0502020204030204" pitchFamily="34" charset="0"/>
              <a:buChar char="−"/>
            </a:pPr>
            <a:r>
              <a:rPr lang="en-US" dirty="0"/>
              <a:t>Last but not least, there is just a single </a:t>
            </a:r>
            <a:r>
              <a:rPr lang="en-US" dirty="0">
                <a:solidFill>
                  <a:srgbClr val="002060"/>
                </a:solidFill>
              </a:rPr>
              <a:t>document type</a:t>
            </a:r>
            <a:r>
              <a:rPr lang="en-US" dirty="0"/>
              <a:t> you need to place at the head of an HTML5 document, namely:</a:t>
            </a:r>
          </a:p>
          <a:p>
            <a:endParaRPr lang="en-US" sz="500" dirty="0"/>
          </a:p>
          <a:p>
            <a:pPr marL="0" indent="0" algn="ctr">
              <a:buNone/>
            </a:pPr>
            <a:r>
              <a:rPr lang="en-US" dirty="0">
                <a:solidFill>
                  <a:srgbClr val="0070C0"/>
                </a:solidFill>
              </a:rPr>
              <a:t>&lt;!DOCTYPE html&gt;</a:t>
            </a:r>
          </a:p>
          <a:p>
            <a:pPr marL="0" indent="0" algn="ctr">
              <a:buNone/>
            </a:pPr>
            <a:endParaRPr lang="en-US" dirty="0">
              <a:solidFill>
                <a:srgbClr val="0070C0"/>
              </a:solidFill>
            </a:endParaRPr>
          </a:p>
        </p:txBody>
      </p:sp>
    </p:spTree>
    <p:extLst>
      <p:ext uri="{BB962C8B-B14F-4D97-AF65-F5344CB8AC3E}">
        <p14:creationId xmlns:p14="http://schemas.microsoft.com/office/powerpoint/2010/main" val="199164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dirty="0"/>
              <a:t>MySQL on a remote server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There may be other databases already created, and the </a:t>
            </a:r>
            <a:r>
              <a:rPr lang="en-US" i="1" dirty="0"/>
              <a:t>test </a:t>
            </a:r>
            <a:r>
              <a:rPr lang="en-US" dirty="0"/>
              <a:t>database may not be there.</a:t>
            </a:r>
          </a:p>
          <a:p>
            <a:r>
              <a:rPr lang="en-US" dirty="0"/>
              <a:t>Bear in mind also that </a:t>
            </a:r>
            <a:r>
              <a:rPr lang="en-US" u="sng" dirty="0"/>
              <a:t>system administrators have ultimate control over everything</a:t>
            </a:r>
            <a:r>
              <a:rPr lang="en-US" dirty="0"/>
              <a:t> and that you can encounter some unexpected setups. </a:t>
            </a:r>
          </a:p>
          <a:p>
            <a:endParaRPr lang="en-US" dirty="0"/>
          </a:p>
          <a:p>
            <a:pPr lvl="1">
              <a:buFont typeface="Courier New" panose="02070309020205020404" pitchFamily="49" charset="0"/>
              <a:buChar char="o"/>
            </a:pPr>
            <a:r>
              <a:rPr lang="en-US" dirty="0"/>
              <a:t>For example, you may find that you are required to </a:t>
            </a:r>
            <a:r>
              <a:rPr lang="en-US" u="sng" dirty="0"/>
              <a:t>preface all database names that you create with a unique identifying string </a:t>
            </a:r>
            <a:r>
              <a:rPr lang="en-US" dirty="0"/>
              <a:t>to ensure that you do not conflict with databases created by other users.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119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dirty="0"/>
              <a:t>MySQL on a remote server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Therefore, if you have any problems, talk with your system administrator, who will get you sorted out. </a:t>
            </a:r>
          </a:p>
          <a:p>
            <a:endParaRPr lang="en-US" dirty="0"/>
          </a:p>
          <a:p>
            <a:r>
              <a:rPr lang="en-US" dirty="0"/>
              <a:t>Just let the sysadmin know that you need a username and password. </a:t>
            </a:r>
          </a:p>
          <a:p>
            <a:endParaRPr lang="en-US" dirty="0"/>
          </a:p>
          <a:p>
            <a:r>
              <a:rPr lang="en-US" dirty="0"/>
              <a:t>You should also ask for the ability to create new databases or, at a minimum, to have at least one database created for you ready to use.</a:t>
            </a:r>
          </a:p>
          <a:p>
            <a:endParaRPr lang="en-US" dirty="0"/>
          </a:p>
          <a:p>
            <a:r>
              <a:rPr lang="en-US" dirty="0"/>
              <a:t>You can then create all the tables you require within that database.</a:t>
            </a:r>
          </a:p>
        </p:txBody>
      </p:sp>
    </p:spTree>
    <p:extLst>
      <p:ext uri="{BB962C8B-B14F-4D97-AF65-F5344CB8AC3E}">
        <p14:creationId xmlns:p14="http://schemas.microsoft.com/office/powerpoint/2010/main" val="1747344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The semicolon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Let’s start with the basics. Did you notice the semicolon (</a:t>
            </a:r>
            <a:r>
              <a:rPr lang="en-US" b="1" dirty="0">
                <a:solidFill>
                  <a:srgbClr val="0070C0"/>
                </a:solidFill>
              </a:rPr>
              <a:t>;</a:t>
            </a:r>
            <a:r>
              <a:rPr lang="en-US" dirty="0"/>
              <a:t>) at the end of the </a:t>
            </a:r>
            <a:r>
              <a:rPr lang="en-US" dirty="0">
                <a:solidFill>
                  <a:srgbClr val="0070C0"/>
                </a:solidFill>
              </a:rPr>
              <a:t>SHOW databases; </a:t>
            </a:r>
            <a:r>
              <a:rPr lang="en-US" dirty="0"/>
              <a:t>command that you typed? </a:t>
            </a:r>
          </a:p>
          <a:p>
            <a:endParaRPr lang="en-US" dirty="0"/>
          </a:p>
          <a:p>
            <a:r>
              <a:rPr lang="en-US" dirty="0"/>
              <a:t>The semicolon is used by MySQL to separate or end commands. </a:t>
            </a:r>
          </a:p>
          <a:p>
            <a:endParaRPr lang="en-US" dirty="0"/>
          </a:p>
          <a:p>
            <a:pPr>
              <a:buFont typeface="Wingdings" panose="05000000000000000000" pitchFamily="2" charset="2"/>
              <a:buChar char="Ø"/>
            </a:pPr>
            <a:r>
              <a:rPr lang="en-US" dirty="0"/>
              <a:t>If you forget to enter it, MySQL will issue a prompt and wait for you to do so. </a:t>
            </a:r>
          </a:p>
          <a:p>
            <a:pPr marL="457200" lvl="1" indent="0">
              <a:buNone/>
            </a:pPr>
            <a:r>
              <a:rPr lang="en-US" dirty="0"/>
              <a:t>The required semicolon was made part of the syntax to let you enter </a:t>
            </a:r>
            <a:r>
              <a:rPr lang="en-US" u="sng" dirty="0"/>
              <a:t>multiple-line commands</a:t>
            </a:r>
            <a:r>
              <a:rPr lang="en-US" dirty="0"/>
              <a:t>, which can be convenient because some commands get quite long. </a:t>
            </a:r>
          </a:p>
        </p:txBody>
      </p:sp>
    </p:spTree>
    <p:extLst>
      <p:ext uri="{BB962C8B-B14F-4D97-AF65-F5344CB8AC3E}">
        <p14:creationId xmlns:p14="http://schemas.microsoft.com/office/powerpoint/2010/main" val="2181786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semicolon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It also allows you to issue </a:t>
            </a:r>
            <a:r>
              <a:rPr lang="en-US" u="sng" dirty="0"/>
              <a:t>more than one command at a time </a:t>
            </a:r>
            <a:r>
              <a:rPr lang="en-US" dirty="0"/>
              <a:t>by placing a semicolon after each one. </a:t>
            </a:r>
          </a:p>
          <a:p>
            <a:pPr lvl="1">
              <a:buFont typeface="Courier New" panose="02070309020205020404" pitchFamily="49" charset="0"/>
              <a:buChar char="o"/>
            </a:pPr>
            <a:r>
              <a:rPr lang="en-US" dirty="0"/>
              <a:t>The interpreter gets them all in a batch when you press the Enter (or Return) key and executes them in order.</a:t>
            </a:r>
          </a:p>
          <a:p>
            <a:endParaRPr lang="en-US" dirty="0"/>
          </a:p>
          <a:p>
            <a:endParaRPr lang="en-US" dirty="0"/>
          </a:p>
          <a:p>
            <a:r>
              <a:rPr lang="en-US" dirty="0"/>
              <a:t>It’s very common to receive a MySQL prompt instead of the results of your command; it means that you forgot the final semicolon.</a:t>
            </a:r>
          </a:p>
          <a:p>
            <a:pPr marL="457200" lvl="1" indent="0">
              <a:buNone/>
            </a:pPr>
            <a:r>
              <a:rPr lang="en-US" dirty="0"/>
              <a:t>Just enter the semicolon and press the Enter key, and you’ll get what you want.</a:t>
            </a:r>
          </a:p>
        </p:txBody>
      </p:sp>
    </p:spTree>
    <p:extLst>
      <p:ext uri="{BB962C8B-B14F-4D97-AF65-F5344CB8AC3E}">
        <p14:creationId xmlns:p14="http://schemas.microsoft.com/office/powerpoint/2010/main" val="2550870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semicolon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690688"/>
            <a:ext cx="10515600" cy="4351338"/>
          </a:xfrm>
        </p:spPr>
        <p:txBody>
          <a:bodyPr>
            <a:normAutofit/>
          </a:bodyPr>
          <a:lstStyle/>
          <a:p>
            <a:r>
              <a:rPr lang="en-US" dirty="0"/>
              <a:t>There are </a:t>
            </a:r>
            <a:r>
              <a:rPr lang="en-US" u="sng" dirty="0"/>
              <a:t>six different prompts </a:t>
            </a:r>
            <a:r>
              <a:rPr lang="en-US" dirty="0"/>
              <a:t>that MySQL may present you with, so you will always know where you are during a multiline input.</a:t>
            </a:r>
          </a:p>
        </p:txBody>
      </p:sp>
      <p:pic>
        <p:nvPicPr>
          <p:cNvPr id="4" name="Picture 3">
            <a:extLst>
              <a:ext uri="{FF2B5EF4-FFF2-40B4-BE49-F238E27FC236}">
                <a16:creationId xmlns:a16="http://schemas.microsoft.com/office/drawing/2014/main" id="{891A798E-F86E-43F4-B4F6-32695B0DF42D}"/>
              </a:ext>
            </a:extLst>
          </p:cNvPr>
          <p:cNvPicPr>
            <a:picLocks noChangeAspect="1"/>
          </p:cNvPicPr>
          <p:nvPr/>
        </p:nvPicPr>
        <p:blipFill>
          <a:blip r:embed="rId3"/>
          <a:stretch>
            <a:fillRect/>
          </a:stretch>
        </p:blipFill>
        <p:spPr>
          <a:xfrm>
            <a:off x="1592217" y="2787430"/>
            <a:ext cx="9007566" cy="4070570"/>
          </a:xfrm>
          <a:prstGeom prst="rect">
            <a:avLst/>
          </a:prstGeom>
        </p:spPr>
      </p:pic>
    </p:spTree>
    <p:extLst>
      <p:ext uri="{BB962C8B-B14F-4D97-AF65-F5344CB8AC3E}">
        <p14:creationId xmlns:p14="http://schemas.microsoft.com/office/powerpoint/2010/main" val="268085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Canceling a command</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If you are partway through entering a command and decide you don’t wish to execute it after all, whatever you do, </a:t>
            </a:r>
            <a:r>
              <a:rPr lang="en-US" b="1" i="1" dirty="0"/>
              <a:t>don’t press Control-C</a:t>
            </a:r>
            <a:r>
              <a:rPr lang="en-US" b="1" dirty="0"/>
              <a:t>! </a:t>
            </a:r>
          </a:p>
          <a:p>
            <a:pPr>
              <a:buFont typeface="Courier New" panose="02070309020205020404" pitchFamily="49" charset="0"/>
              <a:buChar char="o"/>
            </a:pPr>
            <a:r>
              <a:rPr lang="en-US" dirty="0"/>
              <a:t>That will close the program.</a:t>
            </a:r>
          </a:p>
          <a:p>
            <a:endParaRPr lang="en-US" dirty="0"/>
          </a:p>
          <a:p>
            <a:r>
              <a:rPr lang="en-US" dirty="0"/>
              <a:t>Instead, you can enter </a:t>
            </a:r>
            <a:r>
              <a:rPr lang="en-US" b="1" dirty="0">
                <a:solidFill>
                  <a:srgbClr val="0070C0"/>
                </a:solidFill>
              </a:rPr>
              <a:t>\c</a:t>
            </a:r>
            <a:r>
              <a:rPr lang="en-US" dirty="0"/>
              <a:t> and press Return</a:t>
            </a:r>
          </a:p>
          <a:p>
            <a:endParaRPr lang="en-US" dirty="0"/>
          </a:p>
          <a:p>
            <a:pPr marL="0" indent="0" algn="ctr">
              <a:buNone/>
            </a:pPr>
            <a:r>
              <a:rPr lang="en-US" dirty="0">
                <a:solidFill>
                  <a:srgbClr val="0070C0"/>
                </a:solidFill>
              </a:rPr>
              <a:t>this is not MySQL command </a:t>
            </a:r>
            <a:r>
              <a:rPr lang="en-US" b="1" dirty="0">
                <a:solidFill>
                  <a:srgbClr val="0070C0"/>
                </a:solidFill>
              </a:rPr>
              <a:t>\c</a:t>
            </a:r>
          </a:p>
          <a:p>
            <a:endParaRPr lang="en-US" dirty="0"/>
          </a:p>
          <a:p>
            <a:pPr marL="457200" lvl="1" indent="0">
              <a:buNone/>
            </a:pPr>
            <a:r>
              <a:rPr lang="en-US" dirty="0"/>
              <a:t>When you type that line, MySQL will ignore everything you typed and issue a new prompt.  Without the \c, it would have displayed an error message. </a:t>
            </a:r>
          </a:p>
        </p:txBody>
      </p:sp>
    </p:spTree>
    <p:extLst>
      <p:ext uri="{BB962C8B-B14F-4D97-AF65-F5344CB8AC3E}">
        <p14:creationId xmlns:p14="http://schemas.microsoft.com/office/powerpoint/2010/main" val="2987330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Canceling a command</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Be careful, though: </a:t>
            </a:r>
          </a:p>
          <a:p>
            <a:r>
              <a:rPr lang="en-US" dirty="0"/>
              <a:t>If you have </a:t>
            </a:r>
            <a:r>
              <a:rPr lang="en-US" u="sng" dirty="0"/>
              <a:t>opened a string or comment</a:t>
            </a:r>
            <a:r>
              <a:rPr lang="en-US" dirty="0"/>
              <a:t>, close it first before using the </a:t>
            </a:r>
            <a:r>
              <a:rPr lang="en-US" dirty="0">
                <a:solidFill>
                  <a:srgbClr val="0070C0"/>
                </a:solidFill>
              </a:rPr>
              <a:t>\c </a:t>
            </a:r>
            <a:r>
              <a:rPr lang="en-US" dirty="0"/>
              <a:t>or MySQL will think the </a:t>
            </a:r>
            <a:r>
              <a:rPr lang="en-US" dirty="0">
                <a:solidFill>
                  <a:srgbClr val="0070C0"/>
                </a:solidFill>
              </a:rPr>
              <a:t>\c </a:t>
            </a:r>
            <a:r>
              <a:rPr lang="en-US" dirty="0"/>
              <a:t>is just part of the string. </a:t>
            </a:r>
          </a:p>
          <a:p>
            <a:endParaRPr lang="en-US" dirty="0"/>
          </a:p>
          <a:p>
            <a:endParaRPr lang="en-US" dirty="0"/>
          </a:p>
          <a:p>
            <a:r>
              <a:rPr lang="en-US" dirty="0"/>
              <a:t>Also note that using </a:t>
            </a:r>
            <a:r>
              <a:rPr lang="en-US" dirty="0">
                <a:solidFill>
                  <a:srgbClr val="0070C0"/>
                </a:solidFill>
              </a:rPr>
              <a:t>\c</a:t>
            </a:r>
            <a:r>
              <a:rPr lang="en-US" dirty="0"/>
              <a:t> </a:t>
            </a:r>
            <a:r>
              <a:rPr lang="en-US" u="sng" dirty="0"/>
              <a:t>after a semicolon will not work</a:t>
            </a:r>
            <a:r>
              <a:rPr lang="en-US" dirty="0"/>
              <a:t>, as it is then a new statement.</a:t>
            </a:r>
          </a:p>
        </p:txBody>
      </p:sp>
    </p:spTree>
    <p:extLst>
      <p:ext uri="{BB962C8B-B14F-4D97-AF65-F5344CB8AC3E}">
        <p14:creationId xmlns:p14="http://schemas.microsoft.com/office/powerpoint/2010/main" val="87744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0"/>
            <a:ext cx="10515600" cy="1325563"/>
          </a:xfrm>
        </p:spPr>
        <p:txBody>
          <a:bodyPr>
            <a:normAutofit/>
          </a:bodyPr>
          <a:lstStyle/>
          <a:p>
            <a:r>
              <a:rPr lang="en-US" b="1" u="sng" dirty="0"/>
              <a:t>MySQL Commands</a:t>
            </a:r>
          </a:p>
        </p:txBody>
      </p:sp>
      <p:pic>
        <p:nvPicPr>
          <p:cNvPr id="4" name="Picture 3">
            <a:extLst>
              <a:ext uri="{FF2B5EF4-FFF2-40B4-BE49-F238E27FC236}">
                <a16:creationId xmlns:a16="http://schemas.microsoft.com/office/drawing/2014/main" id="{13D388BE-5309-4ED2-99FD-268A8C391E43}"/>
              </a:ext>
            </a:extLst>
          </p:cNvPr>
          <p:cNvPicPr>
            <a:picLocks noChangeAspect="1"/>
          </p:cNvPicPr>
          <p:nvPr/>
        </p:nvPicPr>
        <p:blipFill>
          <a:blip r:embed="rId3"/>
          <a:stretch>
            <a:fillRect/>
          </a:stretch>
        </p:blipFill>
        <p:spPr>
          <a:xfrm>
            <a:off x="979261" y="1187761"/>
            <a:ext cx="3955596" cy="5533261"/>
          </a:xfrm>
          <a:prstGeom prst="rect">
            <a:avLst/>
          </a:prstGeom>
        </p:spPr>
      </p:pic>
      <p:pic>
        <p:nvPicPr>
          <p:cNvPr id="5" name="Picture 4">
            <a:extLst>
              <a:ext uri="{FF2B5EF4-FFF2-40B4-BE49-F238E27FC236}">
                <a16:creationId xmlns:a16="http://schemas.microsoft.com/office/drawing/2014/main" id="{0DCF6A1F-E453-473D-AF48-9B580C7F2E53}"/>
              </a:ext>
            </a:extLst>
          </p:cNvPr>
          <p:cNvPicPr>
            <a:picLocks noChangeAspect="1"/>
          </p:cNvPicPr>
          <p:nvPr/>
        </p:nvPicPr>
        <p:blipFill>
          <a:blip r:embed="rId4"/>
          <a:stretch>
            <a:fillRect/>
          </a:stretch>
        </p:blipFill>
        <p:spPr>
          <a:xfrm>
            <a:off x="6821714" y="1187761"/>
            <a:ext cx="4071711" cy="3612761"/>
          </a:xfrm>
          <a:prstGeom prst="rect">
            <a:avLst/>
          </a:prstGeom>
        </p:spPr>
      </p:pic>
    </p:spTree>
    <p:extLst>
      <p:ext uri="{BB962C8B-B14F-4D97-AF65-F5344CB8AC3E}">
        <p14:creationId xmlns:p14="http://schemas.microsoft.com/office/powerpoint/2010/main" val="2539565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F39CF8-B6CE-40AB-8EF7-68C8CE424331}"/>
              </a:ext>
            </a:extLst>
          </p:cNvPr>
          <p:cNvPicPr>
            <a:picLocks noChangeAspect="1"/>
          </p:cNvPicPr>
          <p:nvPr/>
        </p:nvPicPr>
        <p:blipFill>
          <a:blip r:embed="rId2"/>
          <a:stretch>
            <a:fillRect/>
          </a:stretch>
        </p:blipFill>
        <p:spPr>
          <a:xfrm>
            <a:off x="1394230" y="1437138"/>
            <a:ext cx="9676991" cy="3107421"/>
          </a:xfrm>
          <a:prstGeom prst="rect">
            <a:avLst/>
          </a:prstGeom>
        </p:spPr>
      </p:pic>
      <p:sp>
        <p:nvSpPr>
          <p:cNvPr id="5" name="Rectangle 4">
            <a:extLst>
              <a:ext uri="{FF2B5EF4-FFF2-40B4-BE49-F238E27FC236}">
                <a16:creationId xmlns:a16="http://schemas.microsoft.com/office/drawing/2014/main" id="{A6BC0812-57A7-4A03-B2D5-4F1BD8C6D682}"/>
              </a:ext>
            </a:extLst>
          </p:cNvPr>
          <p:cNvSpPr/>
          <p:nvPr/>
        </p:nvSpPr>
        <p:spPr>
          <a:xfrm>
            <a:off x="8755587" y="4544559"/>
            <a:ext cx="2315634" cy="369332"/>
          </a:xfrm>
          <a:prstGeom prst="rect">
            <a:avLst/>
          </a:prstGeom>
        </p:spPr>
        <p:txBody>
          <a:bodyPr wrap="none">
            <a:spAutoFit/>
          </a:bodyPr>
          <a:lstStyle/>
          <a:p>
            <a:r>
              <a:rPr lang="en-US" dirty="0">
                <a:solidFill>
                  <a:srgbClr val="000000"/>
                </a:solidFill>
                <a:latin typeface="Lucida"/>
              </a:rPr>
              <a:t>https://xkcd.com/327/</a:t>
            </a:r>
            <a:endParaRPr lang="en-US" dirty="0"/>
          </a:p>
        </p:txBody>
      </p:sp>
    </p:spTree>
    <p:extLst>
      <p:ext uri="{BB962C8B-B14F-4D97-AF65-F5344CB8AC3E}">
        <p14:creationId xmlns:p14="http://schemas.microsoft.com/office/powerpoint/2010/main" val="345393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MySQL Commands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I’ll cover most of these as we proceed, but first, you need to remember a couple of points about MySQL commands:</a:t>
            </a:r>
          </a:p>
          <a:p>
            <a:endParaRPr lang="en-US" dirty="0"/>
          </a:p>
          <a:p>
            <a:pPr marL="514350" indent="-514350">
              <a:buFont typeface="+mj-lt"/>
              <a:buAutoNum type="arabicPeriod"/>
            </a:pPr>
            <a:r>
              <a:rPr lang="en-US" dirty="0"/>
              <a:t>SQL commands and keywords are </a:t>
            </a:r>
            <a:r>
              <a:rPr lang="en-US" b="1" dirty="0"/>
              <a:t>case-</a:t>
            </a:r>
            <a:r>
              <a:rPr lang="en-US" b="1" dirty="0">
                <a:solidFill>
                  <a:srgbClr val="FF0000"/>
                </a:solidFill>
              </a:rPr>
              <a:t>in</a:t>
            </a:r>
            <a:r>
              <a:rPr lang="en-US" b="1" dirty="0"/>
              <a:t>sensitive</a:t>
            </a:r>
            <a:r>
              <a:rPr lang="en-US" dirty="0"/>
              <a:t> </a:t>
            </a:r>
          </a:p>
          <a:p>
            <a:pPr lvl="1"/>
            <a:r>
              <a:rPr lang="en-US" dirty="0"/>
              <a:t> </a:t>
            </a:r>
            <a:r>
              <a:rPr lang="en-US" dirty="0">
                <a:solidFill>
                  <a:srgbClr val="0070C0"/>
                </a:solidFill>
              </a:rPr>
              <a:t>CREATE</a:t>
            </a:r>
            <a:r>
              <a:rPr lang="en-US" dirty="0"/>
              <a:t>, </a:t>
            </a:r>
            <a:r>
              <a:rPr lang="en-US" dirty="0">
                <a:solidFill>
                  <a:srgbClr val="0070C0"/>
                </a:solidFill>
              </a:rPr>
              <a:t>create</a:t>
            </a:r>
            <a:r>
              <a:rPr lang="en-US" dirty="0"/>
              <a:t>, and </a:t>
            </a:r>
            <a:r>
              <a:rPr lang="en-US" dirty="0" err="1">
                <a:solidFill>
                  <a:srgbClr val="0070C0"/>
                </a:solidFill>
              </a:rPr>
              <a:t>CrEaTe</a:t>
            </a:r>
            <a:r>
              <a:rPr lang="en-US" dirty="0"/>
              <a:t> all mean the same thing.</a:t>
            </a:r>
          </a:p>
          <a:p>
            <a:pPr lvl="1">
              <a:buFont typeface="Courier New" panose="02070309020205020404" pitchFamily="49" charset="0"/>
              <a:buChar char="o"/>
            </a:pPr>
            <a:r>
              <a:rPr lang="en-US" dirty="0"/>
              <a:t>However, for the sake of clarity, the </a:t>
            </a:r>
            <a:r>
              <a:rPr lang="en-US" u="sng" dirty="0"/>
              <a:t>recommended style is to use uppercase</a:t>
            </a:r>
            <a:endParaRPr lang="en-US" dirty="0"/>
          </a:p>
          <a:p>
            <a:pPr lvl="1">
              <a:buFont typeface="Courier New" panose="02070309020205020404" pitchFamily="49" charset="0"/>
              <a:buChar char="o"/>
            </a:pPr>
            <a:endParaRPr lang="en-US" dirty="0"/>
          </a:p>
          <a:p>
            <a:pPr marL="514350" indent="-514350">
              <a:buFont typeface="+mj-lt"/>
              <a:buAutoNum type="arabicPeriod"/>
            </a:pPr>
            <a:r>
              <a:rPr lang="en-US" dirty="0"/>
              <a:t> </a:t>
            </a:r>
            <a:r>
              <a:rPr lang="en-US" b="1" dirty="0"/>
              <a:t>Table names </a:t>
            </a:r>
            <a:r>
              <a:rPr lang="en-US" dirty="0"/>
              <a:t>are </a:t>
            </a:r>
            <a:r>
              <a:rPr lang="en-US" u="sng" dirty="0"/>
              <a:t>case-sensitive on Linux and OS X</a:t>
            </a:r>
            <a:r>
              <a:rPr lang="en-US" dirty="0"/>
              <a:t>, but </a:t>
            </a:r>
            <a:r>
              <a:rPr lang="en-US" u="sng" dirty="0"/>
              <a:t>case-insensitive on Windows</a:t>
            </a:r>
            <a:r>
              <a:rPr lang="en-US" dirty="0"/>
              <a:t>. </a:t>
            </a:r>
          </a:p>
          <a:p>
            <a:pPr lvl="1"/>
            <a:r>
              <a:rPr lang="en-US" dirty="0"/>
              <a:t>So for portability purposes, you should always choose a case and stick to it </a:t>
            </a:r>
          </a:p>
          <a:p>
            <a:pPr lvl="1">
              <a:buFont typeface="Courier New" panose="02070309020205020404" pitchFamily="49" charset="0"/>
              <a:buChar char="o"/>
            </a:pPr>
            <a:r>
              <a:rPr lang="en-US" dirty="0"/>
              <a:t>The recommended style is to </a:t>
            </a:r>
            <a:r>
              <a:rPr lang="en-US" u="sng" dirty="0"/>
              <a:t>use lowercase for tables</a:t>
            </a:r>
            <a:r>
              <a:rPr lang="en-US" dirty="0"/>
              <a:t>.</a:t>
            </a:r>
          </a:p>
        </p:txBody>
      </p:sp>
    </p:spTree>
    <p:extLst>
      <p:ext uri="{BB962C8B-B14F-4D97-AF65-F5344CB8AC3E}">
        <p14:creationId xmlns:p14="http://schemas.microsoft.com/office/powerpoint/2010/main" val="278580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XHTML or HTML5?</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t>For all intents and purposes, when writing HTML documents, web developers can safely ignore the old XHTML document types and syntax (such as using </a:t>
            </a:r>
            <a:r>
              <a:rPr lang="en-US" dirty="0">
                <a:solidFill>
                  <a:srgbClr val="0070C0"/>
                </a:solidFill>
              </a:rPr>
              <a:t>&lt;</a:t>
            </a:r>
            <a:r>
              <a:rPr lang="en-US" dirty="0" err="1">
                <a:solidFill>
                  <a:srgbClr val="0070C0"/>
                </a:solidFill>
              </a:rPr>
              <a:t>br</a:t>
            </a:r>
            <a:r>
              <a:rPr lang="en-US" dirty="0">
                <a:solidFill>
                  <a:srgbClr val="0070C0"/>
                </a:solidFill>
              </a:rPr>
              <a:t> /&gt; </a:t>
            </a:r>
            <a:r>
              <a:rPr lang="en-US" dirty="0"/>
              <a:t>instead of the simpler </a:t>
            </a:r>
            <a:r>
              <a:rPr lang="en-US" dirty="0">
                <a:solidFill>
                  <a:srgbClr val="0070C0"/>
                </a:solidFill>
              </a:rPr>
              <a:t>&lt;</a:t>
            </a:r>
            <a:r>
              <a:rPr lang="en-US" dirty="0" err="1">
                <a:solidFill>
                  <a:srgbClr val="0070C0"/>
                </a:solidFill>
              </a:rPr>
              <a:t>br</a:t>
            </a:r>
            <a:r>
              <a:rPr lang="en-US" dirty="0">
                <a:solidFill>
                  <a:srgbClr val="0070C0"/>
                </a:solidFill>
              </a:rPr>
              <a:t>&gt; </a:t>
            </a:r>
            <a:r>
              <a:rPr lang="en-US" dirty="0"/>
              <a:t>tag)</a:t>
            </a:r>
          </a:p>
          <a:p>
            <a:endParaRPr lang="en-US" dirty="0"/>
          </a:p>
          <a:p>
            <a:endParaRPr lang="en-US" dirty="0"/>
          </a:p>
          <a:p>
            <a:r>
              <a:rPr lang="en-US" dirty="0"/>
              <a:t>But if you find yourself having to cater to a very old browser or an unusual application that relies on XHTML, then you can get more information on how to do that at </a:t>
            </a:r>
            <a:r>
              <a:rPr lang="en-US" i="1" dirty="0">
                <a:solidFill>
                  <a:srgbClr val="0070C0"/>
                </a:solidFill>
              </a:rPr>
              <a:t>http://xhtml.com</a:t>
            </a:r>
            <a:endParaRPr lang="en-US" dirty="0">
              <a:solidFill>
                <a:srgbClr val="0070C0"/>
              </a:solidFill>
            </a:endParaRPr>
          </a:p>
          <a:p>
            <a:pPr marL="0" indent="0" algn="ctr">
              <a:buNone/>
            </a:pPr>
            <a:endParaRPr lang="en-US" dirty="0">
              <a:solidFill>
                <a:srgbClr val="0070C0"/>
              </a:solidFill>
            </a:endParaRPr>
          </a:p>
        </p:txBody>
      </p:sp>
    </p:spTree>
    <p:extLst>
      <p:ext uri="{BB962C8B-B14F-4D97-AF65-F5344CB8AC3E}">
        <p14:creationId xmlns:p14="http://schemas.microsoft.com/office/powerpoint/2010/main" val="1034496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a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r>
              <a:rPr lang="en-US" dirty="0"/>
              <a:t>Try issuing the following command to create a new database called </a:t>
            </a:r>
            <a:r>
              <a:rPr lang="en-US" i="1" dirty="0"/>
              <a:t>publications</a:t>
            </a:r>
            <a:r>
              <a:rPr lang="en-US" dirty="0"/>
              <a:t>:</a:t>
            </a:r>
          </a:p>
          <a:p>
            <a:endParaRPr lang="en-US" dirty="0"/>
          </a:p>
          <a:p>
            <a:pPr marL="0" indent="0" algn="ctr">
              <a:buNone/>
            </a:pPr>
            <a:r>
              <a:rPr lang="en-US" dirty="0">
                <a:solidFill>
                  <a:srgbClr val="0070C0"/>
                </a:solidFill>
              </a:rPr>
              <a:t>CREATE DATABASE publications;</a:t>
            </a:r>
          </a:p>
          <a:p>
            <a:endParaRPr lang="en-US" dirty="0"/>
          </a:p>
          <a:p>
            <a:pPr lvl="1"/>
            <a:r>
              <a:rPr lang="en-US" dirty="0"/>
              <a:t>A successful command will return a message that doesn’t mean much yet:</a:t>
            </a:r>
          </a:p>
          <a:p>
            <a:pPr lvl="1"/>
            <a:endParaRPr lang="en-US" dirty="0"/>
          </a:p>
          <a:p>
            <a:pPr marL="457200" lvl="1" indent="0" algn="ctr">
              <a:buNone/>
            </a:pPr>
            <a:r>
              <a:rPr lang="en-US" dirty="0"/>
              <a:t>Query OK, 1 row affected (0.00 sec) </a:t>
            </a:r>
          </a:p>
        </p:txBody>
      </p:sp>
    </p:spTree>
    <p:extLst>
      <p:ext uri="{BB962C8B-B14F-4D97-AF65-F5344CB8AC3E}">
        <p14:creationId xmlns:p14="http://schemas.microsoft.com/office/powerpoint/2010/main" val="1392697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Now that you’ve created the database, you want to work with it, so issue the following:</a:t>
            </a:r>
          </a:p>
          <a:p>
            <a:endParaRPr lang="en-US" dirty="0"/>
          </a:p>
          <a:p>
            <a:pPr marL="0" indent="0" algn="ctr">
              <a:buNone/>
            </a:pPr>
            <a:r>
              <a:rPr lang="en-US" dirty="0">
                <a:solidFill>
                  <a:srgbClr val="0070C0"/>
                </a:solidFill>
              </a:rPr>
              <a:t>USE publications;</a:t>
            </a:r>
          </a:p>
          <a:p>
            <a:endParaRPr lang="en-US" dirty="0"/>
          </a:p>
          <a:p>
            <a:r>
              <a:rPr lang="en-US" dirty="0"/>
              <a:t>You should now see the message:</a:t>
            </a:r>
          </a:p>
          <a:p>
            <a:endParaRPr lang="en-US" dirty="0"/>
          </a:p>
          <a:p>
            <a:pPr marL="0" indent="0" algn="ctr">
              <a:buNone/>
            </a:pPr>
            <a:r>
              <a:rPr lang="en-US" dirty="0"/>
              <a:t> Database changed</a:t>
            </a:r>
          </a:p>
        </p:txBody>
      </p:sp>
    </p:spTree>
    <p:extLst>
      <p:ext uri="{BB962C8B-B14F-4D97-AF65-F5344CB8AC3E}">
        <p14:creationId xmlns:p14="http://schemas.microsoft.com/office/powerpoint/2010/main" val="310438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a:bodyPr>
          <a:lstStyle/>
          <a:p>
            <a:r>
              <a:rPr lang="en-US" dirty="0"/>
              <a:t>Now it’s time to look at how you create users, </a:t>
            </a:r>
          </a:p>
          <a:p>
            <a:pPr marL="457200" lvl="1" indent="0">
              <a:buNone/>
            </a:pPr>
            <a:r>
              <a:rPr lang="en-US" dirty="0">
                <a:solidFill>
                  <a:srgbClr val="FF0000"/>
                </a:solidFill>
              </a:rPr>
              <a:t>TIP: </a:t>
            </a:r>
            <a:r>
              <a:rPr lang="en-US" dirty="0"/>
              <a:t>You need to create at least one user to let PHP access your database.</a:t>
            </a:r>
          </a:p>
          <a:p>
            <a:pPr marL="457200" lvl="1" indent="0">
              <a:buNone/>
            </a:pPr>
            <a:r>
              <a:rPr lang="en-US" u="sng" dirty="0"/>
              <a:t>You don’t want to grant your PHP scripts root access </a:t>
            </a:r>
            <a:r>
              <a:rPr lang="en-US" dirty="0"/>
              <a:t>to MySQL; it could cause a real headache should you get hacked.</a:t>
            </a:r>
          </a:p>
          <a:p>
            <a:endParaRPr lang="en-US" dirty="0"/>
          </a:p>
          <a:p>
            <a:r>
              <a:rPr lang="en-US" dirty="0"/>
              <a:t>To create a user, issue the </a:t>
            </a:r>
            <a:r>
              <a:rPr lang="en-US" b="1" dirty="0">
                <a:solidFill>
                  <a:srgbClr val="0070C0"/>
                </a:solidFill>
              </a:rPr>
              <a:t>GRANT</a:t>
            </a:r>
            <a:r>
              <a:rPr lang="en-US" dirty="0"/>
              <a:t> command, which takes the following form (don’t type this in; it’s not an actual working command):</a:t>
            </a:r>
          </a:p>
          <a:p>
            <a:endParaRPr lang="en-US" dirty="0"/>
          </a:p>
          <a:p>
            <a:pPr marL="0" indent="0" algn="ctr">
              <a:buNone/>
            </a:pPr>
            <a:r>
              <a:rPr lang="en-US" dirty="0"/>
              <a:t>GRANT PRIVILEGES ON </a:t>
            </a:r>
            <a:r>
              <a:rPr lang="en-US" dirty="0" err="1"/>
              <a:t>database.object</a:t>
            </a:r>
            <a:r>
              <a:rPr lang="en-US" dirty="0"/>
              <a:t> TO '</a:t>
            </a:r>
            <a:r>
              <a:rPr lang="en-US" dirty="0" err="1"/>
              <a:t>username'@'hostname</a:t>
            </a:r>
            <a:r>
              <a:rPr lang="en-US" dirty="0"/>
              <a:t>’</a:t>
            </a:r>
          </a:p>
          <a:p>
            <a:pPr marL="0" indent="0">
              <a:buNone/>
            </a:pPr>
            <a:r>
              <a:rPr lang="en-US" dirty="0"/>
              <a:t>   	IDENTIFIED BY 'password’;</a:t>
            </a:r>
          </a:p>
          <a:p>
            <a:endParaRPr lang="en-US" dirty="0"/>
          </a:p>
        </p:txBody>
      </p:sp>
    </p:spTree>
    <p:extLst>
      <p:ext uri="{BB962C8B-B14F-4D97-AF65-F5344CB8AC3E}">
        <p14:creationId xmlns:p14="http://schemas.microsoft.com/office/powerpoint/2010/main" val="248159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lgn="ctr">
              <a:buNone/>
            </a:pPr>
            <a:r>
              <a:rPr lang="en-US" sz="2600" dirty="0"/>
              <a:t>GRANT PRIVILEGES ON </a:t>
            </a:r>
            <a:r>
              <a:rPr lang="en-US" sz="2600" dirty="0" err="1"/>
              <a:t>database.object</a:t>
            </a:r>
            <a:r>
              <a:rPr lang="en-US" sz="2600" dirty="0"/>
              <a:t> TO '</a:t>
            </a:r>
            <a:r>
              <a:rPr lang="en-US" sz="2600" dirty="0" err="1"/>
              <a:t>username'@'hostname</a:t>
            </a:r>
            <a:r>
              <a:rPr lang="en-US" sz="2600" dirty="0"/>
              <a:t>’</a:t>
            </a:r>
          </a:p>
          <a:p>
            <a:pPr marL="0" indent="0">
              <a:buNone/>
            </a:pPr>
            <a:r>
              <a:rPr lang="en-US" sz="2600" dirty="0"/>
              <a:t>   	IDENTIFIED BY 'password’;</a:t>
            </a:r>
          </a:p>
          <a:p>
            <a:endParaRPr lang="en-US" dirty="0"/>
          </a:p>
          <a:p>
            <a:r>
              <a:rPr lang="en-US" dirty="0"/>
              <a:t>This should be pretty straightforward, with the possible exception of the </a:t>
            </a:r>
            <a:r>
              <a:rPr lang="en-US" dirty="0" err="1">
                <a:solidFill>
                  <a:srgbClr val="0070C0"/>
                </a:solidFill>
              </a:rPr>
              <a:t>database.object</a:t>
            </a:r>
            <a:r>
              <a:rPr lang="en-US" dirty="0">
                <a:solidFill>
                  <a:srgbClr val="0070C0"/>
                </a:solidFill>
              </a:rPr>
              <a:t> part</a:t>
            </a:r>
            <a:r>
              <a:rPr lang="en-US" dirty="0"/>
              <a:t>, which refers to the database itself and the objects it contains, such as tables.</a:t>
            </a:r>
          </a:p>
        </p:txBody>
      </p:sp>
      <p:pic>
        <p:nvPicPr>
          <p:cNvPr id="4" name="Picture 3">
            <a:extLst>
              <a:ext uri="{FF2B5EF4-FFF2-40B4-BE49-F238E27FC236}">
                <a16:creationId xmlns:a16="http://schemas.microsoft.com/office/drawing/2014/main" id="{3A033611-70C3-473D-B038-2480D3C99712}"/>
              </a:ext>
            </a:extLst>
          </p:cNvPr>
          <p:cNvPicPr>
            <a:picLocks noChangeAspect="1"/>
          </p:cNvPicPr>
          <p:nvPr/>
        </p:nvPicPr>
        <p:blipFill>
          <a:blip r:embed="rId3"/>
          <a:stretch>
            <a:fillRect/>
          </a:stretch>
        </p:blipFill>
        <p:spPr>
          <a:xfrm>
            <a:off x="1909541" y="4726646"/>
            <a:ext cx="8556822" cy="2008993"/>
          </a:xfrm>
          <a:prstGeom prst="rect">
            <a:avLst/>
          </a:prstGeom>
        </p:spPr>
      </p:pic>
    </p:spTree>
    <p:extLst>
      <p:ext uri="{BB962C8B-B14F-4D97-AF65-F5344CB8AC3E}">
        <p14:creationId xmlns:p14="http://schemas.microsoft.com/office/powerpoint/2010/main" val="1050916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So let’s create a user who can access just the new </a:t>
            </a:r>
            <a:r>
              <a:rPr lang="en-US" i="1" dirty="0"/>
              <a:t>publications </a:t>
            </a:r>
            <a:r>
              <a:rPr lang="en-US" dirty="0"/>
              <a:t>database and all its objects, by entering the following (replacing the username </a:t>
            </a:r>
            <a:r>
              <a:rPr lang="en-US" i="1" dirty="0" err="1"/>
              <a:t>jim</a:t>
            </a:r>
            <a:r>
              <a:rPr lang="en-US" i="1" dirty="0"/>
              <a:t> </a:t>
            </a:r>
            <a:r>
              <a:rPr lang="en-US" dirty="0"/>
              <a:t>and also the password </a:t>
            </a:r>
            <a:r>
              <a:rPr lang="en-US" i="1" dirty="0" err="1"/>
              <a:t>mypasswd</a:t>
            </a:r>
            <a:r>
              <a:rPr lang="en-US" i="1" dirty="0"/>
              <a:t> </a:t>
            </a:r>
            <a:r>
              <a:rPr lang="en-US" dirty="0"/>
              <a:t>with ones of your choosing):</a:t>
            </a:r>
          </a:p>
          <a:p>
            <a:endParaRPr lang="en-US" dirty="0"/>
          </a:p>
          <a:p>
            <a:pPr marL="0" indent="0" algn="ctr">
              <a:buNone/>
            </a:pPr>
            <a:r>
              <a:rPr lang="en-US" dirty="0">
                <a:solidFill>
                  <a:srgbClr val="0070C0"/>
                </a:solidFill>
              </a:rPr>
              <a:t>GRANT ALL ON publications.* TO '</a:t>
            </a:r>
            <a:r>
              <a:rPr lang="en-US" dirty="0" err="1">
                <a:solidFill>
                  <a:srgbClr val="0070C0"/>
                </a:solidFill>
              </a:rPr>
              <a:t>jim</a:t>
            </a:r>
            <a:r>
              <a:rPr lang="en-US" dirty="0">
                <a:solidFill>
                  <a:srgbClr val="0070C0"/>
                </a:solidFill>
              </a:rPr>
              <a:t>'@'localhost’</a:t>
            </a:r>
          </a:p>
          <a:p>
            <a:pPr marL="0" indent="0">
              <a:buNone/>
            </a:pPr>
            <a:r>
              <a:rPr lang="en-US" dirty="0">
                <a:solidFill>
                  <a:srgbClr val="0070C0"/>
                </a:solidFill>
              </a:rPr>
              <a:t>			IDENTIFIED BY '</a:t>
            </a:r>
            <a:r>
              <a:rPr lang="en-US" dirty="0" err="1">
                <a:solidFill>
                  <a:srgbClr val="0070C0"/>
                </a:solidFill>
              </a:rPr>
              <a:t>mypasswd</a:t>
            </a:r>
            <a:r>
              <a:rPr lang="en-US" dirty="0">
                <a:solidFill>
                  <a:srgbClr val="0070C0"/>
                </a:solidFill>
              </a:rPr>
              <a:t>’;</a:t>
            </a:r>
          </a:p>
          <a:p>
            <a:endParaRPr lang="en-US" dirty="0"/>
          </a:p>
          <a:p>
            <a:pPr lvl="1"/>
            <a:r>
              <a:rPr lang="en-US" dirty="0"/>
              <a:t>What this does is allow the user </a:t>
            </a:r>
            <a:r>
              <a:rPr lang="en-US" i="1" dirty="0" err="1"/>
              <a:t>jim@localhost</a:t>
            </a:r>
            <a:r>
              <a:rPr lang="en-US" i="1" dirty="0"/>
              <a:t> </a:t>
            </a:r>
            <a:r>
              <a:rPr lang="en-US" dirty="0"/>
              <a:t>full access to the </a:t>
            </a:r>
            <a:r>
              <a:rPr lang="en-US" i="1" dirty="0"/>
              <a:t>publications </a:t>
            </a:r>
            <a:r>
              <a:rPr lang="en-US" dirty="0"/>
              <a:t>database using the password </a:t>
            </a:r>
            <a:r>
              <a:rPr lang="en-US" i="1" dirty="0" err="1"/>
              <a:t>mypasswd</a:t>
            </a:r>
            <a:r>
              <a:rPr lang="en-US" dirty="0"/>
              <a:t>. </a:t>
            </a:r>
          </a:p>
        </p:txBody>
      </p:sp>
    </p:spTree>
    <p:extLst>
      <p:ext uri="{BB962C8B-B14F-4D97-AF65-F5344CB8AC3E}">
        <p14:creationId xmlns:p14="http://schemas.microsoft.com/office/powerpoint/2010/main" val="70008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514350" indent="-514350">
              <a:buFont typeface="+mj-lt"/>
              <a:buAutoNum type="arabicPeriod"/>
            </a:pPr>
            <a:r>
              <a:rPr lang="en-US" sz="2400" dirty="0"/>
              <a:t>You can test whether this step has worked following these steps:</a:t>
            </a:r>
          </a:p>
          <a:p>
            <a:pPr marL="514350" indent="-514350">
              <a:buFont typeface="+mj-lt"/>
              <a:buAutoNum type="arabicPeriod"/>
            </a:pPr>
            <a:r>
              <a:rPr lang="en-US" sz="2400" dirty="0"/>
              <a:t>Type </a:t>
            </a:r>
            <a:r>
              <a:rPr lang="en-US" sz="2400" b="1" dirty="0">
                <a:solidFill>
                  <a:srgbClr val="0070C0"/>
                </a:solidFill>
              </a:rPr>
              <a:t>quit</a:t>
            </a:r>
            <a:r>
              <a:rPr lang="en-US" sz="2400" b="1" dirty="0"/>
              <a:t> </a:t>
            </a:r>
            <a:r>
              <a:rPr lang="en-US" sz="2400" dirty="0"/>
              <a:t>to exit </a:t>
            </a:r>
          </a:p>
          <a:p>
            <a:pPr marL="514350" indent="-514350">
              <a:buFont typeface="+mj-lt"/>
              <a:buAutoNum type="arabicPeriod"/>
            </a:pPr>
            <a:r>
              <a:rPr lang="en-US" sz="2400" dirty="0"/>
              <a:t>Rerun MySQL with this command (</a:t>
            </a:r>
            <a:r>
              <a:rPr lang="en-US" sz="2400" dirty="0" err="1"/>
              <a:t>jim</a:t>
            </a:r>
            <a:r>
              <a:rPr lang="en-US" sz="2400" dirty="0"/>
              <a:t> is the username):</a:t>
            </a:r>
            <a:endParaRPr lang="en-US" sz="400" dirty="0"/>
          </a:p>
          <a:p>
            <a:pPr marL="0" indent="0" algn="ctr">
              <a:buNone/>
            </a:pPr>
            <a:r>
              <a:rPr lang="en-US" sz="2400" dirty="0">
                <a:solidFill>
                  <a:srgbClr val="0070C0"/>
                </a:solidFill>
              </a:rPr>
              <a:t> </a:t>
            </a:r>
            <a:r>
              <a:rPr lang="en-US" sz="2400" b="1" dirty="0">
                <a:solidFill>
                  <a:srgbClr val="0070C0"/>
                </a:solidFill>
              </a:rPr>
              <a:t>-u </a:t>
            </a:r>
            <a:r>
              <a:rPr lang="en-US" sz="2400" b="1" dirty="0" err="1">
                <a:solidFill>
                  <a:srgbClr val="0070C0"/>
                </a:solidFill>
              </a:rPr>
              <a:t>jim</a:t>
            </a:r>
            <a:r>
              <a:rPr lang="en-US" sz="2400" b="1" dirty="0">
                <a:solidFill>
                  <a:srgbClr val="0070C0"/>
                </a:solidFill>
              </a:rPr>
              <a:t> –p</a:t>
            </a:r>
          </a:p>
          <a:p>
            <a:pPr marL="0" indent="0" algn="ctr">
              <a:buNone/>
            </a:pPr>
            <a:endParaRPr lang="en-US" sz="400" b="1" dirty="0">
              <a:solidFill>
                <a:srgbClr val="0070C0"/>
              </a:solidFill>
            </a:endParaRPr>
          </a:p>
          <a:p>
            <a:pPr marL="514350" indent="-514350">
              <a:buFont typeface="+mj-lt"/>
              <a:buAutoNum type="arabicPeriod" startAt="4"/>
            </a:pPr>
            <a:r>
              <a:rPr lang="en-US" sz="2400" dirty="0"/>
              <a:t>Enter your password when prompted and you will be logged in. </a:t>
            </a:r>
          </a:p>
          <a:p>
            <a:pPr marL="0" indent="0">
              <a:buNone/>
            </a:pPr>
            <a:endParaRPr lang="en-US" dirty="0">
              <a:solidFill>
                <a:srgbClr val="0070C0"/>
              </a:solidFill>
            </a:endParaRPr>
          </a:p>
        </p:txBody>
      </p:sp>
      <p:pic>
        <p:nvPicPr>
          <p:cNvPr id="5" name="Picture 4">
            <a:extLst>
              <a:ext uri="{FF2B5EF4-FFF2-40B4-BE49-F238E27FC236}">
                <a16:creationId xmlns:a16="http://schemas.microsoft.com/office/drawing/2014/main" id="{40D5FE44-8F8D-4E6C-BE93-188A652D31AF}"/>
              </a:ext>
            </a:extLst>
          </p:cNvPr>
          <p:cNvPicPr>
            <a:picLocks noChangeAspect="1"/>
          </p:cNvPicPr>
          <p:nvPr/>
        </p:nvPicPr>
        <p:blipFill>
          <a:blip r:embed="rId3"/>
          <a:stretch>
            <a:fillRect/>
          </a:stretch>
        </p:blipFill>
        <p:spPr>
          <a:xfrm>
            <a:off x="2398996" y="4639798"/>
            <a:ext cx="7394007" cy="2218202"/>
          </a:xfrm>
          <a:prstGeom prst="rect">
            <a:avLst/>
          </a:prstGeom>
        </p:spPr>
      </p:pic>
    </p:spTree>
    <p:extLst>
      <p:ext uri="{BB962C8B-B14F-4D97-AF65-F5344CB8AC3E}">
        <p14:creationId xmlns:p14="http://schemas.microsoft.com/office/powerpoint/2010/main" val="2208423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If you prefer, you can place your password immediately following the –p (without any spaces) to avoid having to enter it when prompted.</a:t>
            </a:r>
          </a:p>
          <a:p>
            <a:endParaRPr lang="en-US" dirty="0"/>
          </a:p>
          <a:p>
            <a:pPr marL="0" indent="0" algn="ctr">
              <a:buNone/>
            </a:pPr>
            <a:r>
              <a:rPr lang="en-US" dirty="0" err="1">
                <a:solidFill>
                  <a:srgbClr val="0070C0"/>
                </a:solidFill>
              </a:rPr>
              <a:t>mysql</a:t>
            </a:r>
            <a:r>
              <a:rPr lang="en-US" dirty="0">
                <a:solidFill>
                  <a:srgbClr val="0070C0"/>
                </a:solidFill>
              </a:rPr>
              <a:t> -u </a:t>
            </a:r>
            <a:r>
              <a:rPr lang="en-US" dirty="0" err="1">
                <a:solidFill>
                  <a:srgbClr val="0070C0"/>
                </a:solidFill>
              </a:rPr>
              <a:t>jim</a:t>
            </a:r>
            <a:r>
              <a:rPr lang="en-US" dirty="0">
                <a:solidFill>
                  <a:srgbClr val="0070C0"/>
                </a:solidFill>
              </a:rPr>
              <a:t> -</a:t>
            </a:r>
            <a:r>
              <a:rPr lang="en-US" dirty="0" err="1">
                <a:solidFill>
                  <a:srgbClr val="0070C0"/>
                </a:solidFill>
              </a:rPr>
              <a:t>pmypasswd</a:t>
            </a:r>
            <a:endParaRPr lang="en-US" dirty="0">
              <a:solidFill>
                <a:srgbClr val="0070C0"/>
              </a:solidFill>
            </a:endParaRPr>
          </a:p>
          <a:p>
            <a:endParaRPr lang="en-US" dirty="0"/>
          </a:p>
          <a:p>
            <a:r>
              <a:rPr lang="en-US" dirty="0"/>
              <a:t>But this is </a:t>
            </a:r>
            <a:r>
              <a:rPr lang="en-US" dirty="0">
                <a:solidFill>
                  <a:srgbClr val="FF0000"/>
                </a:solidFill>
              </a:rPr>
              <a:t>considered a poor practice</a:t>
            </a:r>
            <a:r>
              <a:rPr lang="en-US" dirty="0"/>
              <a:t>, because if  other people are logged into your system, there may be ways for them to look at the command you entered and find out your password.</a:t>
            </a:r>
          </a:p>
        </p:txBody>
      </p:sp>
    </p:spTree>
    <p:extLst>
      <p:ext uri="{BB962C8B-B14F-4D97-AF65-F5344CB8AC3E}">
        <p14:creationId xmlns:p14="http://schemas.microsoft.com/office/powerpoint/2010/main" val="502308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You can grant only privileges that you already have, and you must also have the privilege to issue </a:t>
            </a:r>
            <a:r>
              <a:rPr lang="en-US" dirty="0">
                <a:solidFill>
                  <a:srgbClr val="0070C0"/>
                </a:solidFill>
              </a:rPr>
              <a:t>GRANT</a:t>
            </a:r>
            <a:r>
              <a:rPr lang="en-US" dirty="0"/>
              <a:t> commands. </a:t>
            </a:r>
          </a:p>
          <a:p>
            <a:pPr>
              <a:buFont typeface="Courier New" panose="02070309020205020404" pitchFamily="49" charset="0"/>
              <a:buChar char="o"/>
            </a:pPr>
            <a:r>
              <a:rPr lang="en-US" dirty="0"/>
              <a:t>There are </a:t>
            </a:r>
            <a:r>
              <a:rPr lang="en-US" u="sng" dirty="0"/>
              <a:t>a whole range of privileges </a:t>
            </a:r>
            <a:r>
              <a:rPr lang="en-US" dirty="0"/>
              <a:t>you can choose to grant if you are not granting all privileges. </a:t>
            </a:r>
          </a:p>
          <a:p>
            <a:endParaRPr lang="en-US" dirty="0"/>
          </a:p>
          <a:p>
            <a:r>
              <a:rPr lang="en-US" dirty="0"/>
              <a:t>For further details, please visit the following site, which also covers the </a:t>
            </a:r>
            <a:r>
              <a:rPr lang="en-US" b="1" dirty="0">
                <a:solidFill>
                  <a:srgbClr val="0070C0"/>
                </a:solidFill>
              </a:rPr>
              <a:t>REVOKE</a:t>
            </a:r>
            <a:r>
              <a:rPr lang="en-US" dirty="0"/>
              <a:t> command, which can remove privileges once granted: </a:t>
            </a:r>
            <a:r>
              <a:rPr lang="en-US" i="1" dirty="0">
                <a:solidFill>
                  <a:srgbClr val="0070C0"/>
                </a:solidFill>
                <a:hlinkClick r:id="rId3"/>
              </a:rPr>
              <a:t>https://dev.mysql.com/doc/refman/5.7/en/grant.html</a:t>
            </a:r>
            <a:endParaRPr lang="en-US" i="1" dirty="0">
              <a:solidFill>
                <a:srgbClr val="0070C0"/>
              </a:solidFill>
            </a:endParaRPr>
          </a:p>
          <a:p>
            <a:endParaRPr lang="en-US" i="1" dirty="0">
              <a:solidFill>
                <a:srgbClr val="0070C0"/>
              </a:solidFill>
            </a:endParaRPr>
          </a:p>
          <a:p>
            <a:pPr marL="457200" lvl="1" indent="0">
              <a:buNone/>
            </a:pPr>
            <a:r>
              <a:rPr lang="en-US" dirty="0"/>
              <a:t>Also be aware that if you create a new user but do not specify an </a:t>
            </a:r>
            <a:r>
              <a:rPr lang="en-US" dirty="0">
                <a:solidFill>
                  <a:srgbClr val="0070C0"/>
                </a:solidFill>
              </a:rPr>
              <a:t>IDENTIFIED BY </a:t>
            </a:r>
            <a:r>
              <a:rPr lang="en-US" dirty="0"/>
              <a:t>clause, </a:t>
            </a:r>
            <a:r>
              <a:rPr lang="en-US" dirty="0">
                <a:solidFill>
                  <a:srgbClr val="FF0000"/>
                </a:solidFill>
              </a:rPr>
              <a:t>the user will have no password</a:t>
            </a:r>
            <a:r>
              <a:rPr lang="en-US" dirty="0"/>
              <a:t>, a situation that is very insecure and should be avoided.</a:t>
            </a:r>
          </a:p>
        </p:txBody>
      </p:sp>
    </p:spTree>
    <p:extLst>
      <p:ext uri="{BB962C8B-B14F-4D97-AF65-F5344CB8AC3E}">
        <p14:creationId xmlns:p14="http://schemas.microsoft.com/office/powerpoint/2010/main" val="98155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7DBA-152B-4706-8413-52739A003F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F83B8B-C868-4AFB-8A3A-26A5AA4090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2234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With well over 10 million installations, MySQL is one of the most popular database management system for web servers. </a:t>
            </a:r>
          </a:p>
          <a:p>
            <a:pPr marL="457200" lvl="1" indent="0">
              <a:buNone/>
            </a:pPr>
            <a:r>
              <a:rPr lang="en-US" dirty="0"/>
              <a:t>Developed in the mid-1990s, it’s now a mature technology that powers many of today’s most-visited Internet destinations.</a:t>
            </a:r>
          </a:p>
          <a:p>
            <a:endParaRPr lang="en-US" dirty="0"/>
          </a:p>
          <a:p>
            <a:r>
              <a:rPr lang="en-US" dirty="0"/>
              <a:t>One reason for its success must be the fact that, like PHP, it’s </a:t>
            </a:r>
            <a:r>
              <a:rPr lang="en-US" u="sng" dirty="0"/>
              <a:t>free to use</a:t>
            </a:r>
            <a:r>
              <a:rPr lang="en-US" dirty="0"/>
              <a:t>. </a:t>
            </a:r>
          </a:p>
          <a:p>
            <a:pPr lvl="1">
              <a:buFont typeface="Courier New" panose="02070309020205020404" pitchFamily="49" charset="0"/>
              <a:buChar char="o"/>
            </a:pPr>
            <a:r>
              <a:rPr lang="en-US" dirty="0"/>
              <a:t>But it’s also extremely powerful and </a:t>
            </a:r>
            <a:r>
              <a:rPr lang="en-US" u="sng" dirty="0"/>
              <a:t>exceptionally fast</a:t>
            </a:r>
            <a:r>
              <a:rPr lang="en-US" dirty="0"/>
              <a:t>—it can run on even the most basic of hardware, and it hardly puts a dent in system resources.</a:t>
            </a:r>
          </a:p>
          <a:p>
            <a:pPr lvl="1">
              <a:buFont typeface="Courier New" panose="02070309020205020404" pitchFamily="49" charset="0"/>
              <a:buChar char="o"/>
            </a:pPr>
            <a:r>
              <a:rPr lang="en-US" dirty="0"/>
              <a:t>MySQL is also </a:t>
            </a:r>
            <a:r>
              <a:rPr lang="en-US" u="sng" dirty="0"/>
              <a:t>highly scalable</a:t>
            </a:r>
            <a:r>
              <a:rPr lang="en-US" dirty="0"/>
              <a:t>, which means that it can grow with your website (for the latest benchmarks, see </a:t>
            </a:r>
            <a:r>
              <a:rPr lang="en-US" i="1" dirty="0">
                <a:solidFill>
                  <a:srgbClr val="0070C0"/>
                </a:solidFill>
              </a:rPr>
              <a:t>http://mysql.com/why-mysql/benchmarks</a:t>
            </a:r>
            <a:r>
              <a:rPr lang="en-US" dirty="0"/>
              <a:t>).</a:t>
            </a:r>
          </a:p>
        </p:txBody>
      </p:sp>
    </p:spTree>
    <p:extLst>
      <p:ext uri="{BB962C8B-B14F-4D97-AF65-F5344CB8AC3E}">
        <p14:creationId xmlns:p14="http://schemas.microsoft.com/office/powerpoint/2010/main" val="414741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A </a:t>
            </a:r>
            <a:r>
              <a:rPr lang="en-US" b="1" i="1" dirty="0"/>
              <a:t>database</a:t>
            </a:r>
            <a:r>
              <a:rPr lang="en-US" i="1" dirty="0"/>
              <a:t> </a:t>
            </a:r>
            <a:r>
              <a:rPr lang="en-US" dirty="0"/>
              <a:t>is a </a:t>
            </a:r>
            <a:r>
              <a:rPr lang="en-US" u="sng" dirty="0"/>
              <a:t>structured collection of records </a:t>
            </a:r>
            <a:r>
              <a:rPr lang="en-US" dirty="0"/>
              <a:t>or data stored in a computer system and organized in such a way that it can be quickly searched and information can be rapidly retrieved.</a:t>
            </a:r>
          </a:p>
          <a:p>
            <a:endParaRPr lang="en-US" dirty="0"/>
          </a:p>
          <a:p>
            <a:r>
              <a:rPr lang="en-US" dirty="0"/>
              <a:t>The </a:t>
            </a:r>
            <a:r>
              <a:rPr lang="en-US" i="1" dirty="0"/>
              <a:t>SQL </a:t>
            </a:r>
            <a:r>
              <a:rPr lang="en-US" dirty="0"/>
              <a:t>in MySQL stands for </a:t>
            </a:r>
            <a:r>
              <a:rPr lang="en-US" b="1" i="1" dirty="0"/>
              <a:t>Structured Query Language</a:t>
            </a:r>
          </a:p>
          <a:p>
            <a:pPr lvl="1">
              <a:buFont typeface="Courier New" panose="02070309020205020404" pitchFamily="49" charset="0"/>
              <a:buChar char="o"/>
            </a:pPr>
            <a:r>
              <a:rPr lang="en-US" dirty="0"/>
              <a:t>This language is loosely based on English and also used in other databases such as Oracle and Microsoft SQL Server. </a:t>
            </a:r>
          </a:p>
          <a:p>
            <a:endParaRPr lang="en-US" dirty="0"/>
          </a:p>
          <a:p>
            <a:pPr marL="0" indent="0">
              <a:buNone/>
            </a:pPr>
            <a:r>
              <a:rPr lang="en-US" dirty="0"/>
              <a:t>It is designed to allow simple requests from a database via commands such as:</a:t>
            </a:r>
          </a:p>
          <a:p>
            <a:endParaRPr lang="en-US" sz="500" dirty="0"/>
          </a:p>
          <a:p>
            <a:pPr marL="457200" lvl="1" indent="0">
              <a:buNone/>
            </a:pPr>
            <a:r>
              <a:rPr lang="en-US" dirty="0">
                <a:solidFill>
                  <a:srgbClr val="0070C0"/>
                </a:solidFill>
              </a:rPr>
              <a:t>SELECT title FROM publications WHERE author = 'Charles Darwin’;</a:t>
            </a:r>
          </a:p>
          <a:p>
            <a:endParaRPr lang="en-US" dirty="0"/>
          </a:p>
        </p:txBody>
      </p:sp>
    </p:spTree>
    <p:extLst>
      <p:ext uri="{BB962C8B-B14F-4D97-AF65-F5344CB8AC3E}">
        <p14:creationId xmlns:p14="http://schemas.microsoft.com/office/powerpoint/2010/main" val="146731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a:buFont typeface="Wingdings" panose="05000000000000000000" pitchFamily="2" charset="2"/>
              <a:buChar char="§"/>
            </a:pPr>
            <a:r>
              <a:rPr lang="en-US" dirty="0"/>
              <a:t>A MySQL database contains one or more </a:t>
            </a:r>
            <a:r>
              <a:rPr lang="en-US" b="1" i="1" dirty="0"/>
              <a:t>tables</a:t>
            </a:r>
            <a:r>
              <a:rPr lang="en-US" dirty="0"/>
              <a:t>, each of which contains </a:t>
            </a:r>
            <a:r>
              <a:rPr lang="en-US" b="1" i="1" dirty="0"/>
              <a:t>records</a:t>
            </a:r>
            <a:r>
              <a:rPr lang="en-US" i="1" dirty="0"/>
              <a:t> </a:t>
            </a:r>
            <a:r>
              <a:rPr lang="en-US" dirty="0"/>
              <a:t>or </a:t>
            </a:r>
            <a:r>
              <a:rPr lang="en-US" b="1" i="1" dirty="0"/>
              <a:t>rows</a:t>
            </a:r>
            <a:r>
              <a:rPr lang="en-US" dirty="0"/>
              <a:t>.</a:t>
            </a:r>
          </a:p>
          <a:p>
            <a:pPr>
              <a:buFont typeface="Wingdings" panose="05000000000000000000" pitchFamily="2" charset="2"/>
              <a:buChar char="§"/>
            </a:pPr>
            <a:endParaRPr lang="en-US" dirty="0"/>
          </a:p>
          <a:p>
            <a:pPr>
              <a:buFont typeface="Wingdings" panose="05000000000000000000" pitchFamily="2" charset="2"/>
              <a:buChar char="§"/>
            </a:pPr>
            <a:r>
              <a:rPr lang="en-US" dirty="0"/>
              <a:t>Within these rows are various </a:t>
            </a:r>
            <a:r>
              <a:rPr lang="en-US" b="1" i="1" dirty="0"/>
              <a:t>columns</a:t>
            </a:r>
            <a:r>
              <a:rPr lang="en-US" i="1" dirty="0"/>
              <a:t> </a:t>
            </a:r>
            <a:r>
              <a:rPr lang="en-US" dirty="0"/>
              <a:t>or </a:t>
            </a:r>
            <a:r>
              <a:rPr lang="en-US" b="1" i="1" dirty="0"/>
              <a:t>fields</a:t>
            </a:r>
            <a:r>
              <a:rPr lang="en-US" i="1" dirty="0"/>
              <a:t> </a:t>
            </a:r>
            <a:r>
              <a:rPr lang="en-US" dirty="0"/>
              <a:t>that contain the data itself.</a:t>
            </a:r>
          </a:p>
          <a:p>
            <a:endParaRPr lang="en-US" dirty="0"/>
          </a:p>
        </p:txBody>
      </p:sp>
    </p:spTree>
    <p:extLst>
      <p:ext uri="{BB962C8B-B14F-4D97-AF65-F5344CB8AC3E}">
        <p14:creationId xmlns:p14="http://schemas.microsoft.com/office/powerpoint/2010/main" val="313629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This table shows the contents of an example database of five publications detailing the author, title, type, and year of publication.</a:t>
            </a:r>
          </a:p>
          <a:p>
            <a:pPr marL="457200" lvl="1" indent="0">
              <a:buNone/>
            </a:pPr>
            <a:r>
              <a:rPr lang="en-US" dirty="0"/>
              <a:t>Each row in the table is the same as a row in a MySQL table, and each element within a row is the same as a MySQL field.</a:t>
            </a:r>
          </a:p>
          <a:p>
            <a:endParaRPr lang="en-US" dirty="0"/>
          </a:p>
        </p:txBody>
      </p:sp>
      <p:pic>
        <p:nvPicPr>
          <p:cNvPr id="4" name="Picture 3">
            <a:extLst>
              <a:ext uri="{FF2B5EF4-FFF2-40B4-BE49-F238E27FC236}">
                <a16:creationId xmlns:a16="http://schemas.microsoft.com/office/drawing/2014/main" id="{E0ECA14E-E4D9-4B76-9C09-A0C7D5A55F1B}"/>
              </a:ext>
            </a:extLst>
          </p:cNvPr>
          <p:cNvPicPr>
            <a:picLocks noChangeAspect="1"/>
          </p:cNvPicPr>
          <p:nvPr/>
        </p:nvPicPr>
        <p:blipFill>
          <a:blip r:embed="rId2"/>
          <a:stretch>
            <a:fillRect/>
          </a:stretch>
        </p:blipFill>
        <p:spPr>
          <a:xfrm>
            <a:off x="2674330" y="3818827"/>
            <a:ext cx="6843340" cy="2879703"/>
          </a:xfrm>
          <a:prstGeom prst="rect">
            <a:avLst/>
          </a:prstGeom>
        </p:spPr>
      </p:pic>
    </p:spTree>
    <p:extLst>
      <p:ext uri="{BB962C8B-B14F-4D97-AF65-F5344CB8AC3E}">
        <p14:creationId xmlns:p14="http://schemas.microsoft.com/office/powerpoint/2010/main" val="379012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u="sng" dirty="0"/>
              <a:t>Name of the database</a:t>
            </a:r>
            <a:r>
              <a:rPr lang="en-US" dirty="0"/>
              <a:t>: </a:t>
            </a:r>
          </a:p>
          <a:p>
            <a:pPr marL="0" indent="0">
              <a:buNone/>
            </a:pPr>
            <a:r>
              <a:rPr lang="en-US" dirty="0"/>
              <a:t>To uniquely identify this database, I’ll refer to it as the </a:t>
            </a:r>
            <a:r>
              <a:rPr lang="en-US" i="1" dirty="0">
                <a:solidFill>
                  <a:srgbClr val="002060"/>
                </a:solidFill>
              </a:rPr>
              <a:t>publications</a:t>
            </a:r>
            <a:r>
              <a:rPr lang="en-US" i="1" dirty="0"/>
              <a:t> </a:t>
            </a:r>
            <a:r>
              <a:rPr lang="en-US" dirty="0"/>
              <a:t>database </a:t>
            </a:r>
          </a:p>
          <a:p>
            <a:endParaRPr lang="en-US" dirty="0"/>
          </a:p>
          <a:p>
            <a:r>
              <a:rPr lang="en-US" u="sng" dirty="0"/>
              <a:t>Name of the Table</a:t>
            </a:r>
            <a:r>
              <a:rPr lang="en-US" dirty="0"/>
              <a:t>: </a:t>
            </a:r>
          </a:p>
          <a:p>
            <a:pPr marL="0" indent="0">
              <a:buNone/>
            </a:pPr>
            <a:r>
              <a:rPr lang="en-US" dirty="0"/>
              <a:t>And, as you will have observed, all these publications are considered to be classics of literature, so I’ll call the table within the database that holds the details </a:t>
            </a:r>
            <a:r>
              <a:rPr lang="en-US" i="1" dirty="0">
                <a:solidFill>
                  <a:srgbClr val="002060"/>
                </a:solidFill>
              </a:rPr>
              <a:t>classics</a:t>
            </a:r>
            <a:endParaRPr lang="en-US" dirty="0"/>
          </a:p>
        </p:txBody>
      </p:sp>
    </p:spTree>
    <p:extLst>
      <p:ext uri="{BB962C8B-B14F-4D97-AF65-F5344CB8AC3E}">
        <p14:creationId xmlns:p14="http://schemas.microsoft.com/office/powerpoint/2010/main" val="239292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3616</TotalTime>
  <Words>2405</Words>
  <Application>Microsoft Office PowerPoint</Application>
  <PresentationFormat>Widescreen</PresentationFormat>
  <Paragraphs>277</Paragraphs>
  <Slides>37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Lucida</vt:lpstr>
      <vt:lpstr>Wingdings</vt:lpstr>
      <vt:lpstr>Office Theme</vt:lpstr>
      <vt:lpstr>XHTML or HTML5?</vt:lpstr>
      <vt:lpstr>XHTML or HTML5?</vt:lpstr>
      <vt:lpstr>XHTML or HTML5?</vt:lpstr>
      <vt:lpstr>PowerPoint Presentation</vt:lpstr>
      <vt:lpstr>MySQL</vt:lpstr>
      <vt:lpstr>MySQL Basics</vt:lpstr>
      <vt:lpstr>MySQL Basics</vt:lpstr>
      <vt:lpstr>MySQL Basics</vt:lpstr>
      <vt:lpstr>MySQL Basics</vt:lpstr>
      <vt:lpstr>Summary of Database Terms</vt:lpstr>
      <vt:lpstr>Accessing MySQL via the Command Line</vt:lpstr>
      <vt:lpstr>Starting the Command-Line Interface Windows users</vt:lpstr>
      <vt:lpstr>Starting the Command-Line Interface Windows users</vt:lpstr>
      <vt:lpstr>Starting the Command-Line Interface Windows users</vt:lpstr>
      <vt:lpstr>PowerPoint Presentation</vt:lpstr>
      <vt:lpstr>Starting the Command-Line Interface  OS X users</vt:lpstr>
      <vt:lpstr>Starting the Command-Line Interface  OS X users</vt:lpstr>
      <vt:lpstr>Starting the Command-Line Interface  Linux users</vt:lpstr>
      <vt:lpstr>Starting the Command-Line Interface  MySQL on a remote server</vt:lpstr>
      <vt:lpstr>Starting the Command-Line Interface  MySQL on a remote server</vt:lpstr>
      <vt:lpstr>Starting the Command-Line Interface  MySQL on a remote server</vt:lpstr>
      <vt:lpstr>The semicolon</vt:lpstr>
      <vt:lpstr>The semicolon</vt:lpstr>
      <vt:lpstr>The semicolon</vt:lpstr>
      <vt:lpstr>Canceling a command</vt:lpstr>
      <vt:lpstr>Canceling a command</vt:lpstr>
      <vt:lpstr>MySQL Commands</vt:lpstr>
      <vt:lpstr>PowerPoint Presentation</vt:lpstr>
      <vt:lpstr>MySQL Commands</vt:lpstr>
      <vt:lpstr>Creating a database</vt:lpstr>
      <vt:lpstr>Creating a database</vt:lpstr>
      <vt:lpstr>Creating users</vt:lpstr>
      <vt:lpstr>Creating users</vt:lpstr>
      <vt:lpstr>Creating users</vt:lpstr>
      <vt:lpstr>Creating users</vt:lpstr>
      <vt:lpstr>Creating users</vt:lpstr>
      <vt:lpstr>Creating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2017-10-03T23:34:42Z</dcterms:modified>
</cp:coreProperties>
</file>