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33" r:id="rId2"/>
    <p:sldId id="334" r:id="rId3"/>
    <p:sldId id="335" r:id="rId4"/>
    <p:sldId id="336" r:id="rId5"/>
    <p:sldId id="337" r:id="rId6"/>
    <p:sldId id="338" r:id="rId7"/>
    <p:sldId id="339" r:id="rId8"/>
    <p:sldId id="340" r:id="rId9"/>
    <p:sldId id="341" r:id="rId10"/>
    <p:sldId id="342" r:id="rId11"/>
    <p:sldId id="343" r:id="rId12"/>
    <p:sldId id="344" r:id="rId13"/>
    <p:sldId id="345" r:id="rId14"/>
    <p:sldId id="346" r:id="rId15"/>
    <p:sldId id="347" r:id="rId16"/>
    <p:sldId id="348" r:id="rId17"/>
    <p:sldId id="349" r:id="rId18"/>
    <p:sldId id="350" r:id="rId19"/>
    <p:sldId id="351" r:id="rId20"/>
    <p:sldId id="352" r:id="rId21"/>
    <p:sldId id="353" r:id="rId22"/>
    <p:sldId id="354" r:id="rId23"/>
    <p:sldId id="355" r:id="rId24"/>
    <p:sldId id="356" r:id="rId25"/>
    <p:sldId id="357" r:id="rId26"/>
    <p:sldId id="358" r:id="rId27"/>
    <p:sldId id="359" r:id="rId28"/>
    <p:sldId id="360" r:id="rId29"/>
    <p:sldId id="361" r:id="rId30"/>
    <p:sldId id="362" r:id="rId31"/>
    <p:sldId id="363" r:id="rId32"/>
    <p:sldId id="364" r:id="rId33"/>
    <p:sldId id="365" r:id="rId34"/>
    <p:sldId id="366" r:id="rId35"/>
    <p:sldId id="36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468" autoAdjust="0"/>
  </p:normalViewPr>
  <p:slideViewPr>
    <p:cSldViewPr snapToGrid="0">
      <p:cViewPr varScale="1">
        <p:scale>
          <a:sx n="64" d="100"/>
          <a:sy n="64" d="100"/>
        </p:scale>
        <p:origin x="9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395293-54DB-4A5C-96B4-E1F5A10E37A7}" type="datetimeFigureOut">
              <a:rPr lang="en-US" smtClean="0"/>
              <a:t>10/23/2017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A4A6D1-42E9-4464-9ADE-EF6BC12DC145}" type="slidenum">
              <a:rPr lang="en-US" smtClean="0"/>
              <a:t>‹#›</a:t>
            </a:fld>
            <a:endParaRPr lang="en-US"/>
          </a:p>
        </p:txBody>
      </p:sp>
    </p:spTree>
    <p:extLst>
      <p:ext uri="{BB962C8B-B14F-4D97-AF65-F5344CB8AC3E}">
        <p14:creationId xmlns:p14="http://schemas.microsoft.com/office/powerpoint/2010/main" val="4210164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a:t>
            </a:fld>
            <a:endParaRPr lang="en-US"/>
          </a:p>
        </p:txBody>
      </p:sp>
    </p:spTree>
    <p:extLst>
      <p:ext uri="{BB962C8B-B14F-4D97-AF65-F5344CB8AC3E}">
        <p14:creationId xmlns:p14="http://schemas.microsoft.com/office/powerpoint/2010/main" val="17175695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10</a:t>
            </a:fld>
            <a:endParaRPr lang="en-US"/>
          </a:p>
        </p:txBody>
      </p:sp>
    </p:spTree>
    <p:extLst>
      <p:ext uri="{BB962C8B-B14F-4D97-AF65-F5344CB8AC3E}">
        <p14:creationId xmlns:p14="http://schemas.microsoft.com/office/powerpoint/2010/main" val="498758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11</a:t>
            </a:fld>
            <a:endParaRPr lang="en-US"/>
          </a:p>
        </p:txBody>
      </p:sp>
    </p:spTree>
    <p:extLst>
      <p:ext uri="{BB962C8B-B14F-4D97-AF65-F5344CB8AC3E}">
        <p14:creationId xmlns:p14="http://schemas.microsoft.com/office/powerpoint/2010/main" val="373918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12</a:t>
            </a:fld>
            <a:endParaRPr lang="en-US"/>
          </a:p>
        </p:txBody>
      </p:sp>
    </p:spTree>
    <p:extLst>
      <p:ext uri="{BB962C8B-B14F-4D97-AF65-F5344CB8AC3E}">
        <p14:creationId xmlns:p14="http://schemas.microsoft.com/office/powerpoint/2010/main" val="3509105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13</a:t>
            </a:fld>
            <a:endParaRPr lang="en-US"/>
          </a:p>
        </p:txBody>
      </p:sp>
    </p:spTree>
    <p:extLst>
      <p:ext uri="{BB962C8B-B14F-4D97-AF65-F5344CB8AC3E}">
        <p14:creationId xmlns:p14="http://schemas.microsoft.com/office/powerpoint/2010/main" val="2378785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14</a:t>
            </a:fld>
            <a:endParaRPr lang="en-US"/>
          </a:p>
        </p:txBody>
      </p:sp>
    </p:spTree>
    <p:extLst>
      <p:ext uri="{BB962C8B-B14F-4D97-AF65-F5344CB8AC3E}">
        <p14:creationId xmlns:p14="http://schemas.microsoft.com/office/powerpoint/2010/main" val="1114089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15</a:t>
            </a:fld>
            <a:endParaRPr lang="en-US"/>
          </a:p>
        </p:txBody>
      </p:sp>
    </p:spTree>
    <p:extLst>
      <p:ext uri="{BB962C8B-B14F-4D97-AF65-F5344CB8AC3E}">
        <p14:creationId xmlns:p14="http://schemas.microsoft.com/office/powerpoint/2010/main" val="2884041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16</a:t>
            </a:fld>
            <a:endParaRPr lang="en-US"/>
          </a:p>
        </p:txBody>
      </p:sp>
    </p:spTree>
    <p:extLst>
      <p:ext uri="{BB962C8B-B14F-4D97-AF65-F5344CB8AC3E}">
        <p14:creationId xmlns:p14="http://schemas.microsoft.com/office/powerpoint/2010/main" val="33615416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17</a:t>
            </a:fld>
            <a:endParaRPr lang="en-US"/>
          </a:p>
        </p:txBody>
      </p:sp>
    </p:spTree>
    <p:extLst>
      <p:ext uri="{BB962C8B-B14F-4D97-AF65-F5344CB8AC3E}">
        <p14:creationId xmlns:p14="http://schemas.microsoft.com/office/powerpoint/2010/main" val="2684152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Connecting to a MySQL server with </a:t>
            </a:r>
            <a:r>
              <a:rPr lang="en-US" i="1" dirty="0" err="1"/>
              <a:t>mysqli</a:t>
            </a:r>
            <a:endParaRPr lang="en-US" i="1" dirty="0"/>
          </a:p>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18</a:t>
            </a:fld>
            <a:endParaRPr lang="en-US"/>
          </a:p>
        </p:txBody>
      </p:sp>
    </p:spTree>
    <p:extLst>
      <p:ext uri="{BB962C8B-B14F-4D97-AF65-F5344CB8AC3E}">
        <p14:creationId xmlns:p14="http://schemas.microsoft.com/office/powerpoint/2010/main" val="4678402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Connecting to a MySQL server with </a:t>
            </a:r>
            <a:r>
              <a:rPr lang="en-US" i="1" dirty="0" err="1"/>
              <a:t>mysqli</a:t>
            </a:r>
            <a:endParaRPr lang="en-US" i="1" dirty="0"/>
          </a:p>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19</a:t>
            </a:fld>
            <a:endParaRPr lang="en-US"/>
          </a:p>
        </p:txBody>
      </p:sp>
    </p:spTree>
    <p:extLst>
      <p:ext uri="{BB962C8B-B14F-4D97-AF65-F5344CB8AC3E}">
        <p14:creationId xmlns:p14="http://schemas.microsoft.com/office/powerpoint/2010/main" val="375981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a:t>
            </a:fld>
            <a:endParaRPr lang="en-US"/>
          </a:p>
        </p:txBody>
      </p:sp>
    </p:spTree>
    <p:extLst>
      <p:ext uri="{BB962C8B-B14F-4D97-AF65-F5344CB8AC3E}">
        <p14:creationId xmlns:p14="http://schemas.microsoft.com/office/powerpoint/2010/main" val="14481972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20</a:t>
            </a:fld>
            <a:endParaRPr lang="en-US"/>
          </a:p>
        </p:txBody>
      </p:sp>
    </p:spTree>
    <p:extLst>
      <p:ext uri="{BB962C8B-B14F-4D97-AF65-F5344CB8AC3E}">
        <p14:creationId xmlns:p14="http://schemas.microsoft.com/office/powerpoint/2010/main" val="28063318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21</a:t>
            </a:fld>
            <a:endParaRPr lang="en-US"/>
          </a:p>
        </p:txBody>
      </p:sp>
    </p:spTree>
    <p:extLst>
      <p:ext uri="{BB962C8B-B14F-4D97-AF65-F5344CB8AC3E}">
        <p14:creationId xmlns:p14="http://schemas.microsoft.com/office/powerpoint/2010/main" val="13405419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22</a:t>
            </a:fld>
            <a:endParaRPr lang="en-US"/>
          </a:p>
        </p:txBody>
      </p:sp>
    </p:spTree>
    <p:extLst>
      <p:ext uri="{BB962C8B-B14F-4D97-AF65-F5344CB8AC3E}">
        <p14:creationId xmlns:p14="http://schemas.microsoft.com/office/powerpoint/2010/main" val="36393347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23</a:t>
            </a:fld>
            <a:endParaRPr lang="en-US"/>
          </a:p>
        </p:txBody>
      </p:sp>
    </p:spTree>
    <p:extLst>
      <p:ext uri="{BB962C8B-B14F-4D97-AF65-F5344CB8AC3E}">
        <p14:creationId xmlns:p14="http://schemas.microsoft.com/office/powerpoint/2010/main" val="1116025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24</a:t>
            </a:fld>
            <a:endParaRPr lang="en-US"/>
          </a:p>
        </p:txBody>
      </p:sp>
    </p:spTree>
    <p:extLst>
      <p:ext uri="{BB962C8B-B14F-4D97-AF65-F5344CB8AC3E}">
        <p14:creationId xmlns:p14="http://schemas.microsoft.com/office/powerpoint/2010/main" val="32720977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26</a:t>
            </a:fld>
            <a:endParaRPr lang="en-US"/>
          </a:p>
        </p:txBody>
      </p:sp>
    </p:spTree>
    <p:extLst>
      <p:ext uri="{BB962C8B-B14F-4D97-AF65-F5344CB8AC3E}">
        <p14:creationId xmlns:p14="http://schemas.microsoft.com/office/powerpoint/2010/main" val="37798740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27</a:t>
            </a:fld>
            <a:endParaRPr lang="en-US"/>
          </a:p>
        </p:txBody>
      </p:sp>
    </p:spTree>
    <p:extLst>
      <p:ext uri="{BB962C8B-B14F-4D97-AF65-F5344CB8AC3E}">
        <p14:creationId xmlns:p14="http://schemas.microsoft.com/office/powerpoint/2010/main" val="515686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28</a:t>
            </a:fld>
            <a:endParaRPr lang="en-US"/>
          </a:p>
        </p:txBody>
      </p:sp>
    </p:spTree>
    <p:extLst>
      <p:ext uri="{BB962C8B-B14F-4D97-AF65-F5344CB8AC3E}">
        <p14:creationId xmlns:p14="http://schemas.microsoft.com/office/powerpoint/2010/main" val="19133357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29</a:t>
            </a:fld>
            <a:endParaRPr lang="en-US"/>
          </a:p>
        </p:txBody>
      </p:sp>
    </p:spTree>
    <p:extLst>
      <p:ext uri="{BB962C8B-B14F-4D97-AF65-F5344CB8AC3E}">
        <p14:creationId xmlns:p14="http://schemas.microsoft.com/office/powerpoint/2010/main" val="20656522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30</a:t>
            </a:fld>
            <a:endParaRPr lang="en-US"/>
          </a:p>
        </p:txBody>
      </p:sp>
    </p:spTree>
    <p:extLst>
      <p:ext uri="{BB962C8B-B14F-4D97-AF65-F5344CB8AC3E}">
        <p14:creationId xmlns:p14="http://schemas.microsoft.com/office/powerpoint/2010/main" val="3484001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a:t>
            </a:fld>
            <a:endParaRPr lang="en-US"/>
          </a:p>
        </p:txBody>
      </p:sp>
    </p:spTree>
    <p:extLst>
      <p:ext uri="{BB962C8B-B14F-4D97-AF65-F5344CB8AC3E}">
        <p14:creationId xmlns:p14="http://schemas.microsoft.com/office/powerpoint/2010/main" val="2662097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31</a:t>
            </a:fld>
            <a:endParaRPr lang="en-US"/>
          </a:p>
        </p:txBody>
      </p:sp>
    </p:spTree>
    <p:extLst>
      <p:ext uri="{BB962C8B-B14F-4D97-AF65-F5344CB8AC3E}">
        <p14:creationId xmlns:p14="http://schemas.microsoft.com/office/powerpoint/2010/main" val="15050759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32</a:t>
            </a:fld>
            <a:endParaRPr lang="en-US"/>
          </a:p>
        </p:txBody>
      </p:sp>
    </p:spTree>
    <p:extLst>
      <p:ext uri="{BB962C8B-B14F-4D97-AF65-F5344CB8AC3E}">
        <p14:creationId xmlns:p14="http://schemas.microsoft.com/office/powerpoint/2010/main" val="34200259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Associative arrays are usually more useful than numeric ones because you can refer to</a:t>
            </a:r>
          </a:p>
          <a:p>
            <a:r>
              <a:rPr lang="en-US" sz="1200" b="0" i="0" u="none" strike="noStrike" kern="1200" baseline="0" dirty="0">
                <a:solidFill>
                  <a:schemeClr val="tx1"/>
                </a:solidFill>
                <a:latin typeface="+mn-lt"/>
                <a:ea typeface="+mn-ea"/>
                <a:cs typeface="+mn-cs"/>
              </a:rPr>
              <a:t>each column by name, such as $row['author'], instead of trying to remember where</a:t>
            </a:r>
          </a:p>
          <a:p>
            <a:r>
              <a:rPr lang="en-US" sz="1200" b="0" i="0" u="none" strike="noStrike" kern="1200" baseline="0" dirty="0">
                <a:solidFill>
                  <a:schemeClr val="tx1"/>
                </a:solidFill>
                <a:latin typeface="+mn-lt"/>
                <a:ea typeface="+mn-ea"/>
                <a:cs typeface="+mn-cs"/>
              </a:rPr>
              <a:t>it is in the column order. So this script uses an associative array, leading us to pass</a:t>
            </a:r>
          </a:p>
          <a:p>
            <a:r>
              <a:rPr lang="en-US" sz="1200" b="0" i="0" u="none" strike="noStrike" kern="1200" baseline="0" dirty="0">
                <a:solidFill>
                  <a:schemeClr val="tx1"/>
                </a:solidFill>
                <a:latin typeface="+mn-lt"/>
                <a:ea typeface="+mn-ea"/>
                <a:cs typeface="+mn-cs"/>
              </a:rPr>
              <a:t>MYSQLI_ASSOC.</a:t>
            </a:r>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33</a:t>
            </a:fld>
            <a:endParaRPr lang="en-US"/>
          </a:p>
        </p:txBody>
      </p:sp>
    </p:spTree>
    <p:extLst>
      <p:ext uri="{BB962C8B-B14F-4D97-AF65-F5344CB8AC3E}">
        <p14:creationId xmlns:p14="http://schemas.microsoft.com/office/powerpoint/2010/main" val="1508018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34</a:t>
            </a:fld>
            <a:endParaRPr lang="en-US"/>
          </a:p>
        </p:txBody>
      </p:sp>
    </p:spTree>
    <p:extLst>
      <p:ext uri="{BB962C8B-B14F-4D97-AF65-F5344CB8AC3E}">
        <p14:creationId xmlns:p14="http://schemas.microsoft.com/office/powerpoint/2010/main" val="3833000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35</a:t>
            </a:fld>
            <a:endParaRPr lang="en-US"/>
          </a:p>
        </p:txBody>
      </p:sp>
    </p:spTree>
    <p:extLst>
      <p:ext uri="{BB962C8B-B14F-4D97-AF65-F5344CB8AC3E}">
        <p14:creationId xmlns:p14="http://schemas.microsoft.com/office/powerpoint/2010/main" val="1696042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4</a:t>
            </a:fld>
            <a:endParaRPr lang="en-US"/>
          </a:p>
        </p:txBody>
      </p:sp>
    </p:spTree>
    <p:extLst>
      <p:ext uri="{BB962C8B-B14F-4D97-AF65-F5344CB8AC3E}">
        <p14:creationId xmlns:p14="http://schemas.microsoft.com/office/powerpoint/2010/main" val="2863638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5</a:t>
            </a:fld>
            <a:endParaRPr lang="en-US"/>
          </a:p>
        </p:txBody>
      </p:sp>
    </p:spTree>
    <p:extLst>
      <p:ext uri="{BB962C8B-B14F-4D97-AF65-F5344CB8AC3E}">
        <p14:creationId xmlns:p14="http://schemas.microsoft.com/office/powerpoint/2010/main" val="1579136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6</a:t>
            </a:fld>
            <a:endParaRPr lang="en-US"/>
          </a:p>
        </p:txBody>
      </p:sp>
    </p:spTree>
    <p:extLst>
      <p:ext uri="{BB962C8B-B14F-4D97-AF65-F5344CB8AC3E}">
        <p14:creationId xmlns:p14="http://schemas.microsoft.com/office/powerpoint/2010/main" val="1118568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7</a:t>
            </a:fld>
            <a:endParaRPr lang="en-US"/>
          </a:p>
        </p:txBody>
      </p:sp>
    </p:spTree>
    <p:extLst>
      <p:ext uri="{BB962C8B-B14F-4D97-AF65-F5344CB8AC3E}">
        <p14:creationId xmlns:p14="http://schemas.microsoft.com/office/powerpoint/2010/main" val="1481968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Font typeface="Wingdings" panose="05000000000000000000" pitchFamily="2" charset="2"/>
              <a:buChar char="§"/>
            </a:pPr>
            <a:r>
              <a:rPr lang="en-US" dirty="0"/>
              <a:t>I’ve chosen the first query, because Charles Darwin might be listed in some rows by his full name, Charles Robert Darwin. Thus, the query returns publications as long as the </a:t>
            </a:r>
            <a:r>
              <a:rPr lang="en-US" i="1" dirty="0"/>
              <a:t>author </a:t>
            </a:r>
            <a:r>
              <a:rPr lang="en-US" dirty="0"/>
              <a:t>column starts with </a:t>
            </a:r>
            <a:r>
              <a:rPr lang="en-US" i="1" dirty="0"/>
              <a:t>Charles </a:t>
            </a:r>
            <a:r>
              <a:rPr lang="en-US" dirty="0"/>
              <a:t>and ends with </a:t>
            </a:r>
            <a:r>
              <a:rPr lang="en-US" i="1" dirty="0"/>
              <a:t>Darwin</a:t>
            </a:r>
            <a:r>
              <a:rPr lang="en-US" dirty="0"/>
              <a:t>. </a:t>
            </a:r>
          </a:p>
          <a:p>
            <a:pPr lvl="0">
              <a:buFont typeface="Wingdings" panose="05000000000000000000" pitchFamily="2" charset="2"/>
              <a:buChar char="§"/>
            </a:pPr>
            <a:r>
              <a:rPr lang="en-US" dirty="0"/>
              <a:t>The second query searches for publications written using either Mark Twain’s pen name or his real name, Samuel Langhorne Clemens. </a:t>
            </a:r>
          </a:p>
          <a:p>
            <a:pPr lvl="0">
              <a:buFont typeface="Wingdings" panose="05000000000000000000" pitchFamily="2" charset="2"/>
              <a:buChar char="§"/>
            </a:pPr>
            <a:r>
              <a:rPr lang="en-US" dirty="0"/>
              <a:t>The third query returns publications written by authors with the first name Charles but not the surname Darwin.</a:t>
            </a:r>
            <a:endParaRPr lang="en-US" dirty="0">
              <a:solidFill>
                <a:srgbClr val="0070C0"/>
              </a:solidFill>
            </a:endParaRPr>
          </a:p>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8</a:t>
            </a:fld>
            <a:endParaRPr lang="en-US"/>
          </a:p>
        </p:txBody>
      </p:sp>
    </p:spTree>
    <p:extLst>
      <p:ext uri="{BB962C8B-B14F-4D97-AF65-F5344CB8AC3E}">
        <p14:creationId xmlns:p14="http://schemas.microsoft.com/office/powerpoint/2010/main" val="3192641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9</a:t>
            </a:fld>
            <a:endParaRPr lang="en-US"/>
          </a:p>
        </p:txBody>
      </p:sp>
    </p:spTree>
    <p:extLst>
      <p:ext uri="{BB962C8B-B14F-4D97-AF65-F5344CB8AC3E}">
        <p14:creationId xmlns:p14="http://schemas.microsoft.com/office/powerpoint/2010/main" val="1061725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B28A0-DDF5-4DFB-B688-74F210B62B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A7AC83-183B-4920-816C-CBE3300C18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2E3531-ECF2-4AF2-B7E4-12F1744276CA}"/>
              </a:ext>
            </a:extLst>
          </p:cNvPr>
          <p:cNvSpPr>
            <a:spLocks noGrp="1"/>
          </p:cNvSpPr>
          <p:nvPr>
            <p:ph type="dt" sz="half" idx="10"/>
          </p:nvPr>
        </p:nvSpPr>
        <p:spPr/>
        <p:txBody>
          <a:bodyPr/>
          <a:lstStyle/>
          <a:p>
            <a:fld id="{2F0DC048-CB74-4FD9-B049-A704A1399802}" type="datetimeFigureOut">
              <a:rPr lang="en-US" smtClean="0"/>
              <a:t>10/23/2017</a:t>
            </a:fld>
            <a:endParaRPr lang="en-US"/>
          </a:p>
        </p:txBody>
      </p:sp>
      <p:sp>
        <p:nvSpPr>
          <p:cNvPr id="5" name="Footer Placeholder 4">
            <a:extLst>
              <a:ext uri="{FF2B5EF4-FFF2-40B4-BE49-F238E27FC236}">
                <a16:creationId xmlns:a16="http://schemas.microsoft.com/office/drawing/2014/main" id="{0071B75F-7D54-4F73-8F91-6AFEBB96D4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CACB1-D3A5-4B7E-86F3-9EBA67144CC2}"/>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3202989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1896E-634B-475F-B4F8-BFE52A85BF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2C4286-690F-45BB-AE44-43D47CAD1E5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AD4A2F-CB68-470C-BAD3-B5C23C2567B5}"/>
              </a:ext>
            </a:extLst>
          </p:cNvPr>
          <p:cNvSpPr>
            <a:spLocks noGrp="1"/>
          </p:cNvSpPr>
          <p:nvPr>
            <p:ph type="dt" sz="half" idx="10"/>
          </p:nvPr>
        </p:nvSpPr>
        <p:spPr/>
        <p:txBody>
          <a:bodyPr/>
          <a:lstStyle/>
          <a:p>
            <a:fld id="{2F0DC048-CB74-4FD9-B049-A704A1399802}" type="datetimeFigureOut">
              <a:rPr lang="en-US" smtClean="0"/>
              <a:t>10/23/2017</a:t>
            </a:fld>
            <a:endParaRPr lang="en-US"/>
          </a:p>
        </p:txBody>
      </p:sp>
      <p:sp>
        <p:nvSpPr>
          <p:cNvPr id="5" name="Footer Placeholder 4">
            <a:extLst>
              <a:ext uri="{FF2B5EF4-FFF2-40B4-BE49-F238E27FC236}">
                <a16:creationId xmlns:a16="http://schemas.microsoft.com/office/drawing/2014/main" id="{0FABDBC0-BA75-47E7-8BF1-0360BDBB90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0769A2-B656-406F-95A0-905152EC9EDB}"/>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1931132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2D928F-DFFD-4B17-95EF-9DF947581B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CDC893-A5DD-4A5E-9D14-B76D71BFD74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1321AE-9B87-42A3-B260-A02B02AFFAAA}"/>
              </a:ext>
            </a:extLst>
          </p:cNvPr>
          <p:cNvSpPr>
            <a:spLocks noGrp="1"/>
          </p:cNvSpPr>
          <p:nvPr>
            <p:ph type="dt" sz="half" idx="10"/>
          </p:nvPr>
        </p:nvSpPr>
        <p:spPr/>
        <p:txBody>
          <a:bodyPr/>
          <a:lstStyle/>
          <a:p>
            <a:fld id="{2F0DC048-CB74-4FD9-B049-A704A1399802}" type="datetimeFigureOut">
              <a:rPr lang="en-US" smtClean="0"/>
              <a:t>10/23/2017</a:t>
            </a:fld>
            <a:endParaRPr lang="en-US"/>
          </a:p>
        </p:txBody>
      </p:sp>
      <p:sp>
        <p:nvSpPr>
          <p:cNvPr id="5" name="Footer Placeholder 4">
            <a:extLst>
              <a:ext uri="{FF2B5EF4-FFF2-40B4-BE49-F238E27FC236}">
                <a16:creationId xmlns:a16="http://schemas.microsoft.com/office/drawing/2014/main" id="{C26C8F35-0C25-4CD6-9B49-F9582EC580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D23E1-9037-4793-BE3D-ABAC59ACBFA8}"/>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1917983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B44C-94C2-45BD-B83C-0F6C6404D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69C29F-75BB-49CF-976F-393013676E5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56F82B-1CE3-4D4A-9D59-2E64A3FE15ED}"/>
              </a:ext>
            </a:extLst>
          </p:cNvPr>
          <p:cNvSpPr>
            <a:spLocks noGrp="1"/>
          </p:cNvSpPr>
          <p:nvPr>
            <p:ph type="dt" sz="half" idx="10"/>
          </p:nvPr>
        </p:nvSpPr>
        <p:spPr/>
        <p:txBody>
          <a:bodyPr/>
          <a:lstStyle/>
          <a:p>
            <a:fld id="{2F0DC048-CB74-4FD9-B049-A704A1399802}" type="datetimeFigureOut">
              <a:rPr lang="en-US" smtClean="0"/>
              <a:t>10/23/2017</a:t>
            </a:fld>
            <a:endParaRPr lang="en-US"/>
          </a:p>
        </p:txBody>
      </p:sp>
      <p:sp>
        <p:nvSpPr>
          <p:cNvPr id="5" name="Footer Placeholder 4">
            <a:extLst>
              <a:ext uri="{FF2B5EF4-FFF2-40B4-BE49-F238E27FC236}">
                <a16:creationId xmlns:a16="http://schemas.microsoft.com/office/drawing/2014/main" id="{535DB1D9-676E-453E-8452-BF2637FE6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F38554-3684-466C-A1CA-7CC016EC3DD0}"/>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1753575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97DD0-EE36-4EB8-B037-D71D49B9B1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D95D6F-210F-41A7-9BC5-314EE412D6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623AA63-7EC0-4188-94C2-772D9BB22A9F}"/>
              </a:ext>
            </a:extLst>
          </p:cNvPr>
          <p:cNvSpPr>
            <a:spLocks noGrp="1"/>
          </p:cNvSpPr>
          <p:nvPr>
            <p:ph type="dt" sz="half" idx="10"/>
          </p:nvPr>
        </p:nvSpPr>
        <p:spPr/>
        <p:txBody>
          <a:bodyPr/>
          <a:lstStyle/>
          <a:p>
            <a:fld id="{2F0DC048-CB74-4FD9-B049-A704A1399802}" type="datetimeFigureOut">
              <a:rPr lang="en-US" smtClean="0"/>
              <a:t>10/23/2017</a:t>
            </a:fld>
            <a:endParaRPr lang="en-US"/>
          </a:p>
        </p:txBody>
      </p:sp>
      <p:sp>
        <p:nvSpPr>
          <p:cNvPr id="5" name="Footer Placeholder 4">
            <a:extLst>
              <a:ext uri="{FF2B5EF4-FFF2-40B4-BE49-F238E27FC236}">
                <a16:creationId xmlns:a16="http://schemas.microsoft.com/office/drawing/2014/main" id="{BFF44DE4-C302-4655-9962-AB8D95F1E0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782DC2-FCEB-40D0-B3F6-9A1634AFE192}"/>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373759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7CAA5-2C65-4E07-9A9B-0D639D901B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49EE5F-AD5C-49FF-A363-3386DC97C26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89C799-5C09-43EF-AAB5-13545BCB85C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FAE1E8-1BE1-4ADA-AB49-B565C57EC7C7}"/>
              </a:ext>
            </a:extLst>
          </p:cNvPr>
          <p:cNvSpPr>
            <a:spLocks noGrp="1"/>
          </p:cNvSpPr>
          <p:nvPr>
            <p:ph type="dt" sz="half" idx="10"/>
          </p:nvPr>
        </p:nvSpPr>
        <p:spPr/>
        <p:txBody>
          <a:bodyPr/>
          <a:lstStyle/>
          <a:p>
            <a:fld id="{2F0DC048-CB74-4FD9-B049-A704A1399802}" type="datetimeFigureOut">
              <a:rPr lang="en-US" smtClean="0"/>
              <a:t>10/23/2017</a:t>
            </a:fld>
            <a:endParaRPr lang="en-US"/>
          </a:p>
        </p:txBody>
      </p:sp>
      <p:sp>
        <p:nvSpPr>
          <p:cNvPr id="6" name="Footer Placeholder 5">
            <a:extLst>
              <a:ext uri="{FF2B5EF4-FFF2-40B4-BE49-F238E27FC236}">
                <a16:creationId xmlns:a16="http://schemas.microsoft.com/office/drawing/2014/main" id="{883DB575-B94B-4362-848B-70072D2C55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49B258-AB62-4C13-B86B-20F6C137A146}"/>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2998384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814B3-063A-42E0-9FD8-908B422613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10DF43-E4B9-4FE5-AC0F-4E87DB4F57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CE613D5-D904-4E17-97C5-5178EA9AB5A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01C988-74D2-4351-A80E-956ED388D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85C4E26-65D7-41C5-BCB1-88635D954AD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C856D3-0F33-4D52-B792-F2EAA61B81A9}"/>
              </a:ext>
            </a:extLst>
          </p:cNvPr>
          <p:cNvSpPr>
            <a:spLocks noGrp="1"/>
          </p:cNvSpPr>
          <p:nvPr>
            <p:ph type="dt" sz="half" idx="10"/>
          </p:nvPr>
        </p:nvSpPr>
        <p:spPr/>
        <p:txBody>
          <a:bodyPr/>
          <a:lstStyle/>
          <a:p>
            <a:fld id="{2F0DC048-CB74-4FD9-B049-A704A1399802}" type="datetimeFigureOut">
              <a:rPr lang="en-US" smtClean="0"/>
              <a:t>10/23/2017</a:t>
            </a:fld>
            <a:endParaRPr lang="en-US"/>
          </a:p>
        </p:txBody>
      </p:sp>
      <p:sp>
        <p:nvSpPr>
          <p:cNvPr id="8" name="Footer Placeholder 7">
            <a:extLst>
              <a:ext uri="{FF2B5EF4-FFF2-40B4-BE49-F238E27FC236}">
                <a16:creationId xmlns:a16="http://schemas.microsoft.com/office/drawing/2014/main" id="{1A50866B-0843-46B0-8877-1293BEA17E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DEF87A-3CA3-4646-8A8E-D9C107D5EF73}"/>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3017940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909FF-2284-4CFE-8B57-CD7A467AE4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163697-6899-4186-9AE4-A5D2E49765D6}"/>
              </a:ext>
            </a:extLst>
          </p:cNvPr>
          <p:cNvSpPr>
            <a:spLocks noGrp="1"/>
          </p:cNvSpPr>
          <p:nvPr>
            <p:ph type="dt" sz="half" idx="10"/>
          </p:nvPr>
        </p:nvSpPr>
        <p:spPr/>
        <p:txBody>
          <a:bodyPr/>
          <a:lstStyle/>
          <a:p>
            <a:fld id="{2F0DC048-CB74-4FD9-B049-A704A1399802}" type="datetimeFigureOut">
              <a:rPr lang="en-US" smtClean="0"/>
              <a:t>10/23/2017</a:t>
            </a:fld>
            <a:endParaRPr lang="en-US"/>
          </a:p>
        </p:txBody>
      </p:sp>
      <p:sp>
        <p:nvSpPr>
          <p:cNvPr id="4" name="Footer Placeholder 3">
            <a:extLst>
              <a:ext uri="{FF2B5EF4-FFF2-40B4-BE49-F238E27FC236}">
                <a16:creationId xmlns:a16="http://schemas.microsoft.com/office/drawing/2014/main" id="{EC1C3EC1-D571-473B-8A97-0FDBA8DD6C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D498B-0739-404F-9281-2DE427CDF9E3}"/>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3136963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59CDB6-5F97-4113-8B86-6C45AB19AEB8}"/>
              </a:ext>
            </a:extLst>
          </p:cNvPr>
          <p:cNvSpPr>
            <a:spLocks noGrp="1"/>
          </p:cNvSpPr>
          <p:nvPr>
            <p:ph type="dt" sz="half" idx="10"/>
          </p:nvPr>
        </p:nvSpPr>
        <p:spPr/>
        <p:txBody>
          <a:bodyPr/>
          <a:lstStyle/>
          <a:p>
            <a:fld id="{2F0DC048-CB74-4FD9-B049-A704A1399802}" type="datetimeFigureOut">
              <a:rPr lang="en-US" smtClean="0"/>
              <a:t>10/23/2017</a:t>
            </a:fld>
            <a:endParaRPr lang="en-US"/>
          </a:p>
        </p:txBody>
      </p:sp>
      <p:sp>
        <p:nvSpPr>
          <p:cNvPr id="3" name="Footer Placeholder 2">
            <a:extLst>
              <a:ext uri="{FF2B5EF4-FFF2-40B4-BE49-F238E27FC236}">
                <a16:creationId xmlns:a16="http://schemas.microsoft.com/office/drawing/2014/main" id="{722FD974-05A8-4D18-8858-6C9AFEE452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A39449-9F63-4495-9F93-0DE7AEC65A9B}"/>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246424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51E75-F146-4D42-B531-49EA5F2AA0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54057A-49CE-4CD5-AB62-76CBB6E712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6DF000-A443-4266-BEE4-E26F099D8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981484-7C93-4B6A-866F-8EF9A6ACB7C7}"/>
              </a:ext>
            </a:extLst>
          </p:cNvPr>
          <p:cNvSpPr>
            <a:spLocks noGrp="1"/>
          </p:cNvSpPr>
          <p:nvPr>
            <p:ph type="dt" sz="half" idx="10"/>
          </p:nvPr>
        </p:nvSpPr>
        <p:spPr/>
        <p:txBody>
          <a:bodyPr/>
          <a:lstStyle/>
          <a:p>
            <a:fld id="{2F0DC048-CB74-4FD9-B049-A704A1399802}" type="datetimeFigureOut">
              <a:rPr lang="en-US" smtClean="0"/>
              <a:t>10/23/2017</a:t>
            </a:fld>
            <a:endParaRPr lang="en-US"/>
          </a:p>
        </p:txBody>
      </p:sp>
      <p:sp>
        <p:nvSpPr>
          <p:cNvPr id="6" name="Footer Placeholder 5">
            <a:extLst>
              <a:ext uri="{FF2B5EF4-FFF2-40B4-BE49-F238E27FC236}">
                <a16:creationId xmlns:a16="http://schemas.microsoft.com/office/drawing/2014/main" id="{AD2D785E-3BD6-4986-AC42-BC15C7A7DE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A797E-84D0-4DEB-93E1-885933C2AFE5}"/>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2319854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931E3-E7D8-40A7-AB97-256E6BD8CF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CCF3DB-701B-4032-92F6-84A0C58C3E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5D2BC0-50C1-46AE-8979-888DDF9AA9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3E6753-F9E6-4927-B5A6-4E5A4B7EFDA1}"/>
              </a:ext>
            </a:extLst>
          </p:cNvPr>
          <p:cNvSpPr>
            <a:spLocks noGrp="1"/>
          </p:cNvSpPr>
          <p:nvPr>
            <p:ph type="dt" sz="half" idx="10"/>
          </p:nvPr>
        </p:nvSpPr>
        <p:spPr/>
        <p:txBody>
          <a:bodyPr/>
          <a:lstStyle/>
          <a:p>
            <a:fld id="{2F0DC048-CB74-4FD9-B049-A704A1399802}" type="datetimeFigureOut">
              <a:rPr lang="en-US" smtClean="0"/>
              <a:t>10/23/2017</a:t>
            </a:fld>
            <a:endParaRPr lang="en-US"/>
          </a:p>
        </p:txBody>
      </p:sp>
      <p:sp>
        <p:nvSpPr>
          <p:cNvPr id="6" name="Footer Placeholder 5">
            <a:extLst>
              <a:ext uri="{FF2B5EF4-FFF2-40B4-BE49-F238E27FC236}">
                <a16:creationId xmlns:a16="http://schemas.microsoft.com/office/drawing/2014/main" id="{8C5041BC-97A5-4CE3-90F9-52AB009611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CC46C7-3319-4EC0-9B42-11BE413F11F0}"/>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1084672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FACC6B-393B-419F-A7E2-B5FF76E643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1261AF-826D-4DF1-A9E7-4A2B8C43CE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9A0BC5-F521-48DD-B025-4877B1BDAE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0DC048-CB74-4FD9-B049-A704A1399802}" type="datetimeFigureOut">
              <a:rPr lang="en-US" smtClean="0"/>
              <a:t>10/23/2017</a:t>
            </a:fld>
            <a:endParaRPr lang="en-US"/>
          </a:p>
        </p:txBody>
      </p:sp>
      <p:sp>
        <p:nvSpPr>
          <p:cNvPr id="5" name="Footer Placeholder 4">
            <a:extLst>
              <a:ext uri="{FF2B5EF4-FFF2-40B4-BE49-F238E27FC236}">
                <a16:creationId xmlns:a16="http://schemas.microsoft.com/office/drawing/2014/main" id="{783EEEAB-BD8F-42BF-9B73-59BCED03B0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2D26C9-9167-487B-B50A-A68E0AA2FD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07AFD9-5C98-4D22-B9B4-C3C0F183F4B3}" type="slidenum">
              <a:rPr lang="en-US" smtClean="0"/>
              <a:t>‹#›</a:t>
            </a:fld>
            <a:endParaRPr lang="en-US"/>
          </a:p>
        </p:txBody>
      </p:sp>
    </p:spTree>
    <p:extLst>
      <p:ext uri="{BB962C8B-B14F-4D97-AF65-F5344CB8AC3E}">
        <p14:creationId xmlns:p14="http://schemas.microsoft.com/office/powerpoint/2010/main" val="192127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dev.mysql.com/doc/refman/5.7/en/string-functions.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dev.mysql.com/doc/refman/5.7/en/date-and-time-functions.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localhost/xampp"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Joining Tables Together</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a:bodyPr>
          <a:lstStyle/>
          <a:p>
            <a:r>
              <a:rPr lang="en-US" dirty="0"/>
              <a:t>It is quite normal to maintain multiple tables within a database, each holding a different type of information.</a:t>
            </a:r>
          </a:p>
          <a:p>
            <a:endParaRPr lang="en-US" dirty="0"/>
          </a:p>
          <a:p>
            <a:endParaRPr lang="en-US" dirty="0"/>
          </a:p>
          <a:p>
            <a:pPr marL="457200" lvl="1" indent="0">
              <a:buNone/>
            </a:pPr>
            <a:r>
              <a:rPr lang="en-US" dirty="0"/>
              <a:t>For example, consider the case of a </a:t>
            </a:r>
            <a:r>
              <a:rPr lang="en-US" i="1" dirty="0"/>
              <a:t>customers </a:t>
            </a:r>
            <a:r>
              <a:rPr lang="en-US" dirty="0"/>
              <a:t>table that needs to be able to be cross-referenced with publications purchased from the </a:t>
            </a:r>
            <a:r>
              <a:rPr lang="en-US" i="1" dirty="0"/>
              <a:t>classics </a:t>
            </a:r>
            <a:r>
              <a:rPr lang="en-US" dirty="0"/>
              <a:t>table.</a:t>
            </a:r>
          </a:p>
          <a:p>
            <a:endParaRPr lang="en-US" i="1" dirty="0"/>
          </a:p>
        </p:txBody>
      </p:sp>
    </p:spTree>
    <p:extLst>
      <p:ext uri="{BB962C8B-B14F-4D97-AF65-F5344CB8AC3E}">
        <p14:creationId xmlns:p14="http://schemas.microsoft.com/office/powerpoint/2010/main" val="1838548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MySQL Functions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a:bodyPr>
          <a:lstStyle/>
          <a:p>
            <a:r>
              <a:rPr lang="en-US" dirty="0"/>
              <a:t>Having functions built into MySQL substantially reduces the time needed for performing complex queries, as well as their complexity. </a:t>
            </a:r>
          </a:p>
          <a:p>
            <a:pPr marL="457200" lvl="1" indent="0">
              <a:buNone/>
            </a:pPr>
            <a:r>
              <a:rPr lang="en-US" dirty="0"/>
              <a:t>If you wish to learn more about the available string and date/time functions, you can visit the following URLs:</a:t>
            </a:r>
          </a:p>
          <a:p>
            <a:endParaRPr lang="en-US" dirty="0"/>
          </a:p>
          <a:p>
            <a:pPr marL="457200" lvl="1" indent="0">
              <a:buNone/>
            </a:pPr>
            <a:r>
              <a:rPr lang="en-US" i="1" dirty="0">
                <a:hlinkClick r:id="rId3"/>
              </a:rPr>
              <a:t>https://dev.mysql.com/doc/refman/5.7/en/string-functions.html</a:t>
            </a:r>
            <a:endParaRPr lang="en-US" i="1" dirty="0"/>
          </a:p>
          <a:p>
            <a:pPr marL="457200" lvl="1" indent="0">
              <a:buNone/>
            </a:pPr>
            <a:endParaRPr lang="en-US" i="1" dirty="0"/>
          </a:p>
          <a:p>
            <a:pPr marL="457200" lvl="1" indent="0">
              <a:buNone/>
            </a:pPr>
            <a:r>
              <a:rPr lang="en-US" i="1" dirty="0">
                <a:hlinkClick r:id="rId4"/>
              </a:rPr>
              <a:t>https://dev.mysql.com/doc/refman/5.7/en/date-and-time-functions.html</a:t>
            </a:r>
            <a:endParaRPr lang="en-US" i="1" dirty="0"/>
          </a:p>
          <a:p>
            <a:pPr marL="457200" lvl="1" indent="0">
              <a:buNone/>
            </a:pPr>
            <a:endParaRPr lang="en-US" i="1" dirty="0"/>
          </a:p>
        </p:txBody>
      </p:sp>
    </p:spTree>
    <p:extLst>
      <p:ext uri="{BB962C8B-B14F-4D97-AF65-F5344CB8AC3E}">
        <p14:creationId xmlns:p14="http://schemas.microsoft.com/office/powerpoint/2010/main" val="3667901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Accessing MySQL via </a:t>
            </a:r>
            <a:r>
              <a:rPr lang="en-US" dirty="0" err="1"/>
              <a:t>phpMyAdmin</a:t>
            </a:r>
            <a:endParaRPr lang="en-US" dirty="0"/>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a:bodyPr>
          <a:lstStyle/>
          <a:p>
            <a:r>
              <a:rPr lang="en-US" dirty="0"/>
              <a:t>Although to use MySQL you have to learn these main commands and how they work, once you understand them, it can be much quicker and simpler to use a program such as </a:t>
            </a:r>
            <a:r>
              <a:rPr lang="en-US" i="1" dirty="0" err="1"/>
              <a:t>phpMyAdmin</a:t>
            </a:r>
            <a:r>
              <a:rPr lang="en-US" i="1" dirty="0"/>
              <a:t> </a:t>
            </a:r>
            <a:r>
              <a:rPr lang="en-US" dirty="0"/>
              <a:t>to manage your databases and tables.</a:t>
            </a:r>
          </a:p>
          <a:p>
            <a:endParaRPr lang="en-US" dirty="0"/>
          </a:p>
          <a:p>
            <a:r>
              <a:rPr lang="en-US" dirty="0">
                <a:hlinkClick r:id="rId3"/>
              </a:rPr>
              <a:t>http://localhost/xampp</a:t>
            </a:r>
            <a:endParaRPr lang="en-US" dirty="0"/>
          </a:p>
          <a:p>
            <a:endParaRPr lang="en-US" i="1" dirty="0"/>
          </a:p>
          <a:p>
            <a:r>
              <a:rPr lang="en-US" dirty="0"/>
              <a:t>Now click the </a:t>
            </a:r>
            <a:r>
              <a:rPr lang="en-US" dirty="0" err="1"/>
              <a:t>phpMyAdmin</a:t>
            </a:r>
            <a:r>
              <a:rPr lang="en-US" dirty="0"/>
              <a:t> link toward the bottom of the </a:t>
            </a:r>
            <a:r>
              <a:rPr lang="en-US" dirty="0" err="1"/>
              <a:t>lefthand</a:t>
            </a:r>
            <a:r>
              <a:rPr lang="en-US" dirty="0"/>
              <a:t> menu to open up the program</a:t>
            </a:r>
            <a:endParaRPr lang="en-US" i="1" dirty="0"/>
          </a:p>
        </p:txBody>
      </p:sp>
    </p:spTree>
    <p:extLst>
      <p:ext uri="{BB962C8B-B14F-4D97-AF65-F5344CB8AC3E}">
        <p14:creationId xmlns:p14="http://schemas.microsoft.com/office/powerpoint/2010/main" val="590888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Querying a MySQL Database with PHP</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a:bodyPr>
          <a:lstStyle/>
          <a:p>
            <a:r>
              <a:rPr lang="en-US" dirty="0"/>
              <a:t>The reason for using PHP as an interface to MySQL is to format the results of SQL queries in a form visible in a web page. </a:t>
            </a:r>
          </a:p>
          <a:p>
            <a:endParaRPr lang="en-US" dirty="0"/>
          </a:p>
          <a:p>
            <a:endParaRPr lang="en-US" dirty="0"/>
          </a:p>
          <a:p>
            <a:r>
              <a:rPr lang="en-US" dirty="0"/>
              <a:t>When MySQL returns its response, it will come as a </a:t>
            </a:r>
            <a:r>
              <a:rPr lang="en-US" u="sng" dirty="0"/>
              <a:t>data structure </a:t>
            </a:r>
            <a:r>
              <a:rPr lang="en-US" dirty="0"/>
              <a:t>that PHP can recognize instead of the formatted output you see when you work on the command line. </a:t>
            </a:r>
          </a:p>
        </p:txBody>
      </p:sp>
    </p:spTree>
    <p:extLst>
      <p:ext uri="{BB962C8B-B14F-4D97-AF65-F5344CB8AC3E}">
        <p14:creationId xmlns:p14="http://schemas.microsoft.com/office/powerpoint/2010/main" val="28488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Querying a MySQL Database with PHP</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a:bodyPr>
          <a:lstStyle/>
          <a:p>
            <a:r>
              <a:rPr lang="en-US" dirty="0"/>
              <a:t>The process of using MySQL with PHP is as follows:</a:t>
            </a:r>
          </a:p>
          <a:p>
            <a:endParaRPr lang="en-US" dirty="0"/>
          </a:p>
          <a:p>
            <a:pPr marL="514350" indent="-514350">
              <a:buFont typeface="+mj-lt"/>
              <a:buAutoNum type="arabicPeriod"/>
            </a:pPr>
            <a:r>
              <a:rPr lang="en-US" dirty="0"/>
              <a:t>Connect to MySQL and select the database to use.</a:t>
            </a:r>
          </a:p>
          <a:p>
            <a:pPr marL="514350" indent="-514350">
              <a:buFont typeface="+mj-lt"/>
              <a:buAutoNum type="arabicPeriod"/>
            </a:pPr>
            <a:r>
              <a:rPr lang="en-US" dirty="0"/>
              <a:t>Build a query string.</a:t>
            </a:r>
          </a:p>
          <a:p>
            <a:pPr marL="514350" indent="-514350">
              <a:buFont typeface="+mj-lt"/>
              <a:buAutoNum type="arabicPeriod"/>
            </a:pPr>
            <a:r>
              <a:rPr lang="en-US" dirty="0"/>
              <a:t>Perform the query.</a:t>
            </a:r>
          </a:p>
          <a:p>
            <a:pPr marL="514350" indent="-514350">
              <a:buFont typeface="+mj-lt"/>
              <a:buAutoNum type="arabicPeriod"/>
            </a:pPr>
            <a:r>
              <a:rPr lang="en-US" dirty="0"/>
              <a:t>Retrieve the results and output them to a web page.</a:t>
            </a:r>
          </a:p>
          <a:p>
            <a:pPr marL="514350" indent="-514350">
              <a:buFont typeface="+mj-lt"/>
              <a:buAutoNum type="arabicPeriod"/>
            </a:pPr>
            <a:r>
              <a:rPr lang="en-US" dirty="0"/>
              <a:t>Repeat steps 2 to 4 until all desired data has been retrieved.</a:t>
            </a:r>
          </a:p>
          <a:p>
            <a:pPr marL="514350" indent="-514350">
              <a:buFont typeface="+mj-lt"/>
              <a:buAutoNum type="arabicPeriod"/>
            </a:pPr>
            <a:r>
              <a:rPr lang="en-US" dirty="0"/>
              <a:t>Disconnect from MySQL.</a:t>
            </a:r>
          </a:p>
        </p:txBody>
      </p:sp>
    </p:spTree>
    <p:extLst>
      <p:ext uri="{BB962C8B-B14F-4D97-AF65-F5344CB8AC3E}">
        <p14:creationId xmlns:p14="http://schemas.microsoft.com/office/powerpoint/2010/main" val="909566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Creating a Login File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fontScale="92500" lnSpcReduction="20000"/>
          </a:bodyPr>
          <a:lstStyle/>
          <a:p>
            <a:r>
              <a:rPr lang="en-US" dirty="0"/>
              <a:t>Most websites developed with PHP contain multiple program files that will require access to MySQL and will thus need the login and password details. </a:t>
            </a:r>
          </a:p>
          <a:p>
            <a:pPr>
              <a:buFont typeface="Courier New" panose="02070309020205020404" pitchFamily="49" charset="0"/>
              <a:buChar char="o"/>
            </a:pPr>
            <a:r>
              <a:rPr lang="en-US" dirty="0"/>
              <a:t>Therefore, it’s sensible to create a single file to store these and then include that file wherever it’s needed. </a:t>
            </a:r>
          </a:p>
          <a:p>
            <a:pPr marL="457200" lvl="1" indent="0">
              <a:buNone/>
            </a:pPr>
            <a:endParaRPr lang="en-US" i="1" dirty="0">
              <a:solidFill>
                <a:srgbClr val="0070C0"/>
              </a:solidFill>
            </a:endParaRPr>
          </a:p>
          <a:p>
            <a:pPr marL="457200" lvl="1" indent="0">
              <a:buNone/>
            </a:pPr>
            <a:r>
              <a:rPr lang="en-US" dirty="0">
                <a:solidFill>
                  <a:srgbClr val="0070C0"/>
                </a:solidFill>
              </a:rPr>
              <a:t>&lt;?</a:t>
            </a:r>
            <a:r>
              <a:rPr lang="en-US" dirty="0" err="1">
                <a:solidFill>
                  <a:srgbClr val="0070C0"/>
                </a:solidFill>
              </a:rPr>
              <a:t>php</a:t>
            </a:r>
            <a:r>
              <a:rPr lang="en-US" dirty="0">
                <a:solidFill>
                  <a:srgbClr val="0070C0"/>
                </a:solidFill>
              </a:rPr>
              <a:t> 	// </a:t>
            </a:r>
            <a:r>
              <a:rPr lang="en-US" dirty="0" err="1">
                <a:solidFill>
                  <a:srgbClr val="0070C0"/>
                </a:solidFill>
              </a:rPr>
              <a:t>login.php</a:t>
            </a: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hn</a:t>
            </a:r>
            <a:r>
              <a:rPr lang="en-US" dirty="0">
                <a:solidFill>
                  <a:srgbClr val="0070C0"/>
                </a:solidFill>
              </a:rPr>
              <a:t> = 'localhost’;</a:t>
            </a:r>
          </a:p>
          <a:p>
            <a:pPr marL="457200" lvl="1" indent="0">
              <a:buNone/>
            </a:pPr>
            <a:r>
              <a:rPr lang="en-US" dirty="0">
                <a:solidFill>
                  <a:srgbClr val="0070C0"/>
                </a:solidFill>
              </a:rPr>
              <a:t>	$</a:t>
            </a:r>
            <a:r>
              <a:rPr lang="en-US" dirty="0" err="1">
                <a:solidFill>
                  <a:srgbClr val="0070C0"/>
                </a:solidFill>
              </a:rPr>
              <a:t>db</a:t>
            </a:r>
            <a:r>
              <a:rPr lang="en-US" dirty="0">
                <a:solidFill>
                  <a:srgbClr val="0070C0"/>
                </a:solidFill>
              </a:rPr>
              <a:t> = 'publications’;</a:t>
            </a:r>
          </a:p>
          <a:p>
            <a:pPr marL="457200" lvl="1" indent="0">
              <a:buNone/>
            </a:pPr>
            <a:r>
              <a:rPr lang="en-US" dirty="0">
                <a:solidFill>
                  <a:srgbClr val="0070C0"/>
                </a:solidFill>
              </a:rPr>
              <a:t>	$un = '</a:t>
            </a:r>
            <a:r>
              <a:rPr lang="en-US" i="1" dirty="0">
                <a:solidFill>
                  <a:srgbClr val="0070C0"/>
                </a:solidFill>
              </a:rPr>
              <a:t>username</a:t>
            </a:r>
            <a:r>
              <a:rPr lang="en-US" dirty="0">
                <a:solidFill>
                  <a:srgbClr val="0070C0"/>
                </a:solidFill>
              </a:rPr>
              <a:t>’;</a:t>
            </a:r>
          </a:p>
          <a:p>
            <a:pPr marL="457200" lvl="1" indent="0">
              <a:buNone/>
            </a:pPr>
            <a:r>
              <a:rPr lang="en-US" dirty="0">
                <a:solidFill>
                  <a:srgbClr val="0070C0"/>
                </a:solidFill>
              </a:rPr>
              <a:t>	$pw = '</a:t>
            </a:r>
            <a:r>
              <a:rPr lang="en-US" i="1" dirty="0">
                <a:solidFill>
                  <a:srgbClr val="0070C0"/>
                </a:solidFill>
              </a:rPr>
              <a:t>password</a:t>
            </a:r>
            <a:r>
              <a:rPr lang="en-US" dirty="0">
                <a:solidFill>
                  <a:srgbClr val="0070C0"/>
                </a:solidFill>
              </a:rPr>
              <a:t>';</a:t>
            </a:r>
          </a:p>
          <a:p>
            <a:pPr marL="457200" lvl="1" indent="0">
              <a:buNone/>
            </a:pPr>
            <a:r>
              <a:rPr lang="en-US" dirty="0">
                <a:solidFill>
                  <a:srgbClr val="0070C0"/>
                </a:solidFill>
              </a:rPr>
              <a:t>?&gt;</a:t>
            </a:r>
          </a:p>
          <a:p>
            <a:endParaRPr lang="en-US" dirty="0"/>
          </a:p>
          <a:p>
            <a:pPr lvl="1"/>
            <a:r>
              <a:rPr lang="en-US" dirty="0"/>
              <a:t>Type the example, replacing </a:t>
            </a:r>
            <a:r>
              <a:rPr lang="en-US" i="1" dirty="0"/>
              <a:t>username </a:t>
            </a:r>
            <a:r>
              <a:rPr lang="en-US" dirty="0"/>
              <a:t>and </a:t>
            </a:r>
            <a:r>
              <a:rPr lang="en-US" i="1" dirty="0"/>
              <a:t>password </a:t>
            </a:r>
            <a:r>
              <a:rPr lang="en-US" dirty="0"/>
              <a:t>with the values you use for your MySQL database, and save it to the document root directory you set up</a:t>
            </a:r>
          </a:p>
        </p:txBody>
      </p:sp>
    </p:spTree>
    <p:extLst>
      <p:ext uri="{BB962C8B-B14F-4D97-AF65-F5344CB8AC3E}">
        <p14:creationId xmlns:p14="http://schemas.microsoft.com/office/powerpoint/2010/main" val="2833082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Creating a Login File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a:bodyPr>
          <a:lstStyle/>
          <a:p>
            <a:r>
              <a:rPr lang="en-US" dirty="0"/>
              <a:t>The </a:t>
            </a:r>
            <a:r>
              <a:rPr lang="en-US" b="1" dirty="0">
                <a:solidFill>
                  <a:srgbClr val="0070C0"/>
                </a:solidFill>
              </a:rPr>
              <a:t>$</a:t>
            </a:r>
            <a:r>
              <a:rPr lang="en-US" b="1" dirty="0" err="1">
                <a:solidFill>
                  <a:srgbClr val="0070C0"/>
                </a:solidFill>
              </a:rPr>
              <a:t>hn</a:t>
            </a:r>
            <a:r>
              <a:rPr lang="en-US" b="1" dirty="0">
                <a:solidFill>
                  <a:srgbClr val="0070C0"/>
                </a:solidFill>
              </a:rPr>
              <a:t> </a:t>
            </a:r>
            <a:r>
              <a:rPr lang="en-US" dirty="0"/>
              <a:t>variable will tell PHP which computer to use when connecting to a database.</a:t>
            </a:r>
          </a:p>
          <a:p>
            <a:endParaRPr lang="en-US" dirty="0"/>
          </a:p>
          <a:p>
            <a:endParaRPr lang="en-US" dirty="0"/>
          </a:p>
          <a:p>
            <a:r>
              <a:rPr lang="en-US" dirty="0"/>
              <a:t>This is required, because you can access MySQL databases on any computer connected to your PHP installation, and that potentially includes any host anywhere on the web.</a:t>
            </a:r>
          </a:p>
          <a:p>
            <a:endParaRPr lang="en-US" dirty="0"/>
          </a:p>
        </p:txBody>
      </p:sp>
    </p:spTree>
    <p:extLst>
      <p:ext uri="{BB962C8B-B14F-4D97-AF65-F5344CB8AC3E}">
        <p14:creationId xmlns:p14="http://schemas.microsoft.com/office/powerpoint/2010/main" val="3127689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Creating a Login File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a:bodyPr>
          <a:lstStyle/>
          <a:p>
            <a:r>
              <a:rPr lang="en-US" dirty="0">
                <a:solidFill>
                  <a:srgbClr val="FF0000"/>
                </a:solidFill>
              </a:rPr>
              <a:t>TIP</a:t>
            </a:r>
            <a:r>
              <a:rPr lang="en-US" dirty="0"/>
              <a:t>: Another benefit of keeping these login details in a single place is that you can </a:t>
            </a:r>
            <a:r>
              <a:rPr lang="en-US" u="sng" dirty="0"/>
              <a:t>change your password as frequently as you like </a:t>
            </a:r>
            <a:r>
              <a:rPr lang="en-US" dirty="0"/>
              <a:t>and there will be only one file to update when you do, no matter how many PHP files access MySQL.</a:t>
            </a:r>
          </a:p>
          <a:p>
            <a:endParaRPr lang="en-US" dirty="0"/>
          </a:p>
        </p:txBody>
      </p:sp>
    </p:spTree>
    <p:extLst>
      <p:ext uri="{BB962C8B-B14F-4D97-AF65-F5344CB8AC3E}">
        <p14:creationId xmlns:p14="http://schemas.microsoft.com/office/powerpoint/2010/main" val="2938851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Connecting to a MySQL Database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a:bodyPr>
          <a:lstStyle/>
          <a:p>
            <a:r>
              <a:rPr lang="en-US" dirty="0"/>
              <a:t>Now that you have the </a:t>
            </a:r>
            <a:r>
              <a:rPr lang="en-US" i="1" dirty="0" err="1"/>
              <a:t>login.php</a:t>
            </a:r>
            <a:r>
              <a:rPr lang="en-US" i="1" dirty="0"/>
              <a:t> </a:t>
            </a:r>
            <a:r>
              <a:rPr lang="en-US" dirty="0"/>
              <a:t>file saved, you can include it in any PHP files that will need to access the database by using the </a:t>
            </a:r>
            <a:r>
              <a:rPr lang="en-US" b="1" dirty="0" err="1">
                <a:solidFill>
                  <a:schemeClr val="accent1"/>
                </a:solidFill>
              </a:rPr>
              <a:t>require_once</a:t>
            </a:r>
            <a:r>
              <a:rPr lang="en-US" b="1" dirty="0">
                <a:solidFill>
                  <a:schemeClr val="accent1"/>
                </a:solidFill>
              </a:rPr>
              <a:t> </a:t>
            </a:r>
            <a:r>
              <a:rPr lang="en-US" dirty="0"/>
              <a:t>statement. </a:t>
            </a:r>
          </a:p>
          <a:p>
            <a:endParaRPr lang="en-US" dirty="0"/>
          </a:p>
          <a:p>
            <a:pPr lvl="1">
              <a:buFont typeface="Courier New" panose="02070309020205020404" pitchFamily="49" charset="0"/>
              <a:buChar char="o"/>
            </a:pPr>
            <a:r>
              <a:rPr lang="en-US" dirty="0"/>
              <a:t>This is preferable to an </a:t>
            </a:r>
            <a:r>
              <a:rPr lang="en-US" dirty="0">
                <a:solidFill>
                  <a:schemeClr val="accent1"/>
                </a:solidFill>
              </a:rPr>
              <a:t>include</a:t>
            </a:r>
            <a:r>
              <a:rPr lang="en-US" dirty="0"/>
              <a:t> statement, as it will generate a fatal error if the file is not found.</a:t>
            </a:r>
          </a:p>
          <a:p>
            <a:endParaRPr lang="en-US" dirty="0"/>
          </a:p>
          <a:p>
            <a:pPr lvl="1"/>
            <a:r>
              <a:rPr lang="en-US" dirty="0"/>
              <a:t>Also, using </a:t>
            </a:r>
            <a:r>
              <a:rPr lang="en-US" dirty="0" err="1">
                <a:solidFill>
                  <a:schemeClr val="accent1"/>
                </a:solidFill>
              </a:rPr>
              <a:t>require_once</a:t>
            </a:r>
            <a:r>
              <a:rPr lang="en-US" dirty="0">
                <a:solidFill>
                  <a:schemeClr val="accent1"/>
                </a:solidFill>
              </a:rPr>
              <a:t> </a:t>
            </a:r>
            <a:r>
              <a:rPr lang="en-US" dirty="0"/>
              <a:t>instead of require means that the file will be read in only when it has not previously been included, which prevents wasteful duplicate disk accesses.</a:t>
            </a:r>
          </a:p>
        </p:txBody>
      </p:sp>
    </p:spTree>
    <p:extLst>
      <p:ext uri="{BB962C8B-B14F-4D97-AF65-F5344CB8AC3E}">
        <p14:creationId xmlns:p14="http://schemas.microsoft.com/office/powerpoint/2010/main" val="2596656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Connecting to a MySQL Database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a:bodyPr>
          <a:lstStyle/>
          <a:p>
            <a:pPr marL="457200" lvl="1" indent="0">
              <a:buNone/>
            </a:pPr>
            <a:r>
              <a:rPr lang="en-US" dirty="0">
                <a:solidFill>
                  <a:schemeClr val="accent1"/>
                </a:solidFill>
              </a:rPr>
              <a:t>&lt;?</a:t>
            </a:r>
            <a:r>
              <a:rPr lang="en-US" dirty="0" err="1">
                <a:solidFill>
                  <a:schemeClr val="accent1"/>
                </a:solidFill>
              </a:rPr>
              <a:t>php</a:t>
            </a:r>
            <a:endParaRPr lang="en-US" dirty="0">
              <a:solidFill>
                <a:schemeClr val="accent1"/>
              </a:solidFill>
            </a:endParaRPr>
          </a:p>
          <a:p>
            <a:pPr marL="457200" lvl="1" indent="0">
              <a:buNone/>
            </a:pPr>
            <a:r>
              <a:rPr lang="en-US" dirty="0">
                <a:solidFill>
                  <a:schemeClr val="accent1"/>
                </a:solidFill>
              </a:rPr>
              <a:t>	</a:t>
            </a:r>
            <a:r>
              <a:rPr lang="en-US" dirty="0" err="1">
                <a:solidFill>
                  <a:schemeClr val="accent1"/>
                </a:solidFill>
              </a:rPr>
              <a:t>require_once</a:t>
            </a:r>
            <a:r>
              <a:rPr lang="en-US" dirty="0">
                <a:solidFill>
                  <a:schemeClr val="accent1"/>
                </a:solidFill>
              </a:rPr>
              <a:t> '</a:t>
            </a:r>
            <a:r>
              <a:rPr lang="en-US" dirty="0" err="1">
                <a:solidFill>
                  <a:schemeClr val="accent1"/>
                </a:solidFill>
              </a:rPr>
              <a:t>login.php</a:t>
            </a:r>
            <a:r>
              <a:rPr lang="en-US" dirty="0">
                <a:solidFill>
                  <a:schemeClr val="accent1"/>
                </a:solidFill>
              </a:rPr>
              <a:t>’;</a:t>
            </a:r>
          </a:p>
          <a:p>
            <a:pPr marL="457200" lvl="1" indent="0">
              <a:buNone/>
            </a:pPr>
            <a:r>
              <a:rPr lang="en-US" dirty="0">
                <a:solidFill>
                  <a:schemeClr val="accent1"/>
                </a:solidFill>
              </a:rPr>
              <a:t>	$conn = new </a:t>
            </a:r>
            <a:r>
              <a:rPr lang="en-US" b="1" dirty="0" err="1">
                <a:solidFill>
                  <a:schemeClr val="accent1"/>
                </a:solidFill>
              </a:rPr>
              <a:t>mysqli</a:t>
            </a:r>
            <a:r>
              <a:rPr lang="en-US" dirty="0">
                <a:solidFill>
                  <a:schemeClr val="accent1"/>
                </a:solidFill>
              </a:rPr>
              <a:t>($</a:t>
            </a:r>
            <a:r>
              <a:rPr lang="en-US" dirty="0" err="1">
                <a:solidFill>
                  <a:schemeClr val="accent1"/>
                </a:solidFill>
              </a:rPr>
              <a:t>hn</a:t>
            </a:r>
            <a:r>
              <a:rPr lang="en-US" dirty="0">
                <a:solidFill>
                  <a:schemeClr val="accent1"/>
                </a:solidFill>
              </a:rPr>
              <a:t>, $un, $pw, $</a:t>
            </a:r>
            <a:r>
              <a:rPr lang="en-US" dirty="0" err="1">
                <a:solidFill>
                  <a:schemeClr val="accent1"/>
                </a:solidFill>
              </a:rPr>
              <a:t>db</a:t>
            </a:r>
            <a:r>
              <a:rPr lang="en-US" dirty="0">
                <a:solidFill>
                  <a:schemeClr val="accent1"/>
                </a:solidFill>
              </a:rPr>
              <a:t>);</a:t>
            </a:r>
          </a:p>
          <a:p>
            <a:pPr marL="457200" lvl="1" indent="0">
              <a:buNone/>
            </a:pPr>
            <a:r>
              <a:rPr lang="en-US" dirty="0">
                <a:solidFill>
                  <a:schemeClr val="accent1"/>
                </a:solidFill>
              </a:rPr>
              <a:t>	if ($conn-&gt;</a:t>
            </a:r>
            <a:r>
              <a:rPr lang="en-US" dirty="0" err="1">
                <a:solidFill>
                  <a:schemeClr val="accent1"/>
                </a:solidFill>
              </a:rPr>
              <a:t>connect_error</a:t>
            </a:r>
            <a:r>
              <a:rPr lang="en-US" dirty="0">
                <a:solidFill>
                  <a:schemeClr val="accent1"/>
                </a:solidFill>
              </a:rPr>
              <a:t>) die($conn-&gt;</a:t>
            </a:r>
            <a:r>
              <a:rPr lang="en-US" dirty="0" err="1">
                <a:solidFill>
                  <a:schemeClr val="accent1"/>
                </a:solidFill>
              </a:rPr>
              <a:t>connect_error</a:t>
            </a:r>
            <a:r>
              <a:rPr lang="en-US" dirty="0">
                <a:solidFill>
                  <a:schemeClr val="accent1"/>
                </a:solidFill>
              </a:rPr>
              <a:t>);</a:t>
            </a:r>
          </a:p>
          <a:p>
            <a:pPr marL="457200" lvl="1" indent="0">
              <a:buNone/>
            </a:pPr>
            <a:r>
              <a:rPr lang="en-US" dirty="0">
                <a:solidFill>
                  <a:schemeClr val="accent1"/>
                </a:solidFill>
              </a:rPr>
              <a:t>?&gt;</a:t>
            </a:r>
          </a:p>
          <a:p>
            <a:endParaRPr lang="en-US" dirty="0"/>
          </a:p>
          <a:p>
            <a:r>
              <a:rPr lang="en-US" dirty="0"/>
              <a:t>This example creates a new object called </a:t>
            </a:r>
            <a:r>
              <a:rPr lang="en-US" dirty="0">
                <a:solidFill>
                  <a:schemeClr val="accent1"/>
                </a:solidFill>
              </a:rPr>
              <a:t>$conn </a:t>
            </a:r>
            <a:r>
              <a:rPr lang="en-US" dirty="0"/>
              <a:t>by calling a new instance of the </a:t>
            </a:r>
            <a:r>
              <a:rPr lang="en-US" dirty="0" err="1">
                <a:solidFill>
                  <a:schemeClr val="accent1"/>
                </a:solidFill>
              </a:rPr>
              <a:t>mysqli</a:t>
            </a:r>
            <a:r>
              <a:rPr lang="en-US" dirty="0"/>
              <a:t> method, passing all the values retrieved from the </a:t>
            </a:r>
            <a:r>
              <a:rPr lang="en-US" i="1" dirty="0" err="1">
                <a:solidFill>
                  <a:schemeClr val="accent1"/>
                </a:solidFill>
              </a:rPr>
              <a:t>login.php</a:t>
            </a:r>
            <a:r>
              <a:rPr lang="en-US" i="1" dirty="0">
                <a:solidFill>
                  <a:schemeClr val="accent1"/>
                </a:solidFill>
              </a:rPr>
              <a:t> </a:t>
            </a:r>
            <a:r>
              <a:rPr lang="en-US" dirty="0"/>
              <a:t>file. </a:t>
            </a:r>
          </a:p>
          <a:p>
            <a:r>
              <a:rPr lang="en-US" dirty="0"/>
              <a:t>Error checking is achieved by referencing the </a:t>
            </a:r>
            <a:r>
              <a:rPr lang="en-US" dirty="0">
                <a:solidFill>
                  <a:schemeClr val="accent1"/>
                </a:solidFill>
              </a:rPr>
              <a:t>$conn-&gt;</a:t>
            </a:r>
            <a:r>
              <a:rPr lang="en-US" dirty="0" err="1">
                <a:solidFill>
                  <a:schemeClr val="accent1"/>
                </a:solidFill>
              </a:rPr>
              <a:t>connect_error</a:t>
            </a:r>
            <a:r>
              <a:rPr lang="en-US" dirty="0">
                <a:solidFill>
                  <a:schemeClr val="accent1"/>
                </a:solidFill>
              </a:rPr>
              <a:t> </a:t>
            </a:r>
            <a:r>
              <a:rPr lang="en-US" dirty="0"/>
              <a:t>property.</a:t>
            </a:r>
          </a:p>
        </p:txBody>
      </p:sp>
    </p:spTree>
    <p:extLst>
      <p:ext uri="{BB962C8B-B14F-4D97-AF65-F5344CB8AC3E}">
        <p14:creationId xmlns:p14="http://schemas.microsoft.com/office/powerpoint/2010/main" val="317516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Connecting to a MySQL Database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fontScale="92500"/>
          </a:bodyPr>
          <a:lstStyle/>
          <a:p>
            <a:pPr marL="457200" lvl="1" indent="0">
              <a:buNone/>
            </a:pPr>
            <a:r>
              <a:rPr lang="en-US" dirty="0">
                <a:solidFill>
                  <a:schemeClr val="accent1"/>
                </a:solidFill>
              </a:rPr>
              <a:t>&lt;?</a:t>
            </a:r>
            <a:r>
              <a:rPr lang="en-US" dirty="0" err="1">
                <a:solidFill>
                  <a:schemeClr val="accent1"/>
                </a:solidFill>
              </a:rPr>
              <a:t>php</a:t>
            </a:r>
            <a:endParaRPr lang="en-US" dirty="0">
              <a:solidFill>
                <a:schemeClr val="accent1"/>
              </a:solidFill>
            </a:endParaRPr>
          </a:p>
          <a:p>
            <a:pPr marL="457200" lvl="1" indent="0">
              <a:buNone/>
            </a:pPr>
            <a:r>
              <a:rPr lang="en-US" dirty="0">
                <a:solidFill>
                  <a:schemeClr val="accent1"/>
                </a:solidFill>
              </a:rPr>
              <a:t>	</a:t>
            </a:r>
            <a:r>
              <a:rPr lang="en-US" dirty="0" err="1">
                <a:solidFill>
                  <a:schemeClr val="accent1"/>
                </a:solidFill>
              </a:rPr>
              <a:t>require_once</a:t>
            </a:r>
            <a:r>
              <a:rPr lang="en-US" dirty="0">
                <a:solidFill>
                  <a:schemeClr val="accent1"/>
                </a:solidFill>
              </a:rPr>
              <a:t> '</a:t>
            </a:r>
            <a:r>
              <a:rPr lang="en-US" dirty="0" err="1">
                <a:solidFill>
                  <a:schemeClr val="accent1"/>
                </a:solidFill>
              </a:rPr>
              <a:t>login.php</a:t>
            </a:r>
            <a:r>
              <a:rPr lang="en-US" dirty="0">
                <a:solidFill>
                  <a:schemeClr val="accent1"/>
                </a:solidFill>
              </a:rPr>
              <a:t>’;</a:t>
            </a:r>
          </a:p>
          <a:p>
            <a:pPr marL="457200" lvl="1" indent="0">
              <a:buNone/>
            </a:pPr>
            <a:r>
              <a:rPr lang="en-US" dirty="0">
                <a:solidFill>
                  <a:schemeClr val="accent1"/>
                </a:solidFill>
              </a:rPr>
              <a:t>	$conn = new </a:t>
            </a:r>
            <a:r>
              <a:rPr lang="en-US" dirty="0" err="1">
                <a:solidFill>
                  <a:schemeClr val="accent1"/>
                </a:solidFill>
              </a:rPr>
              <a:t>mysqli</a:t>
            </a:r>
            <a:r>
              <a:rPr lang="en-US" dirty="0">
                <a:solidFill>
                  <a:schemeClr val="accent1"/>
                </a:solidFill>
              </a:rPr>
              <a:t>($</a:t>
            </a:r>
            <a:r>
              <a:rPr lang="en-US" dirty="0" err="1">
                <a:solidFill>
                  <a:schemeClr val="accent1"/>
                </a:solidFill>
              </a:rPr>
              <a:t>hn</a:t>
            </a:r>
            <a:r>
              <a:rPr lang="en-US" dirty="0">
                <a:solidFill>
                  <a:schemeClr val="accent1"/>
                </a:solidFill>
              </a:rPr>
              <a:t>, $un, $pw, $</a:t>
            </a:r>
            <a:r>
              <a:rPr lang="en-US" dirty="0" err="1">
                <a:solidFill>
                  <a:schemeClr val="accent1"/>
                </a:solidFill>
              </a:rPr>
              <a:t>db</a:t>
            </a:r>
            <a:r>
              <a:rPr lang="en-US" dirty="0">
                <a:solidFill>
                  <a:schemeClr val="accent1"/>
                </a:solidFill>
              </a:rPr>
              <a:t>);</a:t>
            </a:r>
          </a:p>
          <a:p>
            <a:pPr marL="457200" lvl="1" indent="0">
              <a:buNone/>
            </a:pPr>
            <a:r>
              <a:rPr lang="en-US" dirty="0">
                <a:solidFill>
                  <a:schemeClr val="accent1"/>
                </a:solidFill>
              </a:rPr>
              <a:t>	if ($conn</a:t>
            </a:r>
            <a:r>
              <a:rPr lang="en-US" b="1" dirty="0">
                <a:solidFill>
                  <a:schemeClr val="accent1"/>
                </a:solidFill>
              </a:rPr>
              <a:t>-&gt;</a:t>
            </a:r>
            <a:r>
              <a:rPr lang="en-US" b="1" dirty="0" err="1">
                <a:solidFill>
                  <a:schemeClr val="accent1"/>
                </a:solidFill>
              </a:rPr>
              <a:t>connect_error</a:t>
            </a:r>
            <a:r>
              <a:rPr lang="en-US" dirty="0">
                <a:solidFill>
                  <a:schemeClr val="accent1"/>
                </a:solidFill>
              </a:rPr>
              <a:t>) die($conn-&gt;</a:t>
            </a:r>
            <a:r>
              <a:rPr lang="en-US" dirty="0" err="1">
                <a:solidFill>
                  <a:schemeClr val="accent1"/>
                </a:solidFill>
              </a:rPr>
              <a:t>connect_error</a:t>
            </a:r>
            <a:r>
              <a:rPr lang="en-US" dirty="0">
                <a:solidFill>
                  <a:schemeClr val="accent1"/>
                </a:solidFill>
              </a:rPr>
              <a:t>);</a:t>
            </a:r>
          </a:p>
          <a:p>
            <a:pPr marL="457200" lvl="1" indent="0">
              <a:buNone/>
            </a:pPr>
            <a:r>
              <a:rPr lang="en-US" dirty="0">
                <a:solidFill>
                  <a:schemeClr val="accent1"/>
                </a:solidFill>
              </a:rPr>
              <a:t>?&gt;</a:t>
            </a:r>
          </a:p>
          <a:p>
            <a:endParaRPr lang="en-US" sz="500" dirty="0"/>
          </a:p>
          <a:p>
            <a:endParaRPr lang="en-US" sz="500" dirty="0"/>
          </a:p>
          <a:p>
            <a:r>
              <a:rPr lang="en-US" dirty="0"/>
              <a:t>The </a:t>
            </a:r>
            <a:r>
              <a:rPr lang="en-US" b="1" dirty="0">
                <a:solidFill>
                  <a:schemeClr val="accent1"/>
                </a:solidFill>
              </a:rPr>
              <a:t>-&gt;</a:t>
            </a:r>
            <a:r>
              <a:rPr lang="en-US" dirty="0"/>
              <a:t> operator indicates that the item on the right is a property or method of the object on the left.</a:t>
            </a:r>
          </a:p>
          <a:p>
            <a:r>
              <a:rPr lang="en-US" dirty="0"/>
              <a:t>In this case, if </a:t>
            </a:r>
            <a:r>
              <a:rPr lang="en-US" dirty="0" err="1">
                <a:solidFill>
                  <a:schemeClr val="accent1"/>
                </a:solidFill>
              </a:rPr>
              <a:t>connect_error</a:t>
            </a:r>
            <a:r>
              <a:rPr lang="en-US" dirty="0">
                <a:solidFill>
                  <a:schemeClr val="accent1"/>
                </a:solidFill>
              </a:rPr>
              <a:t> </a:t>
            </a:r>
            <a:r>
              <a:rPr lang="en-US" dirty="0"/>
              <a:t>has a value, then there was an error, so we call the die function and display that property, which details the connection error.</a:t>
            </a:r>
          </a:p>
          <a:p>
            <a:pPr lvl="1"/>
            <a:r>
              <a:rPr lang="en-US" dirty="0"/>
              <a:t>The </a:t>
            </a:r>
            <a:r>
              <a:rPr lang="en-US" dirty="0">
                <a:solidFill>
                  <a:schemeClr val="accent1"/>
                </a:solidFill>
              </a:rPr>
              <a:t>$conn </a:t>
            </a:r>
            <a:r>
              <a:rPr lang="en-US" dirty="0"/>
              <a:t>object is used in the following examples to access the MySQL database.</a:t>
            </a:r>
          </a:p>
        </p:txBody>
      </p:sp>
    </p:spTree>
    <p:extLst>
      <p:ext uri="{BB962C8B-B14F-4D97-AF65-F5344CB8AC3E}">
        <p14:creationId xmlns:p14="http://schemas.microsoft.com/office/powerpoint/2010/main" val="1089565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494675"/>
            <a:ext cx="10515600" cy="6036754"/>
          </a:xfrm>
        </p:spPr>
        <p:txBody>
          <a:bodyPr>
            <a:normAutofit fontScale="92500" lnSpcReduction="20000"/>
          </a:bodyPr>
          <a:lstStyle/>
          <a:p>
            <a:pPr marL="457200" lvl="1" indent="0">
              <a:buNone/>
            </a:pPr>
            <a:r>
              <a:rPr lang="en-US" i="1" dirty="0"/>
              <a:t>Creating and populating the customers table</a:t>
            </a:r>
          </a:p>
          <a:p>
            <a:endParaRPr lang="en-US" i="1" dirty="0"/>
          </a:p>
          <a:p>
            <a:pPr marL="457200" lvl="1" indent="0">
              <a:buNone/>
            </a:pPr>
            <a:r>
              <a:rPr lang="en-US" dirty="0">
                <a:solidFill>
                  <a:srgbClr val="0070C0"/>
                </a:solidFill>
              </a:rPr>
              <a:t>CREATE TABLE customers (</a:t>
            </a:r>
          </a:p>
          <a:p>
            <a:pPr marL="457200" lvl="1" indent="0">
              <a:buNone/>
            </a:pPr>
            <a:r>
              <a:rPr lang="en-US" dirty="0">
                <a:solidFill>
                  <a:srgbClr val="0070C0"/>
                </a:solidFill>
              </a:rPr>
              <a:t>	name VARCHAR(128),</a:t>
            </a:r>
          </a:p>
          <a:p>
            <a:pPr marL="457200" lvl="1" indent="0">
              <a:buNone/>
            </a:pPr>
            <a:r>
              <a:rPr lang="en-US" dirty="0">
                <a:solidFill>
                  <a:srgbClr val="0070C0"/>
                </a:solidFill>
              </a:rPr>
              <a:t>	</a:t>
            </a:r>
            <a:r>
              <a:rPr lang="en-US" dirty="0" err="1">
                <a:solidFill>
                  <a:srgbClr val="0070C0"/>
                </a:solidFill>
              </a:rPr>
              <a:t>isbn</a:t>
            </a:r>
            <a:r>
              <a:rPr lang="en-US" dirty="0">
                <a:solidFill>
                  <a:srgbClr val="0070C0"/>
                </a:solidFill>
              </a:rPr>
              <a:t> VARCHAR(13),</a:t>
            </a:r>
          </a:p>
          <a:p>
            <a:pPr marL="457200" lvl="1" indent="0">
              <a:buNone/>
            </a:pPr>
            <a:r>
              <a:rPr lang="en-US" dirty="0">
                <a:solidFill>
                  <a:srgbClr val="0070C0"/>
                </a:solidFill>
              </a:rPr>
              <a:t>	PRIMARY KEY (</a:t>
            </a:r>
            <a:r>
              <a:rPr lang="en-US" dirty="0" err="1">
                <a:solidFill>
                  <a:srgbClr val="0070C0"/>
                </a:solidFill>
              </a:rPr>
              <a:t>isbn</a:t>
            </a:r>
            <a:r>
              <a:rPr lang="en-US" dirty="0">
                <a:solidFill>
                  <a:srgbClr val="0070C0"/>
                </a:solidFill>
              </a:rPr>
              <a:t>)) </a:t>
            </a:r>
          </a:p>
          <a:p>
            <a:pPr marL="457200" lvl="1" indent="0">
              <a:buNone/>
            </a:pPr>
            <a:r>
              <a:rPr lang="en-US" dirty="0">
                <a:solidFill>
                  <a:srgbClr val="0070C0"/>
                </a:solidFill>
              </a:rPr>
              <a:t>ENGINE </a:t>
            </a:r>
            <a:r>
              <a:rPr lang="en-US" dirty="0" err="1">
                <a:solidFill>
                  <a:srgbClr val="0070C0"/>
                </a:solidFill>
              </a:rPr>
              <a:t>MyISAM</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INSERT INTO customers(</a:t>
            </a:r>
            <a:r>
              <a:rPr lang="en-US" dirty="0" err="1">
                <a:solidFill>
                  <a:srgbClr val="0070C0"/>
                </a:solidFill>
              </a:rPr>
              <a:t>name,isbn</a:t>
            </a:r>
            <a:r>
              <a:rPr lang="en-US" dirty="0">
                <a:solidFill>
                  <a:srgbClr val="0070C0"/>
                </a:solidFill>
              </a:rPr>
              <a:t>)</a:t>
            </a:r>
          </a:p>
          <a:p>
            <a:pPr marL="457200" lvl="1" indent="0">
              <a:buNone/>
            </a:pPr>
            <a:r>
              <a:rPr lang="en-US" dirty="0">
                <a:solidFill>
                  <a:srgbClr val="0070C0"/>
                </a:solidFill>
              </a:rPr>
              <a:t>	VALUES('Joe Bloggs','9780099533474’);</a:t>
            </a:r>
          </a:p>
          <a:p>
            <a:pPr marL="457200" lvl="1" indent="0">
              <a:buNone/>
            </a:pPr>
            <a:endParaRPr lang="en-US" dirty="0">
              <a:solidFill>
                <a:srgbClr val="0070C0"/>
              </a:solidFill>
            </a:endParaRPr>
          </a:p>
          <a:p>
            <a:pPr marL="457200" lvl="1" indent="0">
              <a:buNone/>
            </a:pPr>
            <a:r>
              <a:rPr lang="en-US" dirty="0">
                <a:solidFill>
                  <a:srgbClr val="0070C0"/>
                </a:solidFill>
              </a:rPr>
              <a:t>INSERT INTO customers(</a:t>
            </a:r>
            <a:r>
              <a:rPr lang="en-US" dirty="0" err="1">
                <a:solidFill>
                  <a:srgbClr val="0070C0"/>
                </a:solidFill>
              </a:rPr>
              <a:t>name,isbn</a:t>
            </a:r>
            <a:r>
              <a:rPr lang="en-US" dirty="0">
                <a:solidFill>
                  <a:srgbClr val="0070C0"/>
                </a:solidFill>
              </a:rPr>
              <a:t>)</a:t>
            </a:r>
          </a:p>
          <a:p>
            <a:pPr marL="457200" lvl="1" indent="0">
              <a:buNone/>
            </a:pPr>
            <a:r>
              <a:rPr lang="en-US" dirty="0">
                <a:solidFill>
                  <a:srgbClr val="0070C0"/>
                </a:solidFill>
              </a:rPr>
              <a:t>	VALUES('Mary Smith','9780582506206’);</a:t>
            </a:r>
          </a:p>
          <a:p>
            <a:pPr marL="457200" lvl="1" indent="0">
              <a:buNone/>
            </a:pPr>
            <a:endParaRPr lang="en-US" dirty="0">
              <a:solidFill>
                <a:srgbClr val="0070C0"/>
              </a:solidFill>
            </a:endParaRPr>
          </a:p>
          <a:p>
            <a:pPr marL="457200" lvl="1" indent="0">
              <a:buNone/>
            </a:pPr>
            <a:r>
              <a:rPr lang="en-US" dirty="0">
                <a:solidFill>
                  <a:srgbClr val="0070C0"/>
                </a:solidFill>
              </a:rPr>
              <a:t>INSERT INTO customers(</a:t>
            </a:r>
            <a:r>
              <a:rPr lang="en-US" dirty="0" err="1">
                <a:solidFill>
                  <a:srgbClr val="0070C0"/>
                </a:solidFill>
              </a:rPr>
              <a:t>name,isbn</a:t>
            </a:r>
            <a:r>
              <a:rPr lang="en-US" dirty="0">
                <a:solidFill>
                  <a:srgbClr val="0070C0"/>
                </a:solidFill>
              </a:rPr>
              <a:t>)</a:t>
            </a:r>
          </a:p>
          <a:p>
            <a:pPr marL="457200" lvl="1" indent="0">
              <a:buNone/>
            </a:pPr>
            <a:r>
              <a:rPr lang="en-US" dirty="0">
                <a:solidFill>
                  <a:srgbClr val="0070C0"/>
                </a:solidFill>
              </a:rPr>
              <a:t>	VALUES('Jack Wilson','9780517123201’);</a:t>
            </a:r>
          </a:p>
          <a:p>
            <a:pPr marL="457200" lvl="1" indent="0">
              <a:buNone/>
            </a:pPr>
            <a:endParaRPr lang="en-US" dirty="0">
              <a:solidFill>
                <a:srgbClr val="0070C0"/>
              </a:solidFill>
            </a:endParaRPr>
          </a:p>
          <a:p>
            <a:pPr marL="457200" lvl="1" indent="0">
              <a:buNone/>
            </a:pPr>
            <a:r>
              <a:rPr lang="en-US" dirty="0">
                <a:solidFill>
                  <a:srgbClr val="0070C0"/>
                </a:solidFill>
              </a:rPr>
              <a:t>SELECT * FROM customers;</a:t>
            </a:r>
          </a:p>
          <a:p>
            <a:endParaRPr lang="en-US" i="1" dirty="0"/>
          </a:p>
        </p:txBody>
      </p:sp>
    </p:spTree>
    <p:extLst>
      <p:ext uri="{BB962C8B-B14F-4D97-AF65-F5344CB8AC3E}">
        <p14:creationId xmlns:p14="http://schemas.microsoft.com/office/powerpoint/2010/main" val="869021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329784"/>
            <a:ext cx="10515600" cy="6201645"/>
          </a:xfrm>
        </p:spPr>
        <p:txBody>
          <a:bodyPr>
            <a:normAutofit fontScale="85000" lnSpcReduction="20000"/>
          </a:bodyPr>
          <a:lstStyle/>
          <a:p>
            <a:r>
              <a:rPr lang="en-US" dirty="0"/>
              <a:t>The die function is great for when you are developing PHP code, but of course you will want more user-friendly error messages on a production server. In this case, you won’t abort your PHP program, but format a message that will be displayed when the program exits normally, perhaps something like this:</a:t>
            </a:r>
          </a:p>
          <a:p>
            <a:endParaRPr lang="en-US" dirty="0"/>
          </a:p>
          <a:p>
            <a:pPr marL="457200" lvl="1" indent="0">
              <a:buNone/>
            </a:pPr>
            <a:r>
              <a:rPr lang="en-US" dirty="0">
                <a:solidFill>
                  <a:schemeClr val="accent1"/>
                </a:solidFill>
              </a:rPr>
              <a:t>function </a:t>
            </a:r>
            <a:r>
              <a:rPr lang="en-US" dirty="0" err="1">
                <a:solidFill>
                  <a:schemeClr val="accent1"/>
                </a:solidFill>
              </a:rPr>
              <a:t>mysql_fatal_error</a:t>
            </a:r>
            <a:r>
              <a:rPr lang="en-US" dirty="0">
                <a:solidFill>
                  <a:schemeClr val="accent1"/>
                </a:solidFill>
              </a:rPr>
              <a:t>($</a:t>
            </a:r>
            <a:r>
              <a:rPr lang="en-US" dirty="0" err="1">
                <a:solidFill>
                  <a:schemeClr val="accent1"/>
                </a:solidFill>
              </a:rPr>
              <a:t>msg</a:t>
            </a:r>
            <a:r>
              <a:rPr lang="en-US" dirty="0">
                <a:solidFill>
                  <a:schemeClr val="accent1"/>
                </a:solidFill>
              </a:rPr>
              <a:t>)</a:t>
            </a:r>
          </a:p>
          <a:p>
            <a:pPr marL="457200" lvl="1" indent="0">
              <a:buNone/>
            </a:pPr>
            <a:r>
              <a:rPr lang="en-US" dirty="0">
                <a:solidFill>
                  <a:schemeClr val="accent1"/>
                </a:solidFill>
              </a:rPr>
              <a:t>{</a:t>
            </a:r>
          </a:p>
          <a:p>
            <a:pPr marL="457200" lvl="1" indent="0">
              <a:buNone/>
            </a:pPr>
            <a:r>
              <a:rPr lang="en-US" dirty="0">
                <a:solidFill>
                  <a:schemeClr val="accent1"/>
                </a:solidFill>
              </a:rPr>
              <a:t>	$msg2 = </a:t>
            </a:r>
            <a:r>
              <a:rPr lang="en-US" dirty="0" err="1">
                <a:solidFill>
                  <a:schemeClr val="accent1"/>
                </a:solidFill>
              </a:rPr>
              <a:t>mysql_error</a:t>
            </a:r>
            <a:r>
              <a:rPr lang="en-US" dirty="0">
                <a:solidFill>
                  <a:schemeClr val="accent1"/>
                </a:solidFill>
              </a:rPr>
              <a:t>();</a:t>
            </a:r>
          </a:p>
          <a:p>
            <a:pPr marL="457200" lvl="1" indent="0">
              <a:buNone/>
            </a:pPr>
            <a:r>
              <a:rPr lang="en-US" dirty="0">
                <a:solidFill>
                  <a:schemeClr val="accent1"/>
                </a:solidFill>
              </a:rPr>
              <a:t>	echo &lt;&lt;&lt; _END</a:t>
            </a:r>
          </a:p>
          <a:p>
            <a:pPr marL="457200" lvl="1" indent="0">
              <a:buNone/>
            </a:pPr>
            <a:r>
              <a:rPr lang="en-US" dirty="0">
                <a:solidFill>
                  <a:schemeClr val="accent1"/>
                </a:solidFill>
              </a:rPr>
              <a:t>We are sorry, but it was not possible to complete</a:t>
            </a:r>
          </a:p>
          <a:p>
            <a:pPr marL="457200" lvl="1" indent="0">
              <a:buNone/>
            </a:pPr>
            <a:r>
              <a:rPr lang="en-US" dirty="0">
                <a:solidFill>
                  <a:schemeClr val="accent1"/>
                </a:solidFill>
              </a:rPr>
              <a:t>the requested task. The error message we got was:</a:t>
            </a:r>
          </a:p>
          <a:p>
            <a:pPr marL="457200" lvl="1" indent="0">
              <a:buNone/>
            </a:pPr>
            <a:endParaRPr lang="en-US" dirty="0">
              <a:solidFill>
                <a:schemeClr val="accent1"/>
              </a:solidFill>
            </a:endParaRPr>
          </a:p>
          <a:p>
            <a:pPr marL="457200" lvl="1" indent="0">
              <a:buNone/>
            </a:pPr>
            <a:r>
              <a:rPr lang="en-US" dirty="0">
                <a:solidFill>
                  <a:schemeClr val="accent1"/>
                </a:solidFill>
              </a:rPr>
              <a:t>	&lt;p&gt;$</a:t>
            </a:r>
            <a:r>
              <a:rPr lang="en-US" dirty="0" err="1">
                <a:solidFill>
                  <a:schemeClr val="accent1"/>
                </a:solidFill>
              </a:rPr>
              <a:t>msg</a:t>
            </a:r>
            <a:r>
              <a:rPr lang="en-US" dirty="0">
                <a:solidFill>
                  <a:schemeClr val="accent1"/>
                </a:solidFill>
              </a:rPr>
              <a:t>: $msg2&lt;/p&gt;</a:t>
            </a:r>
          </a:p>
          <a:p>
            <a:pPr marL="457200" lvl="1" indent="0">
              <a:buNone/>
            </a:pPr>
            <a:endParaRPr lang="en-US" dirty="0">
              <a:solidFill>
                <a:schemeClr val="accent1"/>
              </a:solidFill>
            </a:endParaRPr>
          </a:p>
          <a:p>
            <a:pPr marL="457200" lvl="1" indent="0">
              <a:buNone/>
            </a:pPr>
            <a:r>
              <a:rPr lang="en-US" dirty="0">
                <a:solidFill>
                  <a:schemeClr val="accent1"/>
                </a:solidFill>
              </a:rPr>
              <a:t>Please click the back button on your browser</a:t>
            </a:r>
          </a:p>
          <a:p>
            <a:pPr marL="457200" lvl="1" indent="0">
              <a:buNone/>
            </a:pPr>
            <a:r>
              <a:rPr lang="en-US" dirty="0">
                <a:solidFill>
                  <a:schemeClr val="accent1"/>
                </a:solidFill>
              </a:rPr>
              <a:t>and try again. If you are still having problems,</a:t>
            </a:r>
          </a:p>
          <a:p>
            <a:pPr marL="457200" lvl="1" indent="0">
              <a:buNone/>
            </a:pPr>
            <a:r>
              <a:rPr lang="en-US" dirty="0">
                <a:solidFill>
                  <a:schemeClr val="accent1"/>
                </a:solidFill>
              </a:rPr>
              <a:t>please &lt;a </a:t>
            </a:r>
            <a:r>
              <a:rPr lang="en-US" dirty="0" err="1">
                <a:solidFill>
                  <a:schemeClr val="accent1"/>
                </a:solidFill>
              </a:rPr>
              <a:t>href</a:t>
            </a:r>
            <a:r>
              <a:rPr lang="en-US" dirty="0">
                <a:solidFill>
                  <a:schemeClr val="accent1"/>
                </a:solidFill>
              </a:rPr>
              <a:t>="mailto:admin@server.com"&gt;email</a:t>
            </a:r>
          </a:p>
          <a:p>
            <a:pPr marL="457200" lvl="1" indent="0">
              <a:buNone/>
            </a:pPr>
            <a:r>
              <a:rPr lang="en-US" dirty="0">
                <a:solidFill>
                  <a:schemeClr val="accent1"/>
                </a:solidFill>
              </a:rPr>
              <a:t>our administrator&lt;/a&gt;. Thank you.</a:t>
            </a:r>
          </a:p>
          <a:p>
            <a:pPr marL="457200" lvl="1" indent="0">
              <a:buNone/>
            </a:pPr>
            <a:r>
              <a:rPr lang="en-US" dirty="0">
                <a:solidFill>
                  <a:schemeClr val="accent1"/>
                </a:solidFill>
              </a:rPr>
              <a:t>_END;</a:t>
            </a:r>
          </a:p>
          <a:p>
            <a:pPr marL="457200" lvl="1" indent="0">
              <a:buNone/>
            </a:pPr>
            <a:r>
              <a:rPr lang="en-US" dirty="0">
                <a:solidFill>
                  <a:schemeClr val="accent1"/>
                </a:solidFill>
              </a:rPr>
              <a:t>}</a:t>
            </a:r>
          </a:p>
        </p:txBody>
      </p:sp>
    </p:spTree>
    <p:extLst>
      <p:ext uri="{BB962C8B-B14F-4D97-AF65-F5344CB8AC3E}">
        <p14:creationId xmlns:p14="http://schemas.microsoft.com/office/powerpoint/2010/main" val="2492391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Building and executing a query</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4"/>
            <a:ext cx="10515600" cy="5032375"/>
          </a:xfrm>
        </p:spPr>
        <p:txBody>
          <a:bodyPr>
            <a:normAutofit fontScale="92500" lnSpcReduction="20000"/>
          </a:bodyPr>
          <a:lstStyle/>
          <a:p>
            <a:r>
              <a:rPr lang="en-US" dirty="0"/>
              <a:t>Sending a query to MySQL from PHP is as simple as issuing it using the query method of a connection object. </a:t>
            </a:r>
          </a:p>
          <a:p>
            <a:endParaRPr lang="en-US" dirty="0"/>
          </a:p>
          <a:p>
            <a:pPr marL="457200" lvl="1" indent="0">
              <a:buNone/>
            </a:pPr>
            <a:r>
              <a:rPr lang="en-US" dirty="0">
                <a:solidFill>
                  <a:schemeClr val="accent1"/>
                </a:solidFill>
              </a:rPr>
              <a:t>&lt;?</a:t>
            </a:r>
            <a:r>
              <a:rPr lang="en-US" dirty="0" err="1">
                <a:solidFill>
                  <a:schemeClr val="accent1"/>
                </a:solidFill>
              </a:rPr>
              <a:t>php</a:t>
            </a:r>
            <a:endParaRPr lang="en-US" dirty="0">
              <a:solidFill>
                <a:schemeClr val="accent1"/>
              </a:solidFill>
            </a:endParaRPr>
          </a:p>
          <a:p>
            <a:pPr marL="457200" lvl="1" indent="0">
              <a:buNone/>
            </a:pPr>
            <a:r>
              <a:rPr lang="en-US" dirty="0">
                <a:solidFill>
                  <a:schemeClr val="accent1"/>
                </a:solidFill>
              </a:rPr>
              <a:t>	$query = "SELECT * FROM classics";</a:t>
            </a:r>
          </a:p>
          <a:p>
            <a:pPr marL="457200" lvl="1" indent="0">
              <a:buNone/>
            </a:pPr>
            <a:r>
              <a:rPr lang="en-US" dirty="0">
                <a:solidFill>
                  <a:schemeClr val="accent1"/>
                </a:solidFill>
              </a:rPr>
              <a:t>	$result = $conn-&gt;query($query);</a:t>
            </a:r>
          </a:p>
          <a:p>
            <a:pPr marL="457200" lvl="1" indent="0">
              <a:buNone/>
            </a:pPr>
            <a:r>
              <a:rPr lang="en-US" dirty="0">
                <a:solidFill>
                  <a:schemeClr val="accent1"/>
                </a:solidFill>
              </a:rPr>
              <a:t>	if (!$result) die($conn-&gt;error);</a:t>
            </a:r>
          </a:p>
          <a:p>
            <a:pPr marL="457200" lvl="1" indent="0">
              <a:buNone/>
            </a:pPr>
            <a:r>
              <a:rPr lang="en-US" dirty="0">
                <a:solidFill>
                  <a:schemeClr val="accent1"/>
                </a:solidFill>
              </a:rPr>
              <a:t>?&gt;</a:t>
            </a:r>
          </a:p>
          <a:p>
            <a:endParaRPr lang="en-US" dirty="0"/>
          </a:p>
          <a:p>
            <a:pPr lvl="1"/>
            <a:r>
              <a:rPr lang="en-US" dirty="0"/>
              <a:t>Here the variable </a:t>
            </a:r>
            <a:r>
              <a:rPr lang="en-US" dirty="0">
                <a:solidFill>
                  <a:schemeClr val="accent1"/>
                </a:solidFill>
              </a:rPr>
              <a:t>$query </a:t>
            </a:r>
            <a:r>
              <a:rPr lang="en-US" dirty="0"/>
              <a:t>is assigned a string containing the query to be made, and then passed to the query method of the </a:t>
            </a:r>
            <a:r>
              <a:rPr lang="en-US" dirty="0">
                <a:solidFill>
                  <a:schemeClr val="accent1"/>
                </a:solidFill>
              </a:rPr>
              <a:t>$conn </a:t>
            </a:r>
            <a:r>
              <a:rPr lang="en-US" dirty="0"/>
              <a:t>object, which returns a result that we place in the object </a:t>
            </a:r>
            <a:r>
              <a:rPr lang="en-US" dirty="0">
                <a:solidFill>
                  <a:schemeClr val="accent1"/>
                </a:solidFill>
              </a:rPr>
              <a:t>$result</a:t>
            </a:r>
            <a:r>
              <a:rPr lang="en-US" dirty="0"/>
              <a:t> </a:t>
            </a:r>
          </a:p>
          <a:p>
            <a:pPr lvl="1"/>
            <a:r>
              <a:rPr lang="en-US" dirty="0"/>
              <a:t>If </a:t>
            </a:r>
            <a:r>
              <a:rPr lang="en-US" dirty="0">
                <a:solidFill>
                  <a:schemeClr val="accent1"/>
                </a:solidFill>
              </a:rPr>
              <a:t>$result </a:t>
            </a:r>
            <a:r>
              <a:rPr lang="en-US" dirty="0"/>
              <a:t>is FALSE, there was a problem and the error property of the connection object will contain the details, so the die function is called to display that error.</a:t>
            </a:r>
          </a:p>
          <a:p>
            <a:pPr lvl="1"/>
            <a:r>
              <a:rPr lang="en-US" dirty="0"/>
              <a:t>All the data returned by MySQL is now stored in an easily interrogatable format in the </a:t>
            </a:r>
            <a:r>
              <a:rPr lang="en-US" dirty="0">
                <a:solidFill>
                  <a:schemeClr val="accent1"/>
                </a:solidFill>
              </a:rPr>
              <a:t>$result </a:t>
            </a:r>
            <a:r>
              <a:rPr lang="en-US" dirty="0"/>
              <a:t>object.</a:t>
            </a:r>
          </a:p>
        </p:txBody>
      </p:sp>
    </p:spTree>
    <p:extLst>
      <p:ext uri="{BB962C8B-B14F-4D97-AF65-F5344CB8AC3E}">
        <p14:creationId xmlns:p14="http://schemas.microsoft.com/office/powerpoint/2010/main" val="3740119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Fetching a result</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4"/>
            <a:ext cx="10515600" cy="5032375"/>
          </a:xfrm>
        </p:spPr>
        <p:txBody>
          <a:bodyPr>
            <a:normAutofit/>
          </a:bodyPr>
          <a:lstStyle/>
          <a:p>
            <a:r>
              <a:rPr lang="en-US" dirty="0"/>
              <a:t>Once you have an object returned in </a:t>
            </a:r>
            <a:r>
              <a:rPr lang="en-US" dirty="0">
                <a:solidFill>
                  <a:schemeClr val="accent1"/>
                </a:solidFill>
              </a:rPr>
              <a:t>$result</a:t>
            </a:r>
            <a:r>
              <a:rPr lang="en-US" dirty="0"/>
              <a:t>, you can use it to extract the data you want, one item at a time, using the </a:t>
            </a:r>
            <a:r>
              <a:rPr lang="en-US" b="1" dirty="0" err="1">
                <a:solidFill>
                  <a:schemeClr val="accent1"/>
                </a:solidFill>
              </a:rPr>
              <a:t>fetch_assoc</a:t>
            </a:r>
            <a:r>
              <a:rPr lang="en-US" b="1" dirty="0">
                <a:solidFill>
                  <a:schemeClr val="accent1"/>
                </a:solidFill>
              </a:rPr>
              <a:t> </a:t>
            </a:r>
            <a:r>
              <a:rPr lang="en-US" dirty="0"/>
              <a:t>method of the object. </a:t>
            </a:r>
          </a:p>
          <a:p>
            <a:endParaRPr lang="en-US" dirty="0"/>
          </a:p>
          <a:p>
            <a:pPr marL="0" indent="0">
              <a:buNone/>
            </a:pPr>
            <a:r>
              <a:rPr lang="en-US" dirty="0"/>
              <a:t>See example in the next slide…</a:t>
            </a:r>
          </a:p>
        </p:txBody>
      </p:sp>
    </p:spTree>
    <p:extLst>
      <p:ext uri="{BB962C8B-B14F-4D97-AF65-F5344CB8AC3E}">
        <p14:creationId xmlns:p14="http://schemas.microsoft.com/office/powerpoint/2010/main" val="692536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284814"/>
            <a:ext cx="10515600" cy="6573186"/>
          </a:xfrm>
        </p:spPr>
        <p:txBody>
          <a:bodyPr>
            <a:normAutofit/>
          </a:bodyPr>
          <a:lstStyle/>
          <a:p>
            <a:pPr marL="457200" lvl="1" indent="0">
              <a:buNone/>
            </a:pPr>
            <a:r>
              <a:rPr lang="en-US" dirty="0">
                <a:solidFill>
                  <a:schemeClr val="accent1"/>
                </a:solidFill>
              </a:rPr>
              <a:t>&lt;?</a:t>
            </a:r>
            <a:r>
              <a:rPr lang="en-US" dirty="0" err="1">
                <a:solidFill>
                  <a:schemeClr val="accent1"/>
                </a:solidFill>
              </a:rPr>
              <a:t>php</a:t>
            </a:r>
            <a:r>
              <a:rPr lang="en-US" dirty="0">
                <a:solidFill>
                  <a:schemeClr val="accent1"/>
                </a:solidFill>
              </a:rPr>
              <a:t> 	// </a:t>
            </a:r>
            <a:r>
              <a:rPr lang="en-US" dirty="0" err="1">
                <a:solidFill>
                  <a:schemeClr val="accent1"/>
                </a:solidFill>
              </a:rPr>
              <a:t>query.php</a:t>
            </a:r>
            <a:endParaRPr lang="en-US" dirty="0">
              <a:solidFill>
                <a:schemeClr val="accent1"/>
              </a:solidFill>
            </a:endParaRPr>
          </a:p>
          <a:p>
            <a:pPr marL="457200" lvl="1" indent="0">
              <a:buNone/>
            </a:pPr>
            <a:r>
              <a:rPr lang="en-US" dirty="0">
                <a:solidFill>
                  <a:schemeClr val="accent1"/>
                </a:solidFill>
              </a:rPr>
              <a:t>	</a:t>
            </a:r>
            <a:r>
              <a:rPr lang="en-US" dirty="0" err="1">
                <a:solidFill>
                  <a:schemeClr val="accent1"/>
                </a:solidFill>
              </a:rPr>
              <a:t>require_once</a:t>
            </a:r>
            <a:r>
              <a:rPr lang="en-US" dirty="0">
                <a:solidFill>
                  <a:schemeClr val="accent1"/>
                </a:solidFill>
              </a:rPr>
              <a:t> '</a:t>
            </a:r>
            <a:r>
              <a:rPr lang="en-US" dirty="0" err="1">
                <a:solidFill>
                  <a:schemeClr val="accent1"/>
                </a:solidFill>
              </a:rPr>
              <a:t>login.php</a:t>
            </a:r>
            <a:r>
              <a:rPr lang="en-US" dirty="0">
                <a:solidFill>
                  <a:schemeClr val="accent1"/>
                </a:solidFill>
              </a:rPr>
              <a:t>’;</a:t>
            </a:r>
          </a:p>
          <a:p>
            <a:pPr marL="457200" lvl="1" indent="0">
              <a:buNone/>
            </a:pPr>
            <a:endParaRPr lang="en-US" dirty="0">
              <a:solidFill>
                <a:schemeClr val="accent1"/>
              </a:solidFill>
            </a:endParaRPr>
          </a:p>
          <a:p>
            <a:pPr marL="457200" lvl="1" indent="0">
              <a:buNone/>
            </a:pPr>
            <a:r>
              <a:rPr lang="en-US" dirty="0">
                <a:solidFill>
                  <a:schemeClr val="accent1"/>
                </a:solidFill>
              </a:rPr>
              <a:t>	$conn = new </a:t>
            </a:r>
            <a:r>
              <a:rPr lang="en-US" dirty="0" err="1">
                <a:solidFill>
                  <a:schemeClr val="accent1"/>
                </a:solidFill>
              </a:rPr>
              <a:t>mysqli</a:t>
            </a:r>
            <a:r>
              <a:rPr lang="en-US" dirty="0">
                <a:solidFill>
                  <a:schemeClr val="accent1"/>
                </a:solidFill>
              </a:rPr>
              <a:t>($</a:t>
            </a:r>
            <a:r>
              <a:rPr lang="en-US" dirty="0" err="1">
                <a:solidFill>
                  <a:schemeClr val="accent1"/>
                </a:solidFill>
              </a:rPr>
              <a:t>hn</a:t>
            </a:r>
            <a:r>
              <a:rPr lang="en-US" dirty="0">
                <a:solidFill>
                  <a:schemeClr val="accent1"/>
                </a:solidFill>
              </a:rPr>
              <a:t>, $un, $pw, $</a:t>
            </a:r>
            <a:r>
              <a:rPr lang="en-US" dirty="0" err="1">
                <a:solidFill>
                  <a:schemeClr val="accent1"/>
                </a:solidFill>
              </a:rPr>
              <a:t>db</a:t>
            </a:r>
            <a:r>
              <a:rPr lang="en-US" dirty="0">
                <a:solidFill>
                  <a:schemeClr val="accent1"/>
                </a:solidFill>
              </a:rPr>
              <a:t>);</a:t>
            </a:r>
          </a:p>
          <a:p>
            <a:pPr marL="457200" lvl="1" indent="0">
              <a:buNone/>
            </a:pPr>
            <a:endParaRPr lang="en-US" dirty="0">
              <a:solidFill>
                <a:schemeClr val="accent1"/>
              </a:solidFill>
            </a:endParaRPr>
          </a:p>
          <a:p>
            <a:pPr marL="457200" lvl="1" indent="0">
              <a:buNone/>
            </a:pPr>
            <a:r>
              <a:rPr lang="en-US" dirty="0">
                <a:solidFill>
                  <a:schemeClr val="accent1"/>
                </a:solidFill>
              </a:rPr>
              <a:t>	if ($conn-&gt;</a:t>
            </a:r>
            <a:r>
              <a:rPr lang="en-US" dirty="0" err="1">
                <a:solidFill>
                  <a:schemeClr val="accent1"/>
                </a:solidFill>
              </a:rPr>
              <a:t>connect_error</a:t>
            </a:r>
            <a:r>
              <a:rPr lang="en-US" dirty="0">
                <a:solidFill>
                  <a:schemeClr val="accent1"/>
                </a:solidFill>
              </a:rPr>
              <a:t>) die($conn-&gt;</a:t>
            </a:r>
            <a:r>
              <a:rPr lang="en-US" dirty="0" err="1">
                <a:solidFill>
                  <a:schemeClr val="accent1"/>
                </a:solidFill>
              </a:rPr>
              <a:t>connect_error</a:t>
            </a:r>
            <a:r>
              <a:rPr lang="en-US" dirty="0">
                <a:solidFill>
                  <a:schemeClr val="accent1"/>
                </a:solidFill>
              </a:rPr>
              <a:t>);</a:t>
            </a:r>
          </a:p>
          <a:p>
            <a:pPr marL="457200" lvl="1" indent="0">
              <a:buNone/>
            </a:pPr>
            <a:endParaRPr lang="en-US" dirty="0">
              <a:solidFill>
                <a:schemeClr val="accent1"/>
              </a:solidFill>
            </a:endParaRPr>
          </a:p>
          <a:p>
            <a:pPr marL="457200" lvl="1" indent="0">
              <a:buNone/>
            </a:pPr>
            <a:r>
              <a:rPr lang="en-US" dirty="0">
                <a:solidFill>
                  <a:schemeClr val="accent1"/>
                </a:solidFill>
              </a:rPr>
              <a:t>	$query = "SELECT * FROM classics";</a:t>
            </a:r>
          </a:p>
          <a:p>
            <a:pPr marL="457200" lvl="1" indent="0">
              <a:buNone/>
            </a:pPr>
            <a:r>
              <a:rPr lang="en-US" dirty="0">
                <a:solidFill>
                  <a:schemeClr val="accent1"/>
                </a:solidFill>
              </a:rPr>
              <a:t>	$result = $conn-&gt;query($query);</a:t>
            </a:r>
          </a:p>
          <a:p>
            <a:pPr marL="457200" lvl="1" indent="0">
              <a:buNone/>
            </a:pPr>
            <a:r>
              <a:rPr lang="en-US" dirty="0">
                <a:solidFill>
                  <a:schemeClr val="accent1"/>
                </a:solidFill>
              </a:rPr>
              <a:t>	if (!$result) die($conn-&gt;error);</a:t>
            </a:r>
          </a:p>
          <a:p>
            <a:pPr marL="457200" lvl="1" indent="0">
              <a:buNone/>
            </a:pPr>
            <a:endParaRPr lang="en-US" dirty="0">
              <a:solidFill>
                <a:schemeClr val="accent1"/>
              </a:solidFill>
            </a:endParaRPr>
          </a:p>
          <a:p>
            <a:pPr marL="457200" lvl="1" indent="0">
              <a:buNone/>
            </a:pPr>
            <a:r>
              <a:rPr lang="en-US" dirty="0">
                <a:solidFill>
                  <a:schemeClr val="accent1"/>
                </a:solidFill>
              </a:rPr>
              <a:t>	$rows = $result-&gt;</a:t>
            </a:r>
            <a:r>
              <a:rPr lang="en-US" dirty="0" err="1">
                <a:solidFill>
                  <a:schemeClr val="accent1"/>
                </a:solidFill>
              </a:rPr>
              <a:t>num_rows</a:t>
            </a:r>
            <a:r>
              <a:rPr lang="en-US" dirty="0">
                <a:solidFill>
                  <a:schemeClr val="accent1"/>
                </a:solidFill>
              </a:rPr>
              <a:t>;</a:t>
            </a:r>
          </a:p>
          <a:p>
            <a:pPr marL="457200" lvl="1" indent="0">
              <a:buNone/>
            </a:pPr>
            <a:endParaRPr lang="en-US" dirty="0">
              <a:solidFill>
                <a:schemeClr val="accent1"/>
              </a:solidFill>
            </a:endParaRPr>
          </a:p>
          <a:p>
            <a:pPr marL="457200" lvl="1" indent="0">
              <a:buNone/>
            </a:pPr>
            <a:r>
              <a:rPr lang="en-US" dirty="0">
                <a:solidFill>
                  <a:schemeClr val="accent1"/>
                </a:solidFill>
              </a:rPr>
              <a:t>…</a:t>
            </a:r>
          </a:p>
          <a:p>
            <a:pPr marL="457200" lvl="1" indent="0">
              <a:buNone/>
            </a:pPr>
            <a:endParaRPr lang="en-US" dirty="0">
              <a:solidFill>
                <a:schemeClr val="accent1"/>
              </a:solidFill>
            </a:endParaRPr>
          </a:p>
        </p:txBody>
      </p:sp>
    </p:spTree>
    <p:extLst>
      <p:ext uri="{BB962C8B-B14F-4D97-AF65-F5344CB8AC3E}">
        <p14:creationId xmlns:p14="http://schemas.microsoft.com/office/powerpoint/2010/main" val="299934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284814"/>
            <a:ext cx="10515600" cy="6573186"/>
          </a:xfrm>
        </p:spPr>
        <p:txBody>
          <a:bodyPr>
            <a:normAutofit fontScale="92500" lnSpcReduction="20000"/>
          </a:bodyPr>
          <a:lstStyle/>
          <a:p>
            <a:pPr marL="457200" lvl="1" indent="0">
              <a:buNone/>
            </a:pPr>
            <a:r>
              <a:rPr lang="en-US" dirty="0">
                <a:solidFill>
                  <a:schemeClr val="accent1"/>
                </a:solidFill>
              </a:rPr>
              <a:t>…</a:t>
            </a:r>
          </a:p>
          <a:p>
            <a:pPr marL="457200" lvl="1" indent="0">
              <a:buNone/>
            </a:pPr>
            <a:r>
              <a:rPr lang="en-US" dirty="0">
                <a:solidFill>
                  <a:schemeClr val="accent1"/>
                </a:solidFill>
              </a:rPr>
              <a:t>	for ($j = 0 ; $j &lt; $rows ; ++$j)</a:t>
            </a:r>
          </a:p>
          <a:p>
            <a:pPr marL="457200" lvl="1" indent="0">
              <a:buNone/>
            </a:pPr>
            <a:r>
              <a:rPr lang="en-US" dirty="0">
                <a:solidFill>
                  <a:schemeClr val="accent1"/>
                </a:solidFill>
              </a:rPr>
              <a:t>	{</a:t>
            </a:r>
          </a:p>
          <a:p>
            <a:pPr marL="457200" lvl="1" indent="0">
              <a:buNone/>
            </a:pPr>
            <a:r>
              <a:rPr lang="en-US" dirty="0">
                <a:solidFill>
                  <a:schemeClr val="accent1"/>
                </a:solidFill>
              </a:rPr>
              <a:t>		$result-&gt;</a:t>
            </a:r>
            <a:r>
              <a:rPr lang="en-US" b="1" dirty="0" err="1">
                <a:solidFill>
                  <a:schemeClr val="accent1"/>
                </a:solidFill>
              </a:rPr>
              <a:t>data_seek</a:t>
            </a:r>
            <a:r>
              <a:rPr lang="en-US" dirty="0">
                <a:solidFill>
                  <a:schemeClr val="accent1"/>
                </a:solidFill>
              </a:rPr>
              <a:t>($j);</a:t>
            </a:r>
          </a:p>
          <a:p>
            <a:pPr marL="457200" lvl="1" indent="0">
              <a:buNone/>
            </a:pPr>
            <a:r>
              <a:rPr lang="en-US" dirty="0">
                <a:solidFill>
                  <a:schemeClr val="accent1"/>
                </a:solidFill>
              </a:rPr>
              <a:t>		echo 'Author: ' . $result-&gt;</a:t>
            </a:r>
            <a:r>
              <a:rPr lang="en-US" b="1" dirty="0" err="1">
                <a:solidFill>
                  <a:schemeClr val="accent1"/>
                </a:solidFill>
              </a:rPr>
              <a:t>fetch_assoc</a:t>
            </a:r>
            <a:r>
              <a:rPr lang="en-US" b="1" dirty="0">
                <a:solidFill>
                  <a:schemeClr val="accent1"/>
                </a:solidFill>
              </a:rPr>
              <a:t>()['author'] </a:t>
            </a:r>
            <a:r>
              <a:rPr lang="en-US" dirty="0">
                <a:solidFill>
                  <a:schemeClr val="accent1"/>
                </a:solidFill>
              </a:rPr>
              <a:t>. '&lt;</a:t>
            </a:r>
            <a:r>
              <a:rPr lang="en-US" dirty="0" err="1">
                <a:solidFill>
                  <a:schemeClr val="accent1"/>
                </a:solidFill>
              </a:rPr>
              <a:t>br</a:t>
            </a:r>
            <a:r>
              <a:rPr lang="en-US" dirty="0">
                <a:solidFill>
                  <a:schemeClr val="accent1"/>
                </a:solidFill>
              </a:rPr>
              <a:t>&gt;’;</a:t>
            </a:r>
          </a:p>
          <a:p>
            <a:pPr marL="457200" lvl="1" indent="0">
              <a:buNone/>
            </a:pPr>
            <a:endParaRPr lang="en-US" dirty="0">
              <a:solidFill>
                <a:schemeClr val="accent1"/>
              </a:solidFill>
            </a:endParaRPr>
          </a:p>
          <a:p>
            <a:pPr marL="457200" lvl="1" indent="0">
              <a:buNone/>
            </a:pPr>
            <a:r>
              <a:rPr lang="en-US" dirty="0">
                <a:solidFill>
                  <a:schemeClr val="accent1"/>
                </a:solidFill>
              </a:rPr>
              <a:t>		$result-&gt;</a:t>
            </a:r>
            <a:r>
              <a:rPr lang="en-US" b="1" dirty="0" err="1">
                <a:solidFill>
                  <a:schemeClr val="accent1"/>
                </a:solidFill>
              </a:rPr>
              <a:t>data_seek</a:t>
            </a:r>
            <a:r>
              <a:rPr lang="en-US" dirty="0">
                <a:solidFill>
                  <a:schemeClr val="accent1"/>
                </a:solidFill>
              </a:rPr>
              <a:t>($j);</a:t>
            </a:r>
          </a:p>
          <a:p>
            <a:pPr marL="457200" lvl="1" indent="0">
              <a:buNone/>
            </a:pPr>
            <a:r>
              <a:rPr lang="en-US" dirty="0">
                <a:solidFill>
                  <a:schemeClr val="accent1"/>
                </a:solidFill>
              </a:rPr>
              <a:t>		echo 'Title: ' . $result-&gt;</a:t>
            </a:r>
            <a:r>
              <a:rPr lang="en-US" b="1" dirty="0" err="1">
                <a:solidFill>
                  <a:schemeClr val="accent1"/>
                </a:solidFill>
              </a:rPr>
              <a:t>fetch_assoc</a:t>
            </a:r>
            <a:r>
              <a:rPr lang="en-US" b="1" dirty="0">
                <a:solidFill>
                  <a:schemeClr val="accent1"/>
                </a:solidFill>
              </a:rPr>
              <a:t>()['title'] </a:t>
            </a:r>
            <a:r>
              <a:rPr lang="en-US" dirty="0">
                <a:solidFill>
                  <a:schemeClr val="accent1"/>
                </a:solidFill>
              </a:rPr>
              <a:t>. '&lt;</a:t>
            </a:r>
            <a:r>
              <a:rPr lang="en-US" dirty="0" err="1">
                <a:solidFill>
                  <a:schemeClr val="accent1"/>
                </a:solidFill>
              </a:rPr>
              <a:t>br</a:t>
            </a:r>
            <a:r>
              <a:rPr lang="en-US" dirty="0">
                <a:solidFill>
                  <a:schemeClr val="accent1"/>
                </a:solidFill>
              </a:rPr>
              <a:t>&gt;’;</a:t>
            </a:r>
          </a:p>
          <a:p>
            <a:pPr marL="457200" lvl="1" indent="0">
              <a:buNone/>
            </a:pPr>
            <a:endParaRPr lang="en-US" dirty="0">
              <a:solidFill>
                <a:schemeClr val="accent1"/>
              </a:solidFill>
            </a:endParaRPr>
          </a:p>
          <a:p>
            <a:pPr marL="457200" lvl="1" indent="0">
              <a:buNone/>
            </a:pPr>
            <a:r>
              <a:rPr lang="en-US" dirty="0">
                <a:solidFill>
                  <a:schemeClr val="accent1"/>
                </a:solidFill>
              </a:rPr>
              <a:t>		$result-&gt;</a:t>
            </a:r>
            <a:r>
              <a:rPr lang="en-US" b="1" dirty="0" err="1">
                <a:solidFill>
                  <a:schemeClr val="accent1"/>
                </a:solidFill>
              </a:rPr>
              <a:t>data_seek</a:t>
            </a:r>
            <a:r>
              <a:rPr lang="en-US" dirty="0">
                <a:solidFill>
                  <a:schemeClr val="accent1"/>
                </a:solidFill>
              </a:rPr>
              <a:t>($j);</a:t>
            </a:r>
          </a:p>
          <a:p>
            <a:pPr marL="457200" lvl="1" indent="0">
              <a:buNone/>
            </a:pPr>
            <a:r>
              <a:rPr lang="en-US" dirty="0">
                <a:solidFill>
                  <a:schemeClr val="accent1"/>
                </a:solidFill>
              </a:rPr>
              <a:t>		echo 'Category: ' . $result-&gt;</a:t>
            </a:r>
            <a:r>
              <a:rPr lang="en-US" b="1" dirty="0" err="1">
                <a:solidFill>
                  <a:schemeClr val="accent1"/>
                </a:solidFill>
              </a:rPr>
              <a:t>fetch_assoc</a:t>
            </a:r>
            <a:r>
              <a:rPr lang="en-US" b="1" dirty="0">
                <a:solidFill>
                  <a:schemeClr val="accent1"/>
                </a:solidFill>
              </a:rPr>
              <a:t>()['category'] </a:t>
            </a:r>
            <a:r>
              <a:rPr lang="en-US" dirty="0">
                <a:solidFill>
                  <a:schemeClr val="accent1"/>
                </a:solidFill>
              </a:rPr>
              <a:t>. '&lt;</a:t>
            </a:r>
            <a:r>
              <a:rPr lang="en-US" dirty="0" err="1">
                <a:solidFill>
                  <a:schemeClr val="accent1"/>
                </a:solidFill>
              </a:rPr>
              <a:t>br</a:t>
            </a:r>
            <a:r>
              <a:rPr lang="en-US" dirty="0">
                <a:solidFill>
                  <a:schemeClr val="accent1"/>
                </a:solidFill>
              </a:rPr>
              <a:t>&gt;’;</a:t>
            </a:r>
          </a:p>
          <a:p>
            <a:pPr marL="457200" lvl="1" indent="0">
              <a:buNone/>
            </a:pPr>
            <a:endParaRPr lang="en-US" dirty="0">
              <a:solidFill>
                <a:schemeClr val="accent1"/>
              </a:solidFill>
            </a:endParaRPr>
          </a:p>
          <a:p>
            <a:pPr marL="457200" lvl="1" indent="0">
              <a:buNone/>
            </a:pPr>
            <a:r>
              <a:rPr lang="en-US" dirty="0">
                <a:solidFill>
                  <a:schemeClr val="accent1"/>
                </a:solidFill>
              </a:rPr>
              <a:t>		$result-&gt;</a:t>
            </a:r>
            <a:r>
              <a:rPr lang="en-US" b="1" dirty="0" err="1">
                <a:solidFill>
                  <a:schemeClr val="accent1"/>
                </a:solidFill>
              </a:rPr>
              <a:t>data_seek</a:t>
            </a:r>
            <a:r>
              <a:rPr lang="en-US" dirty="0">
                <a:solidFill>
                  <a:schemeClr val="accent1"/>
                </a:solidFill>
              </a:rPr>
              <a:t>($j);</a:t>
            </a:r>
          </a:p>
          <a:p>
            <a:pPr marL="457200" lvl="1" indent="0">
              <a:buNone/>
            </a:pPr>
            <a:r>
              <a:rPr lang="en-US" dirty="0">
                <a:solidFill>
                  <a:schemeClr val="accent1"/>
                </a:solidFill>
              </a:rPr>
              <a:t>		echo 'Year: ' . $result-&gt;</a:t>
            </a:r>
            <a:r>
              <a:rPr lang="en-US" b="1" dirty="0" err="1">
                <a:solidFill>
                  <a:schemeClr val="accent1"/>
                </a:solidFill>
              </a:rPr>
              <a:t>fetch_assoc</a:t>
            </a:r>
            <a:r>
              <a:rPr lang="en-US" b="1" dirty="0">
                <a:solidFill>
                  <a:schemeClr val="accent1"/>
                </a:solidFill>
              </a:rPr>
              <a:t>()['year'] </a:t>
            </a:r>
            <a:r>
              <a:rPr lang="en-US" dirty="0">
                <a:solidFill>
                  <a:schemeClr val="accent1"/>
                </a:solidFill>
              </a:rPr>
              <a:t>. '&lt;</a:t>
            </a:r>
            <a:r>
              <a:rPr lang="en-US" dirty="0" err="1">
                <a:solidFill>
                  <a:schemeClr val="accent1"/>
                </a:solidFill>
              </a:rPr>
              <a:t>br</a:t>
            </a:r>
            <a:r>
              <a:rPr lang="en-US" dirty="0">
                <a:solidFill>
                  <a:schemeClr val="accent1"/>
                </a:solidFill>
              </a:rPr>
              <a:t>&gt;’;</a:t>
            </a:r>
          </a:p>
          <a:p>
            <a:pPr marL="457200" lvl="1" indent="0">
              <a:buNone/>
            </a:pPr>
            <a:endParaRPr lang="en-US" dirty="0">
              <a:solidFill>
                <a:schemeClr val="accent1"/>
              </a:solidFill>
            </a:endParaRPr>
          </a:p>
          <a:p>
            <a:pPr marL="457200" lvl="1" indent="0">
              <a:buNone/>
            </a:pPr>
            <a:r>
              <a:rPr lang="en-US" dirty="0">
                <a:solidFill>
                  <a:schemeClr val="accent1"/>
                </a:solidFill>
              </a:rPr>
              <a:t>		$result-&gt;</a:t>
            </a:r>
            <a:r>
              <a:rPr lang="en-US" b="1" dirty="0" err="1">
                <a:solidFill>
                  <a:schemeClr val="accent1"/>
                </a:solidFill>
              </a:rPr>
              <a:t>data_seek</a:t>
            </a:r>
            <a:r>
              <a:rPr lang="en-US" dirty="0">
                <a:solidFill>
                  <a:schemeClr val="accent1"/>
                </a:solidFill>
              </a:rPr>
              <a:t>($j);</a:t>
            </a:r>
          </a:p>
          <a:p>
            <a:pPr marL="457200" lvl="1" indent="0">
              <a:buNone/>
            </a:pPr>
            <a:r>
              <a:rPr lang="en-US" dirty="0">
                <a:solidFill>
                  <a:schemeClr val="accent1"/>
                </a:solidFill>
              </a:rPr>
              <a:t>		echo 'ISBN: ' . $result-&gt;</a:t>
            </a:r>
            <a:r>
              <a:rPr lang="en-US" b="1" dirty="0" err="1">
                <a:solidFill>
                  <a:schemeClr val="accent1"/>
                </a:solidFill>
              </a:rPr>
              <a:t>fetch_assoc</a:t>
            </a:r>
            <a:r>
              <a:rPr lang="en-US" b="1" dirty="0">
                <a:solidFill>
                  <a:schemeClr val="accent1"/>
                </a:solidFill>
              </a:rPr>
              <a:t>()['</a:t>
            </a:r>
            <a:r>
              <a:rPr lang="en-US" b="1" dirty="0" err="1">
                <a:solidFill>
                  <a:schemeClr val="accent1"/>
                </a:solidFill>
              </a:rPr>
              <a:t>isbn</a:t>
            </a:r>
            <a:r>
              <a:rPr lang="en-US" b="1" dirty="0">
                <a:solidFill>
                  <a:schemeClr val="accent1"/>
                </a:solidFill>
              </a:rPr>
              <a:t>'] </a:t>
            </a:r>
            <a:r>
              <a:rPr lang="en-US" dirty="0">
                <a:solidFill>
                  <a:schemeClr val="accent1"/>
                </a:solidFill>
              </a:rPr>
              <a:t>. '&lt;</a:t>
            </a:r>
            <a:r>
              <a:rPr lang="en-US" dirty="0" err="1">
                <a:solidFill>
                  <a:schemeClr val="accent1"/>
                </a:solidFill>
              </a:rPr>
              <a:t>br</a:t>
            </a:r>
            <a:r>
              <a:rPr lang="en-US" dirty="0">
                <a:solidFill>
                  <a:schemeClr val="accent1"/>
                </a:solidFill>
              </a:rPr>
              <a:t>&gt;&lt;</a:t>
            </a:r>
            <a:r>
              <a:rPr lang="en-US" dirty="0" err="1">
                <a:solidFill>
                  <a:schemeClr val="accent1"/>
                </a:solidFill>
              </a:rPr>
              <a:t>br</a:t>
            </a:r>
            <a:r>
              <a:rPr lang="en-US" dirty="0">
                <a:solidFill>
                  <a:schemeClr val="accent1"/>
                </a:solidFill>
              </a:rPr>
              <a:t>&gt;’;</a:t>
            </a:r>
          </a:p>
          <a:p>
            <a:pPr marL="457200" lvl="1" indent="0">
              <a:buNone/>
            </a:pPr>
            <a:r>
              <a:rPr lang="en-US" dirty="0">
                <a:solidFill>
                  <a:schemeClr val="accent1"/>
                </a:solidFill>
              </a:rPr>
              <a:t>	}</a:t>
            </a:r>
          </a:p>
          <a:p>
            <a:pPr marL="457200" lvl="1" indent="0">
              <a:buNone/>
            </a:pPr>
            <a:r>
              <a:rPr lang="en-US" dirty="0">
                <a:solidFill>
                  <a:schemeClr val="accent1"/>
                </a:solidFill>
              </a:rPr>
              <a:t>	$result-&gt;close();</a:t>
            </a:r>
          </a:p>
          <a:p>
            <a:pPr marL="457200" lvl="1" indent="0">
              <a:buNone/>
            </a:pPr>
            <a:r>
              <a:rPr lang="en-US" dirty="0">
                <a:solidFill>
                  <a:schemeClr val="accent1"/>
                </a:solidFill>
              </a:rPr>
              <a:t>	$conn-&gt;close();</a:t>
            </a:r>
          </a:p>
          <a:p>
            <a:pPr marL="457200" lvl="1" indent="0">
              <a:buNone/>
            </a:pPr>
            <a:r>
              <a:rPr lang="en-US" dirty="0">
                <a:solidFill>
                  <a:schemeClr val="accent1"/>
                </a:solidFill>
              </a:rPr>
              <a:t>?&gt;</a:t>
            </a:r>
          </a:p>
        </p:txBody>
      </p:sp>
    </p:spTree>
    <p:extLst>
      <p:ext uri="{BB962C8B-B14F-4D97-AF65-F5344CB8AC3E}">
        <p14:creationId xmlns:p14="http://schemas.microsoft.com/office/powerpoint/2010/main" val="379442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CE66EE-06E5-484A-A5BC-2CD000B84906}"/>
              </a:ext>
            </a:extLst>
          </p:cNvPr>
          <p:cNvPicPr>
            <a:picLocks noChangeAspect="1"/>
          </p:cNvPicPr>
          <p:nvPr/>
        </p:nvPicPr>
        <p:blipFill>
          <a:blip r:embed="rId2"/>
          <a:stretch>
            <a:fillRect/>
          </a:stretch>
        </p:blipFill>
        <p:spPr>
          <a:xfrm>
            <a:off x="2893103" y="136162"/>
            <a:ext cx="6546719" cy="6546719"/>
          </a:xfrm>
          <a:prstGeom prst="rect">
            <a:avLst/>
          </a:prstGeom>
        </p:spPr>
      </p:pic>
    </p:spTree>
    <p:extLst>
      <p:ext uri="{BB962C8B-B14F-4D97-AF65-F5344CB8AC3E}">
        <p14:creationId xmlns:p14="http://schemas.microsoft.com/office/powerpoint/2010/main" val="1222860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Fetching a result</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4"/>
            <a:ext cx="10515600" cy="5032375"/>
          </a:xfrm>
        </p:spPr>
        <p:txBody>
          <a:bodyPr>
            <a:normAutofit/>
          </a:bodyPr>
          <a:lstStyle/>
          <a:p>
            <a:r>
              <a:rPr lang="en-US" dirty="0"/>
              <a:t>Here, to seek to the correct row each time around the loop, we call the </a:t>
            </a:r>
            <a:r>
              <a:rPr lang="en-US" b="1" dirty="0" err="1">
                <a:solidFill>
                  <a:schemeClr val="accent1"/>
                </a:solidFill>
              </a:rPr>
              <a:t>data_seek</a:t>
            </a:r>
            <a:r>
              <a:rPr lang="en-US" b="1" dirty="0">
                <a:solidFill>
                  <a:schemeClr val="accent1"/>
                </a:solidFill>
              </a:rPr>
              <a:t> </a:t>
            </a:r>
            <a:r>
              <a:rPr lang="en-US" dirty="0"/>
              <a:t>method of </a:t>
            </a:r>
            <a:r>
              <a:rPr lang="en-US" dirty="0">
                <a:solidFill>
                  <a:schemeClr val="accent1"/>
                </a:solidFill>
              </a:rPr>
              <a:t>$result </a:t>
            </a:r>
            <a:r>
              <a:rPr lang="en-US" dirty="0"/>
              <a:t>before fetching each item of data.</a:t>
            </a:r>
          </a:p>
          <a:p>
            <a:endParaRPr lang="en-US" dirty="0"/>
          </a:p>
          <a:p>
            <a:pPr>
              <a:buFont typeface="Courier New" panose="02070309020205020404" pitchFamily="49" charset="0"/>
              <a:buChar char="o"/>
            </a:pPr>
            <a:r>
              <a:rPr lang="en-US" dirty="0"/>
              <a:t>Then we call the </a:t>
            </a:r>
            <a:r>
              <a:rPr lang="en-US" b="1" dirty="0" err="1">
                <a:solidFill>
                  <a:schemeClr val="accent1"/>
                </a:solidFill>
              </a:rPr>
              <a:t>fetch_assoc</a:t>
            </a:r>
            <a:r>
              <a:rPr lang="en-US" b="1" dirty="0">
                <a:solidFill>
                  <a:schemeClr val="accent1"/>
                </a:solidFill>
              </a:rPr>
              <a:t> </a:t>
            </a:r>
            <a:r>
              <a:rPr lang="en-US" dirty="0"/>
              <a:t>method to retrieve the value stored in each cell, and output the result using </a:t>
            </a:r>
            <a:r>
              <a:rPr lang="en-US" dirty="0">
                <a:solidFill>
                  <a:schemeClr val="accent1"/>
                </a:solidFill>
              </a:rPr>
              <a:t>echo</a:t>
            </a:r>
            <a:r>
              <a:rPr lang="en-US" dirty="0"/>
              <a:t> statements.</a:t>
            </a:r>
          </a:p>
          <a:p>
            <a:endParaRPr lang="en-US" dirty="0"/>
          </a:p>
          <a:p>
            <a:endParaRPr lang="en-US" dirty="0"/>
          </a:p>
          <a:p>
            <a:endParaRPr lang="en-US" dirty="0"/>
          </a:p>
        </p:txBody>
      </p:sp>
    </p:spTree>
    <p:extLst>
      <p:ext uri="{BB962C8B-B14F-4D97-AF65-F5344CB8AC3E}">
        <p14:creationId xmlns:p14="http://schemas.microsoft.com/office/powerpoint/2010/main" val="11123226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Fetching a result</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4"/>
            <a:ext cx="10515600" cy="5032375"/>
          </a:xfrm>
        </p:spPr>
        <p:txBody>
          <a:bodyPr>
            <a:normAutofit/>
          </a:bodyPr>
          <a:lstStyle/>
          <a:p>
            <a:r>
              <a:rPr lang="en-US" dirty="0"/>
              <a:t>Regarding First, Second, and Third Normal Form, you may have now noticed that the </a:t>
            </a:r>
            <a:r>
              <a:rPr lang="en-US" i="1" dirty="0"/>
              <a:t>classics </a:t>
            </a:r>
            <a:r>
              <a:rPr lang="en-US" dirty="0"/>
              <a:t>table doesn’t satisfy these, because both author and book details are included within the same table. </a:t>
            </a:r>
          </a:p>
          <a:p>
            <a:endParaRPr lang="en-US" dirty="0"/>
          </a:p>
          <a:p>
            <a:r>
              <a:rPr lang="en-US" dirty="0"/>
              <a:t>That’s because we created this table without considering normalization. However, for the purposes of illustrating access to MySQL from PHP, reusing this table avoids the hassle of typing in a new set of test data, so we’ll stick with it for the time being.</a:t>
            </a:r>
          </a:p>
          <a:p>
            <a:endParaRPr lang="en-US" dirty="0"/>
          </a:p>
        </p:txBody>
      </p:sp>
    </p:spTree>
    <p:extLst>
      <p:ext uri="{BB962C8B-B14F-4D97-AF65-F5344CB8AC3E}">
        <p14:creationId xmlns:p14="http://schemas.microsoft.com/office/powerpoint/2010/main" val="3754321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Fetching a row</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4"/>
            <a:ext cx="10515600" cy="5032375"/>
          </a:xfrm>
        </p:spPr>
        <p:txBody>
          <a:bodyPr>
            <a:normAutofit/>
          </a:bodyPr>
          <a:lstStyle/>
          <a:p>
            <a:r>
              <a:rPr lang="en-US" dirty="0"/>
              <a:t>Is there a more efficient method of achieving the same result?</a:t>
            </a:r>
          </a:p>
          <a:p>
            <a:endParaRPr lang="en-US" dirty="0"/>
          </a:p>
          <a:p>
            <a:pPr>
              <a:buFont typeface="Courier New" panose="02070309020205020404" pitchFamily="49" charset="0"/>
              <a:buChar char="o"/>
            </a:pPr>
            <a:r>
              <a:rPr lang="en-US" dirty="0"/>
              <a:t>Yes, there is a better method, which is to extract a row at a time.</a:t>
            </a:r>
          </a:p>
          <a:p>
            <a:pPr>
              <a:buFont typeface="Courier New" panose="02070309020205020404" pitchFamily="49" charset="0"/>
              <a:buChar char="o"/>
            </a:pPr>
            <a:endParaRPr lang="en-US" dirty="0"/>
          </a:p>
          <a:p>
            <a:pPr>
              <a:buFont typeface="Courier New" panose="02070309020205020404" pitchFamily="49" charset="0"/>
              <a:buChar char="o"/>
            </a:pPr>
            <a:endParaRPr lang="en-US" dirty="0"/>
          </a:p>
          <a:p>
            <a:pPr marL="0" indent="0">
              <a:buNone/>
            </a:pPr>
            <a:r>
              <a:rPr lang="en-US" dirty="0"/>
              <a:t>See example in the next slide…</a:t>
            </a:r>
          </a:p>
        </p:txBody>
      </p:sp>
    </p:spTree>
    <p:extLst>
      <p:ext uri="{BB962C8B-B14F-4D97-AF65-F5344CB8AC3E}">
        <p14:creationId xmlns:p14="http://schemas.microsoft.com/office/powerpoint/2010/main" val="19269309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79882"/>
            <a:ext cx="10515600" cy="6678117"/>
          </a:xfrm>
        </p:spPr>
        <p:txBody>
          <a:bodyPr>
            <a:normAutofit/>
          </a:bodyPr>
          <a:lstStyle/>
          <a:p>
            <a:pPr marL="457200" lvl="1" indent="0">
              <a:buNone/>
            </a:pPr>
            <a:r>
              <a:rPr lang="en-US" dirty="0">
                <a:solidFill>
                  <a:schemeClr val="accent1"/>
                </a:solidFill>
              </a:rPr>
              <a:t>&lt;?</a:t>
            </a:r>
            <a:r>
              <a:rPr lang="en-US" dirty="0" err="1">
                <a:solidFill>
                  <a:schemeClr val="accent1"/>
                </a:solidFill>
              </a:rPr>
              <a:t>php</a:t>
            </a:r>
            <a:r>
              <a:rPr lang="en-US" dirty="0">
                <a:solidFill>
                  <a:schemeClr val="accent1"/>
                </a:solidFill>
              </a:rPr>
              <a:t> 	//</a:t>
            </a:r>
            <a:r>
              <a:rPr lang="en-US" dirty="0" err="1">
                <a:solidFill>
                  <a:schemeClr val="accent1"/>
                </a:solidFill>
              </a:rPr>
              <a:t>fetchrow.php</a:t>
            </a:r>
            <a:endParaRPr lang="en-US" dirty="0">
              <a:solidFill>
                <a:schemeClr val="accent1"/>
              </a:solidFill>
            </a:endParaRPr>
          </a:p>
          <a:p>
            <a:pPr marL="457200" lvl="1" indent="0">
              <a:buNone/>
            </a:pPr>
            <a:r>
              <a:rPr lang="en-US" dirty="0">
                <a:solidFill>
                  <a:schemeClr val="accent1"/>
                </a:solidFill>
              </a:rPr>
              <a:t>	</a:t>
            </a:r>
            <a:r>
              <a:rPr lang="en-US" dirty="0" err="1">
                <a:solidFill>
                  <a:schemeClr val="accent1"/>
                </a:solidFill>
              </a:rPr>
              <a:t>require_once</a:t>
            </a:r>
            <a:r>
              <a:rPr lang="en-US" dirty="0">
                <a:solidFill>
                  <a:schemeClr val="accent1"/>
                </a:solidFill>
              </a:rPr>
              <a:t> '</a:t>
            </a:r>
            <a:r>
              <a:rPr lang="en-US" dirty="0" err="1">
                <a:solidFill>
                  <a:schemeClr val="accent1"/>
                </a:solidFill>
              </a:rPr>
              <a:t>login.php</a:t>
            </a:r>
            <a:r>
              <a:rPr lang="en-US" dirty="0">
                <a:solidFill>
                  <a:schemeClr val="accent1"/>
                </a:solidFill>
              </a:rPr>
              <a:t>’;</a:t>
            </a:r>
          </a:p>
          <a:p>
            <a:pPr marL="457200" lvl="1" indent="0">
              <a:buNone/>
            </a:pPr>
            <a:endParaRPr lang="en-US" dirty="0">
              <a:solidFill>
                <a:schemeClr val="accent1"/>
              </a:solidFill>
            </a:endParaRPr>
          </a:p>
          <a:p>
            <a:pPr marL="457200" lvl="1" indent="0">
              <a:buNone/>
            </a:pPr>
            <a:r>
              <a:rPr lang="en-US" dirty="0">
                <a:solidFill>
                  <a:schemeClr val="accent1"/>
                </a:solidFill>
              </a:rPr>
              <a:t>	$conn = new </a:t>
            </a:r>
            <a:r>
              <a:rPr lang="en-US" dirty="0" err="1">
                <a:solidFill>
                  <a:schemeClr val="accent1"/>
                </a:solidFill>
              </a:rPr>
              <a:t>mysqli</a:t>
            </a:r>
            <a:r>
              <a:rPr lang="en-US" dirty="0">
                <a:solidFill>
                  <a:schemeClr val="accent1"/>
                </a:solidFill>
              </a:rPr>
              <a:t>($</a:t>
            </a:r>
            <a:r>
              <a:rPr lang="en-US" dirty="0" err="1">
                <a:solidFill>
                  <a:schemeClr val="accent1"/>
                </a:solidFill>
              </a:rPr>
              <a:t>hn</a:t>
            </a:r>
            <a:r>
              <a:rPr lang="en-US" dirty="0">
                <a:solidFill>
                  <a:schemeClr val="accent1"/>
                </a:solidFill>
              </a:rPr>
              <a:t>, $un, $pw, $</a:t>
            </a:r>
            <a:r>
              <a:rPr lang="en-US" dirty="0" err="1">
                <a:solidFill>
                  <a:schemeClr val="accent1"/>
                </a:solidFill>
              </a:rPr>
              <a:t>db</a:t>
            </a:r>
            <a:r>
              <a:rPr lang="en-US" dirty="0">
                <a:solidFill>
                  <a:schemeClr val="accent1"/>
                </a:solidFill>
              </a:rPr>
              <a:t>);</a:t>
            </a:r>
          </a:p>
          <a:p>
            <a:pPr marL="457200" lvl="1" indent="0">
              <a:buNone/>
            </a:pPr>
            <a:endParaRPr lang="en-US" dirty="0">
              <a:solidFill>
                <a:schemeClr val="accent1"/>
              </a:solidFill>
            </a:endParaRPr>
          </a:p>
          <a:p>
            <a:pPr marL="457200" lvl="1" indent="0">
              <a:buNone/>
            </a:pPr>
            <a:r>
              <a:rPr lang="en-US" dirty="0">
                <a:solidFill>
                  <a:schemeClr val="accent1"/>
                </a:solidFill>
              </a:rPr>
              <a:t>	if ($conn-&gt;</a:t>
            </a:r>
            <a:r>
              <a:rPr lang="en-US" dirty="0" err="1">
                <a:solidFill>
                  <a:schemeClr val="accent1"/>
                </a:solidFill>
              </a:rPr>
              <a:t>connect_error</a:t>
            </a:r>
            <a:r>
              <a:rPr lang="en-US" dirty="0">
                <a:solidFill>
                  <a:schemeClr val="accent1"/>
                </a:solidFill>
              </a:rPr>
              <a:t>) die($conn-&gt;</a:t>
            </a:r>
            <a:r>
              <a:rPr lang="en-US" dirty="0" err="1">
                <a:solidFill>
                  <a:schemeClr val="accent1"/>
                </a:solidFill>
              </a:rPr>
              <a:t>connect_error</a:t>
            </a:r>
            <a:r>
              <a:rPr lang="en-US" dirty="0">
                <a:solidFill>
                  <a:schemeClr val="accent1"/>
                </a:solidFill>
              </a:rPr>
              <a:t>);</a:t>
            </a:r>
          </a:p>
          <a:p>
            <a:pPr marL="457200" lvl="1" indent="0">
              <a:buNone/>
            </a:pPr>
            <a:endParaRPr lang="en-US" dirty="0">
              <a:solidFill>
                <a:schemeClr val="accent1"/>
              </a:solidFill>
            </a:endParaRPr>
          </a:p>
          <a:p>
            <a:pPr marL="457200" lvl="1" indent="0">
              <a:buNone/>
            </a:pPr>
            <a:r>
              <a:rPr lang="en-US" dirty="0">
                <a:solidFill>
                  <a:schemeClr val="accent1"/>
                </a:solidFill>
              </a:rPr>
              <a:t>	$query = "SELECT * FROM classics";</a:t>
            </a:r>
          </a:p>
          <a:p>
            <a:pPr marL="457200" lvl="1" indent="0">
              <a:buNone/>
            </a:pPr>
            <a:r>
              <a:rPr lang="en-US" dirty="0">
                <a:solidFill>
                  <a:schemeClr val="accent1"/>
                </a:solidFill>
              </a:rPr>
              <a:t>	$result = $conn-&gt;query($query);</a:t>
            </a:r>
          </a:p>
          <a:p>
            <a:pPr marL="457200" lvl="1" indent="0">
              <a:buNone/>
            </a:pPr>
            <a:r>
              <a:rPr lang="en-US" dirty="0">
                <a:solidFill>
                  <a:schemeClr val="accent1"/>
                </a:solidFill>
              </a:rPr>
              <a:t>	if (!$result) die($conn-&gt;error);</a:t>
            </a:r>
          </a:p>
          <a:p>
            <a:pPr marL="457200" lvl="1" indent="0">
              <a:buNone/>
            </a:pPr>
            <a:endParaRPr lang="en-US" dirty="0">
              <a:solidFill>
                <a:schemeClr val="accent1"/>
              </a:solidFill>
            </a:endParaRPr>
          </a:p>
          <a:p>
            <a:pPr marL="457200" lvl="1" indent="0">
              <a:buNone/>
            </a:pPr>
            <a:r>
              <a:rPr lang="en-US" dirty="0">
                <a:solidFill>
                  <a:schemeClr val="accent1"/>
                </a:solidFill>
              </a:rPr>
              <a:t>	$rows = $result-&gt;</a:t>
            </a:r>
            <a:r>
              <a:rPr lang="en-US" dirty="0" err="1">
                <a:solidFill>
                  <a:schemeClr val="accent1"/>
                </a:solidFill>
              </a:rPr>
              <a:t>num_rows</a:t>
            </a:r>
            <a:r>
              <a:rPr lang="en-US" dirty="0">
                <a:solidFill>
                  <a:schemeClr val="accent1"/>
                </a:solidFill>
              </a:rPr>
              <a:t>;</a:t>
            </a:r>
          </a:p>
          <a:p>
            <a:pPr marL="457200" lvl="1" indent="0">
              <a:buNone/>
            </a:pPr>
            <a:endParaRPr lang="en-US" dirty="0">
              <a:solidFill>
                <a:schemeClr val="accent1"/>
              </a:solidFill>
            </a:endParaRPr>
          </a:p>
          <a:p>
            <a:pPr marL="457200" lvl="1" indent="0">
              <a:buNone/>
            </a:pPr>
            <a:r>
              <a:rPr lang="en-US" dirty="0">
                <a:solidFill>
                  <a:schemeClr val="accent1"/>
                </a:solidFill>
              </a:rPr>
              <a:t>…</a:t>
            </a:r>
          </a:p>
        </p:txBody>
      </p:sp>
    </p:spTree>
    <p:extLst>
      <p:ext uri="{BB962C8B-B14F-4D97-AF65-F5344CB8AC3E}">
        <p14:creationId xmlns:p14="http://schemas.microsoft.com/office/powerpoint/2010/main" val="1370440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Joining Tables Together</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a:bodyPr>
          <a:lstStyle/>
          <a:p>
            <a:r>
              <a:rPr lang="en-US" dirty="0"/>
              <a:t>NOTE There’s also a shortcut for inserting multiple rows of data in which you can replace the three separate INSERT INTO queries with a single one listing the data to be inserted, separated by commas, like this:</a:t>
            </a:r>
          </a:p>
          <a:p>
            <a:endParaRPr lang="en-US" dirty="0"/>
          </a:p>
          <a:p>
            <a:pPr marL="457200" lvl="1" indent="0">
              <a:buNone/>
            </a:pPr>
            <a:r>
              <a:rPr lang="en-US" dirty="0">
                <a:solidFill>
                  <a:srgbClr val="0070C0"/>
                </a:solidFill>
              </a:rPr>
              <a:t>INSERT INTO customers(</a:t>
            </a:r>
            <a:r>
              <a:rPr lang="en-US" dirty="0" err="1">
                <a:solidFill>
                  <a:srgbClr val="0070C0"/>
                </a:solidFill>
              </a:rPr>
              <a:t>name,isbn</a:t>
            </a:r>
            <a:r>
              <a:rPr lang="en-US" dirty="0">
                <a:solidFill>
                  <a:srgbClr val="0070C0"/>
                </a:solidFill>
              </a:rPr>
              <a:t>) VALUES</a:t>
            </a:r>
          </a:p>
          <a:p>
            <a:pPr marL="457200" lvl="1" indent="0">
              <a:buNone/>
            </a:pPr>
            <a:r>
              <a:rPr lang="en-US" dirty="0">
                <a:solidFill>
                  <a:srgbClr val="0070C0"/>
                </a:solidFill>
              </a:rPr>
              <a:t>	('Joe Bloggs','9780099533474’),</a:t>
            </a:r>
          </a:p>
          <a:p>
            <a:pPr marL="457200" lvl="1" indent="0">
              <a:buNone/>
            </a:pPr>
            <a:r>
              <a:rPr lang="en-US" dirty="0">
                <a:solidFill>
                  <a:srgbClr val="0070C0"/>
                </a:solidFill>
              </a:rPr>
              <a:t>	('Mary Smith','9780582506206’),</a:t>
            </a:r>
          </a:p>
          <a:p>
            <a:pPr marL="457200" lvl="1" indent="0">
              <a:buNone/>
            </a:pPr>
            <a:r>
              <a:rPr lang="en-US" dirty="0">
                <a:solidFill>
                  <a:srgbClr val="0070C0"/>
                </a:solidFill>
              </a:rPr>
              <a:t>	('Jack Wilson','9780517123201');</a:t>
            </a:r>
            <a:endParaRPr lang="en-US" i="1" dirty="0">
              <a:solidFill>
                <a:srgbClr val="0070C0"/>
              </a:solidFill>
            </a:endParaRPr>
          </a:p>
        </p:txBody>
      </p:sp>
    </p:spTree>
    <p:extLst>
      <p:ext uri="{BB962C8B-B14F-4D97-AF65-F5344CB8AC3E}">
        <p14:creationId xmlns:p14="http://schemas.microsoft.com/office/powerpoint/2010/main" val="14994981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79882"/>
            <a:ext cx="10515600" cy="6678117"/>
          </a:xfrm>
        </p:spPr>
        <p:txBody>
          <a:bodyPr>
            <a:normAutofit/>
          </a:bodyPr>
          <a:lstStyle/>
          <a:p>
            <a:pPr marL="457200" lvl="1" indent="0">
              <a:buNone/>
            </a:pPr>
            <a:r>
              <a:rPr lang="en-US" dirty="0">
                <a:solidFill>
                  <a:schemeClr val="accent1"/>
                </a:solidFill>
              </a:rPr>
              <a:t>…</a:t>
            </a:r>
            <a:r>
              <a:rPr lang="en-US" b="1" dirty="0">
                <a:solidFill>
                  <a:schemeClr val="accent1"/>
                </a:solidFill>
              </a:rPr>
              <a:t>	</a:t>
            </a:r>
          </a:p>
          <a:p>
            <a:pPr marL="457200" lvl="1" indent="0">
              <a:buNone/>
            </a:pPr>
            <a:r>
              <a:rPr lang="en-US" b="1" dirty="0">
                <a:solidFill>
                  <a:schemeClr val="accent1"/>
                </a:solidFill>
              </a:rPr>
              <a:t>	for ($j = 0 ; $j &lt; $rows ; ++$j)</a:t>
            </a:r>
          </a:p>
          <a:p>
            <a:pPr marL="457200" lvl="1" indent="0">
              <a:buNone/>
            </a:pPr>
            <a:r>
              <a:rPr lang="en-US" b="1" dirty="0">
                <a:solidFill>
                  <a:schemeClr val="accent1"/>
                </a:solidFill>
              </a:rPr>
              <a:t>	{</a:t>
            </a:r>
          </a:p>
          <a:p>
            <a:pPr marL="457200" lvl="1" indent="0">
              <a:buNone/>
            </a:pPr>
            <a:r>
              <a:rPr lang="en-US" b="1" dirty="0">
                <a:solidFill>
                  <a:schemeClr val="accent1"/>
                </a:solidFill>
              </a:rPr>
              <a:t>		$result-&gt;</a:t>
            </a:r>
            <a:r>
              <a:rPr lang="en-US" b="1" dirty="0" err="1">
                <a:solidFill>
                  <a:schemeClr val="accent1"/>
                </a:solidFill>
              </a:rPr>
              <a:t>data_seek</a:t>
            </a:r>
            <a:r>
              <a:rPr lang="en-US" b="1" dirty="0">
                <a:solidFill>
                  <a:schemeClr val="accent1"/>
                </a:solidFill>
              </a:rPr>
              <a:t>($j);</a:t>
            </a:r>
          </a:p>
          <a:p>
            <a:pPr marL="457200" lvl="1" indent="0">
              <a:buNone/>
            </a:pPr>
            <a:r>
              <a:rPr lang="en-US" b="1" dirty="0">
                <a:solidFill>
                  <a:schemeClr val="accent1"/>
                </a:solidFill>
              </a:rPr>
              <a:t>		$row = $result-&gt;</a:t>
            </a:r>
            <a:r>
              <a:rPr lang="en-US" b="1" dirty="0" err="1">
                <a:solidFill>
                  <a:schemeClr val="accent1"/>
                </a:solidFill>
              </a:rPr>
              <a:t>fetch_array</a:t>
            </a:r>
            <a:r>
              <a:rPr lang="en-US" b="1" dirty="0">
                <a:solidFill>
                  <a:schemeClr val="accent1"/>
                </a:solidFill>
              </a:rPr>
              <a:t>(MYSQLI_ASSOC);</a:t>
            </a:r>
          </a:p>
          <a:p>
            <a:pPr marL="457200" lvl="1" indent="0">
              <a:buNone/>
            </a:pPr>
            <a:endParaRPr lang="en-US" b="1" dirty="0">
              <a:solidFill>
                <a:schemeClr val="accent1"/>
              </a:solidFill>
            </a:endParaRPr>
          </a:p>
          <a:p>
            <a:pPr marL="457200" lvl="1" indent="0">
              <a:buNone/>
            </a:pPr>
            <a:r>
              <a:rPr lang="en-US" b="1" dirty="0">
                <a:solidFill>
                  <a:schemeClr val="accent1"/>
                </a:solidFill>
              </a:rPr>
              <a:t>		echo 'Author: ' . $row['author'] . '&lt;</a:t>
            </a:r>
            <a:r>
              <a:rPr lang="en-US" b="1" dirty="0" err="1">
                <a:solidFill>
                  <a:schemeClr val="accent1"/>
                </a:solidFill>
              </a:rPr>
              <a:t>br</a:t>
            </a:r>
            <a:r>
              <a:rPr lang="en-US" b="1" dirty="0">
                <a:solidFill>
                  <a:schemeClr val="accent1"/>
                </a:solidFill>
              </a:rPr>
              <a:t>&gt;’;</a:t>
            </a:r>
          </a:p>
          <a:p>
            <a:pPr marL="457200" lvl="1" indent="0">
              <a:buNone/>
            </a:pPr>
            <a:r>
              <a:rPr lang="en-US" b="1" dirty="0">
                <a:solidFill>
                  <a:schemeClr val="accent1"/>
                </a:solidFill>
              </a:rPr>
              <a:t>		echo 'Title: ' . $row['title'] . '&lt;</a:t>
            </a:r>
            <a:r>
              <a:rPr lang="en-US" b="1" dirty="0" err="1">
                <a:solidFill>
                  <a:schemeClr val="accent1"/>
                </a:solidFill>
              </a:rPr>
              <a:t>br</a:t>
            </a:r>
            <a:r>
              <a:rPr lang="en-US" b="1" dirty="0">
                <a:solidFill>
                  <a:schemeClr val="accent1"/>
                </a:solidFill>
              </a:rPr>
              <a:t>&gt;’;</a:t>
            </a:r>
          </a:p>
          <a:p>
            <a:pPr marL="457200" lvl="1" indent="0">
              <a:buNone/>
            </a:pPr>
            <a:r>
              <a:rPr lang="en-US" b="1" dirty="0">
                <a:solidFill>
                  <a:schemeClr val="accent1"/>
                </a:solidFill>
              </a:rPr>
              <a:t>		echo 'Category: ' . $row['category'] . '&lt;</a:t>
            </a:r>
            <a:r>
              <a:rPr lang="en-US" b="1" dirty="0" err="1">
                <a:solidFill>
                  <a:schemeClr val="accent1"/>
                </a:solidFill>
              </a:rPr>
              <a:t>br</a:t>
            </a:r>
            <a:r>
              <a:rPr lang="en-US" b="1" dirty="0">
                <a:solidFill>
                  <a:schemeClr val="accent1"/>
                </a:solidFill>
              </a:rPr>
              <a:t>&gt;’;</a:t>
            </a:r>
          </a:p>
          <a:p>
            <a:pPr marL="457200" lvl="1" indent="0">
              <a:buNone/>
            </a:pPr>
            <a:r>
              <a:rPr lang="en-US" b="1" dirty="0">
                <a:solidFill>
                  <a:schemeClr val="accent1"/>
                </a:solidFill>
              </a:rPr>
              <a:t>		echo 'Year: ' . $row['year'] . '&lt;</a:t>
            </a:r>
            <a:r>
              <a:rPr lang="en-US" b="1" dirty="0" err="1">
                <a:solidFill>
                  <a:schemeClr val="accent1"/>
                </a:solidFill>
              </a:rPr>
              <a:t>br</a:t>
            </a:r>
            <a:r>
              <a:rPr lang="en-US" b="1" dirty="0">
                <a:solidFill>
                  <a:schemeClr val="accent1"/>
                </a:solidFill>
              </a:rPr>
              <a:t>&gt;’;</a:t>
            </a:r>
          </a:p>
          <a:p>
            <a:pPr marL="457200" lvl="1" indent="0">
              <a:buNone/>
            </a:pPr>
            <a:r>
              <a:rPr lang="en-US" b="1" dirty="0">
                <a:solidFill>
                  <a:schemeClr val="accent1"/>
                </a:solidFill>
              </a:rPr>
              <a:t>		echo 'ISBN: ' . $row['</a:t>
            </a:r>
            <a:r>
              <a:rPr lang="en-US" b="1" dirty="0" err="1">
                <a:solidFill>
                  <a:schemeClr val="accent1"/>
                </a:solidFill>
              </a:rPr>
              <a:t>isbn</a:t>
            </a:r>
            <a:r>
              <a:rPr lang="en-US" b="1" dirty="0">
                <a:solidFill>
                  <a:schemeClr val="accent1"/>
                </a:solidFill>
              </a:rPr>
              <a:t>'] . '&lt;</a:t>
            </a:r>
            <a:r>
              <a:rPr lang="en-US" b="1" dirty="0" err="1">
                <a:solidFill>
                  <a:schemeClr val="accent1"/>
                </a:solidFill>
              </a:rPr>
              <a:t>br</a:t>
            </a:r>
            <a:r>
              <a:rPr lang="en-US" b="1" dirty="0">
                <a:solidFill>
                  <a:schemeClr val="accent1"/>
                </a:solidFill>
              </a:rPr>
              <a:t>&gt;&lt;</a:t>
            </a:r>
            <a:r>
              <a:rPr lang="en-US" b="1" dirty="0" err="1">
                <a:solidFill>
                  <a:schemeClr val="accent1"/>
                </a:solidFill>
              </a:rPr>
              <a:t>br</a:t>
            </a:r>
            <a:r>
              <a:rPr lang="en-US" b="1" dirty="0">
                <a:solidFill>
                  <a:schemeClr val="accent1"/>
                </a:solidFill>
              </a:rPr>
              <a:t>&gt;’;</a:t>
            </a:r>
          </a:p>
          <a:p>
            <a:pPr marL="457200" lvl="1" indent="0">
              <a:buNone/>
            </a:pPr>
            <a:r>
              <a:rPr lang="en-US" b="1" dirty="0">
                <a:solidFill>
                  <a:schemeClr val="accent1"/>
                </a:solidFill>
              </a:rPr>
              <a:t>	}</a:t>
            </a:r>
          </a:p>
          <a:p>
            <a:pPr marL="457200" lvl="1" indent="0">
              <a:buNone/>
            </a:pPr>
            <a:endParaRPr lang="en-US" b="1" dirty="0">
              <a:solidFill>
                <a:schemeClr val="accent1"/>
              </a:solidFill>
            </a:endParaRPr>
          </a:p>
          <a:p>
            <a:pPr marL="457200" lvl="1" indent="0">
              <a:buNone/>
            </a:pPr>
            <a:r>
              <a:rPr lang="en-US" dirty="0">
                <a:solidFill>
                  <a:schemeClr val="accent1"/>
                </a:solidFill>
              </a:rPr>
              <a:t>$result-&gt;close();</a:t>
            </a:r>
          </a:p>
          <a:p>
            <a:pPr marL="457200" lvl="1" indent="0">
              <a:buNone/>
            </a:pPr>
            <a:r>
              <a:rPr lang="en-US" dirty="0">
                <a:solidFill>
                  <a:schemeClr val="accent1"/>
                </a:solidFill>
              </a:rPr>
              <a:t>$conn-&gt;close();</a:t>
            </a:r>
          </a:p>
          <a:p>
            <a:pPr marL="457200" lvl="1" indent="0">
              <a:buNone/>
            </a:pPr>
            <a:r>
              <a:rPr lang="en-US" dirty="0">
                <a:solidFill>
                  <a:schemeClr val="accent1"/>
                </a:solidFill>
              </a:rPr>
              <a:t>?&gt;</a:t>
            </a:r>
          </a:p>
        </p:txBody>
      </p:sp>
    </p:spTree>
    <p:extLst>
      <p:ext uri="{BB962C8B-B14F-4D97-AF65-F5344CB8AC3E}">
        <p14:creationId xmlns:p14="http://schemas.microsoft.com/office/powerpoint/2010/main" val="1273895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Fetching a row</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4"/>
            <a:ext cx="10515600" cy="5032375"/>
          </a:xfrm>
        </p:spPr>
        <p:txBody>
          <a:bodyPr>
            <a:normAutofit/>
          </a:bodyPr>
          <a:lstStyle/>
          <a:p>
            <a:r>
              <a:rPr lang="en-US" dirty="0"/>
              <a:t>In this modified code, only one-fifth of the interrogations of the </a:t>
            </a:r>
            <a:r>
              <a:rPr lang="en-US" dirty="0">
                <a:solidFill>
                  <a:schemeClr val="accent1"/>
                </a:solidFill>
              </a:rPr>
              <a:t>$result </a:t>
            </a:r>
            <a:r>
              <a:rPr lang="en-US" dirty="0"/>
              <a:t>object are made (compared to the previous example), and only one seek into the object is made in each iteration of the loop, because each row is fetched in its entirety via the </a:t>
            </a:r>
            <a:r>
              <a:rPr lang="en-US" dirty="0" err="1">
                <a:solidFill>
                  <a:schemeClr val="accent1"/>
                </a:solidFill>
              </a:rPr>
              <a:t>fetch_array</a:t>
            </a:r>
            <a:r>
              <a:rPr lang="en-US" dirty="0">
                <a:solidFill>
                  <a:schemeClr val="accent1"/>
                </a:solidFill>
              </a:rPr>
              <a:t> </a:t>
            </a:r>
            <a:r>
              <a:rPr lang="en-US" dirty="0"/>
              <a:t>method. </a:t>
            </a:r>
          </a:p>
          <a:p>
            <a:endParaRPr lang="en-US" dirty="0"/>
          </a:p>
          <a:p>
            <a:r>
              <a:rPr lang="en-US" dirty="0"/>
              <a:t>This returns a single row of data as an array, which is then assigned to the array </a:t>
            </a:r>
            <a:r>
              <a:rPr lang="en-US" dirty="0">
                <a:solidFill>
                  <a:schemeClr val="accent1"/>
                </a:solidFill>
              </a:rPr>
              <a:t>$row</a:t>
            </a:r>
            <a:endParaRPr lang="en-US" dirty="0"/>
          </a:p>
        </p:txBody>
      </p:sp>
    </p:spTree>
    <p:extLst>
      <p:ext uri="{BB962C8B-B14F-4D97-AF65-F5344CB8AC3E}">
        <p14:creationId xmlns:p14="http://schemas.microsoft.com/office/powerpoint/2010/main" val="18294010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Fetching a row</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4"/>
            <a:ext cx="10515600" cy="5032375"/>
          </a:xfrm>
        </p:spPr>
        <p:txBody>
          <a:bodyPr>
            <a:normAutofit/>
          </a:bodyPr>
          <a:lstStyle/>
          <a:p>
            <a:r>
              <a:rPr lang="en-US" dirty="0"/>
              <a:t>The </a:t>
            </a:r>
            <a:r>
              <a:rPr lang="en-US" dirty="0" err="1">
                <a:solidFill>
                  <a:schemeClr val="accent1"/>
                </a:solidFill>
              </a:rPr>
              <a:t>fetch_array</a:t>
            </a:r>
            <a:r>
              <a:rPr lang="en-US" dirty="0">
                <a:solidFill>
                  <a:schemeClr val="accent1"/>
                </a:solidFill>
              </a:rPr>
              <a:t> </a:t>
            </a:r>
            <a:r>
              <a:rPr lang="en-US" dirty="0"/>
              <a:t>method can return three types of array according to the value passed to it:</a:t>
            </a:r>
          </a:p>
          <a:p>
            <a:endParaRPr lang="en-US" dirty="0"/>
          </a:p>
          <a:p>
            <a:pPr marL="0" indent="0">
              <a:buNone/>
            </a:pPr>
            <a:r>
              <a:rPr lang="en-US" b="1" dirty="0"/>
              <a:t>MYSQLI_NUM</a:t>
            </a:r>
          </a:p>
          <a:p>
            <a:pPr marL="0" indent="0">
              <a:buNone/>
            </a:pPr>
            <a:r>
              <a:rPr lang="en-US" dirty="0"/>
              <a:t>Numeric array. Each column appears in the array in the order in which you defined it when you created (or altered) the table. </a:t>
            </a:r>
          </a:p>
          <a:p>
            <a:pPr lvl="1">
              <a:buFont typeface="Courier New" panose="02070309020205020404" pitchFamily="49" charset="0"/>
              <a:buChar char="o"/>
            </a:pPr>
            <a:r>
              <a:rPr lang="en-US" dirty="0"/>
              <a:t>In our case, the zeroth element of the array contains the Author column, element 1 contains the Title, and so on.</a:t>
            </a:r>
          </a:p>
        </p:txBody>
      </p:sp>
    </p:spTree>
    <p:extLst>
      <p:ext uri="{BB962C8B-B14F-4D97-AF65-F5344CB8AC3E}">
        <p14:creationId xmlns:p14="http://schemas.microsoft.com/office/powerpoint/2010/main" val="22400478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Fetching a row</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4"/>
            <a:ext cx="10515600" cy="5032375"/>
          </a:xfrm>
        </p:spPr>
        <p:txBody>
          <a:bodyPr>
            <a:normAutofit/>
          </a:bodyPr>
          <a:lstStyle/>
          <a:p>
            <a:pPr marL="0" indent="0">
              <a:buNone/>
            </a:pPr>
            <a:r>
              <a:rPr lang="en-US" b="1" dirty="0"/>
              <a:t>MYSQLI_ASSOC</a:t>
            </a:r>
          </a:p>
          <a:p>
            <a:r>
              <a:rPr lang="en-US" dirty="0"/>
              <a:t>Associative array. Each key is the name of a column. </a:t>
            </a:r>
          </a:p>
          <a:p>
            <a:pPr lvl="1">
              <a:buFont typeface="Courier New" panose="02070309020205020404" pitchFamily="49" charset="0"/>
              <a:buChar char="o"/>
            </a:pPr>
            <a:r>
              <a:rPr lang="en-US" dirty="0"/>
              <a:t>Because items of data are referenced by column name (rather than index number), use this option where possible in your code to make debugging easier and help other programmers better manage your code.</a:t>
            </a:r>
          </a:p>
          <a:p>
            <a:endParaRPr lang="en-US" dirty="0"/>
          </a:p>
          <a:p>
            <a:pPr marL="0" indent="0">
              <a:buNone/>
            </a:pPr>
            <a:r>
              <a:rPr lang="en-US" b="1" dirty="0"/>
              <a:t>MYSQLI_BOTH</a:t>
            </a:r>
          </a:p>
          <a:p>
            <a:r>
              <a:rPr lang="en-US" dirty="0"/>
              <a:t>Associative and numeric array.</a:t>
            </a:r>
          </a:p>
        </p:txBody>
      </p:sp>
    </p:spTree>
    <p:extLst>
      <p:ext uri="{BB962C8B-B14F-4D97-AF65-F5344CB8AC3E}">
        <p14:creationId xmlns:p14="http://schemas.microsoft.com/office/powerpoint/2010/main" val="28765475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Closing a connection</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4"/>
            <a:ext cx="10515600" cy="5032375"/>
          </a:xfrm>
        </p:spPr>
        <p:txBody>
          <a:bodyPr>
            <a:normAutofit fontScale="92500" lnSpcReduction="20000"/>
          </a:bodyPr>
          <a:lstStyle/>
          <a:p>
            <a:r>
              <a:rPr lang="en-US" dirty="0"/>
              <a:t>PHP will eventually return the memory it has allocated for objects after you have finished with the script, so in small scripts, you don’t usually need to worry about releasing memory yourself. </a:t>
            </a:r>
          </a:p>
          <a:p>
            <a:pPr>
              <a:buFont typeface="Courier New" panose="02070309020205020404" pitchFamily="49" charset="0"/>
              <a:buChar char="o"/>
            </a:pPr>
            <a:r>
              <a:rPr lang="en-US" dirty="0"/>
              <a:t>However, if you’re allocating a lot of result objects or fetching large amounts of data, it can be a good idea to free the memory you have been using to prevent problems later in your script.</a:t>
            </a:r>
          </a:p>
          <a:p>
            <a:endParaRPr lang="en-US" dirty="0"/>
          </a:p>
          <a:p>
            <a:r>
              <a:rPr lang="en-US" dirty="0"/>
              <a:t>This becomes </a:t>
            </a:r>
            <a:r>
              <a:rPr lang="en-US" u="sng" dirty="0"/>
              <a:t>particularly important on higher-traffic pages</a:t>
            </a:r>
            <a:r>
              <a:rPr lang="en-US" dirty="0"/>
              <a:t>, because the amount of memory consumed in a session can rapidly grow. </a:t>
            </a:r>
          </a:p>
          <a:p>
            <a:pPr lvl="1">
              <a:buFont typeface="Courier New" panose="02070309020205020404" pitchFamily="49" charset="0"/>
              <a:buChar char="o"/>
            </a:pPr>
            <a:r>
              <a:rPr lang="en-US" dirty="0"/>
              <a:t>Therefore, note the calls to the close methods of the objects </a:t>
            </a:r>
            <a:r>
              <a:rPr lang="en-US" dirty="0">
                <a:solidFill>
                  <a:schemeClr val="accent1"/>
                </a:solidFill>
              </a:rPr>
              <a:t>$result </a:t>
            </a:r>
            <a:r>
              <a:rPr lang="en-US" dirty="0"/>
              <a:t>and </a:t>
            </a:r>
            <a:r>
              <a:rPr lang="en-US" dirty="0">
                <a:solidFill>
                  <a:schemeClr val="accent1"/>
                </a:solidFill>
              </a:rPr>
              <a:t>$conn </a:t>
            </a:r>
            <a:r>
              <a:rPr lang="en-US" dirty="0"/>
              <a:t>in the preceding scripts, as soon as each object is no longer needed, like this:</a:t>
            </a:r>
          </a:p>
          <a:p>
            <a:endParaRPr lang="en-US" dirty="0"/>
          </a:p>
          <a:p>
            <a:pPr marL="457200" lvl="1" indent="0" algn="ctr">
              <a:buNone/>
            </a:pPr>
            <a:r>
              <a:rPr lang="en-US" dirty="0">
                <a:solidFill>
                  <a:schemeClr val="accent1"/>
                </a:solidFill>
              </a:rPr>
              <a:t>$result-&gt;close();</a:t>
            </a:r>
          </a:p>
          <a:p>
            <a:pPr marL="457200" lvl="1" indent="0" algn="ctr">
              <a:buNone/>
            </a:pPr>
            <a:r>
              <a:rPr lang="en-US" dirty="0">
                <a:solidFill>
                  <a:schemeClr val="accent1"/>
                </a:solidFill>
              </a:rPr>
              <a:t>$conn-&gt;close();</a:t>
            </a:r>
          </a:p>
        </p:txBody>
      </p:sp>
    </p:spTree>
    <p:extLst>
      <p:ext uri="{BB962C8B-B14F-4D97-AF65-F5344CB8AC3E}">
        <p14:creationId xmlns:p14="http://schemas.microsoft.com/office/powerpoint/2010/main" val="7750875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Closing a connection</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4"/>
            <a:ext cx="10515600" cy="5032375"/>
          </a:xfrm>
        </p:spPr>
        <p:txBody>
          <a:bodyPr>
            <a:normAutofit/>
          </a:bodyPr>
          <a:lstStyle/>
          <a:p>
            <a:r>
              <a:rPr lang="en-US" dirty="0"/>
              <a:t>Ideally, you should close each result object when you have finished using it, and then close the connection object when your script will not be accessing MySQL anymore. </a:t>
            </a:r>
          </a:p>
          <a:p>
            <a:endParaRPr lang="en-US" dirty="0"/>
          </a:p>
          <a:p>
            <a:r>
              <a:rPr lang="en-US" dirty="0"/>
              <a:t>This best practice ensures that resources are returned to the system as quickly as possible to keep MySQL running optimally, and alleviates doubt over whether PHP will return unused memory in time for when you next need it.</a:t>
            </a:r>
          </a:p>
        </p:txBody>
      </p:sp>
    </p:spTree>
    <p:extLst>
      <p:ext uri="{BB962C8B-B14F-4D97-AF65-F5344CB8AC3E}">
        <p14:creationId xmlns:p14="http://schemas.microsoft.com/office/powerpoint/2010/main" val="2770130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Joining Tables Together</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a:bodyPr>
          <a:lstStyle/>
          <a:p>
            <a:pPr marL="0" indent="0">
              <a:buNone/>
            </a:pPr>
            <a:r>
              <a:rPr lang="en-US" i="1" dirty="0"/>
              <a:t>Joining two tables into a single SELECT</a:t>
            </a:r>
          </a:p>
          <a:p>
            <a:pPr marL="0" indent="0">
              <a:buNone/>
            </a:pPr>
            <a:endParaRPr lang="en-US" sz="400" i="1" dirty="0"/>
          </a:p>
          <a:p>
            <a:pPr marL="457200" lvl="1" indent="0">
              <a:buNone/>
            </a:pPr>
            <a:r>
              <a:rPr lang="en-US" dirty="0">
                <a:solidFill>
                  <a:srgbClr val="0070C0"/>
                </a:solidFill>
              </a:rPr>
              <a:t>SELECT </a:t>
            </a:r>
            <a:r>
              <a:rPr lang="en-US" dirty="0" err="1">
                <a:solidFill>
                  <a:srgbClr val="0070C0"/>
                </a:solidFill>
              </a:rPr>
              <a:t>name,author,title</a:t>
            </a:r>
            <a:r>
              <a:rPr lang="en-US" dirty="0">
                <a:solidFill>
                  <a:srgbClr val="0070C0"/>
                </a:solidFill>
              </a:rPr>
              <a:t> from </a:t>
            </a:r>
            <a:r>
              <a:rPr lang="en-US" dirty="0" err="1">
                <a:solidFill>
                  <a:srgbClr val="0070C0"/>
                </a:solidFill>
              </a:rPr>
              <a:t>customers,classics</a:t>
            </a:r>
            <a:endParaRPr lang="en-US" dirty="0">
              <a:solidFill>
                <a:srgbClr val="0070C0"/>
              </a:solidFill>
            </a:endParaRPr>
          </a:p>
          <a:p>
            <a:pPr marL="457200" lvl="1" indent="0">
              <a:buNone/>
            </a:pPr>
            <a:r>
              <a:rPr lang="en-US" dirty="0">
                <a:solidFill>
                  <a:srgbClr val="0070C0"/>
                </a:solidFill>
              </a:rPr>
              <a:t>	WHERE </a:t>
            </a:r>
            <a:r>
              <a:rPr lang="en-US" dirty="0" err="1">
                <a:solidFill>
                  <a:srgbClr val="0070C0"/>
                </a:solidFill>
              </a:rPr>
              <a:t>customers.isbn</a:t>
            </a:r>
            <a:r>
              <a:rPr lang="en-US" dirty="0">
                <a:solidFill>
                  <a:srgbClr val="0070C0"/>
                </a:solidFill>
              </a:rPr>
              <a:t>=</a:t>
            </a:r>
            <a:r>
              <a:rPr lang="en-US" dirty="0" err="1">
                <a:solidFill>
                  <a:srgbClr val="0070C0"/>
                </a:solidFill>
              </a:rPr>
              <a:t>classics.isbn</a:t>
            </a:r>
            <a:r>
              <a:rPr lang="en-US" dirty="0">
                <a:solidFill>
                  <a:srgbClr val="0070C0"/>
                </a:solidFill>
              </a:rPr>
              <a:t>;</a:t>
            </a:r>
          </a:p>
          <a:p>
            <a:pPr marL="457200" lvl="1" indent="0">
              <a:buNone/>
            </a:pPr>
            <a:endParaRPr lang="en-US" dirty="0"/>
          </a:p>
          <a:p>
            <a:pPr marL="457200" lvl="1" indent="0">
              <a:buNone/>
            </a:pPr>
            <a:r>
              <a:rPr lang="en-US" dirty="0"/>
              <a:t>The result of this operation is the following:</a:t>
            </a:r>
            <a:endParaRPr lang="en-US" i="1" dirty="0">
              <a:solidFill>
                <a:srgbClr val="0070C0"/>
              </a:solidFill>
            </a:endParaRPr>
          </a:p>
        </p:txBody>
      </p:sp>
      <p:pic>
        <p:nvPicPr>
          <p:cNvPr id="4" name="Picture 3">
            <a:extLst>
              <a:ext uri="{FF2B5EF4-FFF2-40B4-BE49-F238E27FC236}">
                <a16:creationId xmlns:a16="http://schemas.microsoft.com/office/drawing/2014/main" id="{04A3A242-B3BD-4CC7-B9D6-D41C6774E352}"/>
              </a:ext>
            </a:extLst>
          </p:cNvPr>
          <p:cNvPicPr>
            <a:picLocks noChangeAspect="1"/>
          </p:cNvPicPr>
          <p:nvPr/>
        </p:nvPicPr>
        <p:blipFill>
          <a:blip r:embed="rId3"/>
          <a:stretch>
            <a:fillRect/>
          </a:stretch>
        </p:blipFill>
        <p:spPr>
          <a:xfrm>
            <a:off x="2758189" y="4569942"/>
            <a:ext cx="6330377" cy="2096424"/>
          </a:xfrm>
          <a:prstGeom prst="rect">
            <a:avLst/>
          </a:prstGeom>
        </p:spPr>
      </p:pic>
    </p:spTree>
    <p:extLst>
      <p:ext uri="{BB962C8B-B14F-4D97-AF65-F5344CB8AC3E}">
        <p14:creationId xmlns:p14="http://schemas.microsoft.com/office/powerpoint/2010/main" val="2464743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NATURAL JOIN</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a:bodyPr>
          <a:lstStyle/>
          <a:p>
            <a:r>
              <a:rPr lang="en-US" dirty="0"/>
              <a:t>Using </a:t>
            </a:r>
            <a:r>
              <a:rPr lang="en-US" b="1" dirty="0"/>
              <a:t>NATURAL JOIN</a:t>
            </a:r>
            <a:r>
              <a:rPr lang="en-US" dirty="0"/>
              <a:t>, you can save yourself some typing and make queries a little clearer. </a:t>
            </a:r>
          </a:p>
          <a:p>
            <a:pPr>
              <a:buFont typeface="Courier New" panose="02070309020205020404" pitchFamily="49" charset="0"/>
              <a:buChar char="o"/>
            </a:pPr>
            <a:r>
              <a:rPr lang="en-US" dirty="0"/>
              <a:t>This kind of join takes two tables and automatically joins columns that have the same name. </a:t>
            </a:r>
          </a:p>
          <a:p>
            <a:endParaRPr lang="en-US" dirty="0"/>
          </a:p>
          <a:p>
            <a:pPr marL="457200" lvl="1" indent="0">
              <a:buNone/>
            </a:pPr>
            <a:r>
              <a:rPr lang="en-US" dirty="0"/>
              <a:t>So, to achieve the same results you would enter the following:</a:t>
            </a:r>
          </a:p>
          <a:p>
            <a:pPr marL="457200" lvl="1" indent="0">
              <a:buNone/>
            </a:pPr>
            <a:endParaRPr lang="en-US" sz="400" dirty="0">
              <a:solidFill>
                <a:srgbClr val="0070C0"/>
              </a:solidFill>
            </a:endParaRPr>
          </a:p>
          <a:p>
            <a:pPr marL="457200" lvl="1" indent="0">
              <a:buNone/>
            </a:pPr>
            <a:r>
              <a:rPr lang="en-US" dirty="0">
                <a:solidFill>
                  <a:srgbClr val="0070C0"/>
                </a:solidFill>
              </a:rPr>
              <a:t>SELECT </a:t>
            </a:r>
            <a:r>
              <a:rPr lang="en-US" dirty="0" err="1">
                <a:solidFill>
                  <a:srgbClr val="0070C0"/>
                </a:solidFill>
              </a:rPr>
              <a:t>name,author,title</a:t>
            </a:r>
            <a:r>
              <a:rPr lang="en-US" dirty="0">
                <a:solidFill>
                  <a:srgbClr val="0070C0"/>
                </a:solidFill>
              </a:rPr>
              <a:t> FROM customers NATURAL JOIN classics;</a:t>
            </a:r>
            <a:endParaRPr lang="en-US" i="1" dirty="0">
              <a:solidFill>
                <a:srgbClr val="0070C0"/>
              </a:solidFill>
            </a:endParaRPr>
          </a:p>
        </p:txBody>
      </p:sp>
    </p:spTree>
    <p:extLst>
      <p:ext uri="{BB962C8B-B14F-4D97-AF65-F5344CB8AC3E}">
        <p14:creationId xmlns:p14="http://schemas.microsoft.com/office/powerpoint/2010/main" val="59575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JOIN...ON</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a:bodyPr>
          <a:lstStyle/>
          <a:p>
            <a:r>
              <a:rPr lang="en-US" dirty="0"/>
              <a:t>If you wish to specify the column on which to join two tables, use the </a:t>
            </a:r>
            <a:r>
              <a:rPr lang="en-US" b="1" dirty="0"/>
              <a:t>JOIN...ON </a:t>
            </a:r>
            <a:r>
              <a:rPr lang="en-US" dirty="0"/>
              <a:t>construct</a:t>
            </a:r>
          </a:p>
          <a:p>
            <a:endParaRPr lang="en-US" dirty="0"/>
          </a:p>
          <a:p>
            <a:endParaRPr lang="en-US" dirty="0"/>
          </a:p>
          <a:p>
            <a:pPr marL="457200" lvl="1" indent="0">
              <a:buNone/>
            </a:pPr>
            <a:r>
              <a:rPr lang="en-US" dirty="0">
                <a:solidFill>
                  <a:srgbClr val="0070C0"/>
                </a:solidFill>
              </a:rPr>
              <a:t>SELECT </a:t>
            </a:r>
            <a:r>
              <a:rPr lang="en-US" dirty="0" err="1">
                <a:solidFill>
                  <a:srgbClr val="0070C0"/>
                </a:solidFill>
              </a:rPr>
              <a:t>name,author,title</a:t>
            </a:r>
            <a:r>
              <a:rPr lang="en-US" dirty="0">
                <a:solidFill>
                  <a:srgbClr val="0070C0"/>
                </a:solidFill>
              </a:rPr>
              <a:t> FROM customers</a:t>
            </a:r>
          </a:p>
          <a:p>
            <a:pPr marL="457200" lvl="1" indent="0">
              <a:buNone/>
            </a:pPr>
            <a:r>
              <a:rPr lang="en-US" dirty="0">
                <a:solidFill>
                  <a:srgbClr val="0070C0"/>
                </a:solidFill>
              </a:rPr>
              <a:t>	JOIN classics ON </a:t>
            </a:r>
            <a:r>
              <a:rPr lang="en-US" dirty="0" err="1">
                <a:solidFill>
                  <a:srgbClr val="0070C0"/>
                </a:solidFill>
              </a:rPr>
              <a:t>customers.isbn</a:t>
            </a:r>
            <a:r>
              <a:rPr lang="en-US" dirty="0">
                <a:solidFill>
                  <a:srgbClr val="0070C0"/>
                </a:solidFill>
              </a:rPr>
              <a:t>=</a:t>
            </a:r>
            <a:r>
              <a:rPr lang="en-US" dirty="0" err="1">
                <a:solidFill>
                  <a:srgbClr val="0070C0"/>
                </a:solidFill>
              </a:rPr>
              <a:t>classics.isbn</a:t>
            </a:r>
            <a:r>
              <a:rPr lang="en-US" dirty="0">
                <a:solidFill>
                  <a:srgbClr val="0070C0"/>
                </a:solidFill>
              </a:rPr>
              <a:t>;</a:t>
            </a:r>
            <a:endParaRPr lang="en-US" i="1" dirty="0">
              <a:solidFill>
                <a:srgbClr val="0070C0"/>
              </a:solidFill>
            </a:endParaRPr>
          </a:p>
        </p:txBody>
      </p:sp>
    </p:spTree>
    <p:extLst>
      <p:ext uri="{BB962C8B-B14F-4D97-AF65-F5344CB8AC3E}">
        <p14:creationId xmlns:p14="http://schemas.microsoft.com/office/powerpoint/2010/main" val="2511945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b="1" dirty="0"/>
              <a:t>Using AS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a:bodyPr>
          <a:lstStyle/>
          <a:p>
            <a:r>
              <a:rPr lang="en-US" dirty="0"/>
              <a:t>You can also save yourself some typing and improve query readability by creating aliases using the </a:t>
            </a:r>
            <a:r>
              <a:rPr lang="en-US" b="1" dirty="0">
                <a:solidFill>
                  <a:srgbClr val="0070C0"/>
                </a:solidFill>
              </a:rPr>
              <a:t>AS</a:t>
            </a:r>
            <a:r>
              <a:rPr lang="en-US" dirty="0"/>
              <a:t> keyword. </a:t>
            </a:r>
          </a:p>
          <a:p>
            <a:pPr lvl="1">
              <a:buFont typeface="Courier New" panose="02070309020205020404" pitchFamily="49" charset="0"/>
              <a:buChar char="o"/>
            </a:pPr>
            <a:r>
              <a:rPr lang="en-US" dirty="0"/>
              <a:t>Follow a table name with AS and the alias to use. </a:t>
            </a:r>
          </a:p>
          <a:p>
            <a:pPr lvl="1"/>
            <a:r>
              <a:rPr lang="en-US" dirty="0"/>
              <a:t>Aliases can be particularly useful when you have long queries that reference the same table names many times.</a:t>
            </a:r>
          </a:p>
          <a:p>
            <a:pPr lvl="1"/>
            <a:endParaRPr lang="en-US" dirty="0"/>
          </a:p>
          <a:p>
            <a:pPr marL="457200" lvl="1" indent="0">
              <a:buNone/>
            </a:pPr>
            <a:r>
              <a:rPr lang="en-US" dirty="0">
                <a:solidFill>
                  <a:srgbClr val="0070C0"/>
                </a:solidFill>
              </a:rPr>
              <a:t>SELECT </a:t>
            </a:r>
            <a:r>
              <a:rPr lang="en-US" dirty="0" err="1">
                <a:solidFill>
                  <a:srgbClr val="0070C0"/>
                </a:solidFill>
              </a:rPr>
              <a:t>name,author,title</a:t>
            </a:r>
            <a:r>
              <a:rPr lang="en-US" dirty="0">
                <a:solidFill>
                  <a:srgbClr val="0070C0"/>
                </a:solidFill>
              </a:rPr>
              <a:t> from </a:t>
            </a:r>
          </a:p>
          <a:p>
            <a:pPr marL="457200" lvl="1" indent="0">
              <a:buNone/>
            </a:pPr>
            <a:r>
              <a:rPr lang="en-US" dirty="0">
                <a:solidFill>
                  <a:srgbClr val="0070C0"/>
                </a:solidFill>
              </a:rPr>
              <a:t>	customers AS </a:t>
            </a:r>
            <a:r>
              <a:rPr lang="en-US" dirty="0" err="1">
                <a:solidFill>
                  <a:srgbClr val="0070C0"/>
                </a:solidFill>
              </a:rPr>
              <a:t>cust</a:t>
            </a:r>
            <a:r>
              <a:rPr lang="en-US" dirty="0">
                <a:solidFill>
                  <a:srgbClr val="0070C0"/>
                </a:solidFill>
              </a:rPr>
              <a:t>, classics AS class WHERE </a:t>
            </a:r>
            <a:r>
              <a:rPr lang="en-US" dirty="0" err="1">
                <a:solidFill>
                  <a:srgbClr val="0070C0"/>
                </a:solidFill>
              </a:rPr>
              <a:t>cust.isbn</a:t>
            </a:r>
            <a:r>
              <a:rPr lang="en-US" dirty="0">
                <a:solidFill>
                  <a:srgbClr val="0070C0"/>
                </a:solidFill>
              </a:rPr>
              <a:t>=</a:t>
            </a:r>
            <a:r>
              <a:rPr lang="en-US" dirty="0" err="1">
                <a:solidFill>
                  <a:srgbClr val="0070C0"/>
                </a:solidFill>
              </a:rPr>
              <a:t>class.isbn</a:t>
            </a:r>
            <a:r>
              <a:rPr lang="en-US" dirty="0">
                <a:solidFill>
                  <a:srgbClr val="0070C0"/>
                </a:solidFill>
              </a:rPr>
              <a:t>;</a:t>
            </a:r>
          </a:p>
        </p:txBody>
      </p:sp>
    </p:spTree>
    <p:extLst>
      <p:ext uri="{BB962C8B-B14F-4D97-AF65-F5344CB8AC3E}">
        <p14:creationId xmlns:p14="http://schemas.microsoft.com/office/powerpoint/2010/main" val="3614015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Using Logical Operators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1078980" cy="4705804"/>
          </a:xfrm>
        </p:spPr>
        <p:txBody>
          <a:bodyPr>
            <a:normAutofit/>
          </a:bodyPr>
          <a:lstStyle/>
          <a:p>
            <a:r>
              <a:rPr lang="en-US" dirty="0"/>
              <a:t>You can also use the logical operators AND, OR, and NOT in your MySQL WHERE queries to further narrow down your selections. </a:t>
            </a:r>
          </a:p>
          <a:p>
            <a:endParaRPr lang="en-US" dirty="0"/>
          </a:p>
          <a:p>
            <a:pPr marL="457200" lvl="1" indent="0">
              <a:buNone/>
            </a:pPr>
            <a:r>
              <a:rPr lang="en-US" dirty="0">
                <a:solidFill>
                  <a:srgbClr val="0070C0"/>
                </a:solidFill>
              </a:rPr>
              <a:t>SELECT </a:t>
            </a:r>
            <a:r>
              <a:rPr lang="en-US" dirty="0" err="1">
                <a:solidFill>
                  <a:srgbClr val="0070C0"/>
                </a:solidFill>
              </a:rPr>
              <a:t>author,title</a:t>
            </a:r>
            <a:r>
              <a:rPr lang="en-US" dirty="0">
                <a:solidFill>
                  <a:srgbClr val="0070C0"/>
                </a:solidFill>
              </a:rPr>
              <a:t> FROM classics WHERE</a:t>
            </a:r>
          </a:p>
          <a:p>
            <a:pPr marL="457200" lvl="1" indent="0">
              <a:buNone/>
            </a:pPr>
            <a:r>
              <a:rPr lang="en-US" dirty="0">
                <a:solidFill>
                  <a:srgbClr val="0070C0"/>
                </a:solidFill>
              </a:rPr>
              <a:t>	author LIKE "Charles%" AND author LIKE "%Darwin";</a:t>
            </a:r>
          </a:p>
          <a:p>
            <a:pPr marL="457200" lvl="1" indent="0">
              <a:buNone/>
            </a:pPr>
            <a:endParaRPr lang="en-US" dirty="0">
              <a:solidFill>
                <a:srgbClr val="0070C0"/>
              </a:solidFill>
            </a:endParaRPr>
          </a:p>
          <a:p>
            <a:pPr marL="457200" lvl="1" indent="0">
              <a:buNone/>
            </a:pPr>
            <a:r>
              <a:rPr lang="en-US" dirty="0">
                <a:solidFill>
                  <a:srgbClr val="0070C0"/>
                </a:solidFill>
              </a:rPr>
              <a:t>SELECT </a:t>
            </a:r>
            <a:r>
              <a:rPr lang="en-US" dirty="0" err="1">
                <a:solidFill>
                  <a:srgbClr val="0070C0"/>
                </a:solidFill>
              </a:rPr>
              <a:t>author,title</a:t>
            </a:r>
            <a:r>
              <a:rPr lang="en-US" dirty="0">
                <a:solidFill>
                  <a:srgbClr val="0070C0"/>
                </a:solidFill>
              </a:rPr>
              <a:t> FROM classics WHERE</a:t>
            </a:r>
          </a:p>
          <a:p>
            <a:pPr marL="457200" lvl="1" indent="0">
              <a:buNone/>
            </a:pPr>
            <a:r>
              <a:rPr lang="en-US" dirty="0">
                <a:solidFill>
                  <a:srgbClr val="0070C0"/>
                </a:solidFill>
              </a:rPr>
              <a:t>	author LIKE "%Mark Twain%" OR author LIKE "%Samuel Langhorne Clemens%";</a:t>
            </a:r>
          </a:p>
          <a:p>
            <a:pPr marL="457200" lvl="1" indent="0">
              <a:buNone/>
            </a:pPr>
            <a:endParaRPr lang="en-US" dirty="0">
              <a:solidFill>
                <a:srgbClr val="0070C0"/>
              </a:solidFill>
            </a:endParaRPr>
          </a:p>
          <a:p>
            <a:pPr marL="457200" lvl="1" indent="0">
              <a:buNone/>
            </a:pPr>
            <a:r>
              <a:rPr lang="en-US" dirty="0">
                <a:solidFill>
                  <a:srgbClr val="0070C0"/>
                </a:solidFill>
              </a:rPr>
              <a:t>SELECT </a:t>
            </a:r>
            <a:r>
              <a:rPr lang="en-US" dirty="0" err="1">
                <a:solidFill>
                  <a:srgbClr val="0070C0"/>
                </a:solidFill>
              </a:rPr>
              <a:t>author,title</a:t>
            </a:r>
            <a:r>
              <a:rPr lang="en-US" dirty="0">
                <a:solidFill>
                  <a:srgbClr val="0070C0"/>
                </a:solidFill>
              </a:rPr>
              <a:t> FROM classics WHERE</a:t>
            </a:r>
          </a:p>
          <a:p>
            <a:pPr marL="457200" lvl="1" indent="0">
              <a:buNone/>
            </a:pPr>
            <a:r>
              <a:rPr lang="en-US" dirty="0">
                <a:solidFill>
                  <a:srgbClr val="0070C0"/>
                </a:solidFill>
              </a:rPr>
              <a:t>	author LIKE "Charles%" AND author NOT LIKE "%Darwin";</a:t>
            </a:r>
          </a:p>
          <a:p>
            <a:endParaRPr lang="en-US" dirty="0"/>
          </a:p>
        </p:txBody>
      </p:sp>
    </p:spTree>
    <p:extLst>
      <p:ext uri="{BB962C8B-B14F-4D97-AF65-F5344CB8AC3E}">
        <p14:creationId xmlns:p14="http://schemas.microsoft.com/office/powerpoint/2010/main" val="1770910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MySQL Functions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a:bodyPr>
          <a:lstStyle/>
          <a:p>
            <a:pPr marL="0" indent="0">
              <a:buNone/>
            </a:pPr>
            <a:r>
              <a:rPr lang="en-US" dirty="0"/>
              <a:t>Why anyone would want to use MySQL functions instead of PHP functions?</a:t>
            </a:r>
          </a:p>
          <a:p>
            <a:pPr marL="0" indent="0">
              <a:buNone/>
            </a:pPr>
            <a:endParaRPr lang="en-US" dirty="0"/>
          </a:p>
          <a:p>
            <a:pPr marL="0" indent="0">
              <a:buNone/>
            </a:pPr>
            <a:endParaRPr lang="en-US" dirty="0"/>
          </a:p>
          <a:p>
            <a:pPr marL="0" indent="0">
              <a:buNone/>
            </a:pPr>
            <a:r>
              <a:rPr lang="en-US" dirty="0"/>
              <a:t>The MySQL functions work on the data right there in the database. </a:t>
            </a:r>
          </a:p>
          <a:p>
            <a:pPr marL="457200" lvl="1" indent="0">
              <a:buNone/>
            </a:pPr>
            <a:r>
              <a:rPr lang="en-US" dirty="0"/>
              <a:t>If you were to use PHP, you would first have to extract raw data from MySQL, manipulate it, and then perform the database query you first wanted.</a:t>
            </a:r>
            <a:endParaRPr lang="en-US" dirty="0">
              <a:solidFill>
                <a:srgbClr val="0070C0"/>
              </a:solidFill>
            </a:endParaRPr>
          </a:p>
        </p:txBody>
      </p:sp>
    </p:spTree>
    <p:extLst>
      <p:ext uri="{BB962C8B-B14F-4D97-AF65-F5344CB8AC3E}">
        <p14:creationId xmlns:p14="http://schemas.microsoft.com/office/powerpoint/2010/main" val="3933146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10867</TotalTime>
  <Words>1878</Words>
  <Application>Microsoft Office PowerPoint</Application>
  <PresentationFormat>Widescreen</PresentationFormat>
  <Paragraphs>333</Paragraphs>
  <Slides>35</Slides>
  <Notes>34</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Courier New</vt:lpstr>
      <vt:lpstr>Wingdings</vt:lpstr>
      <vt:lpstr>Office Theme</vt:lpstr>
      <vt:lpstr>Joining Tables Together</vt:lpstr>
      <vt:lpstr>PowerPoint Presentation</vt:lpstr>
      <vt:lpstr>Joining Tables Together</vt:lpstr>
      <vt:lpstr>Joining Tables Together</vt:lpstr>
      <vt:lpstr>NATURAL JOIN</vt:lpstr>
      <vt:lpstr>JOIN...ON</vt:lpstr>
      <vt:lpstr>Using AS</vt:lpstr>
      <vt:lpstr>Using Logical Operators</vt:lpstr>
      <vt:lpstr>MySQL Functions</vt:lpstr>
      <vt:lpstr>MySQL Functions</vt:lpstr>
      <vt:lpstr>Accessing MySQL via phpMyAdmin</vt:lpstr>
      <vt:lpstr>Querying a MySQL Database with PHP</vt:lpstr>
      <vt:lpstr>Querying a MySQL Database with PHP</vt:lpstr>
      <vt:lpstr>Creating a Login File</vt:lpstr>
      <vt:lpstr>Creating a Login File</vt:lpstr>
      <vt:lpstr>Creating a Login File</vt:lpstr>
      <vt:lpstr>Connecting to a MySQL Database</vt:lpstr>
      <vt:lpstr>Connecting to a MySQL Database</vt:lpstr>
      <vt:lpstr>Connecting to a MySQL Database</vt:lpstr>
      <vt:lpstr>PowerPoint Presentation</vt:lpstr>
      <vt:lpstr>Building and executing a query</vt:lpstr>
      <vt:lpstr>Fetching a result</vt:lpstr>
      <vt:lpstr>PowerPoint Presentation</vt:lpstr>
      <vt:lpstr>PowerPoint Presentation</vt:lpstr>
      <vt:lpstr>PowerPoint Presentation</vt:lpstr>
      <vt:lpstr>Fetching a result</vt:lpstr>
      <vt:lpstr>Fetching a result</vt:lpstr>
      <vt:lpstr>Fetching a row</vt:lpstr>
      <vt:lpstr>PowerPoint Presentation</vt:lpstr>
      <vt:lpstr>PowerPoint Presentation</vt:lpstr>
      <vt:lpstr>Fetching a row</vt:lpstr>
      <vt:lpstr>Fetching a row</vt:lpstr>
      <vt:lpstr>Fetching a row</vt:lpstr>
      <vt:lpstr>Closing a connection</vt:lpstr>
      <vt:lpstr>Closing a connection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dc:title>
  <dc:creator>Fabio Di Troia</dc:creator>
  <cp:lastModifiedBy>Fabio Di Troia</cp:lastModifiedBy>
  <cp:revision>1</cp:revision>
  <dcterms:created xsi:type="dcterms:W3CDTF">2017-09-23T16:21:49Z</dcterms:created>
  <dcterms:modified xsi:type="dcterms:W3CDTF">2017-10-24T00:39:30Z</dcterms:modified>
</cp:coreProperties>
</file>