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9"/>
  </p:notesMasterIdLst>
  <p:sldIdLst>
    <p:sldId id="487" r:id="rId2"/>
    <p:sldId id="519" r:id="rId3"/>
    <p:sldId id="488" r:id="rId4"/>
    <p:sldId id="524" r:id="rId5"/>
    <p:sldId id="490" r:id="rId6"/>
    <p:sldId id="521" r:id="rId7"/>
    <p:sldId id="522" r:id="rId8"/>
    <p:sldId id="523" r:id="rId9"/>
    <p:sldId id="493" r:id="rId10"/>
    <p:sldId id="495" r:id="rId11"/>
    <p:sldId id="496" r:id="rId12"/>
    <p:sldId id="497" r:id="rId13"/>
    <p:sldId id="498" r:id="rId14"/>
    <p:sldId id="499" r:id="rId15"/>
    <p:sldId id="500" r:id="rId16"/>
    <p:sldId id="501" r:id="rId17"/>
    <p:sldId id="525" r:id="rId18"/>
    <p:sldId id="526" r:id="rId19"/>
    <p:sldId id="527" r:id="rId20"/>
    <p:sldId id="528" r:id="rId21"/>
    <p:sldId id="504" r:id="rId22"/>
    <p:sldId id="505" r:id="rId23"/>
    <p:sldId id="506" r:id="rId24"/>
    <p:sldId id="529" r:id="rId25"/>
    <p:sldId id="507" r:id="rId26"/>
    <p:sldId id="508" r:id="rId27"/>
    <p:sldId id="509" r:id="rId28"/>
    <p:sldId id="510" r:id="rId29"/>
    <p:sldId id="530" r:id="rId30"/>
    <p:sldId id="511" r:id="rId31"/>
    <p:sldId id="512" r:id="rId32"/>
    <p:sldId id="513" r:id="rId33"/>
    <p:sldId id="515" r:id="rId34"/>
    <p:sldId id="516" r:id="rId35"/>
    <p:sldId id="531" r:id="rId36"/>
    <p:sldId id="517" r:id="rId37"/>
    <p:sldId id="518"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9483" autoAdjust="0"/>
  </p:normalViewPr>
  <p:slideViewPr>
    <p:cSldViewPr snapToGrid="0">
      <p:cViewPr varScale="1">
        <p:scale>
          <a:sx n="65" d="100"/>
          <a:sy n="65" d="100"/>
        </p:scale>
        <p:origin x="912"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8395293-54DB-4A5C-96B4-E1F5A10E37A7}" type="datetimeFigureOut">
              <a:rPr lang="en-US" smtClean="0"/>
              <a:t>11/13/2017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A4A6D1-42E9-4464-9ADE-EF6BC12DC145}" type="slidenum">
              <a:rPr lang="en-US" smtClean="0"/>
              <a:t>‹#›</a:t>
            </a:fld>
            <a:endParaRPr lang="en-US"/>
          </a:p>
        </p:txBody>
      </p:sp>
    </p:spTree>
    <p:extLst>
      <p:ext uri="{BB962C8B-B14F-4D97-AF65-F5344CB8AC3E}">
        <p14:creationId xmlns:p14="http://schemas.microsoft.com/office/powerpoint/2010/main" val="42101646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Because of this, most browsers allow users to turn cookies off either for the current server’s domain, third-party servers, or both. </a:t>
            </a:r>
          </a:p>
          <a:p>
            <a:pPr lvl="0">
              <a:buFont typeface="Courier New" panose="02070309020205020404" pitchFamily="49" charset="0"/>
              <a:buNone/>
            </a:pPr>
            <a:r>
              <a:rPr lang="en-US" dirty="0"/>
              <a:t>Fortunately, most people who disable cookies do so only for third-party websites.</a:t>
            </a:r>
          </a:p>
          <a:p>
            <a:endParaRPr lang="en-US" dirty="0"/>
          </a:p>
        </p:txBody>
      </p:sp>
      <p:sp>
        <p:nvSpPr>
          <p:cNvPr id="4" name="Slide Number Placeholder 3"/>
          <p:cNvSpPr>
            <a:spLocks noGrp="1"/>
          </p:cNvSpPr>
          <p:nvPr>
            <p:ph type="sldNum" sz="quarter" idx="10"/>
          </p:nvPr>
        </p:nvSpPr>
        <p:spPr/>
        <p:txBody>
          <a:bodyPr/>
          <a:lstStyle/>
          <a:p>
            <a:fld id="{E0A4A6D1-42E9-4464-9ADE-EF6BC12DC145}" type="slidenum">
              <a:rPr lang="en-US" smtClean="0"/>
              <a:t>2</a:t>
            </a:fld>
            <a:endParaRPr lang="en-US"/>
          </a:p>
        </p:txBody>
      </p:sp>
    </p:spTree>
    <p:extLst>
      <p:ext uri="{BB962C8B-B14F-4D97-AF65-F5344CB8AC3E}">
        <p14:creationId xmlns:p14="http://schemas.microsoft.com/office/powerpoint/2010/main" val="15374692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solidFill>
                  <a:srgbClr val="0070C0"/>
                </a:solidFill>
              </a:rPr>
              <a:t>setcookie</a:t>
            </a:r>
            <a:r>
              <a:rPr lang="en-US" dirty="0">
                <a:solidFill>
                  <a:srgbClr val="0070C0"/>
                </a:solidFill>
              </a:rPr>
              <a:t>(name, value, expire, path, domain, secure, </a:t>
            </a:r>
            <a:r>
              <a:rPr lang="en-US" dirty="0" err="1">
                <a:solidFill>
                  <a:srgbClr val="0070C0"/>
                </a:solidFill>
              </a:rPr>
              <a:t>httponly</a:t>
            </a:r>
            <a:r>
              <a:rPr lang="en-US" dirty="0">
                <a:solidFill>
                  <a:srgbClr val="0070C0"/>
                </a:solidFill>
              </a:rPr>
              <a:t>);</a:t>
            </a:r>
          </a:p>
        </p:txBody>
      </p:sp>
      <p:sp>
        <p:nvSpPr>
          <p:cNvPr id="4" name="Slide Number Placeholder 3"/>
          <p:cNvSpPr>
            <a:spLocks noGrp="1"/>
          </p:cNvSpPr>
          <p:nvPr>
            <p:ph type="sldNum" sz="quarter" idx="10"/>
          </p:nvPr>
        </p:nvSpPr>
        <p:spPr/>
        <p:txBody>
          <a:bodyPr/>
          <a:lstStyle/>
          <a:p>
            <a:fld id="{E0A4A6D1-42E9-4464-9ADE-EF6BC12DC145}" type="slidenum">
              <a:rPr lang="en-US" smtClean="0"/>
              <a:t>10</a:t>
            </a:fld>
            <a:endParaRPr lang="en-US"/>
          </a:p>
        </p:txBody>
      </p:sp>
    </p:spTree>
    <p:extLst>
      <p:ext uri="{BB962C8B-B14F-4D97-AF65-F5344CB8AC3E}">
        <p14:creationId xmlns:p14="http://schemas.microsoft.com/office/powerpoint/2010/main" val="7099411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Although it is usually installed with Apache, HTTP authentication may not necessarily be installed on the server you use. </a:t>
            </a:r>
          </a:p>
          <a:p>
            <a:r>
              <a:rPr lang="en-US" dirty="0"/>
              <a:t>So attempting to run these examples may generate an error telling you that the feature is not enabled, in which case you must install the module, change the configuration file to load the module, or ask your system administrator to do these fixes.</a:t>
            </a:r>
          </a:p>
        </p:txBody>
      </p:sp>
      <p:sp>
        <p:nvSpPr>
          <p:cNvPr id="4" name="Slide Number Placeholder 3"/>
          <p:cNvSpPr>
            <a:spLocks noGrp="1"/>
          </p:cNvSpPr>
          <p:nvPr>
            <p:ph type="sldNum" sz="quarter" idx="10"/>
          </p:nvPr>
        </p:nvSpPr>
        <p:spPr/>
        <p:txBody>
          <a:bodyPr/>
          <a:lstStyle/>
          <a:p>
            <a:fld id="{E0A4A6D1-42E9-4464-9ADE-EF6BC12DC145}" type="slidenum">
              <a:rPr lang="en-US" smtClean="0"/>
              <a:t>14</a:t>
            </a:fld>
            <a:endParaRPr lang="en-US"/>
          </a:p>
        </p:txBody>
      </p:sp>
    </p:spTree>
    <p:extLst>
      <p:ext uri="{BB962C8B-B14F-4D97-AF65-F5344CB8AC3E}">
        <p14:creationId xmlns:p14="http://schemas.microsoft.com/office/powerpoint/2010/main" val="27571625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sha1 and sha2 were designed by the NSA and therefore considerable caution is recommended for their use in highly secure implementations</a:t>
            </a:r>
          </a:p>
        </p:txBody>
      </p:sp>
      <p:sp>
        <p:nvSpPr>
          <p:cNvPr id="4" name="Slide Number Placeholder 3"/>
          <p:cNvSpPr>
            <a:spLocks noGrp="1"/>
          </p:cNvSpPr>
          <p:nvPr>
            <p:ph type="sldNum" sz="quarter" idx="10"/>
          </p:nvPr>
        </p:nvSpPr>
        <p:spPr/>
        <p:txBody>
          <a:bodyPr/>
          <a:lstStyle/>
          <a:p>
            <a:fld id="{E0A4A6D1-42E9-4464-9ADE-EF6BC12DC145}" type="slidenum">
              <a:rPr lang="en-US" smtClean="0"/>
              <a:t>25</a:t>
            </a:fld>
            <a:endParaRPr lang="en-US"/>
          </a:p>
        </p:txBody>
      </p:sp>
    </p:spTree>
    <p:extLst>
      <p:ext uri="{BB962C8B-B14F-4D97-AF65-F5344CB8AC3E}">
        <p14:creationId xmlns:p14="http://schemas.microsoft.com/office/powerpoint/2010/main" val="4527466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A4A6D1-42E9-4464-9ADE-EF6BC12DC145}" type="slidenum">
              <a:rPr lang="en-US" smtClean="0"/>
              <a:t>27</a:t>
            </a:fld>
            <a:endParaRPr lang="en-US"/>
          </a:p>
        </p:txBody>
      </p:sp>
    </p:spTree>
    <p:extLst>
      <p:ext uri="{BB962C8B-B14F-4D97-AF65-F5344CB8AC3E}">
        <p14:creationId xmlns:p14="http://schemas.microsoft.com/office/powerpoint/2010/main" val="30666262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AB28A0-DDF5-4DFB-B688-74F210B62BB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6A7AC83-183B-4920-816C-CBE3300C183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62E3531-ECF2-4AF2-B7E4-12F1744276CA}"/>
              </a:ext>
            </a:extLst>
          </p:cNvPr>
          <p:cNvSpPr>
            <a:spLocks noGrp="1"/>
          </p:cNvSpPr>
          <p:nvPr>
            <p:ph type="dt" sz="half" idx="10"/>
          </p:nvPr>
        </p:nvSpPr>
        <p:spPr/>
        <p:txBody>
          <a:bodyPr/>
          <a:lstStyle/>
          <a:p>
            <a:fld id="{2F0DC048-CB74-4FD9-B049-A704A1399802}" type="datetimeFigureOut">
              <a:rPr lang="en-US" smtClean="0"/>
              <a:t>11/13/2017</a:t>
            </a:fld>
            <a:endParaRPr lang="en-US"/>
          </a:p>
        </p:txBody>
      </p:sp>
      <p:sp>
        <p:nvSpPr>
          <p:cNvPr id="5" name="Footer Placeholder 4">
            <a:extLst>
              <a:ext uri="{FF2B5EF4-FFF2-40B4-BE49-F238E27FC236}">
                <a16:creationId xmlns:a16="http://schemas.microsoft.com/office/drawing/2014/main" id="{0071B75F-7D54-4F73-8F91-6AFEBB96D4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8CACB1-D3A5-4B7E-86F3-9EBA67144CC2}"/>
              </a:ext>
            </a:extLst>
          </p:cNvPr>
          <p:cNvSpPr>
            <a:spLocks noGrp="1"/>
          </p:cNvSpPr>
          <p:nvPr>
            <p:ph type="sldNum" sz="quarter" idx="12"/>
          </p:nvPr>
        </p:nvSpPr>
        <p:spPr/>
        <p:txBody>
          <a:bodyPr/>
          <a:lstStyle/>
          <a:p>
            <a:fld id="{F207AFD9-5C98-4D22-B9B4-C3C0F183F4B3}" type="slidenum">
              <a:rPr lang="en-US" smtClean="0"/>
              <a:t>‹#›</a:t>
            </a:fld>
            <a:endParaRPr lang="en-US"/>
          </a:p>
        </p:txBody>
      </p:sp>
    </p:spTree>
    <p:extLst>
      <p:ext uri="{BB962C8B-B14F-4D97-AF65-F5344CB8AC3E}">
        <p14:creationId xmlns:p14="http://schemas.microsoft.com/office/powerpoint/2010/main" val="32029890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61896E-634B-475F-B4F8-BFE52A85BFE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52C4286-690F-45BB-AE44-43D47CAD1E5F}"/>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9AD4A2F-CB68-470C-BAD3-B5C23C2567B5}"/>
              </a:ext>
            </a:extLst>
          </p:cNvPr>
          <p:cNvSpPr>
            <a:spLocks noGrp="1"/>
          </p:cNvSpPr>
          <p:nvPr>
            <p:ph type="dt" sz="half" idx="10"/>
          </p:nvPr>
        </p:nvSpPr>
        <p:spPr/>
        <p:txBody>
          <a:bodyPr/>
          <a:lstStyle/>
          <a:p>
            <a:fld id="{2F0DC048-CB74-4FD9-B049-A704A1399802}" type="datetimeFigureOut">
              <a:rPr lang="en-US" smtClean="0"/>
              <a:t>11/13/2017</a:t>
            </a:fld>
            <a:endParaRPr lang="en-US"/>
          </a:p>
        </p:txBody>
      </p:sp>
      <p:sp>
        <p:nvSpPr>
          <p:cNvPr id="5" name="Footer Placeholder 4">
            <a:extLst>
              <a:ext uri="{FF2B5EF4-FFF2-40B4-BE49-F238E27FC236}">
                <a16:creationId xmlns:a16="http://schemas.microsoft.com/office/drawing/2014/main" id="{0FABDBC0-BA75-47E7-8BF1-0360BDBB90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0769A2-B656-406F-95A0-905152EC9EDB}"/>
              </a:ext>
            </a:extLst>
          </p:cNvPr>
          <p:cNvSpPr>
            <a:spLocks noGrp="1"/>
          </p:cNvSpPr>
          <p:nvPr>
            <p:ph type="sldNum" sz="quarter" idx="12"/>
          </p:nvPr>
        </p:nvSpPr>
        <p:spPr/>
        <p:txBody>
          <a:bodyPr/>
          <a:lstStyle/>
          <a:p>
            <a:fld id="{F207AFD9-5C98-4D22-B9B4-C3C0F183F4B3}" type="slidenum">
              <a:rPr lang="en-US" smtClean="0"/>
              <a:t>‹#›</a:t>
            </a:fld>
            <a:endParaRPr lang="en-US"/>
          </a:p>
        </p:txBody>
      </p:sp>
    </p:spTree>
    <p:extLst>
      <p:ext uri="{BB962C8B-B14F-4D97-AF65-F5344CB8AC3E}">
        <p14:creationId xmlns:p14="http://schemas.microsoft.com/office/powerpoint/2010/main" val="19311322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92D928F-DFFD-4B17-95EF-9DF947581B5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ECDC893-A5DD-4A5E-9D14-B76D71BFD745}"/>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1321AE-9B87-42A3-B260-A02B02AFFAAA}"/>
              </a:ext>
            </a:extLst>
          </p:cNvPr>
          <p:cNvSpPr>
            <a:spLocks noGrp="1"/>
          </p:cNvSpPr>
          <p:nvPr>
            <p:ph type="dt" sz="half" idx="10"/>
          </p:nvPr>
        </p:nvSpPr>
        <p:spPr/>
        <p:txBody>
          <a:bodyPr/>
          <a:lstStyle/>
          <a:p>
            <a:fld id="{2F0DC048-CB74-4FD9-B049-A704A1399802}" type="datetimeFigureOut">
              <a:rPr lang="en-US" smtClean="0"/>
              <a:t>11/13/2017</a:t>
            </a:fld>
            <a:endParaRPr lang="en-US"/>
          </a:p>
        </p:txBody>
      </p:sp>
      <p:sp>
        <p:nvSpPr>
          <p:cNvPr id="5" name="Footer Placeholder 4">
            <a:extLst>
              <a:ext uri="{FF2B5EF4-FFF2-40B4-BE49-F238E27FC236}">
                <a16:creationId xmlns:a16="http://schemas.microsoft.com/office/drawing/2014/main" id="{C26C8F35-0C25-4CD6-9B49-F9582EC5805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EBD23E1-9037-4793-BE3D-ABAC59ACBFA8}"/>
              </a:ext>
            </a:extLst>
          </p:cNvPr>
          <p:cNvSpPr>
            <a:spLocks noGrp="1"/>
          </p:cNvSpPr>
          <p:nvPr>
            <p:ph type="sldNum" sz="quarter" idx="12"/>
          </p:nvPr>
        </p:nvSpPr>
        <p:spPr/>
        <p:txBody>
          <a:bodyPr/>
          <a:lstStyle/>
          <a:p>
            <a:fld id="{F207AFD9-5C98-4D22-B9B4-C3C0F183F4B3}" type="slidenum">
              <a:rPr lang="en-US" smtClean="0"/>
              <a:t>‹#›</a:t>
            </a:fld>
            <a:endParaRPr lang="en-US"/>
          </a:p>
        </p:txBody>
      </p:sp>
    </p:spTree>
    <p:extLst>
      <p:ext uri="{BB962C8B-B14F-4D97-AF65-F5344CB8AC3E}">
        <p14:creationId xmlns:p14="http://schemas.microsoft.com/office/powerpoint/2010/main" val="19179836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3B44C-94C2-45BD-B83C-0F6C6404D5A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969C29F-75BB-49CF-976F-393013676E54}"/>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56F82B-1CE3-4D4A-9D59-2E64A3FE15ED}"/>
              </a:ext>
            </a:extLst>
          </p:cNvPr>
          <p:cNvSpPr>
            <a:spLocks noGrp="1"/>
          </p:cNvSpPr>
          <p:nvPr>
            <p:ph type="dt" sz="half" idx="10"/>
          </p:nvPr>
        </p:nvSpPr>
        <p:spPr/>
        <p:txBody>
          <a:bodyPr/>
          <a:lstStyle/>
          <a:p>
            <a:fld id="{2F0DC048-CB74-4FD9-B049-A704A1399802}" type="datetimeFigureOut">
              <a:rPr lang="en-US" smtClean="0"/>
              <a:t>11/13/2017</a:t>
            </a:fld>
            <a:endParaRPr lang="en-US"/>
          </a:p>
        </p:txBody>
      </p:sp>
      <p:sp>
        <p:nvSpPr>
          <p:cNvPr id="5" name="Footer Placeholder 4">
            <a:extLst>
              <a:ext uri="{FF2B5EF4-FFF2-40B4-BE49-F238E27FC236}">
                <a16:creationId xmlns:a16="http://schemas.microsoft.com/office/drawing/2014/main" id="{535DB1D9-676E-453E-8452-BF2637FE66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F38554-3684-466C-A1CA-7CC016EC3DD0}"/>
              </a:ext>
            </a:extLst>
          </p:cNvPr>
          <p:cNvSpPr>
            <a:spLocks noGrp="1"/>
          </p:cNvSpPr>
          <p:nvPr>
            <p:ph type="sldNum" sz="quarter" idx="12"/>
          </p:nvPr>
        </p:nvSpPr>
        <p:spPr/>
        <p:txBody>
          <a:bodyPr/>
          <a:lstStyle/>
          <a:p>
            <a:fld id="{F207AFD9-5C98-4D22-B9B4-C3C0F183F4B3}" type="slidenum">
              <a:rPr lang="en-US" smtClean="0"/>
              <a:t>‹#›</a:t>
            </a:fld>
            <a:endParaRPr lang="en-US"/>
          </a:p>
        </p:txBody>
      </p:sp>
    </p:spTree>
    <p:extLst>
      <p:ext uri="{BB962C8B-B14F-4D97-AF65-F5344CB8AC3E}">
        <p14:creationId xmlns:p14="http://schemas.microsoft.com/office/powerpoint/2010/main" val="17535756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E97DD0-EE36-4EB8-B037-D71D49B9B12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CD95D6F-210F-41A7-9BC5-314EE412D66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C623AA63-7EC0-4188-94C2-772D9BB22A9F}"/>
              </a:ext>
            </a:extLst>
          </p:cNvPr>
          <p:cNvSpPr>
            <a:spLocks noGrp="1"/>
          </p:cNvSpPr>
          <p:nvPr>
            <p:ph type="dt" sz="half" idx="10"/>
          </p:nvPr>
        </p:nvSpPr>
        <p:spPr/>
        <p:txBody>
          <a:bodyPr/>
          <a:lstStyle/>
          <a:p>
            <a:fld id="{2F0DC048-CB74-4FD9-B049-A704A1399802}" type="datetimeFigureOut">
              <a:rPr lang="en-US" smtClean="0"/>
              <a:t>11/13/2017</a:t>
            </a:fld>
            <a:endParaRPr lang="en-US"/>
          </a:p>
        </p:txBody>
      </p:sp>
      <p:sp>
        <p:nvSpPr>
          <p:cNvPr id="5" name="Footer Placeholder 4">
            <a:extLst>
              <a:ext uri="{FF2B5EF4-FFF2-40B4-BE49-F238E27FC236}">
                <a16:creationId xmlns:a16="http://schemas.microsoft.com/office/drawing/2014/main" id="{BFF44DE4-C302-4655-9962-AB8D95F1E0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C782DC2-FCEB-40D0-B3F6-9A1634AFE192}"/>
              </a:ext>
            </a:extLst>
          </p:cNvPr>
          <p:cNvSpPr>
            <a:spLocks noGrp="1"/>
          </p:cNvSpPr>
          <p:nvPr>
            <p:ph type="sldNum" sz="quarter" idx="12"/>
          </p:nvPr>
        </p:nvSpPr>
        <p:spPr/>
        <p:txBody>
          <a:bodyPr/>
          <a:lstStyle/>
          <a:p>
            <a:fld id="{F207AFD9-5C98-4D22-B9B4-C3C0F183F4B3}" type="slidenum">
              <a:rPr lang="en-US" smtClean="0"/>
              <a:t>‹#›</a:t>
            </a:fld>
            <a:endParaRPr lang="en-US"/>
          </a:p>
        </p:txBody>
      </p:sp>
    </p:spTree>
    <p:extLst>
      <p:ext uri="{BB962C8B-B14F-4D97-AF65-F5344CB8AC3E}">
        <p14:creationId xmlns:p14="http://schemas.microsoft.com/office/powerpoint/2010/main" val="37375967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E7CAA5-2C65-4E07-9A9B-0D639D901BE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649EE5F-AD5C-49FF-A363-3386DC97C26A}"/>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689C799-5C09-43EF-AAB5-13545BCB85C4}"/>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CFAE1E8-1BE1-4ADA-AB49-B565C57EC7C7}"/>
              </a:ext>
            </a:extLst>
          </p:cNvPr>
          <p:cNvSpPr>
            <a:spLocks noGrp="1"/>
          </p:cNvSpPr>
          <p:nvPr>
            <p:ph type="dt" sz="half" idx="10"/>
          </p:nvPr>
        </p:nvSpPr>
        <p:spPr/>
        <p:txBody>
          <a:bodyPr/>
          <a:lstStyle/>
          <a:p>
            <a:fld id="{2F0DC048-CB74-4FD9-B049-A704A1399802}" type="datetimeFigureOut">
              <a:rPr lang="en-US" smtClean="0"/>
              <a:t>11/13/2017</a:t>
            </a:fld>
            <a:endParaRPr lang="en-US"/>
          </a:p>
        </p:txBody>
      </p:sp>
      <p:sp>
        <p:nvSpPr>
          <p:cNvPr id="6" name="Footer Placeholder 5">
            <a:extLst>
              <a:ext uri="{FF2B5EF4-FFF2-40B4-BE49-F238E27FC236}">
                <a16:creationId xmlns:a16="http://schemas.microsoft.com/office/drawing/2014/main" id="{883DB575-B94B-4362-848B-70072D2C556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449B258-AB62-4C13-B86B-20F6C137A146}"/>
              </a:ext>
            </a:extLst>
          </p:cNvPr>
          <p:cNvSpPr>
            <a:spLocks noGrp="1"/>
          </p:cNvSpPr>
          <p:nvPr>
            <p:ph type="sldNum" sz="quarter" idx="12"/>
          </p:nvPr>
        </p:nvSpPr>
        <p:spPr/>
        <p:txBody>
          <a:bodyPr/>
          <a:lstStyle/>
          <a:p>
            <a:fld id="{F207AFD9-5C98-4D22-B9B4-C3C0F183F4B3}" type="slidenum">
              <a:rPr lang="en-US" smtClean="0"/>
              <a:t>‹#›</a:t>
            </a:fld>
            <a:endParaRPr lang="en-US"/>
          </a:p>
        </p:txBody>
      </p:sp>
    </p:spTree>
    <p:extLst>
      <p:ext uri="{BB962C8B-B14F-4D97-AF65-F5344CB8AC3E}">
        <p14:creationId xmlns:p14="http://schemas.microsoft.com/office/powerpoint/2010/main" val="29983840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1814B3-063A-42E0-9FD8-908B422613C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D10DF43-E4B9-4FE5-AC0F-4E87DB4F57F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CE613D5-D904-4E17-97C5-5178EA9AB5A1}"/>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701C988-74D2-4351-A80E-956ED388DA2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F85C4E26-65D7-41C5-BCB1-88635D954AD6}"/>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CC856D3-0F33-4D52-B792-F2EAA61B81A9}"/>
              </a:ext>
            </a:extLst>
          </p:cNvPr>
          <p:cNvSpPr>
            <a:spLocks noGrp="1"/>
          </p:cNvSpPr>
          <p:nvPr>
            <p:ph type="dt" sz="half" idx="10"/>
          </p:nvPr>
        </p:nvSpPr>
        <p:spPr/>
        <p:txBody>
          <a:bodyPr/>
          <a:lstStyle/>
          <a:p>
            <a:fld id="{2F0DC048-CB74-4FD9-B049-A704A1399802}" type="datetimeFigureOut">
              <a:rPr lang="en-US" smtClean="0"/>
              <a:t>11/13/2017</a:t>
            </a:fld>
            <a:endParaRPr lang="en-US"/>
          </a:p>
        </p:txBody>
      </p:sp>
      <p:sp>
        <p:nvSpPr>
          <p:cNvPr id="8" name="Footer Placeholder 7">
            <a:extLst>
              <a:ext uri="{FF2B5EF4-FFF2-40B4-BE49-F238E27FC236}">
                <a16:creationId xmlns:a16="http://schemas.microsoft.com/office/drawing/2014/main" id="{1A50866B-0843-46B0-8877-1293BEA17ED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EDEF87A-3CA3-4646-8A8E-D9C107D5EF73}"/>
              </a:ext>
            </a:extLst>
          </p:cNvPr>
          <p:cNvSpPr>
            <a:spLocks noGrp="1"/>
          </p:cNvSpPr>
          <p:nvPr>
            <p:ph type="sldNum" sz="quarter" idx="12"/>
          </p:nvPr>
        </p:nvSpPr>
        <p:spPr/>
        <p:txBody>
          <a:bodyPr/>
          <a:lstStyle/>
          <a:p>
            <a:fld id="{F207AFD9-5C98-4D22-B9B4-C3C0F183F4B3}" type="slidenum">
              <a:rPr lang="en-US" smtClean="0"/>
              <a:t>‹#›</a:t>
            </a:fld>
            <a:endParaRPr lang="en-US"/>
          </a:p>
        </p:txBody>
      </p:sp>
    </p:spTree>
    <p:extLst>
      <p:ext uri="{BB962C8B-B14F-4D97-AF65-F5344CB8AC3E}">
        <p14:creationId xmlns:p14="http://schemas.microsoft.com/office/powerpoint/2010/main" val="30179409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B909FF-2284-4CFE-8B57-CD7A467AE44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A163697-6899-4186-9AE4-A5D2E49765D6}"/>
              </a:ext>
            </a:extLst>
          </p:cNvPr>
          <p:cNvSpPr>
            <a:spLocks noGrp="1"/>
          </p:cNvSpPr>
          <p:nvPr>
            <p:ph type="dt" sz="half" idx="10"/>
          </p:nvPr>
        </p:nvSpPr>
        <p:spPr/>
        <p:txBody>
          <a:bodyPr/>
          <a:lstStyle/>
          <a:p>
            <a:fld id="{2F0DC048-CB74-4FD9-B049-A704A1399802}" type="datetimeFigureOut">
              <a:rPr lang="en-US" smtClean="0"/>
              <a:t>11/13/2017</a:t>
            </a:fld>
            <a:endParaRPr lang="en-US"/>
          </a:p>
        </p:txBody>
      </p:sp>
      <p:sp>
        <p:nvSpPr>
          <p:cNvPr id="4" name="Footer Placeholder 3">
            <a:extLst>
              <a:ext uri="{FF2B5EF4-FFF2-40B4-BE49-F238E27FC236}">
                <a16:creationId xmlns:a16="http://schemas.microsoft.com/office/drawing/2014/main" id="{EC1C3EC1-D571-473B-8A97-0FDBA8DD6C4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C0D498B-0739-404F-9281-2DE427CDF9E3}"/>
              </a:ext>
            </a:extLst>
          </p:cNvPr>
          <p:cNvSpPr>
            <a:spLocks noGrp="1"/>
          </p:cNvSpPr>
          <p:nvPr>
            <p:ph type="sldNum" sz="quarter" idx="12"/>
          </p:nvPr>
        </p:nvSpPr>
        <p:spPr/>
        <p:txBody>
          <a:bodyPr/>
          <a:lstStyle/>
          <a:p>
            <a:fld id="{F207AFD9-5C98-4D22-B9B4-C3C0F183F4B3}" type="slidenum">
              <a:rPr lang="en-US" smtClean="0"/>
              <a:t>‹#›</a:t>
            </a:fld>
            <a:endParaRPr lang="en-US"/>
          </a:p>
        </p:txBody>
      </p:sp>
    </p:spTree>
    <p:extLst>
      <p:ext uri="{BB962C8B-B14F-4D97-AF65-F5344CB8AC3E}">
        <p14:creationId xmlns:p14="http://schemas.microsoft.com/office/powerpoint/2010/main" val="31369631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959CDB6-5F97-4113-8B86-6C45AB19AEB8}"/>
              </a:ext>
            </a:extLst>
          </p:cNvPr>
          <p:cNvSpPr>
            <a:spLocks noGrp="1"/>
          </p:cNvSpPr>
          <p:nvPr>
            <p:ph type="dt" sz="half" idx="10"/>
          </p:nvPr>
        </p:nvSpPr>
        <p:spPr/>
        <p:txBody>
          <a:bodyPr/>
          <a:lstStyle/>
          <a:p>
            <a:fld id="{2F0DC048-CB74-4FD9-B049-A704A1399802}" type="datetimeFigureOut">
              <a:rPr lang="en-US" smtClean="0"/>
              <a:t>11/13/2017</a:t>
            </a:fld>
            <a:endParaRPr lang="en-US"/>
          </a:p>
        </p:txBody>
      </p:sp>
      <p:sp>
        <p:nvSpPr>
          <p:cNvPr id="3" name="Footer Placeholder 2">
            <a:extLst>
              <a:ext uri="{FF2B5EF4-FFF2-40B4-BE49-F238E27FC236}">
                <a16:creationId xmlns:a16="http://schemas.microsoft.com/office/drawing/2014/main" id="{722FD974-05A8-4D18-8858-6C9AFEE452F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EA39449-9F63-4495-9F93-0DE7AEC65A9B}"/>
              </a:ext>
            </a:extLst>
          </p:cNvPr>
          <p:cNvSpPr>
            <a:spLocks noGrp="1"/>
          </p:cNvSpPr>
          <p:nvPr>
            <p:ph type="sldNum" sz="quarter" idx="12"/>
          </p:nvPr>
        </p:nvSpPr>
        <p:spPr/>
        <p:txBody>
          <a:bodyPr/>
          <a:lstStyle/>
          <a:p>
            <a:fld id="{F207AFD9-5C98-4D22-B9B4-C3C0F183F4B3}" type="slidenum">
              <a:rPr lang="en-US" smtClean="0"/>
              <a:t>‹#›</a:t>
            </a:fld>
            <a:endParaRPr lang="en-US"/>
          </a:p>
        </p:txBody>
      </p:sp>
    </p:spTree>
    <p:extLst>
      <p:ext uri="{BB962C8B-B14F-4D97-AF65-F5344CB8AC3E}">
        <p14:creationId xmlns:p14="http://schemas.microsoft.com/office/powerpoint/2010/main" val="2464244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C51E75-F146-4D42-B531-49EA5F2AA08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C54057A-49CE-4CD5-AB62-76CBB6E7127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56DF000-A443-4266-BEE4-E26F099D89A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5981484-7C93-4B6A-866F-8EF9A6ACB7C7}"/>
              </a:ext>
            </a:extLst>
          </p:cNvPr>
          <p:cNvSpPr>
            <a:spLocks noGrp="1"/>
          </p:cNvSpPr>
          <p:nvPr>
            <p:ph type="dt" sz="half" idx="10"/>
          </p:nvPr>
        </p:nvSpPr>
        <p:spPr/>
        <p:txBody>
          <a:bodyPr/>
          <a:lstStyle/>
          <a:p>
            <a:fld id="{2F0DC048-CB74-4FD9-B049-A704A1399802}" type="datetimeFigureOut">
              <a:rPr lang="en-US" smtClean="0"/>
              <a:t>11/13/2017</a:t>
            </a:fld>
            <a:endParaRPr lang="en-US"/>
          </a:p>
        </p:txBody>
      </p:sp>
      <p:sp>
        <p:nvSpPr>
          <p:cNvPr id="6" name="Footer Placeholder 5">
            <a:extLst>
              <a:ext uri="{FF2B5EF4-FFF2-40B4-BE49-F238E27FC236}">
                <a16:creationId xmlns:a16="http://schemas.microsoft.com/office/drawing/2014/main" id="{AD2D785E-3BD6-4986-AC42-BC15C7A7DE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5A797E-84D0-4DEB-93E1-885933C2AFE5}"/>
              </a:ext>
            </a:extLst>
          </p:cNvPr>
          <p:cNvSpPr>
            <a:spLocks noGrp="1"/>
          </p:cNvSpPr>
          <p:nvPr>
            <p:ph type="sldNum" sz="quarter" idx="12"/>
          </p:nvPr>
        </p:nvSpPr>
        <p:spPr/>
        <p:txBody>
          <a:bodyPr/>
          <a:lstStyle/>
          <a:p>
            <a:fld id="{F207AFD9-5C98-4D22-B9B4-C3C0F183F4B3}" type="slidenum">
              <a:rPr lang="en-US" smtClean="0"/>
              <a:t>‹#›</a:t>
            </a:fld>
            <a:endParaRPr lang="en-US"/>
          </a:p>
        </p:txBody>
      </p:sp>
    </p:spTree>
    <p:extLst>
      <p:ext uri="{BB962C8B-B14F-4D97-AF65-F5344CB8AC3E}">
        <p14:creationId xmlns:p14="http://schemas.microsoft.com/office/powerpoint/2010/main" val="23198547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4931E3-E7D8-40A7-AB97-256E6BD8CFB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5CCF3DB-701B-4032-92F6-84A0C58C3E8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F5D2BC0-50C1-46AE-8979-888DDF9AA9E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A3E6753-F9E6-4927-B5A6-4E5A4B7EFDA1}"/>
              </a:ext>
            </a:extLst>
          </p:cNvPr>
          <p:cNvSpPr>
            <a:spLocks noGrp="1"/>
          </p:cNvSpPr>
          <p:nvPr>
            <p:ph type="dt" sz="half" idx="10"/>
          </p:nvPr>
        </p:nvSpPr>
        <p:spPr/>
        <p:txBody>
          <a:bodyPr/>
          <a:lstStyle/>
          <a:p>
            <a:fld id="{2F0DC048-CB74-4FD9-B049-A704A1399802}" type="datetimeFigureOut">
              <a:rPr lang="en-US" smtClean="0"/>
              <a:t>11/13/2017</a:t>
            </a:fld>
            <a:endParaRPr lang="en-US"/>
          </a:p>
        </p:txBody>
      </p:sp>
      <p:sp>
        <p:nvSpPr>
          <p:cNvPr id="6" name="Footer Placeholder 5">
            <a:extLst>
              <a:ext uri="{FF2B5EF4-FFF2-40B4-BE49-F238E27FC236}">
                <a16:creationId xmlns:a16="http://schemas.microsoft.com/office/drawing/2014/main" id="{8C5041BC-97A5-4CE3-90F9-52AB0096117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4CC46C7-3319-4EC0-9B42-11BE413F11F0}"/>
              </a:ext>
            </a:extLst>
          </p:cNvPr>
          <p:cNvSpPr>
            <a:spLocks noGrp="1"/>
          </p:cNvSpPr>
          <p:nvPr>
            <p:ph type="sldNum" sz="quarter" idx="12"/>
          </p:nvPr>
        </p:nvSpPr>
        <p:spPr/>
        <p:txBody>
          <a:bodyPr/>
          <a:lstStyle/>
          <a:p>
            <a:fld id="{F207AFD9-5C98-4D22-B9B4-C3C0F183F4B3}" type="slidenum">
              <a:rPr lang="en-US" smtClean="0"/>
              <a:t>‹#›</a:t>
            </a:fld>
            <a:endParaRPr lang="en-US"/>
          </a:p>
        </p:txBody>
      </p:sp>
    </p:spTree>
    <p:extLst>
      <p:ext uri="{BB962C8B-B14F-4D97-AF65-F5344CB8AC3E}">
        <p14:creationId xmlns:p14="http://schemas.microsoft.com/office/powerpoint/2010/main" val="10846722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CFACC6B-393B-419F-A7E2-B5FF76E6436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F1261AF-826D-4DF1-A9E7-4A2B8C43CE8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A9A0BC5-F521-48DD-B025-4877B1BDAE1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F0DC048-CB74-4FD9-B049-A704A1399802}" type="datetimeFigureOut">
              <a:rPr lang="en-US" smtClean="0"/>
              <a:t>11/13/2017</a:t>
            </a:fld>
            <a:endParaRPr lang="en-US"/>
          </a:p>
        </p:txBody>
      </p:sp>
      <p:sp>
        <p:nvSpPr>
          <p:cNvPr id="5" name="Footer Placeholder 4">
            <a:extLst>
              <a:ext uri="{FF2B5EF4-FFF2-40B4-BE49-F238E27FC236}">
                <a16:creationId xmlns:a16="http://schemas.microsoft.com/office/drawing/2014/main" id="{783EEEAB-BD8F-42BF-9B73-59BCED03B0B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22D26C9-9167-487B-B50A-A68E0AA2FD7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207AFD9-5C98-4D22-B9B4-C3C0F183F4B3}" type="slidenum">
              <a:rPr lang="en-US" smtClean="0"/>
              <a:t>‹#›</a:t>
            </a:fld>
            <a:endParaRPr lang="en-US"/>
          </a:p>
        </p:txBody>
      </p:sp>
    </p:spTree>
    <p:extLst>
      <p:ext uri="{BB962C8B-B14F-4D97-AF65-F5344CB8AC3E}">
        <p14:creationId xmlns:p14="http://schemas.microsoft.com/office/powerpoint/2010/main" val="1921272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5A4AE-4FD5-4334-BB6B-0BECDF8E1D44}"/>
              </a:ext>
            </a:extLst>
          </p:cNvPr>
          <p:cNvSpPr>
            <a:spLocks noGrp="1"/>
          </p:cNvSpPr>
          <p:nvPr>
            <p:ph type="title"/>
          </p:nvPr>
        </p:nvSpPr>
        <p:spPr/>
        <p:txBody>
          <a:bodyPr/>
          <a:lstStyle/>
          <a:p>
            <a:r>
              <a:rPr lang="en-US" dirty="0"/>
              <a:t>Using Cookies in PHP</a:t>
            </a:r>
          </a:p>
        </p:txBody>
      </p:sp>
      <p:sp>
        <p:nvSpPr>
          <p:cNvPr id="3" name="Content Placeholder 2">
            <a:extLst>
              <a:ext uri="{FF2B5EF4-FFF2-40B4-BE49-F238E27FC236}">
                <a16:creationId xmlns:a16="http://schemas.microsoft.com/office/drawing/2014/main" id="{5975AEF7-1430-4C56-933B-D1CADDE6C769}"/>
              </a:ext>
            </a:extLst>
          </p:cNvPr>
          <p:cNvSpPr>
            <a:spLocks noGrp="1"/>
          </p:cNvSpPr>
          <p:nvPr>
            <p:ph idx="1"/>
          </p:nvPr>
        </p:nvSpPr>
        <p:spPr/>
        <p:txBody>
          <a:bodyPr>
            <a:normAutofit lnSpcReduction="10000"/>
          </a:bodyPr>
          <a:lstStyle/>
          <a:p>
            <a:r>
              <a:rPr lang="en-US" dirty="0"/>
              <a:t>A </a:t>
            </a:r>
            <a:r>
              <a:rPr lang="en-US" b="1" i="1" dirty="0"/>
              <a:t>cookie</a:t>
            </a:r>
            <a:r>
              <a:rPr lang="en-US" i="1" dirty="0"/>
              <a:t> </a:t>
            </a:r>
            <a:r>
              <a:rPr lang="en-US" dirty="0"/>
              <a:t>is an item of data that a web server saves to your computer’s hard disk via a web browser. </a:t>
            </a:r>
          </a:p>
          <a:p>
            <a:pPr>
              <a:buFont typeface="Courier New" panose="02070309020205020404" pitchFamily="49" charset="0"/>
              <a:buChar char="o"/>
            </a:pPr>
            <a:r>
              <a:rPr lang="en-US" dirty="0"/>
              <a:t>It can contain almost any alphanumeric information (as long as it’s </a:t>
            </a:r>
            <a:r>
              <a:rPr lang="en-US" b="1" dirty="0">
                <a:solidFill>
                  <a:srgbClr val="002060"/>
                </a:solidFill>
              </a:rPr>
              <a:t>under 4 KB</a:t>
            </a:r>
            <a:r>
              <a:rPr lang="en-US" dirty="0"/>
              <a:t>) and can be retrieved from your computer and returned to the server.</a:t>
            </a:r>
          </a:p>
          <a:p>
            <a:endParaRPr lang="en-US" dirty="0"/>
          </a:p>
          <a:p>
            <a:pPr marL="0" indent="0">
              <a:buNone/>
            </a:pPr>
            <a:r>
              <a:rPr lang="en-US" dirty="0"/>
              <a:t>Common uses include:</a:t>
            </a:r>
          </a:p>
          <a:p>
            <a:pPr lvl="1">
              <a:buFont typeface="Wingdings" panose="05000000000000000000" pitchFamily="2" charset="2"/>
              <a:buChar char="§"/>
            </a:pPr>
            <a:r>
              <a:rPr lang="en-US" dirty="0"/>
              <a:t>Session tracking</a:t>
            </a:r>
          </a:p>
          <a:p>
            <a:pPr lvl="1">
              <a:buFont typeface="Wingdings" panose="05000000000000000000" pitchFamily="2" charset="2"/>
              <a:buChar char="§"/>
            </a:pPr>
            <a:r>
              <a:rPr lang="en-US" dirty="0"/>
              <a:t>Maintaining data across multiple visits</a:t>
            </a:r>
          </a:p>
          <a:p>
            <a:pPr lvl="1">
              <a:buFont typeface="Wingdings" panose="05000000000000000000" pitchFamily="2" charset="2"/>
              <a:buChar char="§"/>
            </a:pPr>
            <a:r>
              <a:rPr lang="en-US" dirty="0"/>
              <a:t>Holding shopping cart contents</a:t>
            </a:r>
          </a:p>
          <a:p>
            <a:pPr lvl="1">
              <a:buFont typeface="Wingdings" panose="05000000000000000000" pitchFamily="2" charset="2"/>
              <a:buChar char="§"/>
            </a:pPr>
            <a:r>
              <a:rPr lang="en-US" dirty="0"/>
              <a:t>Storing login details, and more.</a:t>
            </a:r>
          </a:p>
        </p:txBody>
      </p:sp>
      <p:pic>
        <p:nvPicPr>
          <p:cNvPr id="4" name="Picture 3">
            <a:extLst>
              <a:ext uri="{FF2B5EF4-FFF2-40B4-BE49-F238E27FC236}">
                <a16:creationId xmlns:a16="http://schemas.microsoft.com/office/drawing/2014/main" id="{E2C752ED-1B54-488B-B02B-7DA67D0E3363}"/>
              </a:ext>
            </a:extLst>
          </p:cNvPr>
          <p:cNvPicPr>
            <a:picLocks noChangeAspect="1"/>
          </p:cNvPicPr>
          <p:nvPr/>
        </p:nvPicPr>
        <p:blipFill>
          <a:blip r:embed="rId2"/>
          <a:stretch>
            <a:fillRect/>
          </a:stretch>
        </p:blipFill>
        <p:spPr>
          <a:xfrm>
            <a:off x="9969910" y="4713185"/>
            <a:ext cx="1886872" cy="1892143"/>
          </a:xfrm>
          <a:prstGeom prst="rect">
            <a:avLst/>
          </a:prstGeom>
        </p:spPr>
      </p:pic>
    </p:spTree>
    <p:extLst>
      <p:ext uri="{BB962C8B-B14F-4D97-AF65-F5344CB8AC3E}">
        <p14:creationId xmlns:p14="http://schemas.microsoft.com/office/powerpoint/2010/main" val="5662994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157EE93-D5DC-430B-8FD3-3D16B7B1DF82}"/>
              </a:ext>
            </a:extLst>
          </p:cNvPr>
          <p:cNvPicPr>
            <a:picLocks noChangeAspect="1"/>
          </p:cNvPicPr>
          <p:nvPr/>
        </p:nvPicPr>
        <p:blipFill>
          <a:blip r:embed="rId3"/>
          <a:stretch>
            <a:fillRect/>
          </a:stretch>
        </p:blipFill>
        <p:spPr>
          <a:xfrm>
            <a:off x="1106282" y="902263"/>
            <a:ext cx="10067925" cy="5495925"/>
          </a:xfrm>
          <a:prstGeom prst="rect">
            <a:avLst/>
          </a:prstGeom>
        </p:spPr>
      </p:pic>
      <p:pic>
        <p:nvPicPr>
          <p:cNvPr id="3" name="Picture 2">
            <a:extLst>
              <a:ext uri="{FF2B5EF4-FFF2-40B4-BE49-F238E27FC236}">
                <a16:creationId xmlns:a16="http://schemas.microsoft.com/office/drawing/2014/main" id="{69F0E839-6A49-4942-965E-DFD61E134D74}"/>
              </a:ext>
            </a:extLst>
          </p:cNvPr>
          <p:cNvPicPr>
            <a:picLocks noChangeAspect="1"/>
          </p:cNvPicPr>
          <p:nvPr/>
        </p:nvPicPr>
        <p:blipFill>
          <a:blip r:embed="rId4"/>
          <a:stretch>
            <a:fillRect/>
          </a:stretch>
        </p:blipFill>
        <p:spPr>
          <a:xfrm>
            <a:off x="958031" y="349813"/>
            <a:ext cx="10629900" cy="552450"/>
          </a:xfrm>
          <a:prstGeom prst="rect">
            <a:avLst/>
          </a:prstGeom>
        </p:spPr>
      </p:pic>
    </p:spTree>
    <p:extLst>
      <p:ext uri="{BB962C8B-B14F-4D97-AF65-F5344CB8AC3E}">
        <p14:creationId xmlns:p14="http://schemas.microsoft.com/office/powerpoint/2010/main" val="18746539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5A4AE-4FD5-4334-BB6B-0BECDF8E1D44}"/>
              </a:ext>
            </a:extLst>
          </p:cNvPr>
          <p:cNvSpPr>
            <a:spLocks noGrp="1"/>
          </p:cNvSpPr>
          <p:nvPr>
            <p:ph type="title"/>
          </p:nvPr>
        </p:nvSpPr>
        <p:spPr/>
        <p:txBody>
          <a:bodyPr/>
          <a:lstStyle/>
          <a:p>
            <a:r>
              <a:rPr lang="en-US" dirty="0"/>
              <a:t>Setting a Cookie</a:t>
            </a:r>
          </a:p>
        </p:txBody>
      </p:sp>
      <p:sp>
        <p:nvSpPr>
          <p:cNvPr id="3" name="Content Placeholder 2">
            <a:extLst>
              <a:ext uri="{FF2B5EF4-FFF2-40B4-BE49-F238E27FC236}">
                <a16:creationId xmlns:a16="http://schemas.microsoft.com/office/drawing/2014/main" id="{5975AEF7-1430-4C56-933B-D1CADDE6C769}"/>
              </a:ext>
            </a:extLst>
          </p:cNvPr>
          <p:cNvSpPr>
            <a:spLocks noGrp="1"/>
          </p:cNvSpPr>
          <p:nvPr>
            <p:ph idx="1"/>
          </p:nvPr>
        </p:nvSpPr>
        <p:spPr/>
        <p:txBody>
          <a:bodyPr>
            <a:normAutofit lnSpcReduction="10000"/>
          </a:bodyPr>
          <a:lstStyle/>
          <a:p>
            <a:pPr marL="0" indent="0" algn="ctr">
              <a:buNone/>
            </a:pPr>
            <a:r>
              <a:rPr lang="en-US" dirty="0" err="1">
                <a:solidFill>
                  <a:srgbClr val="0070C0"/>
                </a:solidFill>
              </a:rPr>
              <a:t>setcookie</a:t>
            </a:r>
            <a:r>
              <a:rPr lang="en-US" dirty="0">
                <a:solidFill>
                  <a:srgbClr val="0070C0"/>
                </a:solidFill>
              </a:rPr>
              <a:t>(name, value, expire, path, domain, secure, </a:t>
            </a:r>
            <a:r>
              <a:rPr lang="en-US" dirty="0" err="1">
                <a:solidFill>
                  <a:srgbClr val="0070C0"/>
                </a:solidFill>
              </a:rPr>
              <a:t>httponly</a:t>
            </a:r>
            <a:r>
              <a:rPr lang="en-US" dirty="0">
                <a:solidFill>
                  <a:srgbClr val="0070C0"/>
                </a:solidFill>
              </a:rPr>
              <a:t>);</a:t>
            </a:r>
          </a:p>
          <a:p>
            <a:endParaRPr lang="en-US" dirty="0"/>
          </a:p>
          <a:p>
            <a:r>
              <a:rPr lang="en-US" dirty="0"/>
              <a:t>So, to create a cookie with </a:t>
            </a:r>
          </a:p>
          <a:p>
            <a:pPr lvl="1">
              <a:buFont typeface="Calibri" panose="020F0502020204030204" pitchFamily="34" charset="0"/>
              <a:buChar char="−"/>
            </a:pPr>
            <a:r>
              <a:rPr lang="en-US" dirty="0"/>
              <a:t>name </a:t>
            </a:r>
            <a:r>
              <a:rPr lang="en-US" dirty="0">
                <a:solidFill>
                  <a:srgbClr val="0070C0"/>
                </a:solidFill>
              </a:rPr>
              <a:t>username</a:t>
            </a:r>
            <a:r>
              <a:rPr lang="en-US" dirty="0"/>
              <a:t> </a:t>
            </a:r>
          </a:p>
          <a:p>
            <a:pPr lvl="1">
              <a:buFont typeface="Calibri" panose="020F0502020204030204" pitchFamily="34" charset="0"/>
              <a:buChar char="−"/>
            </a:pPr>
            <a:r>
              <a:rPr lang="en-US" dirty="0"/>
              <a:t>value </a:t>
            </a:r>
            <a:r>
              <a:rPr lang="en-US" dirty="0">
                <a:solidFill>
                  <a:srgbClr val="0070C0"/>
                </a:solidFill>
              </a:rPr>
              <a:t>Hannah</a:t>
            </a:r>
            <a:r>
              <a:rPr lang="en-US" dirty="0"/>
              <a:t> </a:t>
            </a:r>
          </a:p>
          <a:p>
            <a:pPr lvl="1">
              <a:buFont typeface="Calibri" panose="020F0502020204030204" pitchFamily="34" charset="0"/>
              <a:buChar char="−"/>
            </a:pPr>
            <a:r>
              <a:rPr lang="en-US" u="sng" dirty="0"/>
              <a:t>accessible across the entire web server on the current domain</a:t>
            </a:r>
          </a:p>
          <a:p>
            <a:pPr lvl="1">
              <a:buFont typeface="Calibri" panose="020F0502020204030204" pitchFamily="34" charset="0"/>
              <a:buChar char="−"/>
            </a:pPr>
            <a:r>
              <a:rPr lang="en-US" dirty="0"/>
              <a:t>removed from the browser’s cache in seven days </a:t>
            </a:r>
          </a:p>
          <a:p>
            <a:pPr marL="0" indent="0">
              <a:buNone/>
            </a:pPr>
            <a:r>
              <a:rPr lang="en-US" dirty="0"/>
              <a:t>    use the following:</a:t>
            </a:r>
          </a:p>
          <a:p>
            <a:pPr marL="0" indent="0">
              <a:buNone/>
            </a:pPr>
            <a:endParaRPr lang="en-US" dirty="0"/>
          </a:p>
          <a:p>
            <a:pPr marL="457200" lvl="1" indent="0">
              <a:buNone/>
            </a:pPr>
            <a:r>
              <a:rPr lang="en-US" sz="2800" dirty="0" err="1">
                <a:solidFill>
                  <a:srgbClr val="0070C0"/>
                </a:solidFill>
              </a:rPr>
              <a:t>setcookie</a:t>
            </a:r>
            <a:r>
              <a:rPr lang="en-US" sz="2800" dirty="0">
                <a:solidFill>
                  <a:srgbClr val="0070C0"/>
                </a:solidFill>
              </a:rPr>
              <a:t>('username', 'Hannah', time() + 60 * 60 * 24 * 7, '/');</a:t>
            </a:r>
          </a:p>
        </p:txBody>
      </p:sp>
    </p:spTree>
    <p:extLst>
      <p:ext uri="{BB962C8B-B14F-4D97-AF65-F5344CB8AC3E}">
        <p14:creationId xmlns:p14="http://schemas.microsoft.com/office/powerpoint/2010/main" val="31491319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5A4AE-4FD5-4334-BB6B-0BECDF8E1D44}"/>
              </a:ext>
            </a:extLst>
          </p:cNvPr>
          <p:cNvSpPr>
            <a:spLocks noGrp="1"/>
          </p:cNvSpPr>
          <p:nvPr>
            <p:ph type="title"/>
          </p:nvPr>
        </p:nvSpPr>
        <p:spPr/>
        <p:txBody>
          <a:bodyPr/>
          <a:lstStyle/>
          <a:p>
            <a:r>
              <a:rPr lang="en-US" dirty="0"/>
              <a:t>Accessing a Cookie</a:t>
            </a:r>
          </a:p>
        </p:txBody>
      </p:sp>
      <p:sp>
        <p:nvSpPr>
          <p:cNvPr id="3" name="Content Placeholder 2">
            <a:extLst>
              <a:ext uri="{FF2B5EF4-FFF2-40B4-BE49-F238E27FC236}">
                <a16:creationId xmlns:a16="http://schemas.microsoft.com/office/drawing/2014/main" id="{5975AEF7-1430-4C56-933B-D1CADDE6C769}"/>
              </a:ext>
            </a:extLst>
          </p:cNvPr>
          <p:cNvSpPr>
            <a:spLocks noGrp="1"/>
          </p:cNvSpPr>
          <p:nvPr>
            <p:ph idx="1"/>
          </p:nvPr>
        </p:nvSpPr>
        <p:spPr/>
        <p:txBody>
          <a:bodyPr>
            <a:normAutofit lnSpcReduction="10000"/>
          </a:bodyPr>
          <a:lstStyle/>
          <a:p>
            <a:r>
              <a:rPr lang="en-US" dirty="0"/>
              <a:t>Reading the value of a cookie is as simple as accessing the </a:t>
            </a:r>
            <a:r>
              <a:rPr lang="en-US" dirty="0">
                <a:solidFill>
                  <a:srgbClr val="0070C0"/>
                </a:solidFill>
              </a:rPr>
              <a:t>$_COOKIE </a:t>
            </a:r>
            <a:r>
              <a:rPr lang="en-US" dirty="0"/>
              <a:t>system array. </a:t>
            </a:r>
          </a:p>
          <a:p>
            <a:pPr marL="457200" lvl="1" indent="0">
              <a:buNone/>
            </a:pPr>
            <a:r>
              <a:rPr lang="en-US" dirty="0"/>
              <a:t>For example, if you wish to see whether the current browser has the cookie called user name already stored and, if so, to read its value, use the following:</a:t>
            </a:r>
          </a:p>
          <a:p>
            <a:pPr marL="457200" lvl="1" indent="0">
              <a:buNone/>
            </a:pPr>
            <a:endParaRPr lang="en-US" dirty="0"/>
          </a:p>
          <a:p>
            <a:pPr marL="457200" lvl="1" indent="0">
              <a:buNone/>
            </a:pPr>
            <a:r>
              <a:rPr lang="en-US" dirty="0">
                <a:solidFill>
                  <a:srgbClr val="0070C0"/>
                </a:solidFill>
              </a:rPr>
              <a:t>if (</a:t>
            </a:r>
            <a:r>
              <a:rPr lang="en-US" dirty="0" err="1">
                <a:solidFill>
                  <a:srgbClr val="0070C0"/>
                </a:solidFill>
              </a:rPr>
              <a:t>isset</a:t>
            </a:r>
            <a:r>
              <a:rPr lang="en-US" dirty="0">
                <a:solidFill>
                  <a:srgbClr val="0070C0"/>
                </a:solidFill>
              </a:rPr>
              <a:t>($_COOKIE['username'])) $username = $_COOKIE['username’];</a:t>
            </a:r>
          </a:p>
          <a:p>
            <a:endParaRPr lang="en-US" dirty="0"/>
          </a:p>
          <a:p>
            <a:pPr lvl="1">
              <a:buFont typeface="Wingdings" panose="05000000000000000000" pitchFamily="2" charset="2"/>
              <a:buChar char="Ø"/>
            </a:pPr>
            <a:r>
              <a:rPr lang="en-US" dirty="0"/>
              <a:t>Note that you can read a cookie back only after it has been sent to a web browser.</a:t>
            </a:r>
          </a:p>
          <a:p>
            <a:pPr lvl="1">
              <a:buFont typeface="Courier New" panose="02070309020205020404" pitchFamily="49" charset="0"/>
              <a:buChar char="o"/>
            </a:pPr>
            <a:r>
              <a:rPr lang="en-US" dirty="0"/>
              <a:t>This means that when you issue a cookie, </a:t>
            </a:r>
            <a:r>
              <a:rPr lang="en-US" b="1" dirty="0">
                <a:solidFill>
                  <a:srgbClr val="002060"/>
                </a:solidFill>
              </a:rPr>
              <a:t>you cannot read it in again until the browser reloads the page </a:t>
            </a:r>
            <a:r>
              <a:rPr lang="en-US" dirty="0"/>
              <a:t>(or another with access to the cookie) from your website and passes the cookie back to the server in the process.</a:t>
            </a:r>
          </a:p>
        </p:txBody>
      </p:sp>
    </p:spTree>
    <p:extLst>
      <p:ext uri="{BB962C8B-B14F-4D97-AF65-F5344CB8AC3E}">
        <p14:creationId xmlns:p14="http://schemas.microsoft.com/office/powerpoint/2010/main" val="8244712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5A4AE-4FD5-4334-BB6B-0BECDF8E1D44}"/>
              </a:ext>
            </a:extLst>
          </p:cNvPr>
          <p:cNvSpPr>
            <a:spLocks noGrp="1"/>
          </p:cNvSpPr>
          <p:nvPr>
            <p:ph type="title"/>
          </p:nvPr>
        </p:nvSpPr>
        <p:spPr/>
        <p:txBody>
          <a:bodyPr/>
          <a:lstStyle/>
          <a:p>
            <a:r>
              <a:rPr lang="en-US" dirty="0"/>
              <a:t>Destroying a Cookie</a:t>
            </a:r>
          </a:p>
        </p:txBody>
      </p:sp>
      <p:sp>
        <p:nvSpPr>
          <p:cNvPr id="3" name="Content Placeholder 2">
            <a:extLst>
              <a:ext uri="{FF2B5EF4-FFF2-40B4-BE49-F238E27FC236}">
                <a16:creationId xmlns:a16="http://schemas.microsoft.com/office/drawing/2014/main" id="{5975AEF7-1430-4C56-933B-D1CADDE6C769}"/>
              </a:ext>
            </a:extLst>
          </p:cNvPr>
          <p:cNvSpPr>
            <a:spLocks noGrp="1"/>
          </p:cNvSpPr>
          <p:nvPr>
            <p:ph idx="1"/>
          </p:nvPr>
        </p:nvSpPr>
        <p:spPr/>
        <p:txBody>
          <a:bodyPr>
            <a:normAutofit/>
          </a:bodyPr>
          <a:lstStyle/>
          <a:p>
            <a:r>
              <a:rPr lang="en-US" dirty="0"/>
              <a:t>To delete a cookie, you must issue it again and </a:t>
            </a:r>
            <a:r>
              <a:rPr lang="en-US" b="1" dirty="0">
                <a:solidFill>
                  <a:srgbClr val="002060"/>
                </a:solidFill>
              </a:rPr>
              <a:t>set a date in the past</a:t>
            </a:r>
            <a:r>
              <a:rPr lang="en-US" dirty="0"/>
              <a:t>.</a:t>
            </a:r>
          </a:p>
          <a:p>
            <a:pPr lvl="1">
              <a:buFont typeface="Courier New" panose="02070309020205020404" pitchFamily="49" charset="0"/>
              <a:buChar char="o"/>
            </a:pPr>
            <a:r>
              <a:rPr lang="en-US" dirty="0"/>
              <a:t>It is important for all parameters in your new </a:t>
            </a:r>
            <a:r>
              <a:rPr lang="en-US" dirty="0" err="1">
                <a:solidFill>
                  <a:srgbClr val="0070C0"/>
                </a:solidFill>
              </a:rPr>
              <a:t>setcookie</a:t>
            </a:r>
            <a:r>
              <a:rPr lang="en-US" dirty="0"/>
              <a:t> call except the timestamp to be </a:t>
            </a:r>
            <a:r>
              <a:rPr lang="en-US" u="sng" dirty="0"/>
              <a:t>identical to the parameters when the cookie was first issued</a:t>
            </a:r>
            <a:r>
              <a:rPr lang="en-US" dirty="0"/>
              <a:t>; otherwise, the deletion will fail.</a:t>
            </a:r>
          </a:p>
          <a:p>
            <a:pPr lvl="1">
              <a:buFont typeface="Courier New" panose="02070309020205020404" pitchFamily="49" charset="0"/>
              <a:buChar char="o"/>
            </a:pPr>
            <a:endParaRPr lang="en-US" dirty="0"/>
          </a:p>
          <a:p>
            <a:pPr marL="0" indent="0" algn="ctr">
              <a:buNone/>
            </a:pPr>
            <a:r>
              <a:rPr lang="en-US" dirty="0" err="1">
                <a:solidFill>
                  <a:srgbClr val="0070C0"/>
                </a:solidFill>
              </a:rPr>
              <a:t>setcookie</a:t>
            </a:r>
            <a:r>
              <a:rPr lang="en-US" dirty="0">
                <a:solidFill>
                  <a:srgbClr val="0070C0"/>
                </a:solidFill>
              </a:rPr>
              <a:t>('username', 'Hannah', time() - 2592000, '/’);</a:t>
            </a:r>
          </a:p>
          <a:p>
            <a:endParaRPr lang="en-US" dirty="0"/>
          </a:p>
          <a:p>
            <a:pPr lvl="1"/>
            <a:r>
              <a:rPr lang="en-US" dirty="0"/>
              <a:t>As long as the time given is in the past, the cookie should be deleted. However, I have used a time of 2,592,000 seconds (one month) in the past </a:t>
            </a:r>
            <a:r>
              <a:rPr lang="en-US" b="1" dirty="0">
                <a:solidFill>
                  <a:srgbClr val="002060"/>
                </a:solidFill>
              </a:rPr>
              <a:t>in case the client computer’s date and time are not correctly set</a:t>
            </a:r>
            <a:r>
              <a:rPr lang="en-US" dirty="0"/>
              <a:t>.</a:t>
            </a:r>
          </a:p>
        </p:txBody>
      </p:sp>
    </p:spTree>
    <p:extLst>
      <p:ext uri="{BB962C8B-B14F-4D97-AF65-F5344CB8AC3E}">
        <p14:creationId xmlns:p14="http://schemas.microsoft.com/office/powerpoint/2010/main" val="5756139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5A4AE-4FD5-4334-BB6B-0BECDF8E1D44}"/>
              </a:ext>
            </a:extLst>
          </p:cNvPr>
          <p:cNvSpPr>
            <a:spLocks noGrp="1"/>
          </p:cNvSpPr>
          <p:nvPr>
            <p:ph type="title"/>
          </p:nvPr>
        </p:nvSpPr>
        <p:spPr/>
        <p:txBody>
          <a:bodyPr/>
          <a:lstStyle/>
          <a:p>
            <a:r>
              <a:rPr lang="en-US" b="1" u="sng" dirty="0"/>
              <a:t>HTTP Authentication</a:t>
            </a:r>
          </a:p>
        </p:txBody>
      </p:sp>
      <p:sp>
        <p:nvSpPr>
          <p:cNvPr id="3" name="Content Placeholder 2">
            <a:extLst>
              <a:ext uri="{FF2B5EF4-FFF2-40B4-BE49-F238E27FC236}">
                <a16:creationId xmlns:a16="http://schemas.microsoft.com/office/drawing/2014/main" id="{5975AEF7-1430-4C56-933B-D1CADDE6C769}"/>
              </a:ext>
            </a:extLst>
          </p:cNvPr>
          <p:cNvSpPr>
            <a:spLocks noGrp="1"/>
          </p:cNvSpPr>
          <p:nvPr>
            <p:ph idx="1"/>
          </p:nvPr>
        </p:nvSpPr>
        <p:spPr/>
        <p:txBody>
          <a:bodyPr>
            <a:normAutofit/>
          </a:bodyPr>
          <a:lstStyle/>
          <a:p>
            <a:r>
              <a:rPr lang="en-US" dirty="0"/>
              <a:t>HTTP authentication uses the web server to manage users and passwords for the application. </a:t>
            </a:r>
          </a:p>
          <a:p>
            <a:pPr lvl="1">
              <a:buFont typeface="Courier New" panose="02070309020205020404" pitchFamily="49" charset="0"/>
              <a:buChar char="o"/>
            </a:pPr>
            <a:r>
              <a:rPr lang="en-US" dirty="0"/>
              <a:t>It’s adequate for most applications that ask users to log in, although some applications have specialized needs or more stringent security requirements that call for other techniques.</a:t>
            </a:r>
          </a:p>
          <a:p>
            <a:pPr lvl="1">
              <a:buFont typeface="Courier New" panose="02070309020205020404" pitchFamily="49" charset="0"/>
              <a:buChar char="o"/>
            </a:pPr>
            <a:endParaRPr lang="en-US" dirty="0"/>
          </a:p>
          <a:p>
            <a:r>
              <a:rPr lang="en-US" dirty="0"/>
              <a:t>To use HTTP authentication, PHP sends a header </a:t>
            </a:r>
            <a:r>
              <a:rPr lang="en-US" b="1" dirty="0">
                <a:solidFill>
                  <a:srgbClr val="002060"/>
                </a:solidFill>
              </a:rPr>
              <a:t>request asking to start an authentication dialog</a:t>
            </a:r>
            <a:r>
              <a:rPr lang="en-US" dirty="0"/>
              <a:t> with the browser. </a:t>
            </a:r>
          </a:p>
          <a:p>
            <a:pPr lvl="1">
              <a:buFont typeface="Courier New" panose="02070309020205020404" pitchFamily="49" charset="0"/>
              <a:buChar char="o"/>
            </a:pPr>
            <a:r>
              <a:rPr lang="en-US" dirty="0"/>
              <a:t>The </a:t>
            </a:r>
            <a:r>
              <a:rPr lang="en-US" u="sng" dirty="0"/>
              <a:t>server must have this feature turned on </a:t>
            </a:r>
            <a:r>
              <a:rPr lang="en-US" dirty="0"/>
              <a:t>in order for it to work, but because it’s so common, your server is likely to offer the feature.</a:t>
            </a:r>
          </a:p>
        </p:txBody>
      </p:sp>
    </p:spTree>
    <p:extLst>
      <p:ext uri="{BB962C8B-B14F-4D97-AF65-F5344CB8AC3E}">
        <p14:creationId xmlns:p14="http://schemas.microsoft.com/office/powerpoint/2010/main" val="15675680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5A4AE-4FD5-4334-BB6B-0BECDF8E1D44}"/>
              </a:ext>
            </a:extLst>
          </p:cNvPr>
          <p:cNvSpPr>
            <a:spLocks noGrp="1"/>
          </p:cNvSpPr>
          <p:nvPr>
            <p:ph type="title"/>
          </p:nvPr>
        </p:nvSpPr>
        <p:spPr/>
        <p:txBody>
          <a:bodyPr/>
          <a:lstStyle/>
          <a:p>
            <a:r>
              <a:rPr lang="en-US" dirty="0"/>
              <a:t>HTTP Authentication</a:t>
            </a:r>
          </a:p>
        </p:txBody>
      </p:sp>
      <p:sp>
        <p:nvSpPr>
          <p:cNvPr id="3" name="Content Placeholder 2">
            <a:extLst>
              <a:ext uri="{FF2B5EF4-FFF2-40B4-BE49-F238E27FC236}">
                <a16:creationId xmlns:a16="http://schemas.microsoft.com/office/drawing/2014/main" id="{5975AEF7-1430-4C56-933B-D1CADDE6C769}"/>
              </a:ext>
            </a:extLst>
          </p:cNvPr>
          <p:cNvSpPr>
            <a:spLocks noGrp="1"/>
          </p:cNvSpPr>
          <p:nvPr>
            <p:ph idx="1"/>
          </p:nvPr>
        </p:nvSpPr>
        <p:spPr/>
        <p:txBody>
          <a:bodyPr>
            <a:normAutofit/>
          </a:bodyPr>
          <a:lstStyle/>
          <a:p>
            <a:r>
              <a:rPr lang="en-US" dirty="0"/>
              <a:t>After entering your URL into the browser or visiting via a link, the user will see an </a:t>
            </a:r>
            <a:r>
              <a:rPr lang="en-US" b="1" dirty="0">
                <a:solidFill>
                  <a:srgbClr val="002060"/>
                </a:solidFill>
              </a:rPr>
              <a:t>“Authentication Required” pop up</a:t>
            </a:r>
            <a:r>
              <a:rPr lang="en-US" dirty="0"/>
              <a:t>, requesting two fields:</a:t>
            </a:r>
          </a:p>
          <a:p>
            <a:endParaRPr lang="en-US" dirty="0"/>
          </a:p>
          <a:p>
            <a:pPr marL="457200" lvl="1" indent="0">
              <a:buNone/>
            </a:pPr>
            <a:r>
              <a:rPr lang="en-US" dirty="0"/>
              <a:t>User Name and Password</a:t>
            </a:r>
          </a:p>
        </p:txBody>
      </p:sp>
    </p:spTree>
    <p:extLst>
      <p:ext uri="{BB962C8B-B14F-4D97-AF65-F5344CB8AC3E}">
        <p14:creationId xmlns:p14="http://schemas.microsoft.com/office/powerpoint/2010/main" val="3066416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975AEF7-1430-4C56-933B-D1CADDE6C769}"/>
              </a:ext>
            </a:extLst>
          </p:cNvPr>
          <p:cNvSpPr>
            <a:spLocks noGrp="1"/>
          </p:cNvSpPr>
          <p:nvPr>
            <p:ph idx="1"/>
          </p:nvPr>
        </p:nvSpPr>
        <p:spPr>
          <a:xfrm>
            <a:off x="838200" y="560439"/>
            <a:ext cx="10515600" cy="5616524"/>
          </a:xfrm>
        </p:spPr>
        <p:txBody>
          <a:bodyPr>
            <a:normAutofit/>
          </a:bodyPr>
          <a:lstStyle/>
          <a:p>
            <a:pPr marL="457200" lvl="1" indent="0">
              <a:buNone/>
            </a:pPr>
            <a:r>
              <a:rPr lang="en-US" dirty="0">
                <a:solidFill>
                  <a:srgbClr val="0070C0"/>
                </a:solidFill>
              </a:rPr>
              <a:t>&lt;?</a:t>
            </a:r>
            <a:r>
              <a:rPr lang="en-US" dirty="0" err="1">
                <a:solidFill>
                  <a:srgbClr val="0070C0"/>
                </a:solidFill>
              </a:rPr>
              <a:t>php</a:t>
            </a:r>
            <a:endParaRPr lang="en-US" dirty="0">
              <a:solidFill>
                <a:srgbClr val="0070C0"/>
              </a:solidFill>
            </a:endParaRPr>
          </a:p>
          <a:p>
            <a:pPr marL="457200" lvl="1" indent="0">
              <a:buNone/>
            </a:pPr>
            <a:r>
              <a:rPr lang="en-US" dirty="0">
                <a:solidFill>
                  <a:srgbClr val="0070C0"/>
                </a:solidFill>
              </a:rPr>
              <a:t>	if (</a:t>
            </a:r>
            <a:r>
              <a:rPr lang="en-US" dirty="0" err="1">
                <a:solidFill>
                  <a:srgbClr val="0070C0"/>
                </a:solidFill>
              </a:rPr>
              <a:t>isset</a:t>
            </a:r>
            <a:r>
              <a:rPr lang="en-US" dirty="0">
                <a:solidFill>
                  <a:srgbClr val="0070C0"/>
                </a:solidFill>
              </a:rPr>
              <a:t>(</a:t>
            </a:r>
            <a:r>
              <a:rPr lang="en-US" b="1" dirty="0">
                <a:solidFill>
                  <a:srgbClr val="0070C0"/>
                </a:solidFill>
              </a:rPr>
              <a:t>$_SERVER['PHP_AUTH_USER']</a:t>
            </a:r>
            <a:r>
              <a:rPr lang="en-US" dirty="0">
                <a:solidFill>
                  <a:srgbClr val="0070C0"/>
                </a:solidFill>
              </a:rPr>
              <a:t>) &amp;&amp; </a:t>
            </a:r>
          </a:p>
          <a:p>
            <a:pPr marL="457200" lvl="1" indent="0">
              <a:buNone/>
            </a:pPr>
            <a:r>
              <a:rPr lang="en-US" dirty="0">
                <a:solidFill>
                  <a:srgbClr val="0070C0"/>
                </a:solidFill>
              </a:rPr>
              <a:t>		</a:t>
            </a:r>
            <a:r>
              <a:rPr lang="en-US" dirty="0" err="1">
                <a:solidFill>
                  <a:srgbClr val="0070C0"/>
                </a:solidFill>
              </a:rPr>
              <a:t>isset</a:t>
            </a:r>
            <a:r>
              <a:rPr lang="en-US" dirty="0">
                <a:solidFill>
                  <a:srgbClr val="0070C0"/>
                </a:solidFill>
              </a:rPr>
              <a:t>(</a:t>
            </a:r>
            <a:r>
              <a:rPr lang="en-US" b="1" dirty="0">
                <a:solidFill>
                  <a:srgbClr val="0070C0"/>
                </a:solidFill>
              </a:rPr>
              <a:t>$_SERVER['PHP_AUTH_PW']</a:t>
            </a:r>
            <a:r>
              <a:rPr lang="en-US" dirty="0">
                <a:solidFill>
                  <a:srgbClr val="0070C0"/>
                </a:solidFill>
              </a:rPr>
              <a:t>))</a:t>
            </a:r>
          </a:p>
          <a:p>
            <a:pPr marL="457200" lvl="1" indent="0">
              <a:buNone/>
            </a:pPr>
            <a:r>
              <a:rPr lang="en-US" dirty="0">
                <a:solidFill>
                  <a:srgbClr val="0070C0"/>
                </a:solidFill>
              </a:rPr>
              <a:t>	{</a:t>
            </a:r>
          </a:p>
          <a:p>
            <a:pPr marL="457200" lvl="1" indent="0">
              <a:buNone/>
            </a:pPr>
            <a:r>
              <a:rPr lang="en-US" dirty="0">
                <a:solidFill>
                  <a:srgbClr val="0070C0"/>
                </a:solidFill>
              </a:rPr>
              <a:t>		echo "Welcome User: " . </a:t>
            </a:r>
            <a:r>
              <a:rPr lang="en-US" b="1" dirty="0">
                <a:solidFill>
                  <a:srgbClr val="0070C0"/>
                </a:solidFill>
              </a:rPr>
              <a:t>$_SERVER['PHP_AUTH_USER'] </a:t>
            </a:r>
            <a:r>
              <a:rPr lang="en-US" dirty="0">
                <a:solidFill>
                  <a:srgbClr val="0070C0"/>
                </a:solidFill>
              </a:rPr>
              <a:t>.</a:t>
            </a:r>
          </a:p>
          <a:p>
            <a:pPr marL="457200" lvl="1" indent="0">
              <a:buNone/>
            </a:pPr>
            <a:r>
              <a:rPr lang="en-US" dirty="0">
                <a:solidFill>
                  <a:srgbClr val="0070C0"/>
                </a:solidFill>
              </a:rPr>
              <a:t>			" Password: " . </a:t>
            </a:r>
            <a:r>
              <a:rPr lang="en-US" b="1" dirty="0">
                <a:solidFill>
                  <a:srgbClr val="0070C0"/>
                </a:solidFill>
              </a:rPr>
              <a:t>$_SERVER['PHP_AUTH_PW’]</a:t>
            </a:r>
            <a:r>
              <a:rPr lang="en-US" dirty="0">
                <a:solidFill>
                  <a:srgbClr val="0070C0"/>
                </a:solidFill>
              </a:rPr>
              <a:t>;</a:t>
            </a:r>
          </a:p>
          <a:p>
            <a:pPr marL="457200" lvl="1" indent="0">
              <a:buNone/>
            </a:pPr>
            <a:r>
              <a:rPr lang="en-US" dirty="0">
                <a:solidFill>
                  <a:srgbClr val="0070C0"/>
                </a:solidFill>
              </a:rPr>
              <a:t>	}</a:t>
            </a:r>
          </a:p>
          <a:p>
            <a:pPr marL="457200" lvl="1" indent="0">
              <a:buNone/>
            </a:pPr>
            <a:r>
              <a:rPr lang="en-US" dirty="0">
                <a:solidFill>
                  <a:srgbClr val="0070C0"/>
                </a:solidFill>
              </a:rPr>
              <a:t>	else</a:t>
            </a:r>
          </a:p>
          <a:p>
            <a:pPr marL="457200" lvl="1" indent="0">
              <a:buNone/>
            </a:pPr>
            <a:r>
              <a:rPr lang="en-US" dirty="0">
                <a:solidFill>
                  <a:srgbClr val="0070C0"/>
                </a:solidFill>
              </a:rPr>
              <a:t>	{</a:t>
            </a:r>
          </a:p>
          <a:p>
            <a:pPr marL="457200" lvl="1" indent="0">
              <a:buNone/>
            </a:pPr>
            <a:r>
              <a:rPr lang="en-US" dirty="0">
                <a:solidFill>
                  <a:srgbClr val="0070C0"/>
                </a:solidFill>
              </a:rPr>
              <a:t>		header('WWW-Authenticate: Basic realm="Restricted Section“’);</a:t>
            </a:r>
          </a:p>
          <a:p>
            <a:pPr marL="457200" lvl="1" indent="0">
              <a:buNone/>
            </a:pPr>
            <a:r>
              <a:rPr lang="en-US" dirty="0">
                <a:solidFill>
                  <a:srgbClr val="0070C0"/>
                </a:solidFill>
              </a:rPr>
              <a:t>		header('HTTP/1.0 401 Unauthorized’);</a:t>
            </a:r>
          </a:p>
          <a:p>
            <a:pPr marL="457200" lvl="1" indent="0">
              <a:buNone/>
            </a:pPr>
            <a:r>
              <a:rPr lang="en-US" dirty="0">
                <a:solidFill>
                  <a:srgbClr val="0070C0"/>
                </a:solidFill>
              </a:rPr>
              <a:t>		die("Please enter your username and password");</a:t>
            </a:r>
          </a:p>
          <a:p>
            <a:pPr marL="457200" lvl="1" indent="0">
              <a:buNone/>
            </a:pPr>
            <a:r>
              <a:rPr lang="en-US" dirty="0">
                <a:solidFill>
                  <a:srgbClr val="0070C0"/>
                </a:solidFill>
              </a:rPr>
              <a:t>	}</a:t>
            </a:r>
          </a:p>
          <a:p>
            <a:pPr marL="457200" lvl="1" indent="0">
              <a:buNone/>
            </a:pPr>
            <a:r>
              <a:rPr lang="en-US" dirty="0">
                <a:solidFill>
                  <a:srgbClr val="0070C0"/>
                </a:solidFill>
              </a:rPr>
              <a:t>?&gt;</a:t>
            </a:r>
          </a:p>
        </p:txBody>
      </p:sp>
    </p:spTree>
    <p:extLst>
      <p:ext uri="{BB962C8B-B14F-4D97-AF65-F5344CB8AC3E}">
        <p14:creationId xmlns:p14="http://schemas.microsoft.com/office/powerpoint/2010/main" val="12332738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ADEB896-3C83-4E16-AB0F-287B4C92F8BE}"/>
              </a:ext>
            </a:extLst>
          </p:cNvPr>
          <p:cNvSpPr>
            <a:spLocks noGrp="1"/>
          </p:cNvSpPr>
          <p:nvPr>
            <p:ph idx="1"/>
          </p:nvPr>
        </p:nvSpPr>
        <p:spPr/>
        <p:txBody>
          <a:bodyPr/>
          <a:lstStyle/>
          <a:p>
            <a:pPr marL="0" indent="0">
              <a:buNone/>
            </a:pPr>
            <a:r>
              <a:rPr lang="en-US" dirty="0"/>
              <a:t>Please note:</a:t>
            </a:r>
          </a:p>
          <a:p>
            <a:r>
              <a:rPr lang="en-US" dirty="0">
                <a:solidFill>
                  <a:srgbClr val="FF0000"/>
                </a:solidFill>
              </a:rPr>
              <a:t>Basic authentication is not recommended </a:t>
            </a:r>
            <a:r>
              <a:rPr lang="en-US" dirty="0"/>
              <a:t>anyway on a production website, as it is very insecure, but you need to know how it works for maintaining legacy code. </a:t>
            </a:r>
          </a:p>
          <a:p>
            <a:endParaRPr lang="en-US" dirty="0"/>
          </a:p>
        </p:txBody>
      </p:sp>
    </p:spTree>
    <p:extLst>
      <p:ext uri="{BB962C8B-B14F-4D97-AF65-F5344CB8AC3E}">
        <p14:creationId xmlns:p14="http://schemas.microsoft.com/office/powerpoint/2010/main" val="18253182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975AEF7-1430-4C56-933B-D1CADDE6C769}"/>
              </a:ext>
            </a:extLst>
          </p:cNvPr>
          <p:cNvSpPr>
            <a:spLocks noGrp="1"/>
          </p:cNvSpPr>
          <p:nvPr>
            <p:ph idx="1"/>
          </p:nvPr>
        </p:nvSpPr>
        <p:spPr>
          <a:xfrm>
            <a:off x="838200" y="560439"/>
            <a:ext cx="10515600" cy="5616524"/>
          </a:xfrm>
        </p:spPr>
        <p:txBody>
          <a:bodyPr>
            <a:normAutofit/>
          </a:bodyPr>
          <a:lstStyle/>
          <a:p>
            <a:pPr marL="457200" lvl="1" indent="0">
              <a:buNone/>
            </a:pPr>
            <a:r>
              <a:rPr lang="en-US" dirty="0">
                <a:solidFill>
                  <a:srgbClr val="0070C0"/>
                </a:solidFill>
              </a:rPr>
              <a:t>&lt;?</a:t>
            </a:r>
            <a:r>
              <a:rPr lang="en-US" dirty="0" err="1">
                <a:solidFill>
                  <a:srgbClr val="0070C0"/>
                </a:solidFill>
              </a:rPr>
              <a:t>php</a:t>
            </a:r>
            <a:endParaRPr lang="en-US" dirty="0">
              <a:solidFill>
                <a:srgbClr val="0070C0"/>
              </a:solidFill>
            </a:endParaRPr>
          </a:p>
          <a:p>
            <a:pPr marL="457200" lvl="1" indent="0">
              <a:buNone/>
            </a:pPr>
            <a:r>
              <a:rPr lang="en-US" dirty="0">
                <a:solidFill>
                  <a:srgbClr val="0070C0"/>
                </a:solidFill>
              </a:rPr>
              <a:t>	if (</a:t>
            </a:r>
            <a:r>
              <a:rPr lang="en-US" dirty="0" err="1">
                <a:solidFill>
                  <a:srgbClr val="0070C0"/>
                </a:solidFill>
              </a:rPr>
              <a:t>isset</a:t>
            </a:r>
            <a:r>
              <a:rPr lang="en-US" dirty="0">
                <a:solidFill>
                  <a:srgbClr val="0070C0"/>
                </a:solidFill>
              </a:rPr>
              <a:t>(</a:t>
            </a:r>
            <a:r>
              <a:rPr lang="en-US" b="1" dirty="0">
                <a:solidFill>
                  <a:srgbClr val="0070C0"/>
                </a:solidFill>
              </a:rPr>
              <a:t>$_SERVER['PHP_AUTH_USER']</a:t>
            </a:r>
            <a:r>
              <a:rPr lang="en-US" dirty="0">
                <a:solidFill>
                  <a:srgbClr val="0070C0"/>
                </a:solidFill>
              </a:rPr>
              <a:t>) &amp;&amp; </a:t>
            </a:r>
          </a:p>
          <a:p>
            <a:pPr marL="457200" lvl="1" indent="0">
              <a:buNone/>
            </a:pPr>
            <a:r>
              <a:rPr lang="en-US" dirty="0">
                <a:solidFill>
                  <a:srgbClr val="0070C0"/>
                </a:solidFill>
              </a:rPr>
              <a:t>		</a:t>
            </a:r>
            <a:r>
              <a:rPr lang="en-US" dirty="0" err="1">
                <a:solidFill>
                  <a:srgbClr val="0070C0"/>
                </a:solidFill>
              </a:rPr>
              <a:t>isset</a:t>
            </a:r>
            <a:r>
              <a:rPr lang="en-US" dirty="0">
                <a:solidFill>
                  <a:srgbClr val="0070C0"/>
                </a:solidFill>
              </a:rPr>
              <a:t>(</a:t>
            </a:r>
            <a:r>
              <a:rPr lang="en-US" b="1" dirty="0">
                <a:solidFill>
                  <a:srgbClr val="0070C0"/>
                </a:solidFill>
              </a:rPr>
              <a:t>$_SERVER['PHP_AUTH_PW']</a:t>
            </a:r>
            <a:r>
              <a:rPr lang="en-US" dirty="0">
                <a:solidFill>
                  <a:srgbClr val="0070C0"/>
                </a:solidFill>
              </a:rPr>
              <a:t>))</a:t>
            </a:r>
          </a:p>
          <a:p>
            <a:pPr marL="457200" lvl="1" indent="0">
              <a:buNone/>
            </a:pPr>
            <a:r>
              <a:rPr lang="en-US" dirty="0">
                <a:solidFill>
                  <a:srgbClr val="0070C0"/>
                </a:solidFill>
              </a:rPr>
              <a:t>	{</a:t>
            </a:r>
          </a:p>
          <a:p>
            <a:pPr marL="457200" lvl="1" indent="0">
              <a:buNone/>
            </a:pPr>
            <a:r>
              <a:rPr lang="en-US" dirty="0">
                <a:solidFill>
                  <a:srgbClr val="0070C0"/>
                </a:solidFill>
              </a:rPr>
              <a:t>		echo "Welcome User: " . </a:t>
            </a:r>
            <a:r>
              <a:rPr lang="en-US" b="1" dirty="0">
                <a:solidFill>
                  <a:srgbClr val="0070C0"/>
                </a:solidFill>
              </a:rPr>
              <a:t>$_SERVER['PHP_AUTH_USER'] </a:t>
            </a:r>
            <a:r>
              <a:rPr lang="en-US" dirty="0">
                <a:solidFill>
                  <a:srgbClr val="0070C0"/>
                </a:solidFill>
              </a:rPr>
              <a:t>.</a:t>
            </a:r>
          </a:p>
          <a:p>
            <a:pPr marL="457200" lvl="1" indent="0">
              <a:buNone/>
            </a:pPr>
            <a:r>
              <a:rPr lang="en-US" dirty="0">
                <a:solidFill>
                  <a:srgbClr val="0070C0"/>
                </a:solidFill>
              </a:rPr>
              <a:t>			" Password: " . </a:t>
            </a:r>
            <a:r>
              <a:rPr lang="en-US" b="1" dirty="0">
                <a:solidFill>
                  <a:srgbClr val="0070C0"/>
                </a:solidFill>
              </a:rPr>
              <a:t>$_SERVER['PHP_AUTH_PW’]</a:t>
            </a:r>
            <a:r>
              <a:rPr lang="en-US" dirty="0">
                <a:solidFill>
                  <a:srgbClr val="0070C0"/>
                </a:solidFill>
              </a:rPr>
              <a:t>;</a:t>
            </a:r>
          </a:p>
          <a:p>
            <a:pPr marL="457200" lvl="1" indent="0">
              <a:buNone/>
            </a:pPr>
            <a:r>
              <a:rPr lang="en-US" dirty="0">
                <a:solidFill>
                  <a:srgbClr val="0070C0"/>
                </a:solidFill>
              </a:rPr>
              <a:t>	}</a:t>
            </a:r>
          </a:p>
          <a:p>
            <a:pPr marL="457200" lvl="1" indent="0">
              <a:buNone/>
            </a:pPr>
            <a:r>
              <a:rPr lang="en-US" dirty="0">
                <a:solidFill>
                  <a:srgbClr val="0070C0"/>
                </a:solidFill>
              </a:rPr>
              <a:t>	else</a:t>
            </a:r>
          </a:p>
          <a:p>
            <a:pPr marL="457200" lvl="1" indent="0">
              <a:buNone/>
            </a:pPr>
            <a:r>
              <a:rPr lang="en-US" dirty="0">
                <a:solidFill>
                  <a:srgbClr val="0070C0"/>
                </a:solidFill>
              </a:rPr>
              <a:t>	{</a:t>
            </a:r>
          </a:p>
          <a:p>
            <a:pPr marL="457200" lvl="1" indent="0">
              <a:buNone/>
            </a:pPr>
            <a:r>
              <a:rPr lang="en-US" dirty="0">
                <a:solidFill>
                  <a:srgbClr val="0070C0"/>
                </a:solidFill>
              </a:rPr>
              <a:t>		header('WWW-Authenticate: Basic realm="Restricted Section“’);</a:t>
            </a:r>
          </a:p>
          <a:p>
            <a:pPr marL="457200" lvl="1" indent="0">
              <a:buNone/>
            </a:pPr>
            <a:r>
              <a:rPr lang="en-US" dirty="0">
                <a:solidFill>
                  <a:srgbClr val="0070C0"/>
                </a:solidFill>
              </a:rPr>
              <a:t>		header('HTTP/1.0 401 Unauthorized’);</a:t>
            </a:r>
          </a:p>
          <a:p>
            <a:pPr marL="457200" lvl="1" indent="0">
              <a:buNone/>
            </a:pPr>
            <a:r>
              <a:rPr lang="en-US" dirty="0">
                <a:solidFill>
                  <a:srgbClr val="0070C0"/>
                </a:solidFill>
              </a:rPr>
              <a:t>		die("Please enter your username and password");</a:t>
            </a:r>
          </a:p>
          <a:p>
            <a:pPr marL="457200" lvl="1" indent="0">
              <a:buNone/>
            </a:pPr>
            <a:r>
              <a:rPr lang="en-US" dirty="0">
                <a:solidFill>
                  <a:srgbClr val="0070C0"/>
                </a:solidFill>
              </a:rPr>
              <a:t>	}</a:t>
            </a:r>
          </a:p>
          <a:p>
            <a:pPr marL="457200" lvl="1" indent="0">
              <a:buNone/>
            </a:pPr>
            <a:r>
              <a:rPr lang="en-US" dirty="0">
                <a:solidFill>
                  <a:srgbClr val="0070C0"/>
                </a:solidFill>
              </a:rPr>
              <a:t>?&gt;</a:t>
            </a:r>
          </a:p>
        </p:txBody>
      </p:sp>
      <p:sp>
        <p:nvSpPr>
          <p:cNvPr id="2" name="Rectangle 1">
            <a:extLst>
              <a:ext uri="{FF2B5EF4-FFF2-40B4-BE49-F238E27FC236}">
                <a16:creationId xmlns:a16="http://schemas.microsoft.com/office/drawing/2014/main" id="{50169A60-221E-4C97-AE6D-07BD71A68FA3}"/>
              </a:ext>
            </a:extLst>
          </p:cNvPr>
          <p:cNvSpPr/>
          <p:nvPr/>
        </p:nvSpPr>
        <p:spPr>
          <a:xfrm>
            <a:off x="2536723" y="1947154"/>
            <a:ext cx="8581103" cy="2308324"/>
          </a:xfrm>
          <a:prstGeom prst="rect">
            <a:avLst/>
          </a:prstGeom>
          <a:solidFill>
            <a:schemeClr val="bg1"/>
          </a:solidFill>
          <a:ln>
            <a:solidFill>
              <a:schemeClr val="tx1"/>
            </a:solidFill>
          </a:ln>
        </p:spPr>
        <p:txBody>
          <a:bodyPr wrap="square">
            <a:spAutoFit/>
          </a:bodyPr>
          <a:lstStyle/>
          <a:p>
            <a:r>
              <a:rPr lang="en-US" sz="2400" dirty="0"/>
              <a:t>The first thing the program does is look for two particular array values:</a:t>
            </a:r>
          </a:p>
          <a:p>
            <a:r>
              <a:rPr lang="en-US" sz="2400" b="1" dirty="0"/>
              <a:t>$_SERVER['PHP_AUTH_USER'] </a:t>
            </a:r>
            <a:r>
              <a:rPr lang="en-US" sz="2400" dirty="0"/>
              <a:t>and </a:t>
            </a:r>
            <a:r>
              <a:rPr lang="en-US" sz="2400" b="1" dirty="0"/>
              <a:t>$_SERVER['PHP_AUTH_PW’]</a:t>
            </a:r>
          </a:p>
          <a:p>
            <a:r>
              <a:rPr lang="en-US" sz="2400" dirty="0"/>
              <a:t> </a:t>
            </a:r>
          </a:p>
          <a:p>
            <a:r>
              <a:rPr lang="en-US" sz="2400" dirty="0"/>
              <a:t>If they both exist, they represent the </a:t>
            </a:r>
            <a:r>
              <a:rPr lang="en-US" sz="2400" b="1" dirty="0"/>
              <a:t>username</a:t>
            </a:r>
            <a:r>
              <a:rPr lang="en-US" sz="2400" dirty="0"/>
              <a:t> and </a:t>
            </a:r>
            <a:r>
              <a:rPr lang="en-US" sz="2400" b="1" dirty="0"/>
              <a:t>password</a:t>
            </a:r>
            <a:r>
              <a:rPr lang="en-US" sz="2400" dirty="0"/>
              <a:t> entered by a user into an authentication prompt.</a:t>
            </a:r>
          </a:p>
        </p:txBody>
      </p:sp>
      <p:sp>
        <p:nvSpPr>
          <p:cNvPr id="4" name="Arrow: Right 3">
            <a:extLst>
              <a:ext uri="{FF2B5EF4-FFF2-40B4-BE49-F238E27FC236}">
                <a16:creationId xmlns:a16="http://schemas.microsoft.com/office/drawing/2014/main" id="{E20916A9-CB16-406E-BCD6-A44389729770}"/>
              </a:ext>
            </a:extLst>
          </p:cNvPr>
          <p:cNvSpPr/>
          <p:nvPr/>
        </p:nvSpPr>
        <p:spPr>
          <a:xfrm rot="10800000">
            <a:off x="8155858" y="951455"/>
            <a:ext cx="1312607" cy="60468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087451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975AEF7-1430-4C56-933B-D1CADDE6C769}"/>
              </a:ext>
            </a:extLst>
          </p:cNvPr>
          <p:cNvSpPr>
            <a:spLocks noGrp="1"/>
          </p:cNvSpPr>
          <p:nvPr>
            <p:ph idx="1"/>
          </p:nvPr>
        </p:nvSpPr>
        <p:spPr>
          <a:xfrm>
            <a:off x="838200" y="560439"/>
            <a:ext cx="10515600" cy="5616524"/>
          </a:xfrm>
        </p:spPr>
        <p:txBody>
          <a:bodyPr>
            <a:normAutofit/>
          </a:bodyPr>
          <a:lstStyle/>
          <a:p>
            <a:pPr marL="457200" lvl="1" indent="0">
              <a:buNone/>
            </a:pPr>
            <a:r>
              <a:rPr lang="en-US" dirty="0">
                <a:solidFill>
                  <a:srgbClr val="0070C0"/>
                </a:solidFill>
              </a:rPr>
              <a:t>&lt;?</a:t>
            </a:r>
            <a:r>
              <a:rPr lang="en-US" dirty="0" err="1">
                <a:solidFill>
                  <a:srgbClr val="0070C0"/>
                </a:solidFill>
              </a:rPr>
              <a:t>php</a:t>
            </a:r>
            <a:endParaRPr lang="en-US" dirty="0">
              <a:solidFill>
                <a:srgbClr val="0070C0"/>
              </a:solidFill>
            </a:endParaRPr>
          </a:p>
          <a:p>
            <a:pPr marL="457200" lvl="1" indent="0">
              <a:buNone/>
            </a:pPr>
            <a:r>
              <a:rPr lang="en-US" dirty="0">
                <a:solidFill>
                  <a:srgbClr val="0070C0"/>
                </a:solidFill>
              </a:rPr>
              <a:t>	if (</a:t>
            </a:r>
            <a:r>
              <a:rPr lang="en-US" dirty="0" err="1">
                <a:solidFill>
                  <a:srgbClr val="0070C0"/>
                </a:solidFill>
              </a:rPr>
              <a:t>isset</a:t>
            </a:r>
            <a:r>
              <a:rPr lang="en-US" dirty="0">
                <a:solidFill>
                  <a:srgbClr val="0070C0"/>
                </a:solidFill>
              </a:rPr>
              <a:t>(</a:t>
            </a:r>
            <a:r>
              <a:rPr lang="en-US" b="1" dirty="0">
                <a:solidFill>
                  <a:srgbClr val="0070C0"/>
                </a:solidFill>
              </a:rPr>
              <a:t>$_SERVER['PHP_AUTH_USER']</a:t>
            </a:r>
            <a:r>
              <a:rPr lang="en-US" dirty="0">
                <a:solidFill>
                  <a:srgbClr val="0070C0"/>
                </a:solidFill>
              </a:rPr>
              <a:t>) &amp;&amp; </a:t>
            </a:r>
          </a:p>
          <a:p>
            <a:pPr marL="457200" lvl="1" indent="0">
              <a:buNone/>
            </a:pPr>
            <a:r>
              <a:rPr lang="en-US" dirty="0">
                <a:solidFill>
                  <a:srgbClr val="0070C0"/>
                </a:solidFill>
              </a:rPr>
              <a:t>		</a:t>
            </a:r>
            <a:r>
              <a:rPr lang="en-US" dirty="0" err="1">
                <a:solidFill>
                  <a:srgbClr val="0070C0"/>
                </a:solidFill>
              </a:rPr>
              <a:t>isset</a:t>
            </a:r>
            <a:r>
              <a:rPr lang="en-US" dirty="0">
                <a:solidFill>
                  <a:srgbClr val="0070C0"/>
                </a:solidFill>
              </a:rPr>
              <a:t>(</a:t>
            </a:r>
            <a:r>
              <a:rPr lang="en-US" b="1" dirty="0">
                <a:solidFill>
                  <a:srgbClr val="0070C0"/>
                </a:solidFill>
              </a:rPr>
              <a:t>$_SERVER['PHP_AUTH_PW']</a:t>
            </a:r>
            <a:r>
              <a:rPr lang="en-US" dirty="0">
                <a:solidFill>
                  <a:srgbClr val="0070C0"/>
                </a:solidFill>
              </a:rPr>
              <a:t>))</a:t>
            </a:r>
          </a:p>
          <a:p>
            <a:pPr marL="457200" lvl="1" indent="0">
              <a:buNone/>
            </a:pPr>
            <a:r>
              <a:rPr lang="en-US" dirty="0">
                <a:solidFill>
                  <a:srgbClr val="0070C0"/>
                </a:solidFill>
              </a:rPr>
              <a:t>	{</a:t>
            </a:r>
          </a:p>
          <a:p>
            <a:pPr marL="457200" lvl="1" indent="0">
              <a:buNone/>
            </a:pPr>
            <a:r>
              <a:rPr lang="en-US" dirty="0">
                <a:solidFill>
                  <a:srgbClr val="0070C0"/>
                </a:solidFill>
              </a:rPr>
              <a:t>		echo "Welcome User: " . </a:t>
            </a:r>
            <a:r>
              <a:rPr lang="en-US" b="1" dirty="0">
                <a:solidFill>
                  <a:srgbClr val="0070C0"/>
                </a:solidFill>
              </a:rPr>
              <a:t>$_SERVER['PHP_AUTH_USER'] </a:t>
            </a:r>
            <a:r>
              <a:rPr lang="en-US" dirty="0">
                <a:solidFill>
                  <a:srgbClr val="0070C0"/>
                </a:solidFill>
              </a:rPr>
              <a:t>.</a:t>
            </a:r>
          </a:p>
          <a:p>
            <a:pPr marL="457200" lvl="1" indent="0">
              <a:buNone/>
            </a:pPr>
            <a:r>
              <a:rPr lang="en-US" dirty="0">
                <a:solidFill>
                  <a:srgbClr val="0070C0"/>
                </a:solidFill>
              </a:rPr>
              <a:t>			" Password: " . </a:t>
            </a:r>
            <a:r>
              <a:rPr lang="en-US" b="1" dirty="0">
                <a:solidFill>
                  <a:srgbClr val="0070C0"/>
                </a:solidFill>
              </a:rPr>
              <a:t>$_SERVER['PHP_AUTH_PW’]</a:t>
            </a:r>
            <a:r>
              <a:rPr lang="en-US" dirty="0">
                <a:solidFill>
                  <a:srgbClr val="0070C0"/>
                </a:solidFill>
              </a:rPr>
              <a:t>;</a:t>
            </a:r>
          </a:p>
          <a:p>
            <a:pPr marL="457200" lvl="1" indent="0">
              <a:buNone/>
            </a:pPr>
            <a:r>
              <a:rPr lang="en-US" dirty="0">
                <a:solidFill>
                  <a:srgbClr val="0070C0"/>
                </a:solidFill>
              </a:rPr>
              <a:t>	}</a:t>
            </a:r>
          </a:p>
          <a:p>
            <a:pPr marL="457200" lvl="1" indent="0">
              <a:buNone/>
            </a:pPr>
            <a:r>
              <a:rPr lang="en-US" dirty="0">
                <a:solidFill>
                  <a:srgbClr val="0070C0"/>
                </a:solidFill>
              </a:rPr>
              <a:t>	else</a:t>
            </a:r>
          </a:p>
          <a:p>
            <a:pPr marL="457200" lvl="1" indent="0">
              <a:buNone/>
            </a:pPr>
            <a:r>
              <a:rPr lang="en-US" dirty="0">
                <a:solidFill>
                  <a:srgbClr val="0070C0"/>
                </a:solidFill>
              </a:rPr>
              <a:t>	{</a:t>
            </a:r>
          </a:p>
          <a:p>
            <a:pPr marL="457200" lvl="1" indent="0">
              <a:buNone/>
            </a:pPr>
            <a:r>
              <a:rPr lang="en-US" dirty="0">
                <a:solidFill>
                  <a:srgbClr val="0070C0"/>
                </a:solidFill>
              </a:rPr>
              <a:t>		header('WWW-Authenticate: Basic realm="Restricted Section“’);</a:t>
            </a:r>
          </a:p>
          <a:p>
            <a:pPr marL="457200" lvl="1" indent="0">
              <a:buNone/>
            </a:pPr>
            <a:r>
              <a:rPr lang="en-US" dirty="0">
                <a:solidFill>
                  <a:srgbClr val="0070C0"/>
                </a:solidFill>
              </a:rPr>
              <a:t>		header('HTTP/1.0 401 Unauthorized’);</a:t>
            </a:r>
          </a:p>
          <a:p>
            <a:pPr marL="457200" lvl="1" indent="0">
              <a:buNone/>
            </a:pPr>
            <a:r>
              <a:rPr lang="en-US" dirty="0">
                <a:solidFill>
                  <a:srgbClr val="0070C0"/>
                </a:solidFill>
              </a:rPr>
              <a:t>		die("Please enter your username and password");</a:t>
            </a:r>
          </a:p>
          <a:p>
            <a:pPr marL="457200" lvl="1" indent="0">
              <a:buNone/>
            </a:pPr>
            <a:r>
              <a:rPr lang="en-US" dirty="0">
                <a:solidFill>
                  <a:srgbClr val="0070C0"/>
                </a:solidFill>
              </a:rPr>
              <a:t>	}</a:t>
            </a:r>
          </a:p>
          <a:p>
            <a:pPr marL="457200" lvl="1" indent="0">
              <a:buNone/>
            </a:pPr>
            <a:r>
              <a:rPr lang="en-US" dirty="0">
                <a:solidFill>
                  <a:srgbClr val="0070C0"/>
                </a:solidFill>
              </a:rPr>
              <a:t>?&gt;</a:t>
            </a:r>
          </a:p>
        </p:txBody>
      </p:sp>
      <p:sp>
        <p:nvSpPr>
          <p:cNvPr id="2" name="Rectangle 1">
            <a:extLst>
              <a:ext uri="{FF2B5EF4-FFF2-40B4-BE49-F238E27FC236}">
                <a16:creationId xmlns:a16="http://schemas.microsoft.com/office/drawing/2014/main" id="{50169A60-221E-4C97-AE6D-07BD71A68FA3}"/>
              </a:ext>
            </a:extLst>
          </p:cNvPr>
          <p:cNvSpPr/>
          <p:nvPr/>
        </p:nvSpPr>
        <p:spPr>
          <a:xfrm>
            <a:off x="1474839" y="2099012"/>
            <a:ext cx="8581103" cy="1938992"/>
          </a:xfrm>
          <a:prstGeom prst="rect">
            <a:avLst/>
          </a:prstGeom>
          <a:solidFill>
            <a:schemeClr val="bg1"/>
          </a:solidFill>
          <a:ln>
            <a:solidFill>
              <a:schemeClr val="tx1"/>
            </a:solidFill>
          </a:ln>
        </p:spPr>
        <p:txBody>
          <a:bodyPr wrap="square">
            <a:spAutoFit/>
          </a:bodyPr>
          <a:lstStyle/>
          <a:p>
            <a:r>
              <a:rPr lang="en-US" sz="2400" dirty="0"/>
              <a:t>If either value does not exist, the user has not yet been authenticated and you display the prompt by issuing the following header, where </a:t>
            </a:r>
            <a:r>
              <a:rPr lang="en-US" sz="2400" b="1" dirty="0"/>
              <a:t>Basic realm </a:t>
            </a:r>
            <a:r>
              <a:rPr lang="en-US" sz="2400" dirty="0"/>
              <a:t>is the </a:t>
            </a:r>
            <a:r>
              <a:rPr lang="en-US" sz="2400" b="1" dirty="0">
                <a:solidFill>
                  <a:srgbClr val="002060"/>
                </a:solidFill>
              </a:rPr>
              <a:t>name of the section that is protected</a:t>
            </a:r>
            <a:r>
              <a:rPr lang="en-US" sz="2400" dirty="0"/>
              <a:t> and appears as part of the pop-up prompt:</a:t>
            </a:r>
          </a:p>
          <a:p>
            <a:r>
              <a:rPr lang="en-US" sz="2400" b="1" dirty="0"/>
              <a:t>WWW-Authenticate: Basic realm="Restricted Area"</a:t>
            </a:r>
          </a:p>
        </p:txBody>
      </p:sp>
      <p:sp>
        <p:nvSpPr>
          <p:cNvPr id="4" name="Arrow: Right 3">
            <a:extLst>
              <a:ext uri="{FF2B5EF4-FFF2-40B4-BE49-F238E27FC236}">
                <a16:creationId xmlns:a16="http://schemas.microsoft.com/office/drawing/2014/main" id="{077CFB8B-1F84-4798-B4EE-E090ECA0FDB9}"/>
              </a:ext>
            </a:extLst>
          </p:cNvPr>
          <p:cNvSpPr/>
          <p:nvPr/>
        </p:nvSpPr>
        <p:spPr>
          <a:xfrm rot="16200000">
            <a:off x="9177109" y="5004467"/>
            <a:ext cx="1138237" cy="60468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963969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5A4AE-4FD5-4334-BB6B-0BECDF8E1D44}"/>
              </a:ext>
            </a:extLst>
          </p:cNvPr>
          <p:cNvSpPr>
            <a:spLocks noGrp="1"/>
          </p:cNvSpPr>
          <p:nvPr>
            <p:ph type="title"/>
          </p:nvPr>
        </p:nvSpPr>
        <p:spPr/>
        <p:txBody>
          <a:bodyPr/>
          <a:lstStyle/>
          <a:p>
            <a:r>
              <a:rPr lang="en-US" dirty="0"/>
              <a:t>Using Cookies in PHP</a:t>
            </a:r>
          </a:p>
        </p:txBody>
      </p:sp>
      <p:sp>
        <p:nvSpPr>
          <p:cNvPr id="3" name="Content Placeholder 2">
            <a:extLst>
              <a:ext uri="{FF2B5EF4-FFF2-40B4-BE49-F238E27FC236}">
                <a16:creationId xmlns:a16="http://schemas.microsoft.com/office/drawing/2014/main" id="{5975AEF7-1430-4C56-933B-D1CADDE6C769}"/>
              </a:ext>
            </a:extLst>
          </p:cNvPr>
          <p:cNvSpPr>
            <a:spLocks noGrp="1"/>
          </p:cNvSpPr>
          <p:nvPr>
            <p:ph idx="1"/>
          </p:nvPr>
        </p:nvSpPr>
        <p:spPr/>
        <p:txBody>
          <a:bodyPr>
            <a:normAutofit lnSpcReduction="10000"/>
          </a:bodyPr>
          <a:lstStyle/>
          <a:p>
            <a:r>
              <a:rPr lang="en-US" dirty="0"/>
              <a:t>Because of their privacy implications, </a:t>
            </a:r>
            <a:r>
              <a:rPr lang="en-US" b="1" dirty="0">
                <a:solidFill>
                  <a:srgbClr val="002060"/>
                </a:solidFill>
              </a:rPr>
              <a:t>cookies can be read only from the issuing domain</a:t>
            </a:r>
            <a:r>
              <a:rPr lang="en-US" dirty="0"/>
              <a:t>. </a:t>
            </a:r>
          </a:p>
          <a:p>
            <a:pPr lvl="1">
              <a:buFont typeface="Courier New" panose="02070309020205020404" pitchFamily="49" charset="0"/>
              <a:buChar char="o"/>
            </a:pPr>
            <a:r>
              <a:rPr lang="en-US" dirty="0"/>
              <a:t>In other words, if a cookie is issued by, for example, sjsu.edu, it can be retrieved only by a web server using that domain. This prevents other websites from gaining access to details for which they are not authorized.</a:t>
            </a:r>
          </a:p>
          <a:p>
            <a:pPr lvl="1">
              <a:buFont typeface="Courier New" panose="02070309020205020404" pitchFamily="49" charset="0"/>
              <a:buChar char="o"/>
            </a:pPr>
            <a:endParaRPr lang="en-US" dirty="0"/>
          </a:p>
          <a:p>
            <a:r>
              <a:rPr lang="en-US" dirty="0"/>
              <a:t>Because of the way the Internet works, </a:t>
            </a:r>
            <a:r>
              <a:rPr lang="en-US" b="1" dirty="0">
                <a:solidFill>
                  <a:srgbClr val="002060"/>
                </a:solidFill>
              </a:rPr>
              <a:t>multiple elements on a web page can be embedded from multiple domains</a:t>
            </a:r>
            <a:r>
              <a:rPr lang="en-US" dirty="0"/>
              <a:t>, each of which can issue its own cookies. </a:t>
            </a:r>
          </a:p>
          <a:p>
            <a:pPr lvl="1">
              <a:buFont typeface="Courier New" panose="02070309020205020404" pitchFamily="49" charset="0"/>
              <a:buChar char="o"/>
            </a:pPr>
            <a:r>
              <a:rPr lang="en-US" dirty="0"/>
              <a:t>When this happens, they are referred to as </a:t>
            </a:r>
            <a:r>
              <a:rPr lang="en-US" b="1" i="1" dirty="0"/>
              <a:t>third-party cookies</a:t>
            </a:r>
            <a:r>
              <a:rPr lang="en-US" dirty="0"/>
              <a:t>. Most commonly, these are created by advertising companies in order to </a:t>
            </a:r>
            <a:r>
              <a:rPr lang="en-US" u="sng" dirty="0"/>
              <a:t>track users across multiple websites</a:t>
            </a:r>
            <a:r>
              <a:rPr lang="en-US" dirty="0"/>
              <a:t>.</a:t>
            </a:r>
          </a:p>
        </p:txBody>
      </p:sp>
    </p:spTree>
    <p:extLst>
      <p:ext uri="{BB962C8B-B14F-4D97-AF65-F5344CB8AC3E}">
        <p14:creationId xmlns:p14="http://schemas.microsoft.com/office/powerpoint/2010/main" val="714646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975AEF7-1430-4C56-933B-D1CADDE6C769}"/>
              </a:ext>
            </a:extLst>
          </p:cNvPr>
          <p:cNvSpPr>
            <a:spLocks noGrp="1"/>
          </p:cNvSpPr>
          <p:nvPr>
            <p:ph idx="1"/>
          </p:nvPr>
        </p:nvSpPr>
        <p:spPr>
          <a:xfrm>
            <a:off x="838200" y="560439"/>
            <a:ext cx="10515600" cy="5616524"/>
          </a:xfrm>
        </p:spPr>
        <p:txBody>
          <a:bodyPr>
            <a:normAutofit/>
          </a:bodyPr>
          <a:lstStyle/>
          <a:p>
            <a:pPr marL="457200" lvl="1" indent="0">
              <a:buNone/>
            </a:pPr>
            <a:r>
              <a:rPr lang="en-US" dirty="0">
                <a:solidFill>
                  <a:srgbClr val="0070C0"/>
                </a:solidFill>
              </a:rPr>
              <a:t>&lt;?</a:t>
            </a:r>
            <a:r>
              <a:rPr lang="en-US" dirty="0" err="1">
                <a:solidFill>
                  <a:srgbClr val="0070C0"/>
                </a:solidFill>
              </a:rPr>
              <a:t>php</a:t>
            </a:r>
            <a:endParaRPr lang="en-US" dirty="0">
              <a:solidFill>
                <a:srgbClr val="0070C0"/>
              </a:solidFill>
            </a:endParaRPr>
          </a:p>
          <a:p>
            <a:pPr marL="457200" lvl="1" indent="0">
              <a:buNone/>
            </a:pPr>
            <a:r>
              <a:rPr lang="en-US" dirty="0">
                <a:solidFill>
                  <a:srgbClr val="0070C0"/>
                </a:solidFill>
              </a:rPr>
              <a:t>	if (</a:t>
            </a:r>
            <a:r>
              <a:rPr lang="en-US" dirty="0" err="1">
                <a:solidFill>
                  <a:srgbClr val="0070C0"/>
                </a:solidFill>
              </a:rPr>
              <a:t>isset</a:t>
            </a:r>
            <a:r>
              <a:rPr lang="en-US" dirty="0">
                <a:solidFill>
                  <a:srgbClr val="0070C0"/>
                </a:solidFill>
              </a:rPr>
              <a:t>(</a:t>
            </a:r>
            <a:r>
              <a:rPr lang="en-US" b="1" dirty="0">
                <a:solidFill>
                  <a:srgbClr val="0070C0"/>
                </a:solidFill>
              </a:rPr>
              <a:t>$_SERVER['PHP_AUTH_USER']</a:t>
            </a:r>
            <a:r>
              <a:rPr lang="en-US" dirty="0">
                <a:solidFill>
                  <a:srgbClr val="0070C0"/>
                </a:solidFill>
              </a:rPr>
              <a:t>) &amp;&amp; </a:t>
            </a:r>
          </a:p>
          <a:p>
            <a:pPr marL="457200" lvl="1" indent="0">
              <a:buNone/>
            </a:pPr>
            <a:r>
              <a:rPr lang="en-US" dirty="0">
                <a:solidFill>
                  <a:srgbClr val="0070C0"/>
                </a:solidFill>
              </a:rPr>
              <a:t>		</a:t>
            </a:r>
            <a:r>
              <a:rPr lang="en-US" dirty="0" err="1">
                <a:solidFill>
                  <a:srgbClr val="0070C0"/>
                </a:solidFill>
              </a:rPr>
              <a:t>isset</a:t>
            </a:r>
            <a:r>
              <a:rPr lang="en-US" dirty="0">
                <a:solidFill>
                  <a:srgbClr val="0070C0"/>
                </a:solidFill>
              </a:rPr>
              <a:t>(</a:t>
            </a:r>
            <a:r>
              <a:rPr lang="en-US" b="1" dirty="0">
                <a:solidFill>
                  <a:srgbClr val="0070C0"/>
                </a:solidFill>
              </a:rPr>
              <a:t>$_SERVER['PHP_AUTH_PW']</a:t>
            </a:r>
            <a:r>
              <a:rPr lang="en-US" dirty="0">
                <a:solidFill>
                  <a:srgbClr val="0070C0"/>
                </a:solidFill>
              </a:rPr>
              <a:t>))</a:t>
            </a:r>
          </a:p>
          <a:p>
            <a:pPr marL="457200" lvl="1" indent="0">
              <a:buNone/>
            </a:pPr>
            <a:r>
              <a:rPr lang="en-US" dirty="0">
                <a:solidFill>
                  <a:srgbClr val="0070C0"/>
                </a:solidFill>
              </a:rPr>
              <a:t>	{</a:t>
            </a:r>
          </a:p>
          <a:p>
            <a:pPr marL="457200" lvl="1" indent="0">
              <a:buNone/>
            </a:pPr>
            <a:r>
              <a:rPr lang="en-US" dirty="0">
                <a:solidFill>
                  <a:srgbClr val="0070C0"/>
                </a:solidFill>
              </a:rPr>
              <a:t>		echo "Welcome User: " . </a:t>
            </a:r>
            <a:r>
              <a:rPr lang="en-US" b="1" dirty="0">
                <a:solidFill>
                  <a:srgbClr val="0070C0"/>
                </a:solidFill>
              </a:rPr>
              <a:t>$_SERVER['PHP_AUTH_USER'] </a:t>
            </a:r>
            <a:r>
              <a:rPr lang="en-US" dirty="0">
                <a:solidFill>
                  <a:srgbClr val="0070C0"/>
                </a:solidFill>
              </a:rPr>
              <a:t>.</a:t>
            </a:r>
          </a:p>
          <a:p>
            <a:pPr marL="457200" lvl="1" indent="0">
              <a:buNone/>
            </a:pPr>
            <a:r>
              <a:rPr lang="en-US" dirty="0">
                <a:solidFill>
                  <a:srgbClr val="0070C0"/>
                </a:solidFill>
              </a:rPr>
              <a:t>			" Password: " . </a:t>
            </a:r>
            <a:r>
              <a:rPr lang="en-US" b="1" dirty="0">
                <a:solidFill>
                  <a:srgbClr val="0070C0"/>
                </a:solidFill>
              </a:rPr>
              <a:t>$_SERVER['PHP_AUTH_PW’]</a:t>
            </a:r>
            <a:r>
              <a:rPr lang="en-US" dirty="0">
                <a:solidFill>
                  <a:srgbClr val="0070C0"/>
                </a:solidFill>
              </a:rPr>
              <a:t>;</a:t>
            </a:r>
          </a:p>
          <a:p>
            <a:pPr marL="457200" lvl="1" indent="0">
              <a:buNone/>
            </a:pPr>
            <a:r>
              <a:rPr lang="en-US" dirty="0">
                <a:solidFill>
                  <a:srgbClr val="0070C0"/>
                </a:solidFill>
              </a:rPr>
              <a:t>	}</a:t>
            </a:r>
          </a:p>
          <a:p>
            <a:pPr marL="457200" lvl="1" indent="0">
              <a:buNone/>
            </a:pPr>
            <a:r>
              <a:rPr lang="en-US" dirty="0">
                <a:solidFill>
                  <a:srgbClr val="0070C0"/>
                </a:solidFill>
              </a:rPr>
              <a:t>	else</a:t>
            </a:r>
          </a:p>
          <a:p>
            <a:pPr marL="457200" lvl="1" indent="0">
              <a:buNone/>
            </a:pPr>
            <a:r>
              <a:rPr lang="en-US" dirty="0">
                <a:solidFill>
                  <a:srgbClr val="0070C0"/>
                </a:solidFill>
              </a:rPr>
              <a:t>	{</a:t>
            </a:r>
          </a:p>
          <a:p>
            <a:pPr marL="457200" lvl="1" indent="0">
              <a:buNone/>
            </a:pPr>
            <a:r>
              <a:rPr lang="en-US" dirty="0">
                <a:solidFill>
                  <a:srgbClr val="0070C0"/>
                </a:solidFill>
              </a:rPr>
              <a:t>		header('WWW-Authenticate: Basic realm="Restricted Section“’);</a:t>
            </a:r>
          </a:p>
          <a:p>
            <a:pPr marL="457200" lvl="1" indent="0">
              <a:buNone/>
            </a:pPr>
            <a:r>
              <a:rPr lang="en-US" dirty="0">
                <a:solidFill>
                  <a:srgbClr val="0070C0"/>
                </a:solidFill>
              </a:rPr>
              <a:t>		header('HTTP/1.0 401 Unauthorized’);</a:t>
            </a:r>
          </a:p>
          <a:p>
            <a:pPr marL="457200" lvl="1" indent="0">
              <a:buNone/>
            </a:pPr>
            <a:r>
              <a:rPr lang="en-US" dirty="0">
                <a:solidFill>
                  <a:srgbClr val="0070C0"/>
                </a:solidFill>
              </a:rPr>
              <a:t>		die("Please enter your username and password");</a:t>
            </a:r>
          </a:p>
          <a:p>
            <a:pPr marL="457200" lvl="1" indent="0">
              <a:buNone/>
            </a:pPr>
            <a:r>
              <a:rPr lang="en-US" dirty="0">
                <a:solidFill>
                  <a:srgbClr val="0070C0"/>
                </a:solidFill>
              </a:rPr>
              <a:t>	}</a:t>
            </a:r>
          </a:p>
          <a:p>
            <a:pPr marL="457200" lvl="1" indent="0">
              <a:buNone/>
            </a:pPr>
            <a:r>
              <a:rPr lang="en-US" dirty="0">
                <a:solidFill>
                  <a:srgbClr val="0070C0"/>
                </a:solidFill>
              </a:rPr>
              <a:t>?&gt;</a:t>
            </a:r>
          </a:p>
        </p:txBody>
      </p:sp>
      <p:sp>
        <p:nvSpPr>
          <p:cNvPr id="2" name="Rectangle 1">
            <a:extLst>
              <a:ext uri="{FF2B5EF4-FFF2-40B4-BE49-F238E27FC236}">
                <a16:creationId xmlns:a16="http://schemas.microsoft.com/office/drawing/2014/main" id="{50169A60-221E-4C97-AE6D-07BD71A68FA3}"/>
              </a:ext>
            </a:extLst>
          </p:cNvPr>
          <p:cNvSpPr/>
          <p:nvPr/>
        </p:nvSpPr>
        <p:spPr>
          <a:xfrm>
            <a:off x="1286723" y="211218"/>
            <a:ext cx="9202993" cy="4154984"/>
          </a:xfrm>
          <a:prstGeom prst="rect">
            <a:avLst/>
          </a:prstGeom>
          <a:solidFill>
            <a:schemeClr val="bg1"/>
          </a:solidFill>
          <a:ln>
            <a:solidFill>
              <a:schemeClr val="tx1"/>
            </a:solidFill>
          </a:ln>
        </p:spPr>
        <p:txBody>
          <a:bodyPr wrap="square">
            <a:spAutoFit/>
          </a:bodyPr>
          <a:lstStyle/>
          <a:p>
            <a:pPr marL="342900" indent="-342900">
              <a:buFont typeface="Wingdings" panose="05000000000000000000" pitchFamily="2" charset="2"/>
              <a:buChar char="Ø"/>
            </a:pPr>
            <a:r>
              <a:rPr lang="en-US" sz="2400" dirty="0"/>
              <a:t>If the user fills out the fields, the PHP program runs again from the top. </a:t>
            </a:r>
          </a:p>
          <a:p>
            <a:endParaRPr lang="en-US" sz="2400" dirty="0"/>
          </a:p>
          <a:p>
            <a:pPr marL="342900" indent="-342900">
              <a:buFont typeface="Arial" panose="020B0604020202020204" pitchFamily="34" charset="0"/>
              <a:buChar char="•"/>
            </a:pPr>
            <a:r>
              <a:rPr lang="en-US" sz="2400" dirty="0"/>
              <a:t>But if the user clicks the </a:t>
            </a:r>
            <a:r>
              <a:rPr lang="en-US" sz="2400" b="1" dirty="0"/>
              <a:t>Cancel button</a:t>
            </a:r>
            <a:r>
              <a:rPr lang="en-US" sz="2400" dirty="0"/>
              <a:t>, the program proceeds to the following two lines, which send the following header and an error message:</a:t>
            </a:r>
          </a:p>
          <a:p>
            <a:endParaRPr lang="en-US" sz="2400" dirty="0"/>
          </a:p>
          <a:p>
            <a:r>
              <a:rPr lang="en-US" sz="2400" b="1" dirty="0"/>
              <a:t>HTTP/1.0 401 Unauthorized</a:t>
            </a:r>
          </a:p>
          <a:p>
            <a:endParaRPr lang="en-US" sz="2400" b="1" dirty="0"/>
          </a:p>
          <a:p>
            <a:r>
              <a:rPr lang="en-US" sz="2400" dirty="0"/>
              <a:t>The die statement causes the text “</a:t>
            </a:r>
            <a:r>
              <a:rPr lang="en-US" sz="2400" i="1" dirty="0"/>
              <a:t>Please enter your username and password</a:t>
            </a:r>
            <a:r>
              <a:rPr lang="en-US" sz="2400" dirty="0"/>
              <a:t>” to be displayed</a:t>
            </a:r>
            <a:endParaRPr lang="en-US" sz="2400" dirty="0">
              <a:solidFill>
                <a:srgbClr val="0070C0"/>
              </a:solidFill>
            </a:endParaRPr>
          </a:p>
        </p:txBody>
      </p:sp>
      <p:sp>
        <p:nvSpPr>
          <p:cNvPr id="4" name="Arrow: Right 3">
            <a:extLst>
              <a:ext uri="{FF2B5EF4-FFF2-40B4-BE49-F238E27FC236}">
                <a16:creationId xmlns:a16="http://schemas.microsoft.com/office/drawing/2014/main" id="{077CFB8B-1F84-4798-B4EE-E090ECA0FDB9}"/>
              </a:ext>
            </a:extLst>
          </p:cNvPr>
          <p:cNvSpPr/>
          <p:nvPr/>
        </p:nvSpPr>
        <p:spPr>
          <a:xfrm>
            <a:off x="1286723" y="4562015"/>
            <a:ext cx="1138237" cy="60468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921984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5A4AE-4FD5-4334-BB6B-0BECDF8E1D44}"/>
              </a:ext>
            </a:extLst>
          </p:cNvPr>
          <p:cNvSpPr>
            <a:spLocks noGrp="1"/>
          </p:cNvSpPr>
          <p:nvPr>
            <p:ph type="title"/>
          </p:nvPr>
        </p:nvSpPr>
        <p:spPr/>
        <p:txBody>
          <a:bodyPr/>
          <a:lstStyle/>
          <a:p>
            <a:r>
              <a:rPr lang="en-US" dirty="0"/>
              <a:t>HTTP Authentication</a:t>
            </a:r>
          </a:p>
        </p:txBody>
      </p:sp>
      <p:sp>
        <p:nvSpPr>
          <p:cNvPr id="3" name="Content Placeholder 2">
            <a:extLst>
              <a:ext uri="{FF2B5EF4-FFF2-40B4-BE49-F238E27FC236}">
                <a16:creationId xmlns:a16="http://schemas.microsoft.com/office/drawing/2014/main" id="{5975AEF7-1430-4C56-933B-D1CADDE6C769}"/>
              </a:ext>
            </a:extLst>
          </p:cNvPr>
          <p:cNvSpPr>
            <a:spLocks noGrp="1"/>
          </p:cNvSpPr>
          <p:nvPr>
            <p:ph idx="1"/>
          </p:nvPr>
        </p:nvSpPr>
        <p:spPr/>
        <p:txBody>
          <a:bodyPr>
            <a:normAutofit/>
          </a:bodyPr>
          <a:lstStyle/>
          <a:p>
            <a:endParaRPr lang="en-US" dirty="0"/>
          </a:p>
          <a:p>
            <a:r>
              <a:rPr lang="en-US" dirty="0"/>
              <a:t>Once a user has been authenticated, you will not be able to get the authentication dialog to pop up again </a:t>
            </a:r>
            <a:r>
              <a:rPr lang="en-US" u="sng" dirty="0"/>
              <a:t>unless the user closes and reopens all browser windows</a:t>
            </a:r>
            <a:r>
              <a:rPr lang="en-US" dirty="0"/>
              <a:t>, as </a:t>
            </a:r>
            <a:r>
              <a:rPr lang="en-US" b="1" dirty="0">
                <a:solidFill>
                  <a:srgbClr val="002060"/>
                </a:solidFill>
              </a:rPr>
              <a:t>the web browser will keep returning the same username and password to PHP</a:t>
            </a:r>
            <a:r>
              <a:rPr lang="en-US" dirty="0"/>
              <a:t>. </a:t>
            </a:r>
          </a:p>
          <a:p>
            <a:endParaRPr lang="en-US" dirty="0"/>
          </a:p>
        </p:txBody>
      </p:sp>
    </p:spTree>
    <p:extLst>
      <p:ext uri="{BB962C8B-B14F-4D97-AF65-F5344CB8AC3E}">
        <p14:creationId xmlns:p14="http://schemas.microsoft.com/office/powerpoint/2010/main" val="25002748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975AEF7-1430-4C56-933B-D1CADDE6C769}"/>
              </a:ext>
            </a:extLst>
          </p:cNvPr>
          <p:cNvSpPr>
            <a:spLocks noGrp="1"/>
          </p:cNvSpPr>
          <p:nvPr>
            <p:ph idx="1"/>
          </p:nvPr>
        </p:nvSpPr>
        <p:spPr>
          <a:xfrm>
            <a:off x="838200" y="221226"/>
            <a:ext cx="10515600" cy="5955737"/>
          </a:xfrm>
        </p:spPr>
        <p:txBody>
          <a:bodyPr>
            <a:normAutofit fontScale="92500" lnSpcReduction="10000"/>
          </a:bodyPr>
          <a:lstStyle/>
          <a:p>
            <a:pPr marL="457200" lvl="1" indent="0">
              <a:buNone/>
            </a:pPr>
            <a:r>
              <a:rPr lang="en-US" dirty="0">
                <a:solidFill>
                  <a:srgbClr val="0070C0"/>
                </a:solidFill>
              </a:rPr>
              <a:t>&lt;?</a:t>
            </a:r>
            <a:r>
              <a:rPr lang="en-US" dirty="0" err="1">
                <a:solidFill>
                  <a:srgbClr val="0070C0"/>
                </a:solidFill>
              </a:rPr>
              <a:t>php</a:t>
            </a:r>
            <a:endParaRPr lang="en-US" dirty="0">
              <a:solidFill>
                <a:srgbClr val="0070C0"/>
              </a:solidFill>
            </a:endParaRPr>
          </a:p>
          <a:p>
            <a:pPr marL="457200" lvl="1" indent="0">
              <a:buNone/>
            </a:pPr>
            <a:r>
              <a:rPr lang="en-US" dirty="0">
                <a:solidFill>
                  <a:srgbClr val="0070C0"/>
                </a:solidFill>
              </a:rPr>
              <a:t>	$username = 'admin’;   // Our set credentials…</a:t>
            </a:r>
          </a:p>
          <a:p>
            <a:pPr marL="457200" lvl="1" indent="0">
              <a:buNone/>
            </a:pPr>
            <a:r>
              <a:rPr lang="en-US" dirty="0">
                <a:solidFill>
                  <a:srgbClr val="0070C0"/>
                </a:solidFill>
              </a:rPr>
              <a:t>	$password = '</a:t>
            </a:r>
            <a:r>
              <a:rPr lang="en-US" dirty="0" err="1">
                <a:solidFill>
                  <a:srgbClr val="0070C0"/>
                </a:solidFill>
              </a:rPr>
              <a:t>letmein</a:t>
            </a:r>
            <a:r>
              <a:rPr lang="en-US" dirty="0">
                <a:solidFill>
                  <a:srgbClr val="0070C0"/>
                </a:solidFill>
              </a:rPr>
              <a:t>’;</a:t>
            </a:r>
          </a:p>
          <a:p>
            <a:pPr marL="457200" lvl="1" indent="0">
              <a:buNone/>
            </a:pPr>
            <a:endParaRPr lang="en-US" dirty="0">
              <a:solidFill>
                <a:srgbClr val="0070C0"/>
              </a:solidFill>
            </a:endParaRPr>
          </a:p>
          <a:p>
            <a:pPr marL="457200" lvl="1" indent="0">
              <a:buNone/>
            </a:pPr>
            <a:r>
              <a:rPr lang="en-US" dirty="0">
                <a:solidFill>
                  <a:srgbClr val="0070C0"/>
                </a:solidFill>
              </a:rPr>
              <a:t>	if (</a:t>
            </a:r>
            <a:r>
              <a:rPr lang="en-US" dirty="0" err="1">
                <a:solidFill>
                  <a:srgbClr val="0070C0"/>
                </a:solidFill>
              </a:rPr>
              <a:t>isset</a:t>
            </a:r>
            <a:r>
              <a:rPr lang="en-US" dirty="0">
                <a:solidFill>
                  <a:srgbClr val="0070C0"/>
                </a:solidFill>
              </a:rPr>
              <a:t>($_SERVER['PHP_AUTH_USER']) &amp;&amp; </a:t>
            </a:r>
            <a:r>
              <a:rPr lang="en-US" dirty="0" err="1">
                <a:solidFill>
                  <a:srgbClr val="0070C0"/>
                </a:solidFill>
              </a:rPr>
              <a:t>isset</a:t>
            </a:r>
            <a:r>
              <a:rPr lang="en-US" dirty="0">
                <a:solidFill>
                  <a:srgbClr val="0070C0"/>
                </a:solidFill>
              </a:rPr>
              <a:t>($_SERVER['PHP_AUTH_PW']))</a:t>
            </a:r>
          </a:p>
          <a:p>
            <a:pPr marL="457200" lvl="1" indent="0">
              <a:buNone/>
            </a:pPr>
            <a:r>
              <a:rPr lang="en-US" dirty="0">
                <a:solidFill>
                  <a:srgbClr val="0070C0"/>
                </a:solidFill>
              </a:rPr>
              <a:t>	{</a:t>
            </a:r>
          </a:p>
          <a:p>
            <a:pPr marL="457200" lvl="1" indent="0">
              <a:buNone/>
            </a:pPr>
            <a:r>
              <a:rPr lang="en-US" dirty="0">
                <a:solidFill>
                  <a:srgbClr val="0070C0"/>
                </a:solidFill>
              </a:rPr>
              <a:t>		if ($_SERVER['PHP_AUTH_USER'] == $username &amp;&amp; 							$_SERVER['PHP_AUTH_PW'] == $password)</a:t>
            </a:r>
          </a:p>
          <a:p>
            <a:pPr marL="457200" lvl="1" indent="0">
              <a:buNone/>
            </a:pPr>
            <a:r>
              <a:rPr lang="en-US" dirty="0">
                <a:solidFill>
                  <a:srgbClr val="0070C0"/>
                </a:solidFill>
              </a:rPr>
              <a:t>			echo "You are now logged in";</a:t>
            </a:r>
          </a:p>
          <a:p>
            <a:pPr marL="457200" lvl="1" indent="0">
              <a:buNone/>
            </a:pPr>
            <a:r>
              <a:rPr lang="en-US" dirty="0">
                <a:solidFill>
                  <a:srgbClr val="0070C0"/>
                </a:solidFill>
              </a:rPr>
              <a:t>		else die("Invalid username / password combination");</a:t>
            </a:r>
          </a:p>
          <a:p>
            <a:pPr marL="457200" lvl="1" indent="0">
              <a:buNone/>
            </a:pPr>
            <a:r>
              <a:rPr lang="en-US" dirty="0">
                <a:solidFill>
                  <a:srgbClr val="0070C0"/>
                </a:solidFill>
              </a:rPr>
              <a:t>	}</a:t>
            </a:r>
          </a:p>
          <a:p>
            <a:pPr marL="457200" lvl="1" indent="0">
              <a:buNone/>
            </a:pPr>
            <a:r>
              <a:rPr lang="en-US" dirty="0">
                <a:solidFill>
                  <a:srgbClr val="0070C0"/>
                </a:solidFill>
              </a:rPr>
              <a:t>	else</a:t>
            </a:r>
          </a:p>
          <a:p>
            <a:pPr marL="457200" lvl="1" indent="0">
              <a:buNone/>
            </a:pPr>
            <a:r>
              <a:rPr lang="en-US" dirty="0">
                <a:solidFill>
                  <a:srgbClr val="0070C0"/>
                </a:solidFill>
              </a:rPr>
              <a:t>	{</a:t>
            </a:r>
          </a:p>
          <a:p>
            <a:pPr marL="457200" lvl="1" indent="0">
              <a:buNone/>
            </a:pPr>
            <a:r>
              <a:rPr lang="en-US" dirty="0">
                <a:solidFill>
                  <a:srgbClr val="0070C0"/>
                </a:solidFill>
              </a:rPr>
              <a:t>		header('WWW-Authenticate: Basic realm="Restricted Section“’);</a:t>
            </a:r>
          </a:p>
          <a:p>
            <a:pPr marL="457200" lvl="1" indent="0">
              <a:buNone/>
            </a:pPr>
            <a:r>
              <a:rPr lang="en-US" dirty="0">
                <a:solidFill>
                  <a:srgbClr val="0070C0"/>
                </a:solidFill>
              </a:rPr>
              <a:t>		header('HTTP/1.0 401 Unauthorized’);</a:t>
            </a:r>
          </a:p>
          <a:p>
            <a:pPr marL="457200" lvl="1" indent="0">
              <a:buNone/>
            </a:pPr>
            <a:r>
              <a:rPr lang="en-US" dirty="0">
                <a:solidFill>
                  <a:srgbClr val="0070C0"/>
                </a:solidFill>
              </a:rPr>
              <a:t>		die ("Please enter your username and password");</a:t>
            </a:r>
          </a:p>
          <a:p>
            <a:pPr marL="457200" lvl="1" indent="0">
              <a:buNone/>
            </a:pPr>
            <a:r>
              <a:rPr lang="en-US" dirty="0">
                <a:solidFill>
                  <a:srgbClr val="0070C0"/>
                </a:solidFill>
              </a:rPr>
              <a:t>	}</a:t>
            </a:r>
          </a:p>
          <a:p>
            <a:pPr marL="457200" lvl="1" indent="0">
              <a:buNone/>
            </a:pPr>
            <a:r>
              <a:rPr lang="en-US" dirty="0">
                <a:solidFill>
                  <a:srgbClr val="0070C0"/>
                </a:solidFill>
              </a:rPr>
              <a:t>?&gt;</a:t>
            </a:r>
          </a:p>
        </p:txBody>
      </p:sp>
    </p:spTree>
    <p:extLst>
      <p:ext uri="{BB962C8B-B14F-4D97-AF65-F5344CB8AC3E}">
        <p14:creationId xmlns:p14="http://schemas.microsoft.com/office/powerpoint/2010/main" val="26925646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5A4AE-4FD5-4334-BB6B-0BECDF8E1D44}"/>
              </a:ext>
            </a:extLst>
          </p:cNvPr>
          <p:cNvSpPr>
            <a:spLocks noGrp="1"/>
          </p:cNvSpPr>
          <p:nvPr>
            <p:ph type="title"/>
          </p:nvPr>
        </p:nvSpPr>
        <p:spPr/>
        <p:txBody>
          <a:bodyPr/>
          <a:lstStyle/>
          <a:p>
            <a:r>
              <a:rPr lang="en-US" dirty="0"/>
              <a:t>HTTP Authentication</a:t>
            </a:r>
          </a:p>
        </p:txBody>
      </p:sp>
      <p:sp>
        <p:nvSpPr>
          <p:cNvPr id="3" name="Content Placeholder 2">
            <a:extLst>
              <a:ext uri="{FF2B5EF4-FFF2-40B4-BE49-F238E27FC236}">
                <a16:creationId xmlns:a16="http://schemas.microsoft.com/office/drawing/2014/main" id="{5975AEF7-1430-4C56-933B-D1CADDE6C769}"/>
              </a:ext>
            </a:extLst>
          </p:cNvPr>
          <p:cNvSpPr>
            <a:spLocks noGrp="1"/>
          </p:cNvSpPr>
          <p:nvPr>
            <p:ph idx="1"/>
          </p:nvPr>
        </p:nvSpPr>
        <p:spPr/>
        <p:txBody>
          <a:bodyPr>
            <a:normAutofit/>
          </a:bodyPr>
          <a:lstStyle/>
          <a:p>
            <a:pPr marL="0" indent="0">
              <a:buNone/>
            </a:pPr>
            <a:r>
              <a:rPr lang="en-US" dirty="0"/>
              <a:t>Incidentally, take a look at the wording of the error message: </a:t>
            </a:r>
          </a:p>
          <a:p>
            <a:pPr marL="0" indent="0">
              <a:buNone/>
            </a:pPr>
            <a:endParaRPr lang="en-US" dirty="0"/>
          </a:p>
          <a:p>
            <a:pPr marL="0" indent="0" algn="ctr">
              <a:buNone/>
            </a:pPr>
            <a:r>
              <a:rPr lang="en-US" b="1" i="1" dirty="0">
                <a:solidFill>
                  <a:schemeClr val="tx1">
                    <a:lumMod val="50000"/>
                    <a:lumOff val="50000"/>
                  </a:schemeClr>
                </a:solidFill>
              </a:rPr>
              <a:t>Invalid username/password combination</a:t>
            </a:r>
          </a:p>
          <a:p>
            <a:pPr marL="0" indent="0" algn="ctr">
              <a:buNone/>
            </a:pPr>
            <a:endParaRPr lang="en-US" dirty="0"/>
          </a:p>
          <a:p>
            <a:pPr marL="0" indent="0" algn="ctr">
              <a:buNone/>
            </a:pPr>
            <a:endParaRPr lang="en-US" dirty="0"/>
          </a:p>
          <a:p>
            <a:r>
              <a:rPr lang="en-US" dirty="0"/>
              <a:t>It doesn’t say whether the username or the password or both were wrong—</a:t>
            </a:r>
            <a:r>
              <a:rPr lang="en-US" b="1" dirty="0">
                <a:solidFill>
                  <a:srgbClr val="002060"/>
                </a:solidFill>
              </a:rPr>
              <a:t>the less information you can give to a potential hacker, the better</a:t>
            </a:r>
          </a:p>
          <a:p>
            <a:endParaRPr lang="en-US" dirty="0"/>
          </a:p>
        </p:txBody>
      </p:sp>
    </p:spTree>
    <p:extLst>
      <p:ext uri="{BB962C8B-B14F-4D97-AF65-F5344CB8AC3E}">
        <p14:creationId xmlns:p14="http://schemas.microsoft.com/office/powerpoint/2010/main" val="16349186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5A4AE-4FD5-4334-BB6B-0BECDF8E1D44}"/>
              </a:ext>
            </a:extLst>
          </p:cNvPr>
          <p:cNvSpPr>
            <a:spLocks noGrp="1"/>
          </p:cNvSpPr>
          <p:nvPr>
            <p:ph type="title"/>
          </p:nvPr>
        </p:nvSpPr>
        <p:spPr/>
        <p:txBody>
          <a:bodyPr/>
          <a:lstStyle/>
          <a:p>
            <a:r>
              <a:rPr lang="en-US" dirty="0"/>
              <a:t>HTTP Authentication</a:t>
            </a:r>
          </a:p>
        </p:txBody>
      </p:sp>
      <p:sp>
        <p:nvSpPr>
          <p:cNvPr id="3" name="Content Placeholder 2">
            <a:extLst>
              <a:ext uri="{FF2B5EF4-FFF2-40B4-BE49-F238E27FC236}">
                <a16:creationId xmlns:a16="http://schemas.microsoft.com/office/drawing/2014/main" id="{5975AEF7-1430-4C56-933B-D1CADDE6C769}"/>
              </a:ext>
            </a:extLst>
          </p:cNvPr>
          <p:cNvSpPr>
            <a:spLocks noGrp="1"/>
          </p:cNvSpPr>
          <p:nvPr>
            <p:ph idx="1"/>
          </p:nvPr>
        </p:nvSpPr>
        <p:spPr/>
        <p:txBody>
          <a:bodyPr>
            <a:normAutofit/>
          </a:bodyPr>
          <a:lstStyle/>
          <a:p>
            <a:r>
              <a:rPr lang="en-US" dirty="0"/>
              <a:t>A mechanism is now in place to authenticate users, but only for a single username and password. </a:t>
            </a:r>
          </a:p>
          <a:p>
            <a:endParaRPr lang="en-US" dirty="0"/>
          </a:p>
          <a:p>
            <a:r>
              <a:rPr lang="en-US" dirty="0"/>
              <a:t>Also, </a:t>
            </a:r>
            <a:r>
              <a:rPr lang="en-US" dirty="0">
                <a:solidFill>
                  <a:srgbClr val="FF0000"/>
                </a:solidFill>
              </a:rPr>
              <a:t>the password appears in plain text within the PHP file</a:t>
            </a:r>
            <a:r>
              <a:rPr lang="en-US" dirty="0"/>
              <a:t>, and if someone managed to hack into your server, he would instantly know it. </a:t>
            </a:r>
          </a:p>
          <a:p>
            <a:endParaRPr lang="en-US" dirty="0"/>
          </a:p>
          <a:p>
            <a:r>
              <a:rPr lang="en-US" dirty="0"/>
              <a:t>So let’s look at a better way to handle usernames and passwords…</a:t>
            </a:r>
            <a:endParaRPr lang="en-US" dirty="0">
              <a:solidFill>
                <a:srgbClr val="0070C0"/>
              </a:solidFill>
            </a:endParaRPr>
          </a:p>
          <a:p>
            <a:endParaRPr lang="en-US" dirty="0"/>
          </a:p>
        </p:txBody>
      </p:sp>
    </p:spTree>
    <p:extLst>
      <p:ext uri="{BB962C8B-B14F-4D97-AF65-F5344CB8AC3E}">
        <p14:creationId xmlns:p14="http://schemas.microsoft.com/office/powerpoint/2010/main" val="29508350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5A4AE-4FD5-4334-BB6B-0BECDF8E1D44}"/>
              </a:ext>
            </a:extLst>
          </p:cNvPr>
          <p:cNvSpPr>
            <a:spLocks noGrp="1"/>
          </p:cNvSpPr>
          <p:nvPr>
            <p:ph type="title"/>
          </p:nvPr>
        </p:nvSpPr>
        <p:spPr/>
        <p:txBody>
          <a:bodyPr/>
          <a:lstStyle/>
          <a:p>
            <a:r>
              <a:rPr lang="en-US" dirty="0"/>
              <a:t>Storing Usernames and Passwords</a:t>
            </a:r>
          </a:p>
        </p:txBody>
      </p:sp>
      <p:sp>
        <p:nvSpPr>
          <p:cNvPr id="3" name="Content Placeholder 2">
            <a:extLst>
              <a:ext uri="{FF2B5EF4-FFF2-40B4-BE49-F238E27FC236}">
                <a16:creationId xmlns:a16="http://schemas.microsoft.com/office/drawing/2014/main" id="{5975AEF7-1430-4C56-933B-D1CADDE6C769}"/>
              </a:ext>
            </a:extLst>
          </p:cNvPr>
          <p:cNvSpPr>
            <a:spLocks noGrp="1"/>
          </p:cNvSpPr>
          <p:nvPr>
            <p:ph idx="1"/>
          </p:nvPr>
        </p:nvSpPr>
        <p:spPr/>
        <p:txBody>
          <a:bodyPr>
            <a:normAutofit fontScale="85000" lnSpcReduction="20000"/>
          </a:bodyPr>
          <a:lstStyle/>
          <a:p>
            <a:r>
              <a:rPr lang="en-US" dirty="0"/>
              <a:t>Obviously, </a:t>
            </a:r>
            <a:r>
              <a:rPr lang="en-US" b="1" dirty="0"/>
              <a:t>MySQL</a:t>
            </a:r>
            <a:r>
              <a:rPr lang="en-US" dirty="0"/>
              <a:t> is the natural way to store usernames and passwords. </a:t>
            </a:r>
          </a:p>
          <a:p>
            <a:pPr marL="457200" lvl="1" indent="0">
              <a:buNone/>
            </a:pPr>
            <a:r>
              <a:rPr lang="en-US" dirty="0"/>
              <a:t>But again, </a:t>
            </a:r>
            <a:r>
              <a:rPr lang="en-US" u="sng" dirty="0"/>
              <a:t>we don’t want to store the passwords as plain text</a:t>
            </a:r>
            <a:r>
              <a:rPr lang="en-US" dirty="0"/>
              <a:t>, because our website could be compromised if the database were accessed by a hacker. </a:t>
            </a:r>
          </a:p>
          <a:p>
            <a:pPr marL="457200" lvl="1" indent="0">
              <a:buNone/>
            </a:pPr>
            <a:endParaRPr lang="en-US" dirty="0"/>
          </a:p>
          <a:p>
            <a:r>
              <a:rPr lang="en-US" dirty="0"/>
              <a:t>We’ll use a neat trick called a </a:t>
            </a:r>
            <a:r>
              <a:rPr lang="en-US" b="1" i="1" dirty="0"/>
              <a:t>one-way function</a:t>
            </a:r>
            <a:endParaRPr lang="en-US" b="1" dirty="0"/>
          </a:p>
          <a:p>
            <a:r>
              <a:rPr lang="en-US" dirty="0"/>
              <a:t>This type of function is easy to use and converts a string of text into a seemingly random string. Because of their one-way nature, </a:t>
            </a:r>
            <a:r>
              <a:rPr lang="en-US" u="sng" dirty="0"/>
              <a:t>such functions are virtually impossible to reverse</a:t>
            </a:r>
          </a:p>
          <a:p>
            <a:endParaRPr lang="en-US" dirty="0"/>
          </a:p>
          <a:p>
            <a:pPr marL="0" indent="0">
              <a:buNone/>
            </a:pPr>
            <a:r>
              <a:rPr lang="en-US" dirty="0"/>
              <a:t>What to use? MD5? </a:t>
            </a:r>
          </a:p>
          <a:p>
            <a:pPr marL="0" indent="0">
              <a:buNone/>
            </a:pPr>
            <a:r>
              <a:rPr lang="en-US" dirty="0"/>
              <a:t>Think again…</a:t>
            </a:r>
          </a:p>
          <a:p>
            <a:pPr marL="0" indent="0">
              <a:buNone/>
            </a:pPr>
            <a:r>
              <a:rPr lang="en-US" dirty="0"/>
              <a:t>SHA1 or SHA2? </a:t>
            </a:r>
          </a:p>
          <a:p>
            <a:pPr marL="0" indent="0">
              <a:buNone/>
            </a:pPr>
            <a:r>
              <a:rPr lang="en-US" dirty="0"/>
              <a:t>hmmm…</a:t>
            </a:r>
          </a:p>
        </p:txBody>
      </p:sp>
    </p:spTree>
    <p:extLst>
      <p:ext uri="{BB962C8B-B14F-4D97-AF65-F5344CB8AC3E}">
        <p14:creationId xmlns:p14="http://schemas.microsoft.com/office/powerpoint/2010/main" val="5589962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5A4AE-4FD5-4334-BB6B-0BECDF8E1D44}"/>
              </a:ext>
            </a:extLst>
          </p:cNvPr>
          <p:cNvSpPr>
            <a:spLocks noGrp="1"/>
          </p:cNvSpPr>
          <p:nvPr>
            <p:ph type="title"/>
          </p:nvPr>
        </p:nvSpPr>
        <p:spPr/>
        <p:txBody>
          <a:bodyPr/>
          <a:lstStyle/>
          <a:p>
            <a:r>
              <a:rPr lang="en-US" dirty="0"/>
              <a:t>Storing Usernames and Passwords</a:t>
            </a:r>
          </a:p>
        </p:txBody>
      </p:sp>
      <p:sp>
        <p:nvSpPr>
          <p:cNvPr id="3" name="Content Placeholder 2">
            <a:extLst>
              <a:ext uri="{FF2B5EF4-FFF2-40B4-BE49-F238E27FC236}">
                <a16:creationId xmlns:a16="http://schemas.microsoft.com/office/drawing/2014/main" id="{5975AEF7-1430-4C56-933B-D1CADDE6C769}"/>
              </a:ext>
            </a:extLst>
          </p:cNvPr>
          <p:cNvSpPr>
            <a:spLocks noGrp="1"/>
          </p:cNvSpPr>
          <p:nvPr>
            <p:ph idx="1"/>
          </p:nvPr>
        </p:nvSpPr>
        <p:spPr>
          <a:xfrm>
            <a:off x="838199" y="1825625"/>
            <a:ext cx="10931013" cy="4351338"/>
          </a:xfrm>
        </p:spPr>
        <p:txBody>
          <a:bodyPr>
            <a:normAutofit fontScale="92500" lnSpcReduction="20000"/>
          </a:bodyPr>
          <a:lstStyle/>
          <a:p>
            <a:r>
              <a:rPr lang="en-US" dirty="0"/>
              <a:t>We can use the PHP hash function, passing it a version of the </a:t>
            </a:r>
            <a:r>
              <a:rPr lang="en-US" b="1" i="1" dirty="0" err="1"/>
              <a:t>ripemd</a:t>
            </a:r>
            <a:r>
              <a:rPr lang="en-US" i="1" dirty="0"/>
              <a:t> </a:t>
            </a:r>
            <a:r>
              <a:rPr lang="en-US" dirty="0"/>
              <a:t>algorithm, which was designed by the open academic community and which (like md5) </a:t>
            </a:r>
            <a:r>
              <a:rPr lang="en-US" b="1" dirty="0">
                <a:solidFill>
                  <a:srgbClr val="002060"/>
                </a:solidFill>
              </a:rPr>
              <a:t>returns a 32-character hexadecimal number</a:t>
            </a:r>
            <a:r>
              <a:rPr lang="en-US" dirty="0"/>
              <a:t>—so it can easily replace md5 in most databases. Use it like this:</a:t>
            </a:r>
          </a:p>
          <a:p>
            <a:endParaRPr lang="en-US" dirty="0"/>
          </a:p>
          <a:p>
            <a:pPr marL="457200" lvl="1" indent="0">
              <a:buNone/>
            </a:pPr>
            <a:r>
              <a:rPr lang="en-US" dirty="0">
                <a:solidFill>
                  <a:srgbClr val="0070C0"/>
                </a:solidFill>
              </a:rPr>
              <a:t>$token = hash('ripemd128', '</a:t>
            </a:r>
            <a:r>
              <a:rPr lang="en-US" dirty="0" err="1">
                <a:solidFill>
                  <a:srgbClr val="0070C0"/>
                </a:solidFill>
              </a:rPr>
              <a:t>mypassword</a:t>
            </a:r>
            <a:r>
              <a:rPr lang="en-US" dirty="0">
                <a:solidFill>
                  <a:srgbClr val="0070C0"/>
                </a:solidFill>
              </a:rPr>
              <a:t>’);</a:t>
            </a:r>
          </a:p>
          <a:p>
            <a:pPr marL="457200" lvl="1" indent="0">
              <a:buNone/>
            </a:pPr>
            <a:endParaRPr lang="en-US" dirty="0">
              <a:solidFill>
                <a:srgbClr val="0070C0"/>
              </a:solidFill>
            </a:endParaRPr>
          </a:p>
          <a:p>
            <a:pPr marL="457200" lvl="1" indent="0">
              <a:buNone/>
            </a:pPr>
            <a:r>
              <a:rPr lang="en-US" dirty="0"/>
              <a:t>That example happens to give </a:t>
            </a:r>
            <a:r>
              <a:rPr lang="en-US" dirty="0">
                <a:solidFill>
                  <a:srgbClr val="0070C0"/>
                </a:solidFill>
              </a:rPr>
              <a:t>$token </a:t>
            </a:r>
            <a:r>
              <a:rPr lang="en-US" dirty="0"/>
              <a:t>this value: </a:t>
            </a:r>
            <a:r>
              <a:rPr lang="en-US" dirty="0">
                <a:solidFill>
                  <a:schemeClr val="tx1">
                    <a:lumMod val="65000"/>
                    <a:lumOff val="35000"/>
                  </a:schemeClr>
                </a:solidFill>
              </a:rPr>
              <a:t>7b694600c8a2a2b0897c719958713619</a:t>
            </a:r>
          </a:p>
          <a:p>
            <a:endParaRPr lang="en-US" dirty="0">
              <a:solidFill>
                <a:schemeClr val="tx1">
                  <a:lumMod val="65000"/>
                  <a:lumOff val="35000"/>
                </a:schemeClr>
              </a:solidFill>
            </a:endParaRPr>
          </a:p>
          <a:p>
            <a:pPr lvl="1"/>
            <a:r>
              <a:rPr lang="en-US" dirty="0"/>
              <a:t>By using the </a:t>
            </a:r>
            <a:r>
              <a:rPr lang="en-US" b="1" dirty="0">
                <a:solidFill>
                  <a:srgbClr val="0070C0"/>
                </a:solidFill>
              </a:rPr>
              <a:t>hash</a:t>
            </a:r>
            <a:r>
              <a:rPr lang="en-US" dirty="0"/>
              <a:t> function, you can keep up with future developments in security and simply pass the hashing algorithm to it that you wish to implement, resulting in less code maintenance (although you will probably have to accommodate larger hash lengths than 32 characters in your databases).</a:t>
            </a:r>
            <a:endParaRPr lang="en-US" dirty="0">
              <a:solidFill>
                <a:srgbClr val="0070C0"/>
              </a:solidFill>
            </a:endParaRPr>
          </a:p>
        </p:txBody>
      </p:sp>
    </p:spTree>
    <p:extLst>
      <p:ext uri="{BB962C8B-B14F-4D97-AF65-F5344CB8AC3E}">
        <p14:creationId xmlns:p14="http://schemas.microsoft.com/office/powerpoint/2010/main" val="23084760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5A4AE-4FD5-4334-BB6B-0BECDF8E1D44}"/>
              </a:ext>
            </a:extLst>
          </p:cNvPr>
          <p:cNvSpPr>
            <a:spLocks noGrp="1"/>
          </p:cNvSpPr>
          <p:nvPr>
            <p:ph type="title"/>
          </p:nvPr>
        </p:nvSpPr>
        <p:spPr/>
        <p:txBody>
          <a:bodyPr/>
          <a:lstStyle/>
          <a:p>
            <a:r>
              <a:rPr lang="en-US" dirty="0"/>
              <a:t>Salting</a:t>
            </a:r>
          </a:p>
        </p:txBody>
      </p:sp>
      <p:sp>
        <p:nvSpPr>
          <p:cNvPr id="3" name="Content Placeholder 2">
            <a:extLst>
              <a:ext uri="{FF2B5EF4-FFF2-40B4-BE49-F238E27FC236}">
                <a16:creationId xmlns:a16="http://schemas.microsoft.com/office/drawing/2014/main" id="{5975AEF7-1430-4C56-933B-D1CADDE6C769}"/>
              </a:ext>
            </a:extLst>
          </p:cNvPr>
          <p:cNvSpPr>
            <a:spLocks noGrp="1"/>
          </p:cNvSpPr>
          <p:nvPr>
            <p:ph idx="1"/>
          </p:nvPr>
        </p:nvSpPr>
        <p:spPr/>
        <p:txBody>
          <a:bodyPr>
            <a:normAutofit fontScale="92500"/>
          </a:bodyPr>
          <a:lstStyle/>
          <a:p>
            <a:r>
              <a:rPr lang="en-US" dirty="0"/>
              <a:t>Unfortunately, hash on its own is not enough to protect a database of passwords, because it could still be </a:t>
            </a:r>
            <a:r>
              <a:rPr lang="en-US" b="1" dirty="0">
                <a:solidFill>
                  <a:srgbClr val="002060"/>
                </a:solidFill>
              </a:rPr>
              <a:t>susceptible to a brute force attack </a:t>
            </a:r>
            <a:r>
              <a:rPr lang="en-US" dirty="0"/>
              <a:t>that uses another database of known 32-character hexadecimal tokens. </a:t>
            </a:r>
          </a:p>
          <a:p>
            <a:endParaRPr lang="en-US" dirty="0"/>
          </a:p>
          <a:p>
            <a:r>
              <a:rPr lang="en-US" dirty="0"/>
              <a:t>Thankfully, though, we can put a spanner in the works of any such attempts by </a:t>
            </a:r>
            <a:r>
              <a:rPr lang="en-US" b="1" i="1" dirty="0"/>
              <a:t>salting</a:t>
            </a:r>
            <a:r>
              <a:rPr lang="en-US" i="1" dirty="0"/>
              <a:t> </a:t>
            </a:r>
            <a:r>
              <a:rPr lang="en-US" dirty="0"/>
              <a:t>all the passwords before they are sent to hash. </a:t>
            </a:r>
          </a:p>
          <a:p>
            <a:pPr>
              <a:buFont typeface="Courier New" panose="02070309020205020404" pitchFamily="49" charset="0"/>
              <a:buChar char="o"/>
            </a:pPr>
            <a:r>
              <a:rPr lang="en-US" dirty="0"/>
              <a:t>Salting is simply a matter of </a:t>
            </a:r>
            <a:r>
              <a:rPr lang="en-US" b="1" dirty="0">
                <a:solidFill>
                  <a:srgbClr val="002060"/>
                </a:solidFill>
              </a:rPr>
              <a:t>adding some text</a:t>
            </a:r>
            <a:r>
              <a:rPr lang="en-US" dirty="0"/>
              <a:t> to each parameter to be encrypted, like this (with the salt highlighted in bold):</a:t>
            </a:r>
          </a:p>
          <a:p>
            <a:pPr>
              <a:buFont typeface="Courier New" panose="02070309020205020404" pitchFamily="49" charset="0"/>
              <a:buChar char="o"/>
            </a:pPr>
            <a:endParaRPr lang="en-US" dirty="0"/>
          </a:p>
          <a:p>
            <a:pPr marL="0" indent="0" algn="ctr">
              <a:buNone/>
            </a:pPr>
            <a:r>
              <a:rPr lang="en-US" dirty="0">
                <a:solidFill>
                  <a:srgbClr val="0070C0"/>
                </a:solidFill>
              </a:rPr>
              <a:t>$token = hash('ripemd128', '</a:t>
            </a:r>
            <a:r>
              <a:rPr lang="en-US" b="1" dirty="0" err="1">
                <a:solidFill>
                  <a:srgbClr val="0070C0"/>
                </a:solidFill>
              </a:rPr>
              <a:t>saltstring</a:t>
            </a:r>
            <a:r>
              <a:rPr lang="en-US" dirty="0" err="1">
                <a:solidFill>
                  <a:srgbClr val="0070C0"/>
                </a:solidFill>
              </a:rPr>
              <a:t>mypassword</a:t>
            </a:r>
            <a:r>
              <a:rPr lang="en-US" dirty="0">
                <a:solidFill>
                  <a:srgbClr val="0070C0"/>
                </a:solidFill>
              </a:rPr>
              <a:t>');</a:t>
            </a:r>
          </a:p>
          <a:p>
            <a:endParaRPr lang="en-US" dirty="0">
              <a:solidFill>
                <a:srgbClr val="0070C0"/>
              </a:solidFill>
            </a:endParaRPr>
          </a:p>
        </p:txBody>
      </p:sp>
    </p:spTree>
    <p:extLst>
      <p:ext uri="{BB962C8B-B14F-4D97-AF65-F5344CB8AC3E}">
        <p14:creationId xmlns:p14="http://schemas.microsoft.com/office/powerpoint/2010/main" val="21212350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5A4AE-4FD5-4334-BB6B-0BECDF8E1D44}"/>
              </a:ext>
            </a:extLst>
          </p:cNvPr>
          <p:cNvSpPr>
            <a:spLocks noGrp="1"/>
          </p:cNvSpPr>
          <p:nvPr>
            <p:ph type="title"/>
          </p:nvPr>
        </p:nvSpPr>
        <p:spPr/>
        <p:txBody>
          <a:bodyPr/>
          <a:lstStyle/>
          <a:p>
            <a:r>
              <a:rPr lang="en-US" dirty="0"/>
              <a:t>Salting</a:t>
            </a:r>
          </a:p>
        </p:txBody>
      </p:sp>
      <p:sp>
        <p:nvSpPr>
          <p:cNvPr id="3" name="Content Placeholder 2">
            <a:extLst>
              <a:ext uri="{FF2B5EF4-FFF2-40B4-BE49-F238E27FC236}">
                <a16:creationId xmlns:a16="http://schemas.microsoft.com/office/drawing/2014/main" id="{5975AEF7-1430-4C56-933B-D1CADDE6C769}"/>
              </a:ext>
            </a:extLst>
          </p:cNvPr>
          <p:cNvSpPr>
            <a:spLocks noGrp="1"/>
          </p:cNvSpPr>
          <p:nvPr>
            <p:ph idx="1"/>
          </p:nvPr>
        </p:nvSpPr>
        <p:spPr/>
        <p:txBody>
          <a:bodyPr>
            <a:normAutofit/>
          </a:bodyPr>
          <a:lstStyle/>
          <a:p>
            <a:r>
              <a:rPr lang="en-US" dirty="0"/>
              <a:t>In this example, the text </a:t>
            </a:r>
            <a:r>
              <a:rPr lang="en-US" i="1" dirty="0" err="1">
                <a:solidFill>
                  <a:srgbClr val="0070C0"/>
                </a:solidFill>
              </a:rPr>
              <a:t>saltstring</a:t>
            </a:r>
            <a:r>
              <a:rPr lang="en-US" i="1" dirty="0"/>
              <a:t> </a:t>
            </a:r>
            <a:r>
              <a:rPr lang="en-US" dirty="0"/>
              <a:t>has been prepended to the password. Of course, the more obscure you can make the salt, the better. Example:</a:t>
            </a:r>
          </a:p>
          <a:p>
            <a:endParaRPr lang="en-US" sz="500" dirty="0"/>
          </a:p>
          <a:p>
            <a:pPr marL="0" indent="0" algn="ctr">
              <a:buNone/>
            </a:pPr>
            <a:r>
              <a:rPr lang="en-US" dirty="0">
                <a:solidFill>
                  <a:srgbClr val="0070C0"/>
                </a:solidFill>
              </a:rPr>
              <a:t>$token = hash('ripemd128', '</a:t>
            </a:r>
            <a:r>
              <a:rPr lang="en-US" b="1" dirty="0" err="1">
                <a:solidFill>
                  <a:srgbClr val="0070C0"/>
                </a:solidFill>
              </a:rPr>
              <a:t>hqb</a:t>
            </a:r>
            <a:r>
              <a:rPr lang="en-US" b="1" dirty="0">
                <a:solidFill>
                  <a:srgbClr val="0070C0"/>
                </a:solidFill>
              </a:rPr>
              <a:t>%$</a:t>
            </a:r>
            <a:r>
              <a:rPr lang="en-US" b="1" dirty="0" err="1">
                <a:solidFill>
                  <a:srgbClr val="0070C0"/>
                </a:solidFill>
              </a:rPr>
              <a:t>t</a:t>
            </a:r>
            <a:r>
              <a:rPr lang="en-US" dirty="0" err="1">
                <a:solidFill>
                  <a:srgbClr val="0070C0"/>
                </a:solidFill>
              </a:rPr>
              <a:t>mypassword</a:t>
            </a:r>
            <a:r>
              <a:rPr lang="en-US" b="1" dirty="0" err="1">
                <a:solidFill>
                  <a:srgbClr val="0070C0"/>
                </a:solidFill>
              </a:rPr>
              <a:t>cg</a:t>
            </a:r>
            <a:r>
              <a:rPr lang="en-US" b="1" dirty="0">
                <a:solidFill>
                  <a:srgbClr val="0070C0"/>
                </a:solidFill>
              </a:rPr>
              <a:t>*l</a:t>
            </a:r>
            <a:r>
              <a:rPr lang="en-US" dirty="0">
                <a:solidFill>
                  <a:srgbClr val="0070C0"/>
                </a:solidFill>
              </a:rPr>
              <a:t>’);</a:t>
            </a:r>
          </a:p>
          <a:p>
            <a:pPr marL="0" indent="0" algn="ctr">
              <a:buNone/>
            </a:pPr>
            <a:endParaRPr lang="en-US" dirty="0">
              <a:solidFill>
                <a:srgbClr val="0070C0"/>
              </a:solidFill>
            </a:endParaRPr>
          </a:p>
          <a:p>
            <a:r>
              <a:rPr lang="en-US" dirty="0"/>
              <a:t>Here some random characters have been placed both </a:t>
            </a:r>
            <a:r>
              <a:rPr lang="en-US" u="sng" dirty="0"/>
              <a:t>before and after the password</a:t>
            </a:r>
            <a:r>
              <a:rPr lang="en-US" dirty="0"/>
              <a:t>.</a:t>
            </a:r>
          </a:p>
          <a:p>
            <a:pPr>
              <a:buFont typeface="Courier New" panose="02070309020205020404" pitchFamily="49" charset="0"/>
              <a:buChar char="o"/>
            </a:pPr>
            <a:r>
              <a:rPr lang="en-US" dirty="0"/>
              <a:t>Given just the database, and without access to your PHP code, it should now be next to impossible to work out the stored passwords.</a:t>
            </a:r>
          </a:p>
        </p:txBody>
      </p:sp>
    </p:spTree>
    <p:extLst>
      <p:ext uri="{BB962C8B-B14F-4D97-AF65-F5344CB8AC3E}">
        <p14:creationId xmlns:p14="http://schemas.microsoft.com/office/powerpoint/2010/main" val="114926993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5A4AE-4FD5-4334-BB6B-0BECDF8E1D44}"/>
              </a:ext>
            </a:extLst>
          </p:cNvPr>
          <p:cNvSpPr>
            <a:spLocks noGrp="1"/>
          </p:cNvSpPr>
          <p:nvPr>
            <p:ph type="title"/>
          </p:nvPr>
        </p:nvSpPr>
        <p:spPr/>
        <p:txBody>
          <a:bodyPr/>
          <a:lstStyle/>
          <a:p>
            <a:r>
              <a:rPr lang="en-US" dirty="0"/>
              <a:t>Salting</a:t>
            </a:r>
          </a:p>
        </p:txBody>
      </p:sp>
      <p:sp>
        <p:nvSpPr>
          <p:cNvPr id="3" name="Content Placeholder 2">
            <a:extLst>
              <a:ext uri="{FF2B5EF4-FFF2-40B4-BE49-F238E27FC236}">
                <a16:creationId xmlns:a16="http://schemas.microsoft.com/office/drawing/2014/main" id="{5975AEF7-1430-4C56-933B-D1CADDE6C769}"/>
              </a:ext>
            </a:extLst>
          </p:cNvPr>
          <p:cNvSpPr>
            <a:spLocks noGrp="1"/>
          </p:cNvSpPr>
          <p:nvPr>
            <p:ph idx="1"/>
          </p:nvPr>
        </p:nvSpPr>
        <p:spPr/>
        <p:txBody>
          <a:bodyPr>
            <a:normAutofit/>
          </a:bodyPr>
          <a:lstStyle/>
          <a:p>
            <a:pPr marL="0" indent="0">
              <a:buNone/>
            </a:pPr>
            <a:r>
              <a:rPr lang="en-US" dirty="0"/>
              <a:t>All you have to do when </a:t>
            </a:r>
            <a:r>
              <a:rPr lang="en-US" b="1" dirty="0">
                <a:solidFill>
                  <a:srgbClr val="002060"/>
                </a:solidFill>
              </a:rPr>
              <a:t>verifying someone’s login password </a:t>
            </a:r>
            <a:r>
              <a:rPr lang="en-US" dirty="0"/>
              <a:t>is to:</a:t>
            </a:r>
          </a:p>
          <a:p>
            <a:pPr marL="0" indent="0">
              <a:buNone/>
            </a:pPr>
            <a:r>
              <a:rPr lang="en-US" dirty="0"/>
              <a:t> </a:t>
            </a:r>
          </a:p>
          <a:p>
            <a:pPr marL="514350" indent="-514350">
              <a:buFont typeface="+mj-lt"/>
              <a:buAutoNum type="arabicPeriod"/>
            </a:pPr>
            <a:r>
              <a:rPr lang="en-US" dirty="0"/>
              <a:t>Add these same random strings back in before and after it</a:t>
            </a:r>
          </a:p>
          <a:p>
            <a:pPr marL="514350" indent="-514350">
              <a:buFont typeface="+mj-lt"/>
              <a:buAutoNum type="arabicPeriod"/>
            </a:pPr>
            <a:endParaRPr lang="en-US" dirty="0"/>
          </a:p>
          <a:p>
            <a:pPr marL="514350" indent="-514350">
              <a:buFont typeface="+mj-lt"/>
              <a:buAutoNum type="arabicPeriod"/>
            </a:pPr>
            <a:r>
              <a:rPr lang="en-US" dirty="0"/>
              <a:t>Check the resulting token from a hash call against the one stored in the database for that user</a:t>
            </a:r>
          </a:p>
          <a:p>
            <a:pPr marL="514350" indent="-514350">
              <a:buFont typeface="+mj-lt"/>
              <a:buAutoNum type="arabicPeriod"/>
            </a:pPr>
            <a:endParaRPr lang="en-US" dirty="0"/>
          </a:p>
        </p:txBody>
      </p:sp>
    </p:spTree>
    <p:extLst>
      <p:ext uri="{BB962C8B-B14F-4D97-AF65-F5344CB8AC3E}">
        <p14:creationId xmlns:p14="http://schemas.microsoft.com/office/powerpoint/2010/main" val="23876934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5A4AE-4FD5-4334-BB6B-0BECDF8E1D44}"/>
              </a:ext>
            </a:extLst>
          </p:cNvPr>
          <p:cNvSpPr>
            <a:spLocks noGrp="1"/>
          </p:cNvSpPr>
          <p:nvPr>
            <p:ph type="title"/>
          </p:nvPr>
        </p:nvSpPr>
        <p:spPr/>
        <p:txBody>
          <a:bodyPr/>
          <a:lstStyle/>
          <a:p>
            <a:r>
              <a:rPr lang="en-US" dirty="0"/>
              <a:t>Using Cookies in PHP</a:t>
            </a:r>
          </a:p>
        </p:txBody>
      </p:sp>
      <p:sp>
        <p:nvSpPr>
          <p:cNvPr id="3" name="Content Placeholder 2">
            <a:extLst>
              <a:ext uri="{FF2B5EF4-FFF2-40B4-BE49-F238E27FC236}">
                <a16:creationId xmlns:a16="http://schemas.microsoft.com/office/drawing/2014/main" id="{5975AEF7-1430-4C56-933B-D1CADDE6C769}"/>
              </a:ext>
            </a:extLst>
          </p:cNvPr>
          <p:cNvSpPr>
            <a:spLocks noGrp="1"/>
          </p:cNvSpPr>
          <p:nvPr>
            <p:ph idx="1"/>
          </p:nvPr>
        </p:nvSpPr>
        <p:spPr/>
        <p:txBody>
          <a:bodyPr>
            <a:normAutofit/>
          </a:bodyPr>
          <a:lstStyle/>
          <a:p>
            <a:pPr lvl="1">
              <a:buFont typeface="Courier New" panose="02070309020205020404" pitchFamily="49" charset="0"/>
              <a:buChar char="o"/>
            </a:pPr>
            <a:endParaRPr lang="en-US" dirty="0"/>
          </a:p>
          <a:p>
            <a:r>
              <a:rPr lang="en-US" b="1" dirty="0">
                <a:solidFill>
                  <a:srgbClr val="002060"/>
                </a:solidFill>
              </a:rPr>
              <a:t>Cookies are exchanged during the transfer of headers</a:t>
            </a:r>
            <a:r>
              <a:rPr lang="en-US" dirty="0"/>
              <a:t>, </a:t>
            </a:r>
            <a:r>
              <a:rPr lang="en-US" u="sng" dirty="0"/>
              <a:t>before the actual HTML of a web page is sent</a:t>
            </a:r>
            <a:r>
              <a:rPr lang="en-US" dirty="0"/>
              <a:t>, and it is impossible to send a cookie once any HTML has been transferred. </a:t>
            </a:r>
          </a:p>
          <a:p>
            <a:endParaRPr lang="en-US" dirty="0"/>
          </a:p>
          <a:p>
            <a:r>
              <a:rPr lang="en-US" dirty="0"/>
              <a:t>Therefore, careful planning of cookie usage is important. </a:t>
            </a:r>
          </a:p>
        </p:txBody>
      </p:sp>
    </p:spTree>
    <p:extLst>
      <p:ext uri="{BB962C8B-B14F-4D97-AF65-F5344CB8AC3E}">
        <p14:creationId xmlns:p14="http://schemas.microsoft.com/office/powerpoint/2010/main" val="181612809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975AEF7-1430-4C56-933B-D1CADDE6C769}"/>
              </a:ext>
            </a:extLst>
          </p:cNvPr>
          <p:cNvSpPr>
            <a:spLocks noGrp="1"/>
          </p:cNvSpPr>
          <p:nvPr>
            <p:ph idx="1"/>
          </p:nvPr>
        </p:nvSpPr>
        <p:spPr>
          <a:xfrm>
            <a:off x="634181" y="663677"/>
            <a:ext cx="11557819" cy="6017342"/>
          </a:xfrm>
        </p:spPr>
        <p:txBody>
          <a:bodyPr>
            <a:normAutofit fontScale="85000" lnSpcReduction="20000"/>
          </a:bodyPr>
          <a:lstStyle/>
          <a:p>
            <a:pPr marL="0" indent="0">
              <a:buNone/>
            </a:pPr>
            <a:r>
              <a:rPr lang="en-US" dirty="0">
                <a:solidFill>
                  <a:srgbClr val="0070C0"/>
                </a:solidFill>
              </a:rPr>
              <a:t>&lt;?</a:t>
            </a:r>
            <a:r>
              <a:rPr lang="en-US" dirty="0" err="1">
                <a:solidFill>
                  <a:srgbClr val="0070C0"/>
                </a:solidFill>
              </a:rPr>
              <a:t>php</a:t>
            </a:r>
            <a:r>
              <a:rPr lang="en-US" dirty="0">
                <a:solidFill>
                  <a:srgbClr val="0070C0"/>
                </a:solidFill>
              </a:rPr>
              <a:t>	 // </a:t>
            </a:r>
            <a:r>
              <a:rPr lang="en-US" dirty="0" err="1">
                <a:solidFill>
                  <a:srgbClr val="0070C0"/>
                </a:solidFill>
              </a:rPr>
              <a:t>setupusers.php</a:t>
            </a:r>
            <a:endParaRPr lang="en-US" dirty="0">
              <a:solidFill>
                <a:srgbClr val="0070C0"/>
              </a:solidFill>
            </a:endParaRPr>
          </a:p>
          <a:p>
            <a:pPr marL="0" indent="0">
              <a:buNone/>
            </a:pPr>
            <a:r>
              <a:rPr lang="en-US" dirty="0">
                <a:solidFill>
                  <a:srgbClr val="0070C0"/>
                </a:solidFill>
              </a:rPr>
              <a:t>	</a:t>
            </a:r>
            <a:r>
              <a:rPr lang="en-US" dirty="0" err="1">
                <a:solidFill>
                  <a:srgbClr val="0070C0"/>
                </a:solidFill>
              </a:rPr>
              <a:t>require_once</a:t>
            </a:r>
            <a:r>
              <a:rPr lang="en-US" dirty="0">
                <a:solidFill>
                  <a:srgbClr val="0070C0"/>
                </a:solidFill>
              </a:rPr>
              <a:t> '</a:t>
            </a:r>
            <a:r>
              <a:rPr lang="en-US" dirty="0" err="1">
                <a:solidFill>
                  <a:srgbClr val="0070C0"/>
                </a:solidFill>
              </a:rPr>
              <a:t>login.php</a:t>
            </a:r>
            <a:r>
              <a:rPr lang="en-US" dirty="0">
                <a:solidFill>
                  <a:srgbClr val="0070C0"/>
                </a:solidFill>
              </a:rPr>
              <a:t>’;</a:t>
            </a:r>
          </a:p>
          <a:p>
            <a:pPr marL="0" indent="0">
              <a:buNone/>
            </a:pPr>
            <a:r>
              <a:rPr lang="en-US" dirty="0">
                <a:solidFill>
                  <a:srgbClr val="0070C0"/>
                </a:solidFill>
              </a:rPr>
              <a:t>	$connection = new </a:t>
            </a:r>
            <a:r>
              <a:rPr lang="en-US" dirty="0" err="1">
                <a:solidFill>
                  <a:srgbClr val="0070C0"/>
                </a:solidFill>
              </a:rPr>
              <a:t>mysqli</a:t>
            </a:r>
            <a:r>
              <a:rPr lang="en-US" dirty="0">
                <a:solidFill>
                  <a:srgbClr val="0070C0"/>
                </a:solidFill>
              </a:rPr>
              <a:t>($</a:t>
            </a:r>
            <a:r>
              <a:rPr lang="en-US" dirty="0" err="1">
                <a:solidFill>
                  <a:srgbClr val="0070C0"/>
                </a:solidFill>
              </a:rPr>
              <a:t>hn</a:t>
            </a:r>
            <a:r>
              <a:rPr lang="en-US" dirty="0">
                <a:solidFill>
                  <a:srgbClr val="0070C0"/>
                </a:solidFill>
              </a:rPr>
              <a:t>, $un, $pw, $</a:t>
            </a:r>
            <a:r>
              <a:rPr lang="en-US" dirty="0" err="1">
                <a:solidFill>
                  <a:srgbClr val="0070C0"/>
                </a:solidFill>
              </a:rPr>
              <a:t>db</a:t>
            </a:r>
            <a:r>
              <a:rPr lang="en-US" dirty="0">
                <a:solidFill>
                  <a:srgbClr val="0070C0"/>
                </a:solidFill>
              </a:rPr>
              <a:t>);	</a:t>
            </a:r>
          </a:p>
          <a:p>
            <a:pPr marL="0" indent="0">
              <a:buNone/>
            </a:pPr>
            <a:r>
              <a:rPr lang="en-US" dirty="0">
                <a:solidFill>
                  <a:srgbClr val="0070C0"/>
                </a:solidFill>
              </a:rPr>
              <a:t>	if ($connection-&gt;</a:t>
            </a:r>
            <a:r>
              <a:rPr lang="en-US" dirty="0" err="1">
                <a:solidFill>
                  <a:srgbClr val="0070C0"/>
                </a:solidFill>
              </a:rPr>
              <a:t>connect_error</a:t>
            </a:r>
            <a:r>
              <a:rPr lang="en-US" dirty="0">
                <a:solidFill>
                  <a:srgbClr val="0070C0"/>
                </a:solidFill>
              </a:rPr>
              <a:t>) die($connection-&gt;</a:t>
            </a:r>
            <a:r>
              <a:rPr lang="en-US" dirty="0" err="1">
                <a:solidFill>
                  <a:srgbClr val="0070C0"/>
                </a:solidFill>
              </a:rPr>
              <a:t>connect_error</a:t>
            </a:r>
            <a:r>
              <a:rPr lang="en-US" dirty="0">
                <a:solidFill>
                  <a:srgbClr val="0070C0"/>
                </a:solidFill>
              </a:rPr>
              <a:t>);</a:t>
            </a:r>
          </a:p>
          <a:p>
            <a:pPr marL="0" indent="0">
              <a:buNone/>
            </a:pPr>
            <a:r>
              <a:rPr lang="en-US" dirty="0">
                <a:solidFill>
                  <a:srgbClr val="0070C0"/>
                </a:solidFill>
              </a:rPr>
              <a:t>	</a:t>
            </a:r>
          </a:p>
          <a:p>
            <a:pPr marL="0" indent="0">
              <a:buNone/>
            </a:pPr>
            <a:r>
              <a:rPr lang="en-US" dirty="0">
                <a:solidFill>
                  <a:srgbClr val="0070C0"/>
                </a:solidFill>
              </a:rPr>
              <a:t>	$query = "CREATE TABLE users (</a:t>
            </a:r>
          </a:p>
          <a:p>
            <a:pPr marL="0" indent="0">
              <a:buNone/>
            </a:pPr>
            <a:r>
              <a:rPr lang="en-US" dirty="0">
                <a:solidFill>
                  <a:srgbClr val="0070C0"/>
                </a:solidFill>
              </a:rPr>
              <a:t>		forename VARCHAR(32) NOT NULL,</a:t>
            </a:r>
          </a:p>
          <a:p>
            <a:pPr marL="0" indent="0">
              <a:buNone/>
            </a:pPr>
            <a:r>
              <a:rPr lang="en-US" dirty="0">
                <a:solidFill>
                  <a:srgbClr val="0070C0"/>
                </a:solidFill>
              </a:rPr>
              <a:t>		surname VARCHAR(32) NOT NULL,</a:t>
            </a:r>
          </a:p>
          <a:p>
            <a:pPr marL="0" indent="0">
              <a:buNone/>
            </a:pPr>
            <a:r>
              <a:rPr lang="en-US" dirty="0">
                <a:solidFill>
                  <a:srgbClr val="0070C0"/>
                </a:solidFill>
              </a:rPr>
              <a:t>		username VARCHAR(32) NOT NULL UNIQUE,</a:t>
            </a:r>
          </a:p>
          <a:p>
            <a:pPr marL="0" indent="0">
              <a:buNone/>
            </a:pPr>
            <a:r>
              <a:rPr lang="en-US" dirty="0">
                <a:solidFill>
                  <a:srgbClr val="0070C0"/>
                </a:solidFill>
              </a:rPr>
              <a:t>		password VARCHAR(32) NOT NULL</a:t>
            </a:r>
          </a:p>
          <a:p>
            <a:pPr marL="0" indent="0">
              <a:buNone/>
            </a:pPr>
            <a:r>
              <a:rPr lang="en-US" dirty="0">
                <a:solidFill>
                  <a:srgbClr val="0070C0"/>
                </a:solidFill>
              </a:rPr>
              <a:t>	)";</a:t>
            </a:r>
          </a:p>
          <a:p>
            <a:pPr marL="0" indent="0">
              <a:buNone/>
            </a:pPr>
            <a:endParaRPr lang="en-US" dirty="0">
              <a:solidFill>
                <a:srgbClr val="0070C0"/>
              </a:solidFill>
            </a:endParaRPr>
          </a:p>
          <a:p>
            <a:pPr marL="457200" lvl="1" indent="0">
              <a:buNone/>
            </a:pPr>
            <a:r>
              <a:rPr lang="en-US" sz="2900" dirty="0">
                <a:solidFill>
                  <a:srgbClr val="0070C0"/>
                </a:solidFill>
              </a:rPr>
              <a:t>	$result = $connection-&gt;query($query);</a:t>
            </a:r>
          </a:p>
          <a:p>
            <a:pPr marL="457200" lvl="1" indent="0">
              <a:buNone/>
            </a:pPr>
            <a:r>
              <a:rPr lang="en-US" sz="2900" dirty="0">
                <a:solidFill>
                  <a:srgbClr val="0070C0"/>
                </a:solidFill>
              </a:rPr>
              <a:t>	if (!$result) die($connection-&gt;error);</a:t>
            </a:r>
          </a:p>
          <a:p>
            <a:pPr marL="0" indent="0">
              <a:buNone/>
            </a:pPr>
            <a:r>
              <a:rPr lang="en-US" dirty="0">
                <a:solidFill>
                  <a:srgbClr val="0070C0"/>
                </a:solidFill>
              </a:rPr>
              <a:t>…</a:t>
            </a:r>
          </a:p>
        </p:txBody>
      </p:sp>
    </p:spTree>
    <p:extLst>
      <p:ext uri="{BB962C8B-B14F-4D97-AF65-F5344CB8AC3E}">
        <p14:creationId xmlns:p14="http://schemas.microsoft.com/office/powerpoint/2010/main" val="137367036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975AEF7-1430-4C56-933B-D1CADDE6C769}"/>
              </a:ext>
            </a:extLst>
          </p:cNvPr>
          <p:cNvSpPr>
            <a:spLocks noGrp="1"/>
          </p:cNvSpPr>
          <p:nvPr>
            <p:ph idx="1"/>
          </p:nvPr>
        </p:nvSpPr>
        <p:spPr>
          <a:xfrm>
            <a:off x="838200" y="427702"/>
            <a:ext cx="10515600" cy="6430297"/>
          </a:xfrm>
        </p:spPr>
        <p:txBody>
          <a:bodyPr>
            <a:normAutofit/>
          </a:bodyPr>
          <a:lstStyle/>
          <a:p>
            <a:pPr marL="457200" lvl="1" indent="0">
              <a:buNone/>
            </a:pPr>
            <a:endParaRPr lang="en-US" dirty="0">
              <a:solidFill>
                <a:srgbClr val="0070C0"/>
              </a:solidFill>
            </a:endParaRPr>
          </a:p>
          <a:p>
            <a:pPr marL="457200" lvl="1" indent="0">
              <a:buNone/>
            </a:pPr>
            <a:r>
              <a:rPr lang="en-US" dirty="0">
                <a:solidFill>
                  <a:srgbClr val="0070C0"/>
                </a:solidFill>
              </a:rPr>
              <a:t>…</a:t>
            </a:r>
          </a:p>
          <a:p>
            <a:pPr marL="457200" lvl="1" indent="0">
              <a:buNone/>
            </a:pPr>
            <a:r>
              <a:rPr lang="en-US" dirty="0">
                <a:solidFill>
                  <a:srgbClr val="0070C0"/>
                </a:solidFill>
              </a:rPr>
              <a:t>$salt1 = "</a:t>
            </a:r>
            <a:r>
              <a:rPr lang="en-US" dirty="0" err="1">
                <a:solidFill>
                  <a:srgbClr val="0070C0"/>
                </a:solidFill>
              </a:rPr>
              <a:t>qm&amp;h</a:t>
            </a:r>
            <a:r>
              <a:rPr lang="en-US" dirty="0">
                <a:solidFill>
                  <a:srgbClr val="0070C0"/>
                </a:solidFill>
              </a:rPr>
              <a:t>*";</a:t>
            </a:r>
          </a:p>
          <a:p>
            <a:pPr marL="457200" lvl="1" indent="0">
              <a:buNone/>
            </a:pPr>
            <a:r>
              <a:rPr lang="en-US" dirty="0">
                <a:solidFill>
                  <a:srgbClr val="0070C0"/>
                </a:solidFill>
              </a:rPr>
              <a:t>$salt2 = "</a:t>
            </a:r>
            <a:r>
              <a:rPr lang="en-US" dirty="0" err="1">
                <a:solidFill>
                  <a:srgbClr val="0070C0"/>
                </a:solidFill>
              </a:rPr>
              <a:t>pg</a:t>
            </a:r>
            <a:r>
              <a:rPr lang="en-US" dirty="0">
                <a:solidFill>
                  <a:srgbClr val="0070C0"/>
                </a:solidFill>
              </a:rPr>
              <a:t>!@";</a:t>
            </a:r>
          </a:p>
          <a:p>
            <a:pPr marL="457200" lvl="1" indent="0">
              <a:buNone/>
            </a:pPr>
            <a:endParaRPr lang="en-US" dirty="0">
              <a:solidFill>
                <a:srgbClr val="0070C0"/>
              </a:solidFill>
            </a:endParaRPr>
          </a:p>
          <a:p>
            <a:pPr marL="457200" lvl="1" indent="0">
              <a:buNone/>
            </a:pPr>
            <a:r>
              <a:rPr lang="en-US" dirty="0">
                <a:solidFill>
                  <a:srgbClr val="0070C0"/>
                </a:solidFill>
              </a:rPr>
              <a:t>$forename = 'Bill';</a:t>
            </a:r>
          </a:p>
          <a:p>
            <a:pPr marL="457200" lvl="1" indent="0">
              <a:buNone/>
            </a:pPr>
            <a:r>
              <a:rPr lang="en-US" dirty="0">
                <a:solidFill>
                  <a:srgbClr val="0070C0"/>
                </a:solidFill>
              </a:rPr>
              <a:t>$surname = 'Smith';</a:t>
            </a:r>
          </a:p>
          <a:p>
            <a:pPr marL="457200" lvl="1" indent="0">
              <a:buNone/>
            </a:pPr>
            <a:r>
              <a:rPr lang="en-US" dirty="0">
                <a:solidFill>
                  <a:srgbClr val="0070C0"/>
                </a:solidFill>
              </a:rPr>
              <a:t>$username = '</a:t>
            </a:r>
            <a:r>
              <a:rPr lang="en-US" dirty="0" err="1">
                <a:solidFill>
                  <a:srgbClr val="0070C0"/>
                </a:solidFill>
              </a:rPr>
              <a:t>bsmith</a:t>
            </a:r>
            <a:r>
              <a:rPr lang="en-US" dirty="0">
                <a:solidFill>
                  <a:srgbClr val="0070C0"/>
                </a:solidFill>
              </a:rPr>
              <a:t>';</a:t>
            </a:r>
          </a:p>
          <a:p>
            <a:pPr marL="457200" lvl="1" indent="0">
              <a:buNone/>
            </a:pPr>
            <a:r>
              <a:rPr lang="en-US" dirty="0">
                <a:solidFill>
                  <a:srgbClr val="0070C0"/>
                </a:solidFill>
              </a:rPr>
              <a:t>$password = '</a:t>
            </a:r>
            <a:r>
              <a:rPr lang="en-US" dirty="0" err="1">
                <a:solidFill>
                  <a:srgbClr val="0070C0"/>
                </a:solidFill>
              </a:rPr>
              <a:t>mysecret</a:t>
            </a:r>
            <a:r>
              <a:rPr lang="en-US" dirty="0">
                <a:solidFill>
                  <a:srgbClr val="0070C0"/>
                </a:solidFill>
              </a:rPr>
              <a:t>’;</a:t>
            </a:r>
          </a:p>
          <a:p>
            <a:pPr marL="457200" lvl="1" indent="0">
              <a:buNone/>
            </a:pPr>
            <a:endParaRPr lang="en-US" dirty="0">
              <a:solidFill>
                <a:srgbClr val="0070C0"/>
              </a:solidFill>
            </a:endParaRPr>
          </a:p>
          <a:p>
            <a:pPr marL="457200" lvl="1" indent="0">
              <a:buNone/>
            </a:pPr>
            <a:r>
              <a:rPr lang="nb-NO" b="1" dirty="0">
                <a:solidFill>
                  <a:srgbClr val="0070C0"/>
                </a:solidFill>
              </a:rPr>
              <a:t>$token = hash('ripemd128', "$salt1$password$salt2");</a:t>
            </a:r>
          </a:p>
          <a:p>
            <a:pPr marL="457200" lvl="1" indent="0">
              <a:buNone/>
            </a:pPr>
            <a:endParaRPr lang="nb-NO" b="1" dirty="0">
              <a:solidFill>
                <a:srgbClr val="0070C0"/>
              </a:solidFill>
            </a:endParaRPr>
          </a:p>
          <a:p>
            <a:pPr marL="457200" lvl="1" indent="0">
              <a:buNone/>
            </a:pPr>
            <a:r>
              <a:rPr lang="en-US" dirty="0" err="1">
                <a:solidFill>
                  <a:srgbClr val="0070C0"/>
                </a:solidFill>
              </a:rPr>
              <a:t>add_user</a:t>
            </a:r>
            <a:r>
              <a:rPr lang="en-US" dirty="0">
                <a:solidFill>
                  <a:srgbClr val="0070C0"/>
                </a:solidFill>
              </a:rPr>
              <a:t>($connection, $forename, $surname, $username, $token);</a:t>
            </a:r>
          </a:p>
          <a:p>
            <a:pPr marL="457200" lvl="1" indent="0">
              <a:buNone/>
            </a:pPr>
            <a:r>
              <a:rPr lang="en-US" dirty="0">
                <a:solidFill>
                  <a:srgbClr val="0070C0"/>
                </a:solidFill>
              </a:rPr>
              <a:t>…</a:t>
            </a:r>
          </a:p>
        </p:txBody>
      </p:sp>
    </p:spTree>
    <p:extLst>
      <p:ext uri="{BB962C8B-B14F-4D97-AF65-F5344CB8AC3E}">
        <p14:creationId xmlns:p14="http://schemas.microsoft.com/office/powerpoint/2010/main" val="29499715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975AEF7-1430-4C56-933B-D1CADDE6C769}"/>
              </a:ext>
            </a:extLst>
          </p:cNvPr>
          <p:cNvSpPr>
            <a:spLocks noGrp="1"/>
          </p:cNvSpPr>
          <p:nvPr>
            <p:ph idx="1"/>
          </p:nvPr>
        </p:nvSpPr>
        <p:spPr>
          <a:xfrm>
            <a:off x="838200" y="427702"/>
            <a:ext cx="10515600" cy="6430297"/>
          </a:xfrm>
        </p:spPr>
        <p:txBody>
          <a:bodyPr>
            <a:normAutofit lnSpcReduction="10000"/>
          </a:bodyPr>
          <a:lstStyle/>
          <a:p>
            <a:pPr marL="457200" lvl="1" indent="0">
              <a:buNone/>
            </a:pPr>
            <a:r>
              <a:rPr lang="en-US" dirty="0">
                <a:solidFill>
                  <a:srgbClr val="0070C0"/>
                </a:solidFill>
              </a:rPr>
              <a:t>…</a:t>
            </a:r>
          </a:p>
          <a:p>
            <a:pPr marL="457200" lvl="1" indent="0">
              <a:buNone/>
            </a:pPr>
            <a:r>
              <a:rPr lang="en-US" dirty="0">
                <a:solidFill>
                  <a:srgbClr val="0070C0"/>
                </a:solidFill>
              </a:rPr>
              <a:t>$forename = 'Pauline’;</a:t>
            </a:r>
          </a:p>
          <a:p>
            <a:pPr marL="457200" lvl="1" indent="0">
              <a:buNone/>
            </a:pPr>
            <a:r>
              <a:rPr lang="en-US" dirty="0">
                <a:solidFill>
                  <a:srgbClr val="0070C0"/>
                </a:solidFill>
              </a:rPr>
              <a:t>$surname = 'Jones’;</a:t>
            </a:r>
          </a:p>
          <a:p>
            <a:pPr marL="457200" lvl="1" indent="0">
              <a:buNone/>
            </a:pPr>
            <a:r>
              <a:rPr lang="en-US" dirty="0">
                <a:solidFill>
                  <a:srgbClr val="0070C0"/>
                </a:solidFill>
              </a:rPr>
              <a:t>$username = '</a:t>
            </a:r>
            <a:r>
              <a:rPr lang="en-US" dirty="0" err="1">
                <a:solidFill>
                  <a:srgbClr val="0070C0"/>
                </a:solidFill>
              </a:rPr>
              <a:t>pjones</a:t>
            </a:r>
            <a:r>
              <a:rPr lang="en-US" dirty="0">
                <a:solidFill>
                  <a:srgbClr val="0070C0"/>
                </a:solidFill>
              </a:rPr>
              <a:t>’;</a:t>
            </a:r>
          </a:p>
          <a:p>
            <a:pPr marL="457200" lvl="1" indent="0">
              <a:buNone/>
            </a:pPr>
            <a:r>
              <a:rPr lang="en-US" dirty="0">
                <a:solidFill>
                  <a:srgbClr val="0070C0"/>
                </a:solidFill>
              </a:rPr>
              <a:t>$password = 'acrobat’;</a:t>
            </a:r>
          </a:p>
          <a:p>
            <a:pPr marL="457200" lvl="1" indent="0">
              <a:buNone/>
            </a:pPr>
            <a:endParaRPr lang="en-US" dirty="0">
              <a:solidFill>
                <a:srgbClr val="0070C0"/>
              </a:solidFill>
            </a:endParaRPr>
          </a:p>
          <a:p>
            <a:pPr marL="457200" lvl="1" indent="0">
              <a:buNone/>
            </a:pPr>
            <a:r>
              <a:rPr lang="nb-NO" b="1" dirty="0">
                <a:solidFill>
                  <a:srgbClr val="0070C0"/>
                </a:solidFill>
              </a:rPr>
              <a:t>$token = hash('ripemd128', "$salt1$password$salt2");</a:t>
            </a:r>
          </a:p>
          <a:p>
            <a:pPr marL="457200" lvl="1" indent="0">
              <a:buNone/>
            </a:pPr>
            <a:endParaRPr lang="nb-NO" b="1" dirty="0">
              <a:solidFill>
                <a:srgbClr val="0070C0"/>
              </a:solidFill>
            </a:endParaRPr>
          </a:p>
          <a:p>
            <a:pPr marL="457200" lvl="1" indent="0">
              <a:buNone/>
            </a:pPr>
            <a:r>
              <a:rPr lang="en-US" dirty="0" err="1">
                <a:solidFill>
                  <a:srgbClr val="0070C0"/>
                </a:solidFill>
              </a:rPr>
              <a:t>add_user</a:t>
            </a:r>
            <a:r>
              <a:rPr lang="en-US" dirty="0">
                <a:solidFill>
                  <a:srgbClr val="0070C0"/>
                </a:solidFill>
              </a:rPr>
              <a:t>($connection, $forename, $surname, $username, $token);</a:t>
            </a:r>
          </a:p>
          <a:p>
            <a:pPr marL="457200" lvl="1" indent="0">
              <a:buNone/>
            </a:pPr>
            <a:endParaRPr lang="en-US" dirty="0">
              <a:solidFill>
                <a:srgbClr val="0070C0"/>
              </a:solidFill>
            </a:endParaRPr>
          </a:p>
          <a:p>
            <a:pPr marL="457200" lvl="1" indent="0">
              <a:buNone/>
            </a:pPr>
            <a:r>
              <a:rPr lang="en-US" dirty="0">
                <a:solidFill>
                  <a:srgbClr val="0070C0"/>
                </a:solidFill>
              </a:rPr>
              <a:t>function </a:t>
            </a:r>
            <a:r>
              <a:rPr lang="en-US" dirty="0" err="1">
                <a:solidFill>
                  <a:srgbClr val="0070C0"/>
                </a:solidFill>
              </a:rPr>
              <a:t>add_user</a:t>
            </a:r>
            <a:r>
              <a:rPr lang="en-US" dirty="0">
                <a:solidFill>
                  <a:srgbClr val="0070C0"/>
                </a:solidFill>
              </a:rPr>
              <a:t>($connection, $</a:t>
            </a:r>
            <a:r>
              <a:rPr lang="en-US" dirty="0" err="1">
                <a:solidFill>
                  <a:srgbClr val="0070C0"/>
                </a:solidFill>
              </a:rPr>
              <a:t>fn</a:t>
            </a:r>
            <a:r>
              <a:rPr lang="en-US" dirty="0">
                <a:solidFill>
                  <a:srgbClr val="0070C0"/>
                </a:solidFill>
              </a:rPr>
              <a:t>, $</a:t>
            </a:r>
            <a:r>
              <a:rPr lang="en-US" dirty="0" err="1">
                <a:solidFill>
                  <a:srgbClr val="0070C0"/>
                </a:solidFill>
              </a:rPr>
              <a:t>sn</a:t>
            </a:r>
            <a:r>
              <a:rPr lang="en-US" dirty="0">
                <a:solidFill>
                  <a:srgbClr val="0070C0"/>
                </a:solidFill>
              </a:rPr>
              <a:t>, $un, $pw) </a:t>
            </a:r>
          </a:p>
          <a:p>
            <a:pPr marL="457200" lvl="1" indent="0">
              <a:buNone/>
            </a:pPr>
            <a:r>
              <a:rPr lang="en-US" dirty="0">
                <a:solidFill>
                  <a:srgbClr val="0070C0"/>
                </a:solidFill>
              </a:rPr>
              <a:t>{</a:t>
            </a:r>
          </a:p>
          <a:p>
            <a:pPr marL="457200" lvl="1" indent="0">
              <a:buNone/>
            </a:pPr>
            <a:r>
              <a:rPr lang="en-US" dirty="0">
                <a:solidFill>
                  <a:srgbClr val="0070C0"/>
                </a:solidFill>
              </a:rPr>
              <a:t>	$query = "INSERT INTO users VALUES('$</a:t>
            </a:r>
            <a:r>
              <a:rPr lang="en-US" dirty="0" err="1">
                <a:solidFill>
                  <a:srgbClr val="0070C0"/>
                </a:solidFill>
              </a:rPr>
              <a:t>fn</a:t>
            </a:r>
            <a:r>
              <a:rPr lang="en-US" dirty="0">
                <a:solidFill>
                  <a:srgbClr val="0070C0"/>
                </a:solidFill>
              </a:rPr>
              <a:t>', '$</a:t>
            </a:r>
            <a:r>
              <a:rPr lang="en-US" dirty="0" err="1">
                <a:solidFill>
                  <a:srgbClr val="0070C0"/>
                </a:solidFill>
              </a:rPr>
              <a:t>sn</a:t>
            </a:r>
            <a:r>
              <a:rPr lang="en-US" dirty="0">
                <a:solidFill>
                  <a:srgbClr val="0070C0"/>
                </a:solidFill>
              </a:rPr>
              <a:t>', '$un', '$pw')";</a:t>
            </a:r>
          </a:p>
          <a:p>
            <a:pPr marL="457200" lvl="1" indent="0">
              <a:buNone/>
            </a:pPr>
            <a:r>
              <a:rPr lang="en-US" dirty="0">
                <a:solidFill>
                  <a:srgbClr val="0070C0"/>
                </a:solidFill>
              </a:rPr>
              <a:t>	$result = $connection-&gt;query($query);</a:t>
            </a:r>
          </a:p>
          <a:p>
            <a:pPr marL="457200" lvl="1" indent="0">
              <a:buNone/>
            </a:pPr>
            <a:r>
              <a:rPr lang="en-US" dirty="0">
                <a:solidFill>
                  <a:srgbClr val="0070C0"/>
                </a:solidFill>
              </a:rPr>
              <a:t>	if (!$result) die($connection-&gt;error);</a:t>
            </a:r>
          </a:p>
          <a:p>
            <a:pPr marL="457200" lvl="1" indent="0">
              <a:buNone/>
            </a:pPr>
            <a:r>
              <a:rPr lang="en-US" dirty="0">
                <a:solidFill>
                  <a:srgbClr val="0070C0"/>
                </a:solidFill>
              </a:rPr>
              <a:t>}</a:t>
            </a:r>
          </a:p>
          <a:p>
            <a:pPr marL="0" indent="0">
              <a:buNone/>
            </a:pPr>
            <a:r>
              <a:rPr lang="en-US" sz="2400" dirty="0">
                <a:solidFill>
                  <a:srgbClr val="0070C0"/>
                </a:solidFill>
              </a:rPr>
              <a:t>?&gt;</a:t>
            </a:r>
          </a:p>
        </p:txBody>
      </p:sp>
    </p:spTree>
    <p:extLst>
      <p:ext uri="{BB962C8B-B14F-4D97-AF65-F5344CB8AC3E}">
        <p14:creationId xmlns:p14="http://schemas.microsoft.com/office/powerpoint/2010/main" val="12540416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975AEF7-1430-4C56-933B-D1CADDE6C769}"/>
              </a:ext>
            </a:extLst>
          </p:cNvPr>
          <p:cNvSpPr>
            <a:spLocks noGrp="1"/>
          </p:cNvSpPr>
          <p:nvPr>
            <p:ph idx="1"/>
          </p:nvPr>
        </p:nvSpPr>
        <p:spPr>
          <a:xfrm>
            <a:off x="457201" y="427702"/>
            <a:ext cx="11606980" cy="6430297"/>
          </a:xfrm>
        </p:spPr>
        <p:txBody>
          <a:bodyPr>
            <a:normAutofit/>
          </a:bodyPr>
          <a:lstStyle/>
          <a:p>
            <a:pPr marL="0" indent="0">
              <a:buNone/>
            </a:pPr>
            <a:r>
              <a:rPr lang="en-US" sz="2400" dirty="0">
                <a:solidFill>
                  <a:srgbClr val="0070C0"/>
                </a:solidFill>
              </a:rPr>
              <a:t>&lt;?</a:t>
            </a:r>
            <a:r>
              <a:rPr lang="en-US" sz="2400" dirty="0" err="1">
                <a:solidFill>
                  <a:srgbClr val="0070C0"/>
                </a:solidFill>
              </a:rPr>
              <a:t>php</a:t>
            </a:r>
            <a:r>
              <a:rPr lang="en-US" sz="2400" dirty="0">
                <a:solidFill>
                  <a:srgbClr val="0070C0"/>
                </a:solidFill>
              </a:rPr>
              <a:t> // </a:t>
            </a:r>
            <a:r>
              <a:rPr lang="en-US" sz="2400" dirty="0" err="1">
                <a:solidFill>
                  <a:srgbClr val="0070C0"/>
                </a:solidFill>
              </a:rPr>
              <a:t>authenticate.php</a:t>
            </a:r>
            <a:endParaRPr lang="en-US" sz="2400" dirty="0">
              <a:solidFill>
                <a:srgbClr val="0070C0"/>
              </a:solidFill>
            </a:endParaRPr>
          </a:p>
          <a:p>
            <a:pPr marL="0" indent="0">
              <a:buNone/>
            </a:pPr>
            <a:r>
              <a:rPr lang="en-US" sz="2400" dirty="0">
                <a:solidFill>
                  <a:srgbClr val="0070C0"/>
                </a:solidFill>
              </a:rPr>
              <a:t>	</a:t>
            </a:r>
            <a:r>
              <a:rPr lang="en-US" sz="2400" dirty="0" err="1">
                <a:solidFill>
                  <a:srgbClr val="0070C0"/>
                </a:solidFill>
              </a:rPr>
              <a:t>require_once</a:t>
            </a:r>
            <a:r>
              <a:rPr lang="en-US" sz="2400" dirty="0">
                <a:solidFill>
                  <a:srgbClr val="0070C0"/>
                </a:solidFill>
              </a:rPr>
              <a:t> '</a:t>
            </a:r>
            <a:r>
              <a:rPr lang="en-US" sz="2400" dirty="0" err="1">
                <a:solidFill>
                  <a:srgbClr val="0070C0"/>
                </a:solidFill>
              </a:rPr>
              <a:t>login.php</a:t>
            </a:r>
            <a:r>
              <a:rPr lang="en-US" sz="2400" dirty="0">
                <a:solidFill>
                  <a:srgbClr val="0070C0"/>
                </a:solidFill>
              </a:rPr>
              <a:t>’;</a:t>
            </a:r>
          </a:p>
          <a:p>
            <a:pPr marL="0" indent="0">
              <a:buNone/>
            </a:pPr>
            <a:r>
              <a:rPr lang="en-US" sz="2400" dirty="0">
                <a:solidFill>
                  <a:srgbClr val="0070C0"/>
                </a:solidFill>
              </a:rPr>
              <a:t>	$connection = new </a:t>
            </a:r>
            <a:r>
              <a:rPr lang="en-US" sz="2400" dirty="0" err="1">
                <a:solidFill>
                  <a:srgbClr val="0070C0"/>
                </a:solidFill>
              </a:rPr>
              <a:t>mysqli</a:t>
            </a:r>
            <a:r>
              <a:rPr lang="en-US" sz="2400" dirty="0">
                <a:solidFill>
                  <a:srgbClr val="0070C0"/>
                </a:solidFill>
              </a:rPr>
              <a:t>($</a:t>
            </a:r>
            <a:r>
              <a:rPr lang="en-US" sz="2400" dirty="0" err="1">
                <a:solidFill>
                  <a:srgbClr val="0070C0"/>
                </a:solidFill>
              </a:rPr>
              <a:t>hn</a:t>
            </a:r>
            <a:r>
              <a:rPr lang="en-US" sz="2400" dirty="0">
                <a:solidFill>
                  <a:srgbClr val="0070C0"/>
                </a:solidFill>
              </a:rPr>
              <a:t>, $un, $pw, $</a:t>
            </a:r>
            <a:r>
              <a:rPr lang="en-US" sz="2400" dirty="0" err="1">
                <a:solidFill>
                  <a:srgbClr val="0070C0"/>
                </a:solidFill>
              </a:rPr>
              <a:t>db</a:t>
            </a:r>
            <a:r>
              <a:rPr lang="en-US" sz="2400" dirty="0">
                <a:solidFill>
                  <a:srgbClr val="0070C0"/>
                </a:solidFill>
              </a:rPr>
              <a:t>);</a:t>
            </a:r>
          </a:p>
          <a:p>
            <a:pPr marL="0" indent="0">
              <a:buNone/>
            </a:pPr>
            <a:r>
              <a:rPr lang="en-US" sz="2400" dirty="0">
                <a:solidFill>
                  <a:srgbClr val="0070C0"/>
                </a:solidFill>
              </a:rPr>
              <a:t>	if ($connection-&gt;</a:t>
            </a:r>
            <a:r>
              <a:rPr lang="en-US" sz="2400" dirty="0" err="1">
                <a:solidFill>
                  <a:srgbClr val="0070C0"/>
                </a:solidFill>
              </a:rPr>
              <a:t>connect_error</a:t>
            </a:r>
            <a:r>
              <a:rPr lang="en-US" sz="2400" dirty="0">
                <a:solidFill>
                  <a:srgbClr val="0070C0"/>
                </a:solidFill>
              </a:rPr>
              <a:t>) die($connection-&gt;</a:t>
            </a:r>
            <a:r>
              <a:rPr lang="en-US" sz="2400" dirty="0" err="1">
                <a:solidFill>
                  <a:srgbClr val="0070C0"/>
                </a:solidFill>
              </a:rPr>
              <a:t>connect_error</a:t>
            </a:r>
            <a:r>
              <a:rPr lang="en-US" sz="2400" dirty="0">
                <a:solidFill>
                  <a:srgbClr val="0070C0"/>
                </a:solidFill>
              </a:rPr>
              <a:t>);</a:t>
            </a:r>
          </a:p>
          <a:p>
            <a:pPr marL="0" indent="0">
              <a:buNone/>
            </a:pPr>
            <a:r>
              <a:rPr lang="en-US" sz="2400" dirty="0">
                <a:solidFill>
                  <a:srgbClr val="0070C0"/>
                </a:solidFill>
              </a:rPr>
              <a:t>	</a:t>
            </a:r>
          </a:p>
          <a:p>
            <a:pPr marL="0" indent="0">
              <a:buNone/>
            </a:pPr>
            <a:r>
              <a:rPr lang="en-US" sz="2400" dirty="0">
                <a:solidFill>
                  <a:srgbClr val="0070C0"/>
                </a:solidFill>
              </a:rPr>
              <a:t>	if (</a:t>
            </a:r>
            <a:r>
              <a:rPr lang="en-US" sz="2400" dirty="0" err="1">
                <a:solidFill>
                  <a:srgbClr val="0070C0"/>
                </a:solidFill>
              </a:rPr>
              <a:t>isset</a:t>
            </a:r>
            <a:r>
              <a:rPr lang="en-US" sz="2400" dirty="0">
                <a:solidFill>
                  <a:srgbClr val="0070C0"/>
                </a:solidFill>
              </a:rPr>
              <a:t>($_SERVER['PHP_AUTH_USER']) &amp;&amp; </a:t>
            </a:r>
            <a:r>
              <a:rPr lang="en-US" sz="2400" dirty="0" err="1">
                <a:solidFill>
                  <a:srgbClr val="0070C0"/>
                </a:solidFill>
              </a:rPr>
              <a:t>isset</a:t>
            </a:r>
            <a:r>
              <a:rPr lang="en-US" sz="2400" dirty="0">
                <a:solidFill>
                  <a:srgbClr val="0070C0"/>
                </a:solidFill>
              </a:rPr>
              <a:t>($_SERVER['PHP_AUTH_PW’]))</a:t>
            </a:r>
          </a:p>
          <a:p>
            <a:pPr marL="0" indent="0">
              <a:buNone/>
            </a:pPr>
            <a:r>
              <a:rPr lang="en-US" sz="2400" dirty="0">
                <a:solidFill>
                  <a:srgbClr val="0070C0"/>
                </a:solidFill>
              </a:rPr>
              <a:t>	{</a:t>
            </a:r>
          </a:p>
          <a:p>
            <a:pPr marL="0" indent="0">
              <a:buNone/>
            </a:pPr>
            <a:r>
              <a:rPr lang="en-US" sz="2400" b="1" dirty="0">
                <a:solidFill>
                  <a:srgbClr val="0070C0"/>
                </a:solidFill>
              </a:rPr>
              <a:t>	    </a:t>
            </a:r>
            <a:r>
              <a:rPr lang="en-US" sz="2200" b="1" dirty="0">
                <a:solidFill>
                  <a:srgbClr val="0070C0"/>
                </a:solidFill>
              </a:rPr>
              <a:t>$</a:t>
            </a:r>
            <a:r>
              <a:rPr lang="en-US" sz="2200" b="1" dirty="0" err="1">
                <a:solidFill>
                  <a:srgbClr val="0070C0"/>
                </a:solidFill>
              </a:rPr>
              <a:t>un_temp</a:t>
            </a:r>
            <a:r>
              <a:rPr lang="en-US" sz="2200" b="1" dirty="0">
                <a:solidFill>
                  <a:srgbClr val="0070C0"/>
                </a:solidFill>
              </a:rPr>
              <a:t> = </a:t>
            </a:r>
            <a:r>
              <a:rPr lang="en-US" sz="2200" b="1" dirty="0" err="1">
                <a:solidFill>
                  <a:srgbClr val="0070C0"/>
                </a:solidFill>
              </a:rPr>
              <a:t>mysql_entities_fix_string</a:t>
            </a:r>
            <a:r>
              <a:rPr lang="en-US" sz="2200" b="1" dirty="0">
                <a:solidFill>
                  <a:srgbClr val="0070C0"/>
                </a:solidFill>
              </a:rPr>
              <a:t>($connection, $_SERVER['PHP_AUTH_USER']);</a:t>
            </a:r>
          </a:p>
          <a:p>
            <a:pPr marL="0" indent="0">
              <a:buNone/>
            </a:pPr>
            <a:r>
              <a:rPr lang="en-US" sz="2200" b="1" dirty="0">
                <a:solidFill>
                  <a:srgbClr val="0070C0"/>
                </a:solidFill>
              </a:rPr>
              <a:t>	    $</a:t>
            </a:r>
            <a:r>
              <a:rPr lang="en-US" sz="2200" b="1" dirty="0" err="1">
                <a:solidFill>
                  <a:srgbClr val="0070C0"/>
                </a:solidFill>
              </a:rPr>
              <a:t>pw_temp</a:t>
            </a:r>
            <a:r>
              <a:rPr lang="en-US" sz="2200" b="1" dirty="0">
                <a:solidFill>
                  <a:srgbClr val="0070C0"/>
                </a:solidFill>
              </a:rPr>
              <a:t> = </a:t>
            </a:r>
            <a:r>
              <a:rPr lang="en-US" sz="2200" b="1" dirty="0" err="1">
                <a:solidFill>
                  <a:srgbClr val="0070C0"/>
                </a:solidFill>
              </a:rPr>
              <a:t>mysql_entities_fix_string</a:t>
            </a:r>
            <a:r>
              <a:rPr lang="en-US" sz="2200" b="1" dirty="0">
                <a:solidFill>
                  <a:srgbClr val="0070C0"/>
                </a:solidFill>
              </a:rPr>
              <a:t>($connection, $_SERVER['PHP_AUTH_PW']);</a:t>
            </a:r>
          </a:p>
          <a:p>
            <a:pPr marL="0" indent="0">
              <a:buNone/>
            </a:pPr>
            <a:r>
              <a:rPr lang="en-US" sz="2200" b="1" dirty="0">
                <a:solidFill>
                  <a:srgbClr val="0070C0"/>
                </a:solidFill>
              </a:rPr>
              <a:t>	    $query = "SELECT * FROM users WHERE username='$</a:t>
            </a:r>
            <a:r>
              <a:rPr lang="en-US" sz="2200" b="1" dirty="0" err="1">
                <a:solidFill>
                  <a:srgbClr val="0070C0"/>
                </a:solidFill>
              </a:rPr>
              <a:t>un_temp</a:t>
            </a:r>
            <a:r>
              <a:rPr lang="en-US" sz="2200" b="1" dirty="0">
                <a:solidFill>
                  <a:srgbClr val="0070C0"/>
                </a:solidFill>
              </a:rPr>
              <a:t>’”;</a:t>
            </a:r>
          </a:p>
          <a:p>
            <a:pPr marL="0" indent="0">
              <a:buNone/>
            </a:pPr>
            <a:r>
              <a:rPr lang="en-US" sz="2200" b="1" dirty="0">
                <a:solidFill>
                  <a:srgbClr val="0070C0"/>
                </a:solidFill>
              </a:rPr>
              <a:t>	    $result = $connection-&gt;query($query);</a:t>
            </a:r>
          </a:p>
          <a:p>
            <a:pPr marL="0" indent="0">
              <a:buNone/>
            </a:pPr>
            <a:r>
              <a:rPr lang="en-US" sz="2200" b="1" dirty="0">
                <a:solidFill>
                  <a:srgbClr val="0070C0"/>
                </a:solidFill>
              </a:rPr>
              <a:t>	 </a:t>
            </a:r>
            <a:r>
              <a:rPr lang="en-US" sz="2400" b="1" dirty="0">
                <a:solidFill>
                  <a:srgbClr val="0070C0"/>
                </a:solidFill>
              </a:rPr>
              <a:t>…</a:t>
            </a:r>
          </a:p>
        </p:txBody>
      </p:sp>
    </p:spTree>
    <p:extLst>
      <p:ext uri="{BB962C8B-B14F-4D97-AF65-F5344CB8AC3E}">
        <p14:creationId xmlns:p14="http://schemas.microsoft.com/office/powerpoint/2010/main" val="265897398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975AEF7-1430-4C56-933B-D1CADDE6C769}"/>
              </a:ext>
            </a:extLst>
          </p:cNvPr>
          <p:cNvSpPr>
            <a:spLocks noGrp="1"/>
          </p:cNvSpPr>
          <p:nvPr>
            <p:ph idx="1"/>
          </p:nvPr>
        </p:nvSpPr>
        <p:spPr>
          <a:xfrm>
            <a:off x="132735" y="0"/>
            <a:ext cx="12059265" cy="6857999"/>
          </a:xfrm>
        </p:spPr>
        <p:txBody>
          <a:bodyPr>
            <a:normAutofit fontScale="85000" lnSpcReduction="20000"/>
          </a:bodyPr>
          <a:lstStyle/>
          <a:p>
            <a:pPr marL="0" indent="0">
              <a:buNone/>
            </a:pPr>
            <a:r>
              <a:rPr lang="en-US" b="1" dirty="0">
                <a:solidFill>
                  <a:srgbClr val="0070C0"/>
                </a:solidFill>
              </a:rPr>
              <a:t>…		</a:t>
            </a:r>
          </a:p>
          <a:p>
            <a:pPr marL="0" indent="0">
              <a:buNone/>
            </a:pPr>
            <a:r>
              <a:rPr lang="en-US" b="1" dirty="0">
                <a:solidFill>
                  <a:srgbClr val="0070C0"/>
                </a:solidFill>
              </a:rPr>
              <a:t>		if (!$result) die($connection-&gt;error);</a:t>
            </a:r>
          </a:p>
          <a:p>
            <a:pPr marL="0" indent="0">
              <a:buNone/>
            </a:pPr>
            <a:r>
              <a:rPr lang="en-US" b="1" dirty="0">
                <a:solidFill>
                  <a:srgbClr val="0070C0"/>
                </a:solidFill>
              </a:rPr>
              <a:t>		</a:t>
            </a:r>
            <a:r>
              <a:rPr lang="en-US" b="1" dirty="0" err="1">
                <a:solidFill>
                  <a:srgbClr val="0070C0"/>
                </a:solidFill>
              </a:rPr>
              <a:t>elseif</a:t>
            </a:r>
            <a:r>
              <a:rPr lang="en-US" b="1" dirty="0">
                <a:solidFill>
                  <a:srgbClr val="0070C0"/>
                </a:solidFill>
              </a:rPr>
              <a:t> ($result-&gt;</a:t>
            </a:r>
            <a:r>
              <a:rPr lang="en-US" b="1" dirty="0" err="1">
                <a:solidFill>
                  <a:srgbClr val="0070C0"/>
                </a:solidFill>
              </a:rPr>
              <a:t>num_rows</a:t>
            </a:r>
            <a:r>
              <a:rPr lang="en-US" b="1" dirty="0">
                <a:solidFill>
                  <a:srgbClr val="0070C0"/>
                </a:solidFill>
              </a:rPr>
              <a:t>) </a:t>
            </a:r>
          </a:p>
          <a:p>
            <a:pPr marL="0" indent="0">
              <a:buNone/>
            </a:pPr>
            <a:r>
              <a:rPr lang="en-US" b="1" dirty="0">
                <a:solidFill>
                  <a:srgbClr val="0070C0"/>
                </a:solidFill>
              </a:rPr>
              <a:t>		{</a:t>
            </a:r>
          </a:p>
          <a:p>
            <a:pPr marL="0" indent="0">
              <a:buNone/>
            </a:pPr>
            <a:r>
              <a:rPr lang="en-US" b="1" dirty="0">
                <a:solidFill>
                  <a:srgbClr val="0070C0"/>
                </a:solidFill>
              </a:rPr>
              <a:t>			$row = $result-&gt;</a:t>
            </a:r>
            <a:r>
              <a:rPr lang="en-US" b="1" dirty="0" err="1">
                <a:solidFill>
                  <a:srgbClr val="0070C0"/>
                </a:solidFill>
              </a:rPr>
              <a:t>fetch_array</a:t>
            </a:r>
            <a:r>
              <a:rPr lang="en-US" b="1" dirty="0">
                <a:solidFill>
                  <a:srgbClr val="0070C0"/>
                </a:solidFill>
              </a:rPr>
              <a:t>(MYSQLI_NUM);</a:t>
            </a:r>
          </a:p>
          <a:p>
            <a:pPr marL="0" indent="0">
              <a:buNone/>
            </a:pPr>
            <a:r>
              <a:rPr lang="en-US" b="1" dirty="0">
                <a:solidFill>
                  <a:srgbClr val="0070C0"/>
                </a:solidFill>
              </a:rPr>
              <a:t>			$result-&gt;close();</a:t>
            </a:r>
          </a:p>
          <a:p>
            <a:pPr marL="0" indent="0">
              <a:buNone/>
            </a:pPr>
            <a:r>
              <a:rPr lang="en-US" b="1" dirty="0">
                <a:solidFill>
                  <a:srgbClr val="0070C0"/>
                </a:solidFill>
              </a:rPr>
              <a:t>			$salt1 = "</a:t>
            </a:r>
            <a:r>
              <a:rPr lang="en-US" b="1" dirty="0" err="1">
                <a:solidFill>
                  <a:srgbClr val="0070C0"/>
                </a:solidFill>
              </a:rPr>
              <a:t>qm&amp;h</a:t>
            </a:r>
            <a:r>
              <a:rPr lang="en-US" b="1" dirty="0">
                <a:solidFill>
                  <a:srgbClr val="0070C0"/>
                </a:solidFill>
              </a:rPr>
              <a:t>*";</a:t>
            </a:r>
          </a:p>
          <a:p>
            <a:pPr marL="0" indent="0">
              <a:buNone/>
            </a:pPr>
            <a:r>
              <a:rPr lang="en-US" b="1" dirty="0">
                <a:solidFill>
                  <a:srgbClr val="0070C0"/>
                </a:solidFill>
              </a:rPr>
              <a:t>			$salt2 = "</a:t>
            </a:r>
            <a:r>
              <a:rPr lang="en-US" b="1" dirty="0" err="1">
                <a:solidFill>
                  <a:srgbClr val="0070C0"/>
                </a:solidFill>
              </a:rPr>
              <a:t>pg</a:t>
            </a:r>
            <a:r>
              <a:rPr lang="en-US" b="1" dirty="0">
                <a:solidFill>
                  <a:srgbClr val="0070C0"/>
                </a:solidFill>
              </a:rPr>
              <a:t>!@";</a:t>
            </a:r>
          </a:p>
          <a:p>
            <a:pPr marL="0" indent="0">
              <a:buNone/>
            </a:pPr>
            <a:r>
              <a:rPr lang="en-US" b="1" dirty="0">
                <a:solidFill>
                  <a:srgbClr val="0070C0"/>
                </a:solidFill>
              </a:rPr>
              <a:t>			$token = hash('ripemd128', "$salt1$pw_temp$salt2");</a:t>
            </a:r>
          </a:p>
          <a:p>
            <a:pPr marL="0" indent="0">
              <a:buNone/>
            </a:pPr>
            <a:endParaRPr lang="en-US" b="1" dirty="0">
              <a:solidFill>
                <a:srgbClr val="0070C0"/>
              </a:solidFill>
            </a:endParaRPr>
          </a:p>
          <a:p>
            <a:pPr marL="0" indent="0">
              <a:buNone/>
            </a:pPr>
            <a:r>
              <a:rPr lang="en-US" b="1" dirty="0">
                <a:solidFill>
                  <a:srgbClr val="0070C0"/>
                </a:solidFill>
              </a:rPr>
              <a:t>			if ($token == $row[3]) </a:t>
            </a:r>
          </a:p>
          <a:p>
            <a:pPr marL="0" indent="0">
              <a:buNone/>
            </a:pPr>
            <a:r>
              <a:rPr lang="en-US" b="1" dirty="0">
                <a:solidFill>
                  <a:srgbClr val="0070C0"/>
                </a:solidFill>
              </a:rPr>
              <a:t>				echo "$row[0] $row[1] : Hi $row[0], you are 	now logged 					in as '$row[2]’”;</a:t>
            </a:r>
          </a:p>
          <a:p>
            <a:pPr marL="0" indent="0">
              <a:buNone/>
            </a:pPr>
            <a:r>
              <a:rPr lang="en-US" b="1" dirty="0">
                <a:solidFill>
                  <a:srgbClr val="0070C0"/>
                </a:solidFill>
              </a:rPr>
              <a:t>			else die("Invalid username/password combination");</a:t>
            </a:r>
          </a:p>
          <a:p>
            <a:pPr marL="0" indent="0">
              <a:buNone/>
            </a:pPr>
            <a:r>
              <a:rPr lang="en-US" b="1" dirty="0">
                <a:solidFill>
                  <a:srgbClr val="0070C0"/>
                </a:solidFill>
              </a:rPr>
              <a:t>		}</a:t>
            </a:r>
          </a:p>
          <a:p>
            <a:pPr marL="0" indent="0">
              <a:buNone/>
            </a:pPr>
            <a:r>
              <a:rPr lang="en-US" b="1" dirty="0">
                <a:solidFill>
                  <a:srgbClr val="0070C0"/>
                </a:solidFill>
              </a:rPr>
              <a:t>		else die("Invalid username/password combination");</a:t>
            </a:r>
          </a:p>
          <a:p>
            <a:pPr marL="0" indent="0">
              <a:buNone/>
            </a:pPr>
            <a:r>
              <a:rPr lang="en-US" dirty="0">
                <a:solidFill>
                  <a:srgbClr val="0070C0"/>
                </a:solidFill>
              </a:rPr>
              <a:t>	}</a:t>
            </a:r>
          </a:p>
          <a:p>
            <a:pPr marL="0" indent="0">
              <a:buNone/>
            </a:pPr>
            <a:r>
              <a:rPr lang="en-US" dirty="0">
                <a:solidFill>
                  <a:srgbClr val="0070C0"/>
                </a:solidFill>
              </a:rPr>
              <a:t>	</a:t>
            </a:r>
            <a:endParaRPr lang="en-US" sz="6600" dirty="0">
              <a:solidFill>
                <a:srgbClr val="0070C0"/>
              </a:solidFill>
            </a:endParaRPr>
          </a:p>
        </p:txBody>
      </p:sp>
    </p:spTree>
    <p:extLst>
      <p:ext uri="{BB962C8B-B14F-4D97-AF65-F5344CB8AC3E}">
        <p14:creationId xmlns:p14="http://schemas.microsoft.com/office/powerpoint/2010/main" val="237589295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975AEF7-1430-4C56-933B-D1CADDE6C769}"/>
              </a:ext>
            </a:extLst>
          </p:cNvPr>
          <p:cNvSpPr>
            <a:spLocks noGrp="1"/>
          </p:cNvSpPr>
          <p:nvPr>
            <p:ph idx="1"/>
          </p:nvPr>
        </p:nvSpPr>
        <p:spPr>
          <a:xfrm>
            <a:off x="132735" y="0"/>
            <a:ext cx="12059265" cy="6857999"/>
          </a:xfrm>
        </p:spPr>
        <p:txBody>
          <a:bodyPr>
            <a:normAutofit fontScale="92500" lnSpcReduction="20000"/>
          </a:bodyPr>
          <a:lstStyle/>
          <a:p>
            <a:pPr marL="0" indent="0">
              <a:buNone/>
            </a:pPr>
            <a:r>
              <a:rPr lang="en-US" b="1" dirty="0">
                <a:solidFill>
                  <a:srgbClr val="0070C0"/>
                </a:solidFill>
              </a:rPr>
              <a:t>…		</a:t>
            </a:r>
          </a:p>
          <a:p>
            <a:pPr marL="0" indent="0">
              <a:buNone/>
            </a:pPr>
            <a:r>
              <a:rPr lang="en-US" b="1" dirty="0">
                <a:solidFill>
                  <a:srgbClr val="0070C0"/>
                </a:solidFill>
              </a:rPr>
              <a:t>	</a:t>
            </a:r>
            <a:r>
              <a:rPr lang="en-US" dirty="0">
                <a:solidFill>
                  <a:srgbClr val="0070C0"/>
                </a:solidFill>
              </a:rPr>
              <a:t>else  { 	</a:t>
            </a:r>
            <a:r>
              <a:rPr lang="en-US" sz="2200" dirty="0">
                <a:solidFill>
                  <a:schemeClr val="tx1">
                    <a:lumMod val="65000"/>
                    <a:lumOff val="35000"/>
                  </a:schemeClr>
                </a:solidFill>
              </a:rPr>
              <a:t>// if ($_SERVER['PHP_AUTH_USER’])  and  ($_SERVER['PHP_AUTH_PW’]) are not set</a:t>
            </a:r>
          </a:p>
          <a:p>
            <a:pPr marL="0" indent="0">
              <a:buNone/>
            </a:pPr>
            <a:r>
              <a:rPr lang="en-US" dirty="0">
                <a:solidFill>
                  <a:srgbClr val="0070C0"/>
                </a:solidFill>
              </a:rPr>
              <a:t>		header('WWW-Authenticate: Basic realm="Restricted Section“’);</a:t>
            </a:r>
          </a:p>
          <a:p>
            <a:pPr marL="0" indent="0">
              <a:buNone/>
            </a:pPr>
            <a:r>
              <a:rPr lang="en-US" dirty="0">
                <a:solidFill>
                  <a:srgbClr val="0070C0"/>
                </a:solidFill>
              </a:rPr>
              <a:t>		header('HTTP/1.0 401 Unauthorized’);</a:t>
            </a:r>
          </a:p>
          <a:p>
            <a:pPr marL="0" indent="0">
              <a:buNone/>
            </a:pPr>
            <a:r>
              <a:rPr lang="en-US" dirty="0">
                <a:solidFill>
                  <a:srgbClr val="0070C0"/>
                </a:solidFill>
              </a:rPr>
              <a:t>		die ("Please enter your username and password");</a:t>
            </a:r>
          </a:p>
          <a:p>
            <a:pPr marL="0" indent="0">
              <a:buNone/>
            </a:pPr>
            <a:r>
              <a:rPr lang="en-US" dirty="0">
                <a:solidFill>
                  <a:srgbClr val="0070C0"/>
                </a:solidFill>
              </a:rPr>
              <a:t>	}</a:t>
            </a:r>
          </a:p>
          <a:p>
            <a:pPr marL="0" indent="0">
              <a:buNone/>
            </a:pPr>
            <a:r>
              <a:rPr lang="en-US" dirty="0">
                <a:solidFill>
                  <a:srgbClr val="0070C0"/>
                </a:solidFill>
              </a:rPr>
              <a:t>	$connection-&gt;close();</a:t>
            </a:r>
          </a:p>
          <a:p>
            <a:pPr marL="0" indent="0">
              <a:buNone/>
            </a:pPr>
            <a:endParaRPr lang="en-US" dirty="0">
              <a:solidFill>
                <a:srgbClr val="0070C0"/>
              </a:solidFill>
            </a:endParaRPr>
          </a:p>
          <a:p>
            <a:pPr marL="0" indent="0">
              <a:buNone/>
            </a:pPr>
            <a:r>
              <a:rPr lang="en-US" dirty="0">
                <a:solidFill>
                  <a:srgbClr val="0070C0"/>
                </a:solidFill>
              </a:rPr>
              <a:t>	function </a:t>
            </a:r>
            <a:r>
              <a:rPr lang="en-US" dirty="0" err="1">
                <a:solidFill>
                  <a:srgbClr val="0070C0"/>
                </a:solidFill>
              </a:rPr>
              <a:t>mysql_entities_fix_string</a:t>
            </a:r>
            <a:r>
              <a:rPr lang="en-US" dirty="0">
                <a:solidFill>
                  <a:srgbClr val="0070C0"/>
                </a:solidFill>
              </a:rPr>
              <a:t>($connection, $string) {</a:t>
            </a:r>
          </a:p>
          <a:p>
            <a:pPr marL="0" indent="0">
              <a:buNone/>
            </a:pPr>
            <a:r>
              <a:rPr lang="en-US" dirty="0">
                <a:solidFill>
                  <a:srgbClr val="0070C0"/>
                </a:solidFill>
              </a:rPr>
              <a:t>		return </a:t>
            </a:r>
            <a:r>
              <a:rPr lang="en-US" dirty="0" err="1">
                <a:solidFill>
                  <a:srgbClr val="0070C0"/>
                </a:solidFill>
              </a:rPr>
              <a:t>htmlentities</a:t>
            </a:r>
            <a:r>
              <a:rPr lang="en-US" dirty="0">
                <a:solidFill>
                  <a:srgbClr val="0070C0"/>
                </a:solidFill>
              </a:rPr>
              <a:t>(</a:t>
            </a:r>
            <a:r>
              <a:rPr lang="en-US" dirty="0" err="1">
                <a:solidFill>
                  <a:srgbClr val="0070C0"/>
                </a:solidFill>
              </a:rPr>
              <a:t>mysql_fix_string</a:t>
            </a:r>
            <a:r>
              <a:rPr lang="en-US" dirty="0">
                <a:solidFill>
                  <a:srgbClr val="0070C0"/>
                </a:solidFill>
              </a:rPr>
              <a:t>($connection, $string));</a:t>
            </a:r>
          </a:p>
          <a:p>
            <a:pPr marL="0" indent="0">
              <a:buNone/>
            </a:pPr>
            <a:r>
              <a:rPr lang="en-US" dirty="0">
                <a:solidFill>
                  <a:srgbClr val="0070C0"/>
                </a:solidFill>
              </a:rPr>
              <a:t>	}</a:t>
            </a:r>
          </a:p>
          <a:p>
            <a:pPr marL="0" indent="0">
              <a:buNone/>
            </a:pPr>
            <a:r>
              <a:rPr lang="en-US" dirty="0">
                <a:solidFill>
                  <a:srgbClr val="0070C0"/>
                </a:solidFill>
              </a:rPr>
              <a:t>	function </a:t>
            </a:r>
            <a:r>
              <a:rPr lang="en-US" dirty="0" err="1">
                <a:solidFill>
                  <a:srgbClr val="0070C0"/>
                </a:solidFill>
              </a:rPr>
              <a:t>mysql_fix_string</a:t>
            </a:r>
            <a:r>
              <a:rPr lang="en-US" dirty="0">
                <a:solidFill>
                  <a:srgbClr val="0070C0"/>
                </a:solidFill>
              </a:rPr>
              <a:t>($connection, $string) {</a:t>
            </a:r>
          </a:p>
          <a:p>
            <a:pPr marL="0" indent="0">
              <a:buNone/>
            </a:pPr>
            <a:r>
              <a:rPr lang="en-US" dirty="0">
                <a:solidFill>
                  <a:srgbClr val="0070C0"/>
                </a:solidFill>
              </a:rPr>
              <a:t>		if (</a:t>
            </a:r>
            <a:r>
              <a:rPr lang="en-US" dirty="0" err="1">
                <a:solidFill>
                  <a:srgbClr val="0070C0"/>
                </a:solidFill>
              </a:rPr>
              <a:t>get_magic_quotes_gpc</a:t>
            </a:r>
            <a:r>
              <a:rPr lang="en-US" dirty="0">
                <a:solidFill>
                  <a:srgbClr val="0070C0"/>
                </a:solidFill>
              </a:rPr>
              <a:t>()) $string = </a:t>
            </a:r>
            <a:r>
              <a:rPr lang="en-US" dirty="0" err="1">
                <a:solidFill>
                  <a:srgbClr val="0070C0"/>
                </a:solidFill>
              </a:rPr>
              <a:t>stripslashes</a:t>
            </a:r>
            <a:r>
              <a:rPr lang="en-US" dirty="0">
                <a:solidFill>
                  <a:srgbClr val="0070C0"/>
                </a:solidFill>
              </a:rPr>
              <a:t>($string);</a:t>
            </a:r>
          </a:p>
          <a:p>
            <a:pPr marL="0" indent="0">
              <a:buNone/>
            </a:pPr>
            <a:r>
              <a:rPr lang="en-US" dirty="0">
                <a:solidFill>
                  <a:srgbClr val="0070C0"/>
                </a:solidFill>
              </a:rPr>
              <a:t>			return $connection-&gt;</a:t>
            </a:r>
            <a:r>
              <a:rPr lang="en-US" dirty="0" err="1">
                <a:solidFill>
                  <a:srgbClr val="0070C0"/>
                </a:solidFill>
              </a:rPr>
              <a:t>real_escape_string</a:t>
            </a:r>
            <a:r>
              <a:rPr lang="en-US" dirty="0">
                <a:solidFill>
                  <a:srgbClr val="0070C0"/>
                </a:solidFill>
              </a:rPr>
              <a:t>($string);</a:t>
            </a:r>
          </a:p>
          <a:p>
            <a:pPr marL="0" indent="0">
              <a:buNone/>
            </a:pPr>
            <a:r>
              <a:rPr lang="en-US" dirty="0">
                <a:solidFill>
                  <a:srgbClr val="0070C0"/>
                </a:solidFill>
              </a:rPr>
              <a:t>	}</a:t>
            </a:r>
          </a:p>
          <a:p>
            <a:pPr marL="0" indent="0">
              <a:buNone/>
            </a:pPr>
            <a:r>
              <a:rPr lang="en-US" dirty="0">
                <a:solidFill>
                  <a:srgbClr val="0070C0"/>
                </a:solidFill>
              </a:rPr>
              <a:t>?&gt; 	</a:t>
            </a:r>
            <a:endParaRPr lang="en-US" sz="6600" dirty="0">
              <a:solidFill>
                <a:srgbClr val="0070C0"/>
              </a:solidFill>
            </a:endParaRPr>
          </a:p>
        </p:txBody>
      </p:sp>
    </p:spTree>
    <p:extLst>
      <p:ext uri="{BB962C8B-B14F-4D97-AF65-F5344CB8AC3E}">
        <p14:creationId xmlns:p14="http://schemas.microsoft.com/office/powerpoint/2010/main" val="228835975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975AEF7-1430-4C56-933B-D1CADDE6C769}"/>
              </a:ext>
            </a:extLst>
          </p:cNvPr>
          <p:cNvSpPr>
            <a:spLocks noGrp="1"/>
          </p:cNvSpPr>
          <p:nvPr>
            <p:ph idx="1"/>
          </p:nvPr>
        </p:nvSpPr>
        <p:spPr>
          <a:xfrm>
            <a:off x="442452" y="560439"/>
            <a:ext cx="11321845" cy="6032089"/>
          </a:xfrm>
        </p:spPr>
        <p:txBody>
          <a:bodyPr>
            <a:normAutofit fontScale="92500" lnSpcReduction="20000"/>
          </a:bodyPr>
          <a:lstStyle/>
          <a:p>
            <a:pPr marL="514350" indent="-514350">
              <a:buFont typeface="+mj-lt"/>
              <a:buAutoNum type="arabicPeriod"/>
            </a:pPr>
            <a:r>
              <a:rPr lang="en-US" dirty="0"/>
              <a:t>The only lines to really concern yourself with at this point start with the assigning of two variables, </a:t>
            </a:r>
            <a:r>
              <a:rPr lang="en-US" dirty="0">
                <a:solidFill>
                  <a:srgbClr val="0070C0"/>
                </a:solidFill>
              </a:rPr>
              <a:t>$</a:t>
            </a:r>
            <a:r>
              <a:rPr lang="en-US" dirty="0" err="1">
                <a:solidFill>
                  <a:srgbClr val="0070C0"/>
                </a:solidFill>
              </a:rPr>
              <a:t>un_temp</a:t>
            </a:r>
            <a:r>
              <a:rPr lang="en-US" dirty="0">
                <a:solidFill>
                  <a:srgbClr val="0070C0"/>
                </a:solidFill>
              </a:rPr>
              <a:t> </a:t>
            </a:r>
            <a:r>
              <a:rPr lang="en-US" dirty="0"/>
              <a:t>and </a:t>
            </a:r>
            <a:r>
              <a:rPr lang="en-US" dirty="0">
                <a:solidFill>
                  <a:srgbClr val="0070C0"/>
                </a:solidFill>
              </a:rPr>
              <a:t>$</a:t>
            </a:r>
            <a:r>
              <a:rPr lang="en-US" dirty="0" err="1">
                <a:solidFill>
                  <a:srgbClr val="0070C0"/>
                </a:solidFill>
              </a:rPr>
              <a:t>pw_temp</a:t>
            </a:r>
            <a:r>
              <a:rPr lang="en-US" dirty="0"/>
              <a:t>, using the submitted username and password, highlighted in bold text. </a:t>
            </a:r>
          </a:p>
          <a:p>
            <a:pPr marL="514350" indent="-514350">
              <a:buFont typeface="+mj-lt"/>
              <a:buAutoNum type="arabicPeriod"/>
            </a:pPr>
            <a:r>
              <a:rPr lang="en-US" dirty="0"/>
              <a:t>Next, a query is issued to MySQL to look up the user </a:t>
            </a:r>
            <a:r>
              <a:rPr lang="en-US" dirty="0">
                <a:solidFill>
                  <a:srgbClr val="0070C0"/>
                </a:solidFill>
              </a:rPr>
              <a:t>$</a:t>
            </a:r>
            <a:r>
              <a:rPr lang="en-US" dirty="0" err="1">
                <a:solidFill>
                  <a:srgbClr val="0070C0"/>
                </a:solidFill>
              </a:rPr>
              <a:t>un_temp</a:t>
            </a:r>
            <a:r>
              <a:rPr lang="en-US" dirty="0">
                <a:solidFill>
                  <a:srgbClr val="0070C0"/>
                </a:solidFill>
              </a:rPr>
              <a:t> </a:t>
            </a:r>
            <a:r>
              <a:rPr lang="en-US" dirty="0"/>
              <a:t>and, if a result is returned, to assign the first row to </a:t>
            </a:r>
            <a:r>
              <a:rPr lang="en-US" dirty="0">
                <a:solidFill>
                  <a:srgbClr val="0070C0"/>
                </a:solidFill>
              </a:rPr>
              <a:t>$row</a:t>
            </a:r>
            <a:r>
              <a:rPr lang="en-US" dirty="0"/>
              <a:t>. (Because usernames are unique, there will be only one row.) </a:t>
            </a:r>
          </a:p>
          <a:p>
            <a:pPr marL="514350" indent="-514350">
              <a:buFont typeface="+mj-lt"/>
              <a:buAutoNum type="arabicPeriod"/>
            </a:pPr>
            <a:r>
              <a:rPr lang="en-US" dirty="0"/>
              <a:t>Then the two salts are created in </a:t>
            </a:r>
            <a:r>
              <a:rPr lang="en-US" dirty="0">
                <a:solidFill>
                  <a:srgbClr val="0070C0"/>
                </a:solidFill>
              </a:rPr>
              <a:t>$salt1 </a:t>
            </a:r>
            <a:r>
              <a:rPr lang="en-US" dirty="0"/>
              <a:t>and </a:t>
            </a:r>
            <a:r>
              <a:rPr lang="en-US" dirty="0">
                <a:solidFill>
                  <a:srgbClr val="0070C0"/>
                </a:solidFill>
              </a:rPr>
              <a:t>$salt2</a:t>
            </a:r>
            <a:r>
              <a:rPr lang="en-US" dirty="0"/>
              <a:t>, which are then added before and after the submitted password </a:t>
            </a:r>
            <a:r>
              <a:rPr lang="en-US" dirty="0">
                <a:solidFill>
                  <a:srgbClr val="0070C0"/>
                </a:solidFill>
              </a:rPr>
              <a:t>$</a:t>
            </a:r>
            <a:r>
              <a:rPr lang="en-US" dirty="0" err="1">
                <a:solidFill>
                  <a:srgbClr val="0070C0"/>
                </a:solidFill>
              </a:rPr>
              <a:t>pw_temp</a:t>
            </a:r>
            <a:r>
              <a:rPr lang="en-US" dirty="0"/>
              <a:t>. </a:t>
            </a:r>
          </a:p>
          <a:p>
            <a:pPr marL="514350" indent="-514350">
              <a:buFont typeface="+mj-lt"/>
              <a:buAutoNum type="arabicPeriod"/>
            </a:pPr>
            <a:r>
              <a:rPr lang="en-US" dirty="0"/>
              <a:t>This string is then passed to the hash function, which returns a 32-character hexadecimal value in </a:t>
            </a:r>
            <a:r>
              <a:rPr lang="en-US" dirty="0">
                <a:solidFill>
                  <a:srgbClr val="0070C0"/>
                </a:solidFill>
              </a:rPr>
              <a:t>$token</a:t>
            </a:r>
            <a:r>
              <a:rPr lang="en-US" dirty="0"/>
              <a:t>.</a:t>
            </a:r>
          </a:p>
          <a:p>
            <a:pPr marL="514350" indent="-514350">
              <a:buFont typeface="+mj-lt"/>
              <a:buAutoNum type="arabicPeriod"/>
            </a:pPr>
            <a:r>
              <a:rPr lang="en-US" dirty="0"/>
              <a:t>Now all that’s necessary is to check </a:t>
            </a:r>
            <a:r>
              <a:rPr lang="en-US" dirty="0">
                <a:solidFill>
                  <a:srgbClr val="0070C0"/>
                </a:solidFill>
              </a:rPr>
              <a:t>$token </a:t>
            </a:r>
            <a:r>
              <a:rPr lang="en-US" dirty="0"/>
              <a:t>against the value stored in the database, which happens to be in the fourth column—which is column 3 when starting from 0.</a:t>
            </a:r>
          </a:p>
          <a:p>
            <a:pPr marL="514350" indent="-514350">
              <a:buFont typeface="+mj-lt"/>
              <a:buAutoNum type="arabicPeriod"/>
            </a:pPr>
            <a:r>
              <a:rPr lang="en-US" dirty="0"/>
              <a:t>So </a:t>
            </a:r>
            <a:r>
              <a:rPr lang="en-US" dirty="0">
                <a:solidFill>
                  <a:srgbClr val="0070C0"/>
                </a:solidFill>
              </a:rPr>
              <a:t>$row[3] </a:t>
            </a:r>
            <a:r>
              <a:rPr lang="en-US" dirty="0"/>
              <a:t>contains the previous token calculated for the salted password. If the two match, a friendly welcome string is output, calling the user by his or her first name. Otherwise, an error message is displayed. </a:t>
            </a:r>
          </a:p>
          <a:p>
            <a:pPr marL="914400" lvl="2" indent="0">
              <a:buNone/>
            </a:pPr>
            <a:r>
              <a:rPr lang="en-US" dirty="0"/>
              <a:t>As mentioned before, the error message is the same regardless of whether such a username exists, as this provides minimal information to potential hackers or password guessers.</a:t>
            </a:r>
            <a:endParaRPr lang="en-US" sz="5800" dirty="0">
              <a:solidFill>
                <a:srgbClr val="0070C0"/>
              </a:solidFill>
            </a:endParaRPr>
          </a:p>
        </p:txBody>
      </p:sp>
    </p:spTree>
    <p:extLst>
      <p:ext uri="{BB962C8B-B14F-4D97-AF65-F5344CB8AC3E}">
        <p14:creationId xmlns:p14="http://schemas.microsoft.com/office/powerpoint/2010/main" val="66497228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975AEF7-1430-4C56-933B-D1CADDE6C769}"/>
              </a:ext>
            </a:extLst>
          </p:cNvPr>
          <p:cNvSpPr>
            <a:spLocks noGrp="1"/>
          </p:cNvSpPr>
          <p:nvPr>
            <p:ph idx="1"/>
          </p:nvPr>
        </p:nvSpPr>
        <p:spPr>
          <a:xfrm>
            <a:off x="442452" y="560439"/>
            <a:ext cx="11321845" cy="6032089"/>
          </a:xfrm>
        </p:spPr>
        <p:txBody>
          <a:bodyPr>
            <a:normAutofit/>
          </a:bodyPr>
          <a:lstStyle/>
          <a:p>
            <a:endParaRPr lang="en-US" dirty="0"/>
          </a:p>
          <a:p>
            <a:r>
              <a:rPr lang="en-US" dirty="0"/>
              <a:t>By </a:t>
            </a:r>
            <a:r>
              <a:rPr lang="en-US" b="1" dirty="0">
                <a:solidFill>
                  <a:srgbClr val="002060"/>
                </a:solidFill>
              </a:rPr>
              <a:t>sanitizing</a:t>
            </a:r>
            <a:r>
              <a:rPr lang="en-US" dirty="0"/>
              <a:t> input immediately after it is encountered, you will block any malicious HTML, JavaScript, or MySQL attacks before they can get any further, and will not have to sanitize this data again. </a:t>
            </a:r>
          </a:p>
          <a:p>
            <a:endParaRPr lang="en-US" dirty="0"/>
          </a:p>
          <a:p>
            <a:endParaRPr lang="en-US" dirty="0"/>
          </a:p>
          <a:p>
            <a:r>
              <a:rPr lang="en-US" dirty="0"/>
              <a:t>NOTE: If a user has characters such as </a:t>
            </a:r>
            <a:r>
              <a:rPr lang="en-US" dirty="0">
                <a:solidFill>
                  <a:srgbClr val="0070C0"/>
                </a:solidFill>
              </a:rPr>
              <a:t>&lt;</a:t>
            </a:r>
            <a:r>
              <a:rPr lang="en-US" dirty="0"/>
              <a:t> or </a:t>
            </a:r>
            <a:r>
              <a:rPr lang="en-US" dirty="0">
                <a:solidFill>
                  <a:srgbClr val="0070C0"/>
                </a:solidFill>
              </a:rPr>
              <a:t>&amp;</a:t>
            </a:r>
            <a:r>
              <a:rPr lang="en-US" dirty="0"/>
              <a:t> in a password (for example), these will be expanded to </a:t>
            </a:r>
            <a:r>
              <a:rPr lang="en-US" dirty="0">
                <a:solidFill>
                  <a:srgbClr val="0070C0"/>
                </a:solidFill>
              </a:rPr>
              <a:t>&amp;</a:t>
            </a:r>
            <a:r>
              <a:rPr lang="en-US" dirty="0" err="1">
                <a:solidFill>
                  <a:srgbClr val="0070C0"/>
                </a:solidFill>
              </a:rPr>
              <a:t>lt</a:t>
            </a:r>
            <a:r>
              <a:rPr lang="en-US" dirty="0">
                <a:solidFill>
                  <a:srgbClr val="0070C0"/>
                </a:solidFill>
              </a:rPr>
              <a:t>; </a:t>
            </a:r>
            <a:r>
              <a:rPr lang="en-US" dirty="0"/>
              <a:t>or </a:t>
            </a:r>
            <a:r>
              <a:rPr lang="en-US" dirty="0">
                <a:solidFill>
                  <a:srgbClr val="0070C0"/>
                </a:solidFill>
              </a:rPr>
              <a:t>&amp;amp; </a:t>
            </a:r>
            <a:r>
              <a:rPr lang="en-US" dirty="0"/>
              <a:t>by the </a:t>
            </a:r>
            <a:r>
              <a:rPr lang="en-US" dirty="0" err="1">
                <a:solidFill>
                  <a:srgbClr val="0070C0"/>
                </a:solidFill>
              </a:rPr>
              <a:t>htmlemtities</a:t>
            </a:r>
            <a:r>
              <a:rPr lang="en-US" dirty="0"/>
              <a:t> function. </a:t>
            </a:r>
          </a:p>
          <a:p>
            <a:pPr>
              <a:buFont typeface="Courier New" panose="02070309020205020404" pitchFamily="49" charset="0"/>
              <a:buChar char="o"/>
            </a:pPr>
            <a:r>
              <a:rPr lang="en-US" dirty="0"/>
              <a:t>But as long as your code allows for strings that may end up larger than the provided input width, and as long as you always run passwords through this sanitization, you’ll be just fine.</a:t>
            </a:r>
            <a:endParaRPr lang="en-US" sz="6600" dirty="0">
              <a:solidFill>
                <a:srgbClr val="0070C0"/>
              </a:solidFill>
            </a:endParaRPr>
          </a:p>
        </p:txBody>
      </p:sp>
    </p:spTree>
    <p:extLst>
      <p:ext uri="{BB962C8B-B14F-4D97-AF65-F5344CB8AC3E}">
        <p14:creationId xmlns:p14="http://schemas.microsoft.com/office/powerpoint/2010/main" val="30079988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09E1431-568D-46E0-B5D0-575DFEEC1E0C}"/>
              </a:ext>
            </a:extLst>
          </p:cNvPr>
          <p:cNvSpPr>
            <a:spLocks noGrp="1"/>
          </p:cNvSpPr>
          <p:nvPr>
            <p:ph idx="1"/>
          </p:nvPr>
        </p:nvSpPr>
        <p:spPr>
          <a:xfrm>
            <a:off x="838199" y="5353664"/>
            <a:ext cx="10515600" cy="1147763"/>
          </a:xfrm>
        </p:spPr>
        <p:txBody>
          <a:bodyPr/>
          <a:lstStyle/>
          <a:p>
            <a:r>
              <a:rPr lang="en-US" dirty="0"/>
              <a:t>This figure illustrates a typical request and response dialog between a web browser and web server passing cookies.</a:t>
            </a:r>
          </a:p>
          <a:p>
            <a:endParaRPr lang="en-US" dirty="0"/>
          </a:p>
        </p:txBody>
      </p:sp>
      <p:pic>
        <p:nvPicPr>
          <p:cNvPr id="4" name="Picture 3">
            <a:extLst>
              <a:ext uri="{FF2B5EF4-FFF2-40B4-BE49-F238E27FC236}">
                <a16:creationId xmlns:a16="http://schemas.microsoft.com/office/drawing/2014/main" id="{FF19B9BA-11DC-42EB-A1E0-4AFD75E63306}"/>
              </a:ext>
            </a:extLst>
          </p:cNvPr>
          <p:cNvPicPr>
            <a:picLocks noChangeAspect="1"/>
          </p:cNvPicPr>
          <p:nvPr/>
        </p:nvPicPr>
        <p:blipFill>
          <a:blip r:embed="rId2"/>
          <a:stretch>
            <a:fillRect/>
          </a:stretch>
        </p:blipFill>
        <p:spPr>
          <a:xfrm>
            <a:off x="1830643" y="302783"/>
            <a:ext cx="8530712" cy="4729123"/>
          </a:xfrm>
          <a:prstGeom prst="rect">
            <a:avLst/>
          </a:prstGeom>
        </p:spPr>
      </p:pic>
    </p:spTree>
    <p:extLst>
      <p:ext uri="{BB962C8B-B14F-4D97-AF65-F5344CB8AC3E}">
        <p14:creationId xmlns:p14="http://schemas.microsoft.com/office/powerpoint/2010/main" val="37870016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F19B9BA-11DC-42EB-A1E0-4AFD75E63306}"/>
              </a:ext>
            </a:extLst>
          </p:cNvPr>
          <p:cNvPicPr>
            <a:picLocks noChangeAspect="1"/>
          </p:cNvPicPr>
          <p:nvPr/>
        </p:nvPicPr>
        <p:blipFill>
          <a:blip r:embed="rId2"/>
          <a:stretch>
            <a:fillRect/>
          </a:stretch>
        </p:blipFill>
        <p:spPr>
          <a:xfrm>
            <a:off x="1830643" y="302783"/>
            <a:ext cx="8530712" cy="4729123"/>
          </a:xfrm>
          <a:prstGeom prst="rect">
            <a:avLst/>
          </a:prstGeom>
        </p:spPr>
      </p:pic>
      <p:sp>
        <p:nvSpPr>
          <p:cNvPr id="2" name="Rectangle 1">
            <a:extLst>
              <a:ext uri="{FF2B5EF4-FFF2-40B4-BE49-F238E27FC236}">
                <a16:creationId xmlns:a16="http://schemas.microsoft.com/office/drawing/2014/main" id="{58BB8524-E0CA-48A1-9F41-B0D5916E0B5E}"/>
              </a:ext>
            </a:extLst>
          </p:cNvPr>
          <p:cNvSpPr/>
          <p:nvPr/>
        </p:nvSpPr>
        <p:spPr>
          <a:xfrm>
            <a:off x="5973097" y="1563329"/>
            <a:ext cx="4203290" cy="146009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CACF906A-9078-41C6-865D-A8FE46C98C15}"/>
              </a:ext>
            </a:extLst>
          </p:cNvPr>
          <p:cNvSpPr/>
          <p:nvPr/>
        </p:nvSpPr>
        <p:spPr>
          <a:xfrm>
            <a:off x="1860141" y="2221841"/>
            <a:ext cx="8501214" cy="281006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692C8C8D-6370-4EE2-8AB8-124C3A5D3282}"/>
              </a:ext>
            </a:extLst>
          </p:cNvPr>
          <p:cNvSpPr/>
          <p:nvPr/>
        </p:nvSpPr>
        <p:spPr>
          <a:xfrm>
            <a:off x="6125497" y="1715729"/>
            <a:ext cx="4203290" cy="146009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ontent Placeholder 2">
            <a:extLst>
              <a:ext uri="{FF2B5EF4-FFF2-40B4-BE49-F238E27FC236}">
                <a16:creationId xmlns:a16="http://schemas.microsoft.com/office/drawing/2014/main" id="{A18ADF06-858C-4682-B479-59CF88CE5946}"/>
              </a:ext>
            </a:extLst>
          </p:cNvPr>
          <p:cNvSpPr txBox="1">
            <a:spLocks/>
          </p:cNvSpPr>
          <p:nvPr/>
        </p:nvSpPr>
        <p:spPr>
          <a:xfrm>
            <a:off x="838199" y="5353664"/>
            <a:ext cx="10515600" cy="1147763"/>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14350" indent="-514350">
              <a:buFont typeface="+mj-lt"/>
              <a:buAutoNum type="arabicPeriod"/>
            </a:pPr>
            <a:r>
              <a:rPr lang="en-US"/>
              <a:t>The browser issues a request to retrieve the main page, </a:t>
            </a:r>
            <a:r>
              <a:rPr lang="en-US" i="1"/>
              <a:t>index.html</a:t>
            </a:r>
            <a:r>
              <a:rPr lang="en-US"/>
              <a:t>, at the website </a:t>
            </a:r>
            <a:r>
              <a:rPr lang="en-US" i="1"/>
              <a:t>http://www.webserver.com</a:t>
            </a:r>
            <a:r>
              <a:rPr lang="en-US"/>
              <a:t> </a:t>
            </a:r>
          </a:p>
          <a:p>
            <a:pPr lvl="1">
              <a:buFont typeface="Courier New" panose="02070309020205020404" pitchFamily="49" charset="0"/>
              <a:buChar char="o"/>
            </a:pPr>
            <a:r>
              <a:rPr lang="en-US"/>
              <a:t>The first header specifies the file, and the second header specifies the server.</a:t>
            </a:r>
          </a:p>
          <a:p>
            <a:endParaRPr lang="en-US" dirty="0"/>
          </a:p>
        </p:txBody>
      </p:sp>
    </p:spTree>
    <p:extLst>
      <p:ext uri="{BB962C8B-B14F-4D97-AF65-F5344CB8AC3E}">
        <p14:creationId xmlns:p14="http://schemas.microsoft.com/office/powerpoint/2010/main" val="25355703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09E1431-568D-46E0-B5D0-575DFEEC1E0C}"/>
              </a:ext>
            </a:extLst>
          </p:cNvPr>
          <p:cNvSpPr>
            <a:spLocks noGrp="1"/>
          </p:cNvSpPr>
          <p:nvPr>
            <p:ph idx="1"/>
          </p:nvPr>
        </p:nvSpPr>
        <p:spPr>
          <a:xfrm>
            <a:off x="838199" y="5353664"/>
            <a:ext cx="10515600" cy="1504336"/>
          </a:xfrm>
        </p:spPr>
        <p:txBody>
          <a:bodyPr>
            <a:normAutofit fontScale="92500" lnSpcReduction="20000"/>
          </a:bodyPr>
          <a:lstStyle/>
          <a:p>
            <a:pPr marL="514350" indent="-514350">
              <a:buFont typeface="+mj-lt"/>
              <a:buAutoNum type="arabicPeriod" startAt="2"/>
            </a:pPr>
            <a:r>
              <a:rPr lang="en-US" dirty="0"/>
              <a:t>When the web server at </a:t>
            </a:r>
            <a:r>
              <a:rPr lang="en-US" i="1" dirty="0"/>
              <a:t>webserver.com </a:t>
            </a:r>
            <a:r>
              <a:rPr lang="en-US" dirty="0"/>
              <a:t>receives this pair of headers, it returns some of its own. </a:t>
            </a:r>
          </a:p>
          <a:p>
            <a:pPr lvl="1">
              <a:buFont typeface="Courier New" panose="02070309020205020404" pitchFamily="49" charset="0"/>
              <a:buChar char="o"/>
            </a:pPr>
            <a:r>
              <a:rPr lang="en-US" dirty="0"/>
              <a:t>The second header defines the type of content to be sent (</a:t>
            </a:r>
            <a:r>
              <a:rPr lang="en-US" dirty="0">
                <a:solidFill>
                  <a:srgbClr val="0070C0"/>
                </a:solidFill>
              </a:rPr>
              <a:t>text/html</a:t>
            </a:r>
            <a:r>
              <a:rPr lang="en-US" dirty="0"/>
              <a:t>), and the third one sends a cookie of the name </a:t>
            </a:r>
            <a:r>
              <a:rPr lang="en-US" i="1" dirty="0" err="1">
                <a:solidFill>
                  <a:srgbClr val="0070C0"/>
                </a:solidFill>
              </a:rPr>
              <a:t>name</a:t>
            </a:r>
            <a:r>
              <a:rPr lang="en-US" i="1" dirty="0"/>
              <a:t> </a:t>
            </a:r>
            <a:r>
              <a:rPr lang="en-US" dirty="0"/>
              <a:t>and with the value </a:t>
            </a:r>
            <a:r>
              <a:rPr lang="en-US" i="1" dirty="0" err="1">
                <a:solidFill>
                  <a:srgbClr val="0070C0"/>
                </a:solidFill>
              </a:rPr>
              <a:t>value</a:t>
            </a:r>
            <a:r>
              <a:rPr lang="en-US" dirty="0"/>
              <a:t>. Only then are the contents of the web page transferred.</a:t>
            </a:r>
          </a:p>
          <a:p>
            <a:endParaRPr lang="en-US" dirty="0"/>
          </a:p>
        </p:txBody>
      </p:sp>
      <p:pic>
        <p:nvPicPr>
          <p:cNvPr id="4" name="Picture 3">
            <a:extLst>
              <a:ext uri="{FF2B5EF4-FFF2-40B4-BE49-F238E27FC236}">
                <a16:creationId xmlns:a16="http://schemas.microsoft.com/office/drawing/2014/main" id="{FF19B9BA-11DC-42EB-A1E0-4AFD75E63306}"/>
              </a:ext>
            </a:extLst>
          </p:cNvPr>
          <p:cNvPicPr>
            <a:picLocks noChangeAspect="1"/>
          </p:cNvPicPr>
          <p:nvPr/>
        </p:nvPicPr>
        <p:blipFill>
          <a:blip r:embed="rId2"/>
          <a:stretch>
            <a:fillRect/>
          </a:stretch>
        </p:blipFill>
        <p:spPr>
          <a:xfrm>
            <a:off x="1830643" y="302783"/>
            <a:ext cx="8530712" cy="4729123"/>
          </a:xfrm>
          <a:prstGeom prst="rect">
            <a:avLst/>
          </a:prstGeom>
        </p:spPr>
      </p:pic>
      <p:sp>
        <p:nvSpPr>
          <p:cNvPr id="5" name="Rectangle 4">
            <a:extLst>
              <a:ext uri="{FF2B5EF4-FFF2-40B4-BE49-F238E27FC236}">
                <a16:creationId xmlns:a16="http://schemas.microsoft.com/office/drawing/2014/main" id="{9949640D-359E-4857-B238-57BF05CC46C6}"/>
              </a:ext>
            </a:extLst>
          </p:cNvPr>
          <p:cNvSpPr/>
          <p:nvPr/>
        </p:nvSpPr>
        <p:spPr>
          <a:xfrm>
            <a:off x="1860141" y="3229897"/>
            <a:ext cx="8501214" cy="180200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6A779E17-B278-470D-96F9-44AB5B7CE893}"/>
              </a:ext>
            </a:extLst>
          </p:cNvPr>
          <p:cNvSpPr/>
          <p:nvPr/>
        </p:nvSpPr>
        <p:spPr>
          <a:xfrm>
            <a:off x="1860141" y="2492476"/>
            <a:ext cx="4098207" cy="159282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26898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09E1431-568D-46E0-B5D0-575DFEEC1E0C}"/>
              </a:ext>
            </a:extLst>
          </p:cNvPr>
          <p:cNvSpPr>
            <a:spLocks noGrp="1"/>
          </p:cNvSpPr>
          <p:nvPr>
            <p:ph idx="1"/>
          </p:nvPr>
        </p:nvSpPr>
        <p:spPr>
          <a:xfrm>
            <a:off x="838199" y="5353664"/>
            <a:ext cx="10515600" cy="1504336"/>
          </a:xfrm>
        </p:spPr>
        <p:txBody>
          <a:bodyPr>
            <a:normAutofit fontScale="92500" lnSpcReduction="20000"/>
          </a:bodyPr>
          <a:lstStyle/>
          <a:p>
            <a:pPr marL="514350" indent="-514350">
              <a:buFont typeface="+mj-lt"/>
              <a:buAutoNum type="arabicPeriod" startAt="3"/>
            </a:pPr>
            <a:r>
              <a:rPr lang="en-US" dirty="0"/>
              <a:t>Once the browser has received the cookie, it will then return it with every future request made to the issuing server until the cookie expires or is deleted. </a:t>
            </a:r>
          </a:p>
          <a:p>
            <a:pPr lvl="1">
              <a:buFont typeface="Courier New" panose="02070309020205020404" pitchFamily="49" charset="0"/>
              <a:buChar char="o"/>
            </a:pPr>
            <a:r>
              <a:rPr lang="en-US" dirty="0"/>
              <a:t>So, when the browser requests the new page </a:t>
            </a:r>
            <a:r>
              <a:rPr lang="en-US" i="1" dirty="0">
                <a:solidFill>
                  <a:srgbClr val="0070C0"/>
                </a:solidFill>
              </a:rPr>
              <a:t>/news.html</a:t>
            </a:r>
            <a:r>
              <a:rPr lang="en-US" dirty="0"/>
              <a:t>, </a:t>
            </a:r>
            <a:r>
              <a:rPr lang="en-US" u="sng" dirty="0"/>
              <a:t>it also returns the cookie</a:t>
            </a:r>
            <a:r>
              <a:rPr lang="en-US" dirty="0"/>
              <a:t> </a:t>
            </a:r>
            <a:r>
              <a:rPr lang="en-US" i="1" dirty="0">
                <a:solidFill>
                  <a:srgbClr val="0070C0"/>
                </a:solidFill>
              </a:rPr>
              <a:t>name</a:t>
            </a:r>
            <a:r>
              <a:rPr lang="en-US" i="1" dirty="0"/>
              <a:t> </a:t>
            </a:r>
            <a:r>
              <a:rPr lang="en-US" dirty="0"/>
              <a:t>with the value </a:t>
            </a:r>
            <a:r>
              <a:rPr lang="en-US" i="1" dirty="0" err="1">
                <a:solidFill>
                  <a:srgbClr val="0070C0"/>
                </a:solidFill>
              </a:rPr>
              <a:t>value</a:t>
            </a:r>
            <a:endParaRPr lang="en-US" dirty="0"/>
          </a:p>
          <a:p>
            <a:endParaRPr lang="en-US" dirty="0"/>
          </a:p>
        </p:txBody>
      </p:sp>
      <p:pic>
        <p:nvPicPr>
          <p:cNvPr id="4" name="Picture 3">
            <a:extLst>
              <a:ext uri="{FF2B5EF4-FFF2-40B4-BE49-F238E27FC236}">
                <a16:creationId xmlns:a16="http://schemas.microsoft.com/office/drawing/2014/main" id="{FF19B9BA-11DC-42EB-A1E0-4AFD75E63306}"/>
              </a:ext>
            </a:extLst>
          </p:cNvPr>
          <p:cNvPicPr>
            <a:picLocks noChangeAspect="1"/>
          </p:cNvPicPr>
          <p:nvPr/>
        </p:nvPicPr>
        <p:blipFill>
          <a:blip r:embed="rId2"/>
          <a:stretch>
            <a:fillRect/>
          </a:stretch>
        </p:blipFill>
        <p:spPr>
          <a:xfrm>
            <a:off x="1830643" y="302783"/>
            <a:ext cx="8530712" cy="4729123"/>
          </a:xfrm>
          <a:prstGeom prst="rect">
            <a:avLst/>
          </a:prstGeom>
        </p:spPr>
      </p:pic>
      <p:sp>
        <p:nvSpPr>
          <p:cNvPr id="5" name="Rectangle 4">
            <a:extLst>
              <a:ext uri="{FF2B5EF4-FFF2-40B4-BE49-F238E27FC236}">
                <a16:creationId xmlns:a16="http://schemas.microsoft.com/office/drawing/2014/main" id="{68C349EA-B301-49D9-BDD9-7BB0864E2D49}"/>
              </a:ext>
            </a:extLst>
          </p:cNvPr>
          <p:cNvSpPr/>
          <p:nvPr/>
        </p:nvSpPr>
        <p:spPr>
          <a:xfrm>
            <a:off x="5987845" y="3657600"/>
            <a:ext cx="4373510" cy="137430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F353E2CF-C933-4589-AD8A-009DC71F7543}"/>
              </a:ext>
            </a:extLst>
          </p:cNvPr>
          <p:cNvSpPr/>
          <p:nvPr/>
        </p:nvSpPr>
        <p:spPr>
          <a:xfrm>
            <a:off x="1860141" y="4159045"/>
            <a:ext cx="4407924" cy="87286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200282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09E1431-568D-46E0-B5D0-575DFEEC1E0C}"/>
              </a:ext>
            </a:extLst>
          </p:cNvPr>
          <p:cNvSpPr>
            <a:spLocks noGrp="1"/>
          </p:cNvSpPr>
          <p:nvPr>
            <p:ph idx="1"/>
          </p:nvPr>
        </p:nvSpPr>
        <p:spPr>
          <a:xfrm>
            <a:off x="838199" y="5353664"/>
            <a:ext cx="10515600" cy="1504336"/>
          </a:xfrm>
        </p:spPr>
        <p:txBody>
          <a:bodyPr>
            <a:normAutofit/>
          </a:bodyPr>
          <a:lstStyle/>
          <a:p>
            <a:pPr marL="514350" indent="-514350">
              <a:buFont typeface="+mj-lt"/>
              <a:buAutoNum type="arabicPeriod" startAt="4"/>
            </a:pPr>
            <a:r>
              <a:rPr lang="en-US" dirty="0"/>
              <a:t>Because the cookie has already been set, when the server receives the request to send </a:t>
            </a:r>
            <a:r>
              <a:rPr lang="en-US" i="1" dirty="0">
                <a:solidFill>
                  <a:srgbClr val="0070C0"/>
                </a:solidFill>
              </a:rPr>
              <a:t>/news.html</a:t>
            </a:r>
            <a:r>
              <a:rPr lang="en-US" dirty="0"/>
              <a:t>, it does not have to resend the cookie, but just returns the requested page.</a:t>
            </a:r>
          </a:p>
          <a:p>
            <a:endParaRPr lang="en-US" dirty="0"/>
          </a:p>
        </p:txBody>
      </p:sp>
      <p:pic>
        <p:nvPicPr>
          <p:cNvPr id="4" name="Picture 3">
            <a:extLst>
              <a:ext uri="{FF2B5EF4-FFF2-40B4-BE49-F238E27FC236}">
                <a16:creationId xmlns:a16="http://schemas.microsoft.com/office/drawing/2014/main" id="{FF19B9BA-11DC-42EB-A1E0-4AFD75E63306}"/>
              </a:ext>
            </a:extLst>
          </p:cNvPr>
          <p:cNvPicPr>
            <a:picLocks noChangeAspect="1"/>
          </p:cNvPicPr>
          <p:nvPr/>
        </p:nvPicPr>
        <p:blipFill>
          <a:blip r:embed="rId2"/>
          <a:stretch>
            <a:fillRect/>
          </a:stretch>
        </p:blipFill>
        <p:spPr>
          <a:xfrm>
            <a:off x="1830643" y="302783"/>
            <a:ext cx="8530712" cy="4729123"/>
          </a:xfrm>
          <a:prstGeom prst="rect">
            <a:avLst/>
          </a:prstGeom>
        </p:spPr>
      </p:pic>
    </p:spTree>
    <p:extLst>
      <p:ext uri="{BB962C8B-B14F-4D97-AF65-F5344CB8AC3E}">
        <p14:creationId xmlns:p14="http://schemas.microsoft.com/office/powerpoint/2010/main" val="12979976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5A4AE-4FD5-4334-BB6B-0BECDF8E1D44}"/>
              </a:ext>
            </a:extLst>
          </p:cNvPr>
          <p:cNvSpPr>
            <a:spLocks noGrp="1"/>
          </p:cNvSpPr>
          <p:nvPr>
            <p:ph type="title"/>
          </p:nvPr>
        </p:nvSpPr>
        <p:spPr/>
        <p:txBody>
          <a:bodyPr/>
          <a:lstStyle/>
          <a:p>
            <a:r>
              <a:rPr lang="en-US" dirty="0"/>
              <a:t>Setting a Cookie</a:t>
            </a:r>
          </a:p>
        </p:txBody>
      </p:sp>
      <p:sp>
        <p:nvSpPr>
          <p:cNvPr id="3" name="Content Placeholder 2">
            <a:extLst>
              <a:ext uri="{FF2B5EF4-FFF2-40B4-BE49-F238E27FC236}">
                <a16:creationId xmlns:a16="http://schemas.microsoft.com/office/drawing/2014/main" id="{5975AEF7-1430-4C56-933B-D1CADDE6C769}"/>
              </a:ext>
            </a:extLst>
          </p:cNvPr>
          <p:cNvSpPr>
            <a:spLocks noGrp="1"/>
          </p:cNvSpPr>
          <p:nvPr>
            <p:ph idx="1"/>
          </p:nvPr>
        </p:nvSpPr>
        <p:spPr/>
        <p:txBody>
          <a:bodyPr>
            <a:normAutofit/>
          </a:bodyPr>
          <a:lstStyle/>
          <a:p>
            <a:r>
              <a:rPr lang="en-US" dirty="0"/>
              <a:t>Setting a cookie in PHP is a simple matter. As long as no HTML has yet been transferred, you can call the </a:t>
            </a:r>
            <a:r>
              <a:rPr lang="en-US" b="1" dirty="0" err="1">
                <a:solidFill>
                  <a:srgbClr val="0070C0"/>
                </a:solidFill>
              </a:rPr>
              <a:t>setcookie</a:t>
            </a:r>
            <a:r>
              <a:rPr lang="en-US" dirty="0"/>
              <a:t> function, which has the following syntax:</a:t>
            </a:r>
          </a:p>
          <a:p>
            <a:endParaRPr lang="en-US" sz="400" dirty="0"/>
          </a:p>
          <a:p>
            <a:pPr marL="457200" lvl="1" indent="0" algn="ctr">
              <a:buNone/>
            </a:pPr>
            <a:r>
              <a:rPr lang="en-US" dirty="0" err="1">
                <a:solidFill>
                  <a:srgbClr val="0070C0"/>
                </a:solidFill>
              </a:rPr>
              <a:t>setcookie</a:t>
            </a:r>
            <a:r>
              <a:rPr lang="en-US" dirty="0">
                <a:solidFill>
                  <a:srgbClr val="0070C0"/>
                </a:solidFill>
              </a:rPr>
              <a:t>(name, value, expire, path, domain, secure, </a:t>
            </a:r>
            <a:r>
              <a:rPr lang="en-US" dirty="0" err="1">
                <a:solidFill>
                  <a:srgbClr val="0070C0"/>
                </a:solidFill>
              </a:rPr>
              <a:t>httponly</a:t>
            </a:r>
            <a:r>
              <a:rPr lang="en-US" dirty="0">
                <a:solidFill>
                  <a:srgbClr val="0070C0"/>
                </a:solidFill>
              </a:rPr>
              <a:t>);</a:t>
            </a:r>
          </a:p>
        </p:txBody>
      </p:sp>
      <p:pic>
        <p:nvPicPr>
          <p:cNvPr id="4" name="Picture 3">
            <a:extLst>
              <a:ext uri="{FF2B5EF4-FFF2-40B4-BE49-F238E27FC236}">
                <a16:creationId xmlns:a16="http://schemas.microsoft.com/office/drawing/2014/main" id="{9DB31732-F674-4F8A-BB76-77A7178972DC}"/>
              </a:ext>
            </a:extLst>
          </p:cNvPr>
          <p:cNvPicPr>
            <a:picLocks noChangeAspect="1"/>
          </p:cNvPicPr>
          <p:nvPr/>
        </p:nvPicPr>
        <p:blipFill>
          <a:blip r:embed="rId2"/>
          <a:stretch>
            <a:fillRect/>
          </a:stretch>
        </p:blipFill>
        <p:spPr>
          <a:xfrm>
            <a:off x="714375" y="3933825"/>
            <a:ext cx="10639425" cy="2924175"/>
          </a:xfrm>
          <a:prstGeom prst="rect">
            <a:avLst/>
          </a:prstGeom>
        </p:spPr>
      </p:pic>
    </p:spTree>
    <p:extLst>
      <p:ext uri="{BB962C8B-B14F-4D97-AF65-F5344CB8AC3E}">
        <p14:creationId xmlns:p14="http://schemas.microsoft.com/office/powerpoint/2010/main" val="31273080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21886</TotalTime>
  <Words>2466</Words>
  <Application>Microsoft Office PowerPoint</Application>
  <PresentationFormat>Widescreen</PresentationFormat>
  <Paragraphs>326</Paragraphs>
  <Slides>37</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37</vt:i4>
      </vt:variant>
    </vt:vector>
  </HeadingPairs>
  <TitlesOfParts>
    <vt:vector size="43" baseType="lpstr">
      <vt:lpstr>Arial</vt:lpstr>
      <vt:lpstr>Calibri</vt:lpstr>
      <vt:lpstr>Calibri Light</vt:lpstr>
      <vt:lpstr>Courier New</vt:lpstr>
      <vt:lpstr>Wingdings</vt:lpstr>
      <vt:lpstr>Office Theme</vt:lpstr>
      <vt:lpstr>Using Cookies in PHP</vt:lpstr>
      <vt:lpstr>Using Cookies in PHP</vt:lpstr>
      <vt:lpstr>Using Cookies in PHP</vt:lpstr>
      <vt:lpstr>PowerPoint Presentation</vt:lpstr>
      <vt:lpstr>PowerPoint Presentation</vt:lpstr>
      <vt:lpstr>PowerPoint Presentation</vt:lpstr>
      <vt:lpstr>PowerPoint Presentation</vt:lpstr>
      <vt:lpstr>PowerPoint Presentation</vt:lpstr>
      <vt:lpstr>Setting a Cookie</vt:lpstr>
      <vt:lpstr>PowerPoint Presentation</vt:lpstr>
      <vt:lpstr>Setting a Cookie</vt:lpstr>
      <vt:lpstr>Accessing a Cookie</vt:lpstr>
      <vt:lpstr>Destroying a Cookie</vt:lpstr>
      <vt:lpstr>HTTP Authentication</vt:lpstr>
      <vt:lpstr>HTTP Authentication</vt:lpstr>
      <vt:lpstr>PowerPoint Presentation</vt:lpstr>
      <vt:lpstr>PowerPoint Presentation</vt:lpstr>
      <vt:lpstr>PowerPoint Presentation</vt:lpstr>
      <vt:lpstr>PowerPoint Presentation</vt:lpstr>
      <vt:lpstr>PowerPoint Presentation</vt:lpstr>
      <vt:lpstr>HTTP Authentication</vt:lpstr>
      <vt:lpstr>PowerPoint Presentation</vt:lpstr>
      <vt:lpstr>HTTP Authentication</vt:lpstr>
      <vt:lpstr>HTTP Authentication</vt:lpstr>
      <vt:lpstr>Storing Usernames and Passwords</vt:lpstr>
      <vt:lpstr>Storing Usernames and Passwords</vt:lpstr>
      <vt:lpstr>Salting</vt:lpstr>
      <vt:lpstr>Salting</vt:lpstr>
      <vt:lpstr>Salting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MySQL</dc:title>
  <dc:creator>Fabio Di Troia</dc:creator>
  <cp:lastModifiedBy>Fabio Di Troia</cp:lastModifiedBy>
  <cp:revision>1</cp:revision>
  <dcterms:created xsi:type="dcterms:W3CDTF">2017-09-23T16:21:49Z</dcterms:created>
  <dcterms:modified xsi:type="dcterms:W3CDTF">2017-11-14T01:21:57Z</dcterms:modified>
</cp:coreProperties>
</file>