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532" r:id="rId2"/>
    <p:sldId id="553" r:id="rId3"/>
    <p:sldId id="533" r:id="rId4"/>
    <p:sldId id="534" r:id="rId5"/>
    <p:sldId id="535" r:id="rId6"/>
    <p:sldId id="536" r:id="rId7"/>
    <p:sldId id="555" r:id="rId8"/>
    <p:sldId id="554" r:id="rId9"/>
    <p:sldId id="537" r:id="rId10"/>
    <p:sldId id="556" r:id="rId11"/>
    <p:sldId id="538" r:id="rId12"/>
    <p:sldId id="539" r:id="rId13"/>
    <p:sldId id="557" r:id="rId14"/>
    <p:sldId id="541" r:id="rId15"/>
    <p:sldId id="542" r:id="rId16"/>
    <p:sldId id="543" r:id="rId17"/>
    <p:sldId id="544" r:id="rId18"/>
    <p:sldId id="558" r:id="rId19"/>
    <p:sldId id="559" r:id="rId20"/>
    <p:sldId id="545" r:id="rId21"/>
    <p:sldId id="560" r:id="rId22"/>
    <p:sldId id="546" r:id="rId23"/>
    <p:sldId id="548" r:id="rId24"/>
    <p:sldId id="561" r:id="rId25"/>
    <p:sldId id="547" r:id="rId26"/>
    <p:sldId id="549" r:id="rId27"/>
    <p:sldId id="550" r:id="rId28"/>
    <p:sldId id="551" r:id="rId29"/>
    <p:sldId id="56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83" autoAdjust="0"/>
  </p:normalViewPr>
  <p:slideViewPr>
    <p:cSldViewPr snapToGrid="0">
      <p:cViewPr varScale="1">
        <p:scale>
          <a:sx n="65" d="100"/>
          <a:sy n="65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95293-54DB-4A5C-96B4-E1F5A10E37A7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4A6D1-42E9-4464-9ADE-EF6BC12D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64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Setting a session after successful authentication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8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45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01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do this by setting the time-out after which a logout will automatically occur if there has been no 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54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7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85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98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Again, if this is a problem for you, use SSL.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59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Again, if this is a problem for you, use SSL.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55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51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98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Setting a session after successful authentication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518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03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916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469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0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86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469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147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34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Setting a session after successful authentication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04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15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Retrieving session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27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50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4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74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A6D1-42E9-4464-9ADE-EF6BC12DC1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03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B28A0-DDF5-4DFB-B688-74F210B62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7AC83-183B-4920-816C-CBE3300C1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E3531-ECF2-4AF2-B7E4-12F17442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C048-CB74-4FD9-B049-A704A1399802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1B75F-7D54-4F73-8F91-6AFEBB96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CACB1-D3A5-4B7E-86F3-9EBA6714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AFD9-5C98-4D22-B9B4-C3C0F183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8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1896E-634B-475F-B4F8-BFE52A85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C4286-690F-45BB-AE44-43D47CAD1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D4A2F-CB68-470C-BAD3-B5C23C25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C048-CB74-4FD9-B049-A704A1399802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BDBC0-BA75-47E7-8BF1-0360BDBB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769A2-B656-406F-95A0-905152EC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AFD9-5C98-4D22-B9B4-C3C0F183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3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2D928F-DFFD-4B17-95EF-9DF947581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DC893-A5DD-4A5E-9D14-B76D71BFD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321AE-9B87-42A3-B260-A02B02AF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C048-CB74-4FD9-B049-A704A1399802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C8F35-0C25-4CD6-9B49-F9582EC5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D23E1-9037-4793-BE3D-ABAC59AC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AFD9-5C98-4D22-B9B4-C3C0F183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8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B44C-94C2-45BD-B83C-0F6C6404D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C29F-75BB-49CF-976F-393013676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6F82B-1CE3-4D4A-9D59-2E64A3FE1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C048-CB74-4FD9-B049-A704A1399802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DB1D9-676E-453E-8452-BF2637FE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38554-3684-466C-A1CA-7CC016EC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AFD9-5C98-4D22-B9B4-C3C0F183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7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7DD0-EE36-4EB8-B037-D71D49B9B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95D6F-210F-41A7-9BC5-314EE41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3AA63-7EC0-4188-94C2-772D9BB2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C048-CB74-4FD9-B049-A704A1399802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44DE4-C302-4655-9962-AB8D95F1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82DC2-FCEB-40D0-B3F6-9A1634AF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AFD9-5C98-4D22-B9B4-C3C0F183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9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CAA5-2C65-4E07-9A9B-0D639D90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9EE5F-AD5C-49FF-A363-3386DC97C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9C799-5C09-43EF-AAB5-13545BCB8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AE1E8-1BE1-4ADA-AB49-B565C57E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C048-CB74-4FD9-B049-A704A1399802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DB575-B94B-4362-848B-70072D2C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9B258-AB62-4C13-B86B-20F6C137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AFD9-5C98-4D22-B9B4-C3C0F183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8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14B3-063A-42E0-9FD8-908B42261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0DF43-E4B9-4FE5-AC0F-4E87DB4F5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613D5-D904-4E17-97C5-5178EA9AB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1C988-74D2-4351-A80E-956ED388D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C4E26-65D7-41C5-BCB1-88635D954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C856D3-0F33-4D52-B792-F2EAA61B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C048-CB74-4FD9-B049-A704A1399802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50866B-0843-46B0-8877-1293BEA17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DEF87A-3CA3-4646-8A8E-D9C107D5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AFD9-5C98-4D22-B9B4-C3C0F183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4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909FF-2284-4CFE-8B57-CD7A467AE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163697-6899-4186-9AE4-A5D2E497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C048-CB74-4FD9-B049-A704A1399802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C3EC1-D571-473B-8A97-0FDBA8DD6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D498B-0739-404F-9281-2DE427CD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AFD9-5C98-4D22-B9B4-C3C0F183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6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59CDB6-5F97-4113-8B86-6C45AB19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C048-CB74-4FD9-B049-A704A1399802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FD974-05A8-4D18-8858-6C9AFEE4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39449-9F63-4495-9F93-0DE7AEC6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AFD9-5C98-4D22-B9B4-C3C0F183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1E75-F146-4D42-B531-49EA5F2A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4057A-49CE-4CD5-AB62-76CBB6E71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DF000-A443-4266-BEE4-E26F099D8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81484-7C93-4B6A-866F-8EF9A6AC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C048-CB74-4FD9-B049-A704A1399802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D785E-3BD6-4986-AC42-BC15C7A7D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A797E-84D0-4DEB-93E1-885933C2A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AFD9-5C98-4D22-B9B4-C3C0F183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5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31E3-E7D8-40A7-AB97-256E6BD8C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CCF3DB-701B-4032-92F6-84A0C58C3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D2BC0-50C1-46AE-8979-888DDF9AA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E6753-F9E6-4927-B5A6-4E5A4B7E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C048-CB74-4FD9-B049-A704A1399802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041BC-97A5-4CE3-90F9-52AB0096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C46C7-3319-4EC0-9B42-11BE413F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AFD9-5C98-4D22-B9B4-C3C0F183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7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FACC6B-393B-419F-A7E2-B5FF76E64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261AF-826D-4DF1-A9E7-4A2B8C43C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A0BC5-F521-48DD-B025-4877B1BDA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DC048-CB74-4FD9-B049-A704A1399802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EEEAB-BD8F-42BF-9B73-59BCED03B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D26C9-9167-487B-B50A-A68E0AA2F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7AFD9-5C98-4D22-B9B4-C3C0F183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yourserver.com/authenticate.php?PHPSESSID=123456789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5FFE-D51E-4A24-9F7B-E6B602F8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Starting a session requires calling the PHP function </a:t>
            </a:r>
            <a:r>
              <a:rPr lang="en-US" b="1" dirty="0" err="1">
                <a:solidFill>
                  <a:srgbClr val="0070C0"/>
                </a:solidFill>
              </a:rPr>
              <a:t>session_start</a:t>
            </a:r>
            <a:r>
              <a:rPr lang="en-US" b="1" dirty="0"/>
              <a:t> </a:t>
            </a:r>
            <a:r>
              <a:rPr lang="en-US" b="1" dirty="0">
                <a:solidFill>
                  <a:srgbClr val="002060"/>
                </a:solidFill>
              </a:rPr>
              <a:t>before any HTML has been output</a:t>
            </a:r>
            <a:r>
              <a:rPr lang="en-US" dirty="0"/>
              <a:t>, similarly to how cookies are sent during header exchanges.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Then, to begin saving session variables, you just assign them as part of the </a:t>
            </a:r>
            <a:r>
              <a:rPr lang="en-US" dirty="0">
                <a:solidFill>
                  <a:srgbClr val="0070C0"/>
                </a:solidFill>
              </a:rPr>
              <a:t>$_SESSION </a:t>
            </a:r>
            <a:r>
              <a:rPr lang="en-US" dirty="0"/>
              <a:t>array, like this: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70C0"/>
                </a:solidFill>
              </a:rPr>
              <a:t>$_SESSION['variable'] = $value;</a:t>
            </a:r>
          </a:p>
          <a:p>
            <a:pPr marL="0" indent="0" algn="ctr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/>
              <a:t>They can then be read back just as easily in later program runs, like this: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70C0"/>
                </a:solidFill>
              </a:rPr>
              <a:t>$variable = $_SESSION['variable'];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2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5FFE-D51E-4A24-9F7B-E6B602F8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NOTE (just in case…):</a:t>
            </a:r>
          </a:p>
          <a:p>
            <a:r>
              <a:rPr lang="en-US" dirty="0"/>
              <a:t>The </a:t>
            </a:r>
            <a:r>
              <a:rPr lang="en-US" i="1" dirty="0" err="1">
                <a:solidFill>
                  <a:srgbClr val="0070C0"/>
                </a:solidFill>
              </a:rPr>
              <a:t>continue.php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dirty="0"/>
              <a:t>program prints back the value of the user’s password to show you how session variables work.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In practice, </a:t>
            </a:r>
            <a:r>
              <a:rPr lang="en-US" b="1" dirty="0">
                <a:solidFill>
                  <a:srgbClr val="002060"/>
                </a:solidFill>
              </a:rPr>
              <a:t>you already know that the user is logged in</a:t>
            </a:r>
            <a:r>
              <a:rPr lang="en-US" dirty="0"/>
              <a:t>, so </a:t>
            </a:r>
            <a:r>
              <a:rPr lang="en-US" dirty="0">
                <a:solidFill>
                  <a:srgbClr val="FF0000"/>
                </a:solidFill>
              </a:rPr>
              <a:t>you shouldn’t need to keep track of (or display) any passwords</a:t>
            </a:r>
            <a:r>
              <a:rPr lang="en-US" dirty="0"/>
              <a:t>, and in fact doing so would be a security risk.</a:t>
            </a:r>
          </a:p>
        </p:txBody>
      </p:sp>
    </p:spTree>
    <p:extLst>
      <p:ext uri="{BB962C8B-B14F-4D97-AF65-F5344CB8AC3E}">
        <p14:creationId xmlns:p14="http://schemas.microsoft.com/office/powerpoint/2010/main" val="2124750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5FFE-D51E-4A24-9F7B-E6B602F8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Ending a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the time comes to end a session, usually when a user requests to log out from your site, you can use the </a:t>
            </a:r>
            <a:r>
              <a:rPr lang="en-US" b="1" dirty="0" err="1">
                <a:solidFill>
                  <a:srgbClr val="0070C0"/>
                </a:solidFill>
              </a:rPr>
              <a:t>session_destroy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function in association. 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&lt;?</a:t>
            </a:r>
            <a:r>
              <a:rPr lang="en-US" dirty="0" err="1">
                <a:solidFill>
                  <a:srgbClr val="0070C0"/>
                </a:solidFill>
              </a:rPr>
              <a:t>php</a:t>
            </a:r>
            <a:r>
              <a:rPr lang="en-US" dirty="0">
                <a:solidFill>
                  <a:srgbClr val="0070C0"/>
                </a:solidFill>
              </a:rPr>
              <a:t> //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A handy function to destroy a session and its data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function </a:t>
            </a:r>
            <a:r>
              <a:rPr lang="en-US" dirty="0" err="1">
                <a:solidFill>
                  <a:srgbClr val="0070C0"/>
                </a:solidFill>
              </a:rPr>
              <a:t>destroy_session_and_data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</a:t>
            </a:r>
            <a:r>
              <a:rPr lang="en-US" dirty="0" err="1">
                <a:solidFill>
                  <a:srgbClr val="0070C0"/>
                </a:solidFill>
              </a:rPr>
              <a:t>session_start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$_SESSION = array();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</a:t>
            </a:r>
            <a:r>
              <a:rPr lang="en-US" dirty="0" err="1">
                <a:solidFill>
                  <a:srgbClr val="0070C0"/>
                </a:solidFill>
              </a:rPr>
              <a:t>setcookie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session_name</a:t>
            </a:r>
            <a:r>
              <a:rPr lang="en-US" dirty="0">
                <a:solidFill>
                  <a:srgbClr val="0070C0"/>
                </a:solidFill>
              </a:rPr>
              <a:t>(), '', time() - 2592000, '/’);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</a:t>
            </a:r>
            <a:r>
              <a:rPr lang="en-US" dirty="0" err="1">
                <a:solidFill>
                  <a:srgbClr val="0070C0"/>
                </a:solidFill>
              </a:rPr>
              <a:t>session_destroy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?&gt;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92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00" y="215901"/>
            <a:ext cx="10515600" cy="6518728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&lt;?</a:t>
            </a:r>
            <a:r>
              <a:rPr lang="en-US" dirty="0" err="1">
                <a:solidFill>
                  <a:srgbClr val="0070C0"/>
                </a:solidFill>
              </a:rPr>
              <a:t>php</a:t>
            </a:r>
            <a:r>
              <a:rPr lang="en-US" dirty="0">
                <a:solidFill>
                  <a:srgbClr val="0070C0"/>
                </a:solidFill>
              </a:rPr>
              <a:t> //better </a:t>
            </a:r>
            <a:r>
              <a:rPr lang="en-US" dirty="0" err="1">
                <a:solidFill>
                  <a:srgbClr val="0070C0"/>
                </a:solidFill>
              </a:rPr>
              <a:t>continue.php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session_start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if (</a:t>
            </a:r>
            <a:r>
              <a:rPr lang="en-US" dirty="0" err="1">
                <a:solidFill>
                  <a:srgbClr val="0070C0"/>
                </a:solidFill>
              </a:rPr>
              <a:t>isset</a:t>
            </a:r>
            <a:r>
              <a:rPr lang="en-US" dirty="0">
                <a:solidFill>
                  <a:srgbClr val="0070C0"/>
                </a:solidFill>
              </a:rPr>
              <a:t>($_SESSION['username’]))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$username = $_SESSION['username’];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$password = $_SESSION['password’];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$forename = $_SESSION['forename’];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$surname = $_SESSION['surname’];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	</a:t>
            </a:r>
            <a:r>
              <a:rPr lang="en-US" b="1" dirty="0" err="1">
                <a:solidFill>
                  <a:srgbClr val="0070C0"/>
                </a:solidFill>
              </a:rPr>
              <a:t>destroy_session_and_data</a:t>
            </a:r>
            <a:r>
              <a:rPr lang="en-US" b="1" dirty="0">
                <a:solidFill>
                  <a:srgbClr val="0070C0"/>
                </a:solidFill>
              </a:rPr>
              <a:t>();</a:t>
            </a:r>
          </a:p>
          <a:p>
            <a:pPr marL="457200" lvl="1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echo "Welcome back $forename.&lt;</a:t>
            </a:r>
            <a:r>
              <a:rPr lang="en-US" dirty="0" err="1">
                <a:solidFill>
                  <a:srgbClr val="0070C0"/>
                </a:solidFill>
              </a:rPr>
              <a:t>br</a:t>
            </a:r>
            <a:r>
              <a:rPr lang="en-US" dirty="0">
                <a:solidFill>
                  <a:srgbClr val="0070C0"/>
                </a:solidFill>
              </a:rPr>
              <a:t>&gt; Your full name is $forename 				$surname.&lt;</a:t>
            </a:r>
            <a:r>
              <a:rPr lang="en-US" dirty="0" err="1">
                <a:solidFill>
                  <a:srgbClr val="0070C0"/>
                </a:solidFill>
              </a:rPr>
              <a:t>br</a:t>
            </a:r>
            <a:r>
              <a:rPr lang="en-US" dirty="0">
                <a:solidFill>
                  <a:srgbClr val="0070C0"/>
                </a:solidFill>
              </a:rPr>
              <a:t>&gt; Your username is '$username’ and your password 			is '$password'.";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else echo "Please &lt;a </a:t>
            </a:r>
            <a:r>
              <a:rPr lang="en-US" dirty="0" err="1">
                <a:solidFill>
                  <a:srgbClr val="0070C0"/>
                </a:solidFill>
              </a:rPr>
              <a:t>href</a:t>
            </a:r>
            <a:r>
              <a:rPr lang="en-US" dirty="0">
                <a:solidFill>
                  <a:srgbClr val="0070C0"/>
                </a:solidFill>
              </a:rPr>
              <a:t>='authenticate2.php'&gt;click here&lt;/a&gt; to log in.";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function </a:t>
            </a:r>
            <a:r>
              <a:rPr lang="en-US" b="1" dirty="0" err="1">
                <a:solidFill>
                  <a:srgbClr val="0070C0"/>
                </a:solidFill>
              </a:rPr>
              <a:t>destroy_session_and_data</a:t>
            </a:r>
            <a:r>
              <a:rPr lang="en-US" b="1" dirty="0">
                <a:solidFill>
                  <a:srgbClr val="0070C0"/>
                </a:solidFill>
              </a:rPr>
              <a:t>() 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	$_SESSION = array();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	</a:t>
            </a:r>
            <a:r>
              <a:rPr lang="en-US" b="1" dirty="0" err="1">
                <a:solidFill>
                  <a:srgbClr val="0070C0"/>
                </a:solidFill>
              </a:rPr>
              <a:t>setcookie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session_name</a:t>
            </a:r>
            <a:r>
              <a:rPr lang="en-US" b="1" dirty="0">
                <a:solidFill>
                  <a:srgbClr val="0070C0"/>
                </a:solidFill>
              </a:rPr>
              <a:t>(), '', time() - 2592000, '/’);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	</a:t>
            </a:r>
            <a:r>
              <a:rPr lang="en-US" b="1" dirty="0" err="1">
                <a:solidFill>
                  <a:srgbClr val="0070C0"/>
                </a:solidFill>
              </a:rPr>
              <a:t>session_destroy</a:t>
            </a:r>
            <a:r>
              <a:rPr lang="en-US" b="1" dirty="0">
                <a:solidFill>
                  <a:srgbClr val="0070C0"/>
                </a:solidFill>
              </a:rPr>
              <a:t>();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?&gt;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B42BE9-8565-4538-BA1F-CEA1FFD8B7E4}"/>
              </a:ext>
            </a:extLst>
          </p:cNvPr>
          <p:cNvSpPr/>
          <p:nvPr/>
        </p:nvSpPr>
        <p:spPr>
          <a:xfrm>
            <a:off x="7286172" y="1117377"/>
            <a:ext cx="49058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first time you navigate from </a:t>
            </a:r>
            <a:r>
              <a:rPr lang="en-US" sz="2400" i="1" dirty="0"/>
              <a:t>authenticate2.php </a:t>
            </a:r>
            <a:r>
              <a:rPr lang="en-US" sz="2400" dirty="0"/>
              <a:t>to </a:t>
            </a:r>
            <a:r>
              <a:rPr lang="en-US" sz="2400" i="1" dirty="0" err="1"/>
              <a:t>continue.php</a:t>
            </a:r>
            <a:r>
              <a:rPr lang="en-US" sz="2400" dirty="0"/>
              <a:t>, it will display all the session variables. </a:t>
            </a:r>
          </a:p>
        </p:txBody>
      </p:sp>
    </p:spTree>
    <p:extLst>
      <p:ext uri="{BB962C8B-B14F-4D97-AF65-F5344CB8AC3E}">
        <p14:creationId xmlns:p14="http://schemas.microsoft.com/office/powerpoint/2010/main" val="351212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00" y="215901"/>
            <a:ext cx="10515600" cy="6518728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&lt;?</a:t>
            </a:r>
            <a:r>
              <a:rPr lang="en-US" dirty="0" err="1">
                <a:solidFill>
                  <a:srgbClr val="0070C0"/>
                </a:solidFill>
              </a:rPr>
              <a:t>php</a:t>
            </a:r>
            <a:r>
              <a:rPr lang="en-US" dirty="0">
                <a:solidFill>
                  <a:srgbClr val="0070C0"/>
                </a:solidFill>
              </a:rPr>
              <a:t> //better </a:t>
            </a:r>
            <a:r>
              <a:rPr lang="en-US" dirty="0" err="1">
                <a:solidFill>
                  <a:srgbClr val="0070C0"/>
                </a:solidFill>
              </a:rPr>
              <a:t>continue.php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session_start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if (</a:t>
            </a:r>
            <a:r>
              <a:rPr lang="en-US" dirty="0" err="1">
                <a:solidFill>
                  <a:srgbClr val="0070C0"/>
                </a:solidFill>
              </a:rPr>
              <a:t>isset</a:t>
            </a:r>
            <a:r>
              <a:rPr lang="en-US" dirty="0">
                <a:solidFill>
                  <a:srgbClr val="0070C0"/>
                </a:solidFill>
              </a:rPr>
              <a:t>($_SESSION['username’]))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$username = $_SESSION['username’];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$password = $_SESSION['password’];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$forename = $_SESSION['forename’];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$surname = $_SESSION['surname’];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	</a:t>
            </a:r>
            <a:r>
              <a:rPr lang="en-US" b="1" dirty="0" err="1">
                <a:solidFill>
                  <a:srgbClr val="0070C0"/>
                </a:solidFill>
              </a:rPr>
              <a:t>destroy_session_and_data</a:t>
            </a:r>
            <a:r>
              <a:rPr lang="en-US" b="1" dirty="0">
                <a:solidFill>
                  <a:srgbClr val="0070C0"/>
                </a:solidFill>
              </a:rPr>
              <a:t>();</a:t>
            </a:r>
          </a:p>
          <a:p>
            <a:pPr marL="457200" lvl="1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echo "Welcome back $forename.&lt;</a:t>
            </a:r>
            <a:r>
              <a:rPr lang="en-US" dirty="0" err="1">
                <a:solidFill>
                  <a:srgbClr val="0070C0"/>
                </a:solidFill>
              </a:rPr>
              <a:t>br</a:t>
            </a:r>
            <a:r>
              <a:rPr lang="en-US" dirty="0">
                <a:solidFill>
                  <a:srgbClr val="0070C0"/>
                </a:solidFill>
              </a:rPr>
              <a:t>&gt; Your full name is $forename 				$surname.&lt;</a:t>
            </a:r>
            <a:r>
              <a:rPr lang="en-US" dirty="0" err="1">
                <a:solidFill>
                  <a:srgbClr val="0070C0"/>
                </a:solidFill>
              </a:rPr>
              <a:t>br</a:t>
            </a:r>
            <a:r>
              <a:rPr lang="en-US" dirty="0">
                <a:solidFill>
                  <a:srgbClr val="0070C0"/>
                </a:solidFill>
              </a:rPr>
              <a:t>&gt; Your username is '$username’ and your password 			is '$password'.";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else echo "Please &lt;a </a:t>
            </a:r>
            <a:r>
              <a:rPr lang="en-US" dirty="0" err="1">
                <a:solidFill>
                  <a:srgbClr val="0070C0"/>
                </a:solidFill>
              </a:rPr>
              <a:t>href</a:t>
            </a:r>
            <a:r>
              <a:rPr lang="en-US" dirty="0">
                <a:solidFill>
                  <a:srgbClr val="0070C0"/>
                </a:solidFill>
              </a:rPr>
              <a:t>='authenticate2.php'&gt;click here&lt;/a&gt; to log in.";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function </a:t>
            </a:r>
            <a:r>
              <a:rPr lang="en-US" b="1" dirty="0" err="1">
                <a:solidFill>
                  <a:srgbClr val="0070C0"/>
                </a:solidFill>
              </a:rPr>
              <a:t>destroy_session_and_data</a:t>
            </a:r>
            <a:r>
              <a:rPr lang="en-US" b="1" dirty="0">
                <a:solidFill>
                  <a:srgbClr val="0070C0"/>
                </a:solidFill>
              </a:rPr>
              <a:t>() 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	$_SESSION = array();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	</a:t>
            </a:r>
            <a:r>
              <a:rPr lang="en-US" b="1" dirty="0" err="1">
                <a:solidFill>
                  <a:srgbClr val="0070C0"/>
                </a:solidFill>
              </a:rPr>
              <a:t>setcookie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session_name</a:t>
            </a:r>
            <a:r>
              <a:rPr lang="en-US" b="1" dirty="0">
                <a:solidFill>
                  <a:srgbClr val="0070C0"/>
                </a:solidFill>
              </a:rPr>
              <a:t>(), '', time() - 2592000, '/’);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	</a:t>
            </a:r>
            <a:r>
              <a:rPr lang="en-US" b="1" dirty="0" err="1">
                <a:solidFill>
                  <a:srgbClr val="0070C0"/>
                </a:solidFill>
              </a:rPr>
              <a:t>session_destroy</a:t>
            </a:r>
            <a:r>
              <a:rPr lang="en-US" b="1" dirty="0">
                <a:solidFill>
                  <a:srgbClr val="0070C0"/>
                </a:solidFill>
              </a:rPr>
              <a:t>();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?&gt;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C2C0D9-B118-45A4-B3B8-3667E194677A}"/>
              </a:ext>
            </a:extLst>
          </p:cNvPr>
          <p:cNvSpPr/>
          <p:nvPr/>
        </p:nvSpPr>
        <p:spPr>
          <a:xfrm>
            <a:off x="7662635" y="505100"/>
            <a:ext cx="45293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But, because of the call to </a:t>
            </a:r>
            <a:r>
              <a:rPr lang="en-US" sz="2400" dirty="0" err="1">
                <a:solidFill>
                  <a:srgbClr val="0070C0"/>
                </a:solidFill>
              </a:rPr>
              <a:t>destroy_session_and_data</a:t>
            </a:r>
            <a:r>
              <a:rPr lang="en-US" sz="2400" dirty="0"/>
              <a:t>, if you then click your browser’s </a:t>
            </a:r>
            <a:r>
              <a:rPr lang="en-US" sz="2400" b="1" dirty="0">
                <a:solidFill>
                  <a:srgbClr val="002060"/>
                </a:solidFill>
              </a:rPr>
              <a:t>Reload button</a:t>
            </a:r>
            <a:r>
              <a:rPr lang="en-US" sz="2400" dirty="0"/>
              <a:t>, the session will have been destroyed and you’ll be prompted to return to the login page.</a:t>
            </a:r>
          </a:p>
        </p:txBody>
      </p:sp>
    </p:spTree>
    <p:extLst>
      <p:ext uri="{BB962C8B-B14F-4D97-AF65-F5344CB8AC3E}">
        <p14:creationId xmlns:p14="http://schemas.microsoft.com/office/powerpoint/2010/main" val="2116269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5FFE-D51E-4A24-9F7B-E6B602F8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Setting a Time-Out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There are other times when you might wish to close a user’s session yourself, such as when the </a:t>
            </a:r>
            <a:r>
              <a:rPr lang="en-US" u="sng" dirty="0"/>
              <a:t>user has forgotten or neglected to log out</a:t>
            </a:r>
            <a:r>
              <a:rPr lang="en-US" dirty="0"/>
              <a:t>, and you want the program to do so for his own security. </a:t>
            </a:r>
          </a:p>
          <a:p>
            <a:endParaRPr lang="en-US" dirty="0"/>
          </a:p>
          <a:p>
            <a:r>
              <a:rPr lang="en-US" dirty="0"/>
              <a:t>To do this, use the </a:t>
            </a:r>
            <a:r>
              <a:rPr lang="en-US" b="1" dirty="0" err="1">
                <a:solidFill>
                  <a:srgbClr val="0070C0"/>
                </a:solidFill>
              </a:rPr>
              <a:t>ini_set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function as follows. This example sets the time-out to exactly one day:</a:t>
            </a:r>
          </a:p>
          <a:p>
            <a:endParaRPr lang="en-US" sz="500" dirty="0"/>
          </a:p>
          <a:p>
            <a:pPr marL="457200" lvl="1" indent="0"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ini_set</a:t>
            </a:r>
            <a:r>
              <a:rPr lang="en-US" sz="2800" dirty="0">
                <a:solidFill>
                  <a:srgbClr val="0070C0"/>
                </a:solidFill>
              </a:rPr>
              <a:t>('</a:t>
            </a:r>
            <a:r>
              <a:rPr lang="en-US" sz="2800" dirty="0" err="1">
                <a:solidFill>
                  <a:srgbClr val="0070C0"/>
                </a:solidFill>
              </a:rPr>
              <a:t>session.gc_maxlifetime</a:t>
            </a:r>
            <a:r>
              <a:rPr lang="en-US" sz="2800" dirty="0">
                <a:solidFill>
                  <a:srgbClr val="0070C0"/>
                </a:solidFill>
              </a:rPr>
              <a:t>', 60 * 60 * 24);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If you wish to know what the current time-out period is, you can display it using the following:</a:t>
            </a:r>
          </a:p>
          <a:p>
            <a:endParaRPr lang="en-US" sz="400" dirty="0"/>
          </a:p>
          <a:p>
            <a:pPr marL="457200" lvl="1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echo </a:t>
            </a:r>
            <a:r>
              <a:rPr lang="en-US" sz="2800" b="1" dirty="0" err="1">
                <a:solidFill>
                  <a:srgbClr val="0070C0"/>
                </a:solidFill>
              </a:rPr>
              <a:t>ini_get</a:t>
            </a:r>
            <a:r>
              <a:rPr lang="en-US" sz="2800" dirty="0">
                <a:solidFill>
                  <a:srgbClr val="0070C0"/>
                </a:solidFill>
              </a:rPr>
              <a:t>('</a:t>
            </a:r>
            <a:r>
              <a:rPr lang="en-US" sz="2800" dirty="0" err="1">
                <a:solidFill>
                  <a:srgbClr val="0070C0"/>
                </a:solidFill>
              </a:rPr>
              <a:t>session.gc_maxlifetime</a:t>
            </a:r>
            <a:r>
              <a:rPr lang="en-US" sz="2800" dirty="0">
                <a:solidFill>
                  <a:srgbClr val="0070C0"/>
                </a:solidFill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264560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5FFE-D51E-4A24-9F7B-E6B602F8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Session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Although I mentioned that once you had authenticated a user and set up a session, you could safely assume that the session variables were trustworthy, this isn’t exactly the case…</a:t>
            </a:r>
          </a:p>
          <a:p>
            <a:endParaRPr lang="en-US" dirty="0"/>
          </a:p>
          <a:p>
            <a:r>
              <a:rPr lang="en-US" dirty="0"/>
              <a:t>The reason is that it’s possible to use </a:t>
            </a:r>
            <a:r>
              <a:rPr lang="en-US" b="1" i="1" dirty="0"/>
              <a:t>packet sniffing </a:t>
            </a:r>
            <a:r>
              <a:rPr lang="en-US" dirty="0"/>
              <a:t>(sampling of data) to discover session IDs passing across a network. </a:t>
            </a:r>
          </a:p>
          <a:p>
            <a:pPr marL="457200" lvl="1" indent="0">
              <a:buNone/>
            </a:pPr>
            <a:r>
              <a:rPr lang="en-US" dirty="0"/>
              <a:t>Additionally, if the session ID is passed in the Get part of a URL, it might appear in external site server logs.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only truly secure way of preventing these from being discovered is to implement </a:t>
            </a:r>
            <a:r>
              <a:rPr lang="en-US" b="1" i="1" dirty="0"/>
              <a:t>Secure Sockets Layer </a:t>
            </a:r>
            <a:r>
              <a:rPr lang="en-US" i="1" dirty="0"/>
              <a:t>(SSL) </a:t>
            </a:r>
            <a:r>
              <a:rPr lang="en-US" dirty="0"/>
              <a:t>and run </a:t>
            </a:r>
            <a:r>
              <a:rPr lang="en-US" b="1" dirty="0"/>
              <a:t>HTTPS</a:t>
            </a:r>
            <a:r>
              <a:rPr lang="en-US" dirty="0"/>
              <a:t> instead of HTTP web pages.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 Check </a:t>
            </a:r>
            <a:r>
              <a:rPr lang="en-US" i="1" dirty="0">
                <a:solidFill>
                  <a:srgbClr val="002060"/>
                </a:solidFill>
              </a:rPr>
              <a:t>http://apache-ssl.org </a:t>
            </a:r>
            <a:r>
              <a:rPr lang="en-US" dirty="0"/>
              <a:t>for details on setting up a secure web server.</a:t>
            </a:r>
          </a:p>
        </p:txBody>
      </p:sp>
    </p:spTree>
    <p:extLst>
      <p:ext uri="{BB962C8B-B14F-4D97-AF65-F5344CB8AC3E}">
        <p14:creationId xmlns:p14="http://schemas.microsoft.com/office/powerpoint/2010/main" val="399406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5FFE-D51E-4A24-9F7B-E6B602F8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Security - </a:t>
            </a:r>
            <a:r>
              <a:rPr lang="en-US" b="1" u="sng" dirty="0"/>
              <a:t>Preventing session hijacking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/>
              <a:t>When SSL is not a possibility</a:t>
            </a:r>
            <a:r>
              <a:rPr lang="en-US" dirty="0"/>
              <a:t>, you can further </a:t>
            </a:r>
            <a:r>
              <a:rPr lang="en-US" b="1" dirty="0">
                <a:solidFill>
                  <a:srgbClr val="002060"/>
                </a:solidFill>
              </a:rPr>
              <a:t>authenticate users by storing their IP address</a:t>
            </a:r>
            <a:r>
              <a:rPr lang="en-US" dirty="0"/>
              <a:t> along with their other details by adding a line such as the following when you store their session:</a:t>
            </a:r>
          </a:p>
          <a:p>
            <a:endParaRPr lang="en-US" sz="400" dirty="0"/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$_SESSION['</a:t>
            </a:r>
            <a:r>
              <a:rPr lang="en-US" dirty="0" err="1">
                <a:solidFill>
                  <a:srgbClr val="0070C0"/>
                </a:solidFill>
              </a:rPr>
              <a:t>ip</a:t>
            </a:r>
            <a:r>
              <a:rPr lang="en-US" dirty="0">
                <a:solidFill>
                  <a:srgbClr val="0070C0"/>
                </a:solidFill>
              </a:rPr>
              <a:t>'] = $_SERVER['REMOTE_ADDR’];</a:t>
            </a:r>
          </a:p>
          <a:p>
            <a:endParaRPr lang="en-US" dirty="0"/>
          </a:p>
          <a:p>
            <a:r>
              <a:rPr lang="en-US" dirty="0"/>
              <a:t>Then, as an extra check, whenever any page loads and a session is available, perform the following check.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It calls the function </a:t>
            </a:r>
            <a:r>
              <a:rPr lang="en-US" dirty="0" err="1">
                <a:solidFill>
                  <a:srgbClr val="0070C0"/>
                </a:solidFill>
              </a:rPr>
              <a:t>different_user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if the stored IP address doesn’t match the current one:</a:t>
            </a:r>
          </a:p>
          <a:p>
            <a:endParaRPr lang="en-US" sz="400" dirty="0"/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if ($_SESSION['</a:t>
            </a:r>
            <a:r>
              <a:rPr lang="en-US" dirty="0" err="1">
                <a:solidFill>
                  <a:srgbClr val="0070C0"/>
                </a:solidFill>
              </a:rPr>
              <a:t>ip</a:t>
            </a:r>
            <a:r>
              <a:rPr lang="en-US" dirty="0">
                <a:solidFill>
                  <a:srgbClr val="0070C0"/>
                </a:solidFill>
              </a:rPr>
              <a:t>'] != $_SERVER['REMOTE_ADDR']) </a:t>
            </a:r>
            <a:r>
              <a:rPr lang="en-US" dirty="0" err="1">
                <a:solidFill>
                  <a:srgbClr val="0070C0"/>
                </a:solidFill>
              </a:rPr>
              <a:t>different_user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31702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5FFE-D51E-4A24-9F7B-E6B602F8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Security - Preventing session hijacking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code you place in your </a:t>
            </a:r>
            <a:r>
              <a:rPr lang="en-US" dirty="0" err="1">
                <a:solidFill>
                  <a:srgbClr val="0070C0"/>
                </a:solidFill>
              </a:rPr>
              <a:t>different_user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function is up to you.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 recommend that you simply </a:t>
            </a:r>
            <a:r>
              <a:rPr lang="en-US" u="sng" dirty="0"/>
              <a:t>delete the current session</a:t>
            </a:r>
            <a:r>
              <a:rPr lang="en-US" dirty="0"/>
              <a:t> and </a:t>
            </a:r>
            <a:r>
              <a:rPr lang="en-US" u="sng" dirty="0"/>
              <a:t>ask the user to log in again due to a technical error</a:t>
            </a:r>
            <a:r>
              <a:rPr lang="en-US" dirty="0"/>
              <a:t>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Don’t say any more than that, or you’re giving away potentially useful information.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Of course, you need to be aware that users on the same proxy server, or sharing the same IP address on a home or business network, will have the same IP address…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47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5FFE-D51E-4A24-9F7B-E6B602F8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Security - Preventing session hijacking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also store a copy of the browser </a:t>
            </a:r>
            <a:r>
              <a:rPr lang="en-US" b="1" i="1" dirty="0"/>
              <a:t>user agent string</a:t>
            </a:r>
            <a:r>
              <a:rPr lang="en-US" i="1" dirty="0"/>
              <a:t>,</a:t>
            </a:r>
            <a:r>
              <a:rPr lang="en-US" b="1" i="1" dirty="0"/>
              <a:t> </a:t>
            </a:r>
            <a:r>
              <a:rPr lang="en-US" dirty="0"/>
              <a:t>a string that developers put in their browsers to </a:t>
            </a:r>
            <a:r>
              <a:rPr lang="en-US" b="1" dirty="0">
                <a:solidFill>
                  <a:srgbClr val="002060"/>
                </a:solidFill>
              </a:rPr>
              <a:t>identify them by type and version</a:t>
            </a:r>
          </a:p>
          <a:p>
            <a:pPr marL="457200" lvl="1" indent="0">
              <a:buNone/>
            </a:pPr>
            <a:r>
              <a:rPr lang="en-US" dirty="0"/>
              <a:t>Which might also distinguish users due to the wide variety of browser types, versions, and computer platforms. Use the following to store the user agent:</a:t>
            </a:r>
          </a:p>
          <a:p>
            <a:endParaRPr lang="en-US" sz="600" dirty="0"/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$_SESSION['</a:t>
            </a:r>
            <a:r>
              <a:rPr lang="en-US" dirty="0" err="1">
                <a:solidFill>
                  <a:srgbClr val="0070C0"/>
                </a:solidFill>
              </a:rPr>
              <a:t>ua</a:t>
            </a:r>
            <a:r>
              <a:rPr lang="en-US" dirty="0">
                <a:solidFill>
                  <a:srgbClr val="0070C0"/>
                </a:solidFill>
              </a:rPr>
              <a:t>'] = $_SERVER['HTTP_USER_AGENT’];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And use this to compare the current agent string with the saved one:</a:t>
            </a:r>
          </a:p>
          <a:p>
            <a:endParaRPr lang="en-US" sz="400" dirty="0"/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if ($_SESSION['</a:t>
            </a:r>
            <a:r>
              <a:rPr lang="en-US" dirty="0" err="1">
                <a:solidFill>
                  <a:srgbClr val="0070C0"/>
                </a:solidFill>
              </a:rPr>
              <a:t>ua</a:t>
            </a:r>
            <a:r>
              <a:rPr lang="en-US" dirty="0">
                <a:solidFill>
                  <a:srgbClr val="0070C0"/>
                </a:solidFill>
              </a:rPr>
              <a:t>'] != $_SERVER['HTTP_USER_AGENT']) </a:t>
            </a:r>
            <a:r>
              <a:rPr lang="en-US" dirty="0" err="1">
                <a:solidFill>
                  <a:srgbClr val="0070C0"/>
                </a:solidFill>
              </a:rPr>
              <a:t>different_user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4471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5FFE-D51E-4A24-9F7B-E6B602F8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Security - Preventing session hijacking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Or, better, combine the two checks like this and save the combination as a hash string:</a:t>
            </a:r>
          </a:p>
          <a:p>
            <a:endParaRPr lang="en-US" sz="400" dirty="0"/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$_SESSION['check'] = hash('ripemd128', $_SERVER['REMOTE_ADDR'] 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$_SERVER['HTTP_USER_AGENT’]);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And use this to compare the current and stored strings:</a:t>
            </a:r>
          </a:p>
          <a:p>
            <a:endParaRPr lang="en-US" sz="400" dirty="0"/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if ($_SESSION['check'] != hash('ripemd128', $_SERVER['REMOTE_ADDR'] 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$_SERVER['HTTP_USER_AGENT'])) </a:t>
            </a:r>
            <a:r>
              <a:rPr lang="en-US" dirty="0" err="1">
                <a:solidFill>
                  <a:srgbClr val="0070C0"/>
                </a:solidFill>
              </a:rPr>
              <a:t>different_user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2697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5FFE-D51E-4A24-9F7B-E6B602F8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For example, assume that you have an application that always needs access to the username, password, first name, and last name of each user, as stored in the table </a:t>
            </a:r>
            <a:r>
              <a:rPr lang="en-US" i="1" dirty="0"/>
              <a:t>users</a:t>
            </a:r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r>
              <a:rPr lang="en-US" dirty="0"/>
              <a:t>So let’s further modify </a:t>
            </a:r>
            <a:r>
              <a:rPr lang="en-US" i="1" dirty="0" err="1"/>
              <a:t>authenticate.php</a:t>
            </a:r>
            <a:r>
              <a:rPr lang="en-US" i="1" dirty="0"/>
              <a:t> </a:t>
            </a:r>
            <a:r>
              <a:rPr lang="en-US" dirty="0"/>
              <a:t>from the previous lecture to set up a session once a user has been authenticated…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719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5FFE-D51E-4A24-9F7B-E6B602F8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Security - </a:t>
            </a:r>
            <a:r>
              <a:rPr lang="en-US" b="1" u="sng" dirty="0"/>
              <a:t>Preventing session fixation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3518"/>
          </a:xfrm>
        </p:spPr>
        <p:txBody>
          <a:bodyPr>
            <a:normAutofit/>
          </a:bodyPr>
          <a:lstStyle/>
          <a:p>
            <a:r>
              <a:rPr lang="en-US" b="1" i="1" dirty="0"/>
              <a:t>Session fixation </a:t>
            </a:r>
            <a:r>
              <a:rPr lang="en-US" dirty="0"/>
              <a:t>happens when </a:t>
            </a:r>
            <a:r>
              <a:rPr lang="en-US" b="1" dirty="0">
                <a:solidFill>
                  <a:srgbClr val="002060"/>
                </a:solidFill>
              </a:rPr>
              <a:t>a malicious user tries to present a session ID to the server </a:t>
            </a:r>
            <a:r>
              <a:rPr lang="en-US" dirty="0"/>
              <a:t>rather than letting the server create one.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It can happen when a user takes advantage of the ability to pass a session ID in the Get part of a URL, like this: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0070C0"/>
                </a:solidFill>
                <a:hlinkClick r:id="rId3"/>
              </a:rPr>
              <a:t>http://yourserver.com/authenticate.php?PHPSESSID=123456789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/>
              <a:t>In this example, the made-up session ID of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123456789</a:t>
            </a:r>
            <a:r>
              <a:rPr lang="en-US" dirty="0"/>
              <a:t> is being passed to the server.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527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5FFE-D51E-4A24-9F7B-E6B602F8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Security - Preventing session fixation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3518"/>
          </a:xfrm>
        </p:spPr>
        <p:txBody>
          <a:bodyPr>
            <a:normAutofit/>
          </a:bodyPr>
          <a:lstStyle/>
          <a:p>
            <a:r>
              <a:rPr lang="en-US" dirty="0"/>
              <a:t>Now, consider this code, which is </a:t>
            </a:r>
            <a:r>
              <a:rPr lang="en-US" u="sng" dirty="0"/>
              <a:t>susceptible to session fixation</a:t>
            </a:r>
            <a:r>
              <a:rPr lang="en-US" dirty="0"/>
              <a:t>. 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&lt;?</a:t>
            </a:r>
            <a:r>
              <a:rPr lang="en-US" dirty="0" err="1">
                <a:solidFill>
                  <a:srgbClr val="0070C0"/>
                </a:solidFill>
              </a:rPr>
              <a:t>php</a:t>
            </a:r>
            <a:r>
              <a:rPr lang="en-US" dirty="0">
                <a:solidFill>
                  <a:srgbClr val="0070C0"/>
                </a:solidFill>
              </a:rPr>
              <a:t> // </a:t>
            </a:r>
            <a:r>
              <a:rPr lang="en-US" dirty="0" err="1">
                <a:solidFill>
                  <a:srgbClr val="0070C0"/>
                </a:solidFill>
              </a:rPr>
              <a:t>sessiontest.php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i="1" dirty="0">
                <a:solidFill>
                  <a:srgbClr val="0070C0"/>
                </a:solidFill>
              </a:rPr>
              <a:t>a session susceptible to session fixation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session_start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if (!</a:t>
            </a:r>
            <a:r>
              <a:rPr lang="en-US" dirty="0" err="1">
                <a:solidFill>
                  <a:srgbClr val="0070C0"/>
                </a:solidFill>
              </a:rPr>
              <a:t>isset</a:t>
            </a:r>
            <a:r>
              <a:rPr lang="en-US" dirty="0">
                <a:solidFill>
                  <a:srgbClr val="0070C0"/>
                </a:solidFill>
              </a:rPr>
              <a:t>($_SESSION['count'])) $_SESSION['count'] = 0;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else ++$_SESSION['count’];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echo $_SESSION['count'];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?&gt;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59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5FFE-D51E-4A24-9F7B-E6B602F8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Security - Preventing session fixation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Once it’s saved, call it up in your browser using the following URL (prefacing it with the correct pathname, such as </a:t>
            </a:r>
            <a:r>
              <a:rPr lang="en-US" i="1" dirty="0"/>
              <a:t>http://localhost/</a:t>
            </a:r>
            <a:r>
              <a:rPr lang="en-US" dirty="0"/>
              <a:t>):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0070C0"/>
                </a:solidFill>
              </a:rPr>
              <a:t>sessiontest.php?PHPSESSID</a:t>
            </a:r>
            <a:r>
              <a:rPr lang="en-US" dirty="0">
                <a:solidFill>
                  <a:srgbClr val="0070C0"/>
                </a:solidFill>
              </a:rPr>
              <a:t>=1234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Press Reload a few times, and you’ll see the counter increase.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Now try browsing to: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0070C0"/>
                </a:solidFill>
              </a:rPr>
              <a:t>sessiontest.php?PHPSESSID</a:t>
            </a:r>
            <a:r>
              <a:rPr lang="en-US" dirty="0">
                <a:solidFill>
                  <a:srgbClr val="0070C0"/>
                </a:solidFill>
              </a:rPr>
              <a:t>=5678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Press Reload a few times here, and you should see it count up again from 0.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Leave the counter on a different number than the first URL and then go back to the first URL and see how the number changes back.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You have created two different sessions of your own choosing here, and you could easily create as many as you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2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5FFE-D51E-4A24-9F7B-E6B602F8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Security - Preventing session fixation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reason this approach is so dangerous is that: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malicious attacker could try to distribute these types of URLs to unsuspecting user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any of them followed these links, the attacker would be able to come back and take over any sessions that had not been deleted or expired!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03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5FFE-D51E-4A24-9F7B-E6B602F8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Security - Preventing session fixation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prevent this, add a simple check to </a:t>
            </a:r>
            <a:r>
              <a:rPr lang="en-US" b="1" dirty="0">
                <a:solidFill>
                  <a:srgbClr val="002060"/>
                </a:solidFill>
              </a:rPr>
              <a:t>change the session ID using </a:t>
            </a:r>
            <a:r>
              <a:rPr lang="en-US" b="1" dirty="0" err="1">
                <a:solidFill>
                  <a:srgbClr val="0070C0"/>
                </a:solidFill>
              </a:rPr>
              <a:t>session_regenerate_id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This function keeps all current session variable values, but </a:t>
            </a:r>
            <a:r>
              <a:rPr lang="en-US" b="1" dirty="0">
                <a:solidFill>
                  <a:srgbClr val="002060"/>
                </a:solidFill>
              </a:rPr>
              <a:t>replaces the session ID with a new one that an attacker cannot know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505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5FFE-D51E-4A24-9F7B-E6B602F8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Security - Preventing session fixation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&lt;?</a:t>
            </a:r>
            <a:r>
              <a:rPr lang="en-US" dirty="0" err="1">
                <a:solidFill>
                  <a:srgbClr val="0070C0"/>
                </a:solidFill>
              </a:rPr>
              <a:t>php</a:t>
            </a:r>
            <a:r>
              <a:rPr lang="en-US" dirty="0">
                <a:solidFill>
                  <a:srgbClr val="0070C0"/>
                </a:solidFill>
              </a:rPr>
              <a:t> // Session Regeneration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session_start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if (!</a:t>
            </a:r>
            <a:r>
              <a:rPr lang="en-US" dirty="0" err="1">
                <a:solidFill>
                  <a:srgbClr val="0070C0"/>
                </a:solidFill>
              </a:rPr>
              <a:t>isset</a:t>
            </a:r>
            <a:r>
              <a:rPr lang="en-US" dirty="0">
                <a:solidFill>
                  <a:srgbClr val="0070C0"/>
                </a:solidFill>
              </a:rPr>
              <a:t>($_SESSION['initiated’]))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</a:t>
            </a:r>
            <a:r>
              <a:rPr lang="en-US" b="1" dirty="0" err="1">
                <a:solidFill>
                  <a:srgbClr val="0070C0"/>
                </a:solidFill>
              </a:rPr>
              <a:t>session_regenerate_id</a:t>
            </a:r>
            <a:r>
              <a:rPr lang="en-US" b="1" dirty="0">
                <a:solidFill>
                  <a:srgbClr val="0070C0"/>
                </a:solidFill>
              </a:rPr>
              <a:t>();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$_SESSION['initiated'] = 1;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if (!</a:t>
            </a:r>
            <a:r>
              <a:rPr lang="en-US" dirty="0" err="1">
                <a:solidFill>
                  <a:srgbClr val="0070C0"/>
                </a:solidFill>
              </a:rPr>
              <a:t>isset</a:t>
            </a:r>
            <a:r>
              <a:rPr lang="en-US" dirty="0">
                <a:solidFill>
                  <a:srgbClr val="0070C0"/>
                </a:solidFill>
              </a:rPr>
              <a:t>($_SESSION['count'])) $_SESSION['count'] = 0;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else ++$_SESSION['count’];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echo $_SESSION['count'];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?&gt;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3CC42-5BD2-4BB7-9A8C-ADAABD19E548}"/>
              </a:ext>
            </a:extLst>
          </p:cNvPr>
          <p:cNvSpPr/>
          <p:nvPr/>
        </p:nvSpPr>
        <p:spPr>
          <a:xfrm>
            <a:off x="6442528" y="1622871"/>
            <a:ext cx="52541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To do this, check for a special session variable that you arbitrarily invent.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440179-1CA8-4004-B65D-CF6F2B6CC80B}"/>
              </a:ext>
            </a:extLst>
          </p:cNvPr>
          <p:cNvCxnSpPr>
            <a:cxnSpLocks/>
          </p:cNvCxnSpPr>
          <p:nvPr/>
        </p:nvCxnSpPr>
        <p:spPr>
          <a:xfrm flipH="1">
            <a:off x="5878286" y="2038369"/>
            <a:ext cx="564242" cy="66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67DF43A-CFA2-423B-A062-08C726EEDD9D}"/>
              </a:ext>
            </a:extLst>
          </p:cNvPr>
          <p:cNvSpPr/>
          <p:nvPr/>
        </p:nvSpPr>
        <p:spPr>
          <a:xfrm>
            <a:off x="6747328" y="2926784"/>
            <a:ext cx="49493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it doesn’t exist, you know that this is a new session, so you simply change the session ID and set the special session variable to note the change.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FA977E-A196-4D00-AE34-A8FD2CC0E6F1}"/>
              </a:ext>
            </a:extLst>
          </p:cNvPr>
          <p:cNvCxnSpPr>
            <a:cxnSpLocks/>
          </p:cNvCxnSpPr>
          <p:nvPr/>
        </p:nvCxnSpPr>
        <p:spPr>
          <a:xfrm flipH="1">
            <a:off x="6007099" y="3600469"/>
            <a:ext cx="640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40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5FFE-D51E-4A24-9F7B-E6B602F8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Security - Preventing session fixation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way, an attacker can come back to your site </a:t>
            </a:r>
            <a:r>
              <a:rPr lang="en-US" u="sng" dirty="0"/>
              <a:t>using any of the session IDs that he or she generated</a:t>
            </a:r>
            <a:r>
              <a:rPr lang="en-US" dirty="0"/>
              <a:t>, </a:t>
            </a:r>
            <a:r>
              <a:rPr lang="en-US" b="1" dirty="0">
                <a:solidFill>
                  <a:srgbClr val="002060"/>
                </a:solidFill>
              </a:rPr>
              <a:t>but none of them will call up another user’s session</a:t>
            </a:r>
            <a:r>
              <a:rPr lang="en-US" dirty="0"/>
              <a:t>, as they will all have been replaced with regenerated IDs. </a:t>
            </a:r>
          </a:p>
          <a:p>
            <a:endParaRPr lang="en-US" dirty="0"/>
          </a:p>
          <a:p>
            <a:r>
              <a:rPr lang="en-US" dirty="0"/>
              <a:t>If you want to be ultra-paranoid, </a:t>
            </a:r>
            <a:r>
              <a:rPr lang="en-US" b="1" dirty="0">
                <a:solidFill>
                  <a:srgbClr val="002060"/>
                </a:solidFill>
              </a:rPr>
              <a:t>you can even regenerate the session ID on each request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77132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5FFE-D51E-4A24-9F7B-E6B602F8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 Security - </a:t>
            </a:r>
            <a:r>
              <a:rPr lang="en-US" b="1" u="sng" dirty="0"/>
              <a:t>Forcing cookie-only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are prepared to require your users to enable cookies on your website, you can use the </a:t>
            </a:r>
            <a:r>
              <a:rPr lang="en-US" b="1" dirty="0" err="1">
                <a:solidFill>
                  <a:srgbClr val="0070C0"/>
                </a:solidFill>
              </a:rPr>
              <a:t>ini_set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function, like this: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0070C0"/>
                </a:solidFill>
              </a:rPr>
              <a:t>ini_set</a:t>
            </a:r>
            <a:r>
              <a:rPr lang="en-US" dirty="0">
                <a:solidFill>
                  <a:srgbClr val="0070C0"/>
                </a:solidFill>
              </a:rPr>
              <a:t>('</a:t>
            </a:r>
            <a:r>
              <a:rPr lang="en-US" dirty="0" err="1">
                <a:solidFill>
                  <a:srgbClr val="0070C0"/>
                </a:solidFill>
              </a:rPr>
              <a:t>session.use_only_cookies</a:t>
            </a:r>
            <a:r>
              <a:rPr lang="en-US" dirty="0">
                <a:solidFill>
                  <a:srgbClr val="0070C0"/>
                </a:solidFill>
              </a:rPr>
              <a:t>', 1);</a:t>
            </a:r>
          </a:p>
          <a:p>
            <a:pPr marL="0" indent="0" algn="ctr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With that setting, the </a:t>
            </a:r>
            <a:r>
              <a:rPr lang="en-US" dirty="0">
                <a:solidFill>
                  <a:srgbClr val="0070C0"/>
                </a:solidFill>
              </a:rPr>
              <a:t>?PHPSESSID=</a:t>
            </a:r>
            <a:r>
              <a:rPr lang="en-US" dirty="0"/>
              <a:t> trick will be completely ignored.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If you use this security measure, I also recommend that you inform your users that your site </a:t>
            </a:r>
            <a:r>
              <a:rPr lang="en-US" u="sng" dirty="0"/>
              <a:t>requires cookies</a:t>
            </a:r>
            <a:r>
              <a:rPr lang="en-US" dirty="0"/>
              <a:t>, so they know what’s wrong if they don’t get the results they want..</a:t>
            </a:r>
          </a:p>
        </p:txBody>
      </p:sp>
    </p:spTree>
    <p:extLst>
      <p:ext uri="{BB962C8B-B14F-4D97-AF65-F5344CB8AC3E}">
        <p14:creationId xmlns:p14="http://schemas.microsoft.com/office/powerpoint/2010/main" val="1074218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5FFE-D51E-4A24-9F7B-E6B602F8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 Security - </a:t>
            </a:r>
            <a:r>
              <a:rPr lang="en-US" b="1" u="sng" dirty="0"/>
              <a:t>Using a shared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 a server shared with other accounts, </a:t>
            </a:r>
            <a:r>
              <a:rPr lang="en-US" u="sng" dirty="0"/>
              <a:t>you will not want to have all your session data saved into the same directory as theirs</a:t>
            </a:r>
            <a:r>
              <a:rPr lang="en-US" dirty="0"/>
              <a:t>. </a:t>
            </a:r>
          </a:p>
          <a:p>
            <a:r>
              <a:rPr lang="en-US" dirty="0"/>
              <a:t>Instead, </a:t>
            </a:r>
            <a:r>
              <a:rPr lang="en-US" b="1" dirty="0">
                <a:solidFill>
                  <a:srgbClr val="002060"/>
                </a:solidFill>
              </a:rPr>
              <a:t>you should choose a directory to which only your account has access </a:t>
            </a:r>
            <a:r>
              <a:rPr lang="en-US" dirty="0"/>
              <a:t>(and that is not web-visible) to store your sessions, by placing an </a:t>
            </a:r>
            <a:r>
              <a:rPr lang="en-US" dirty="0" err="1">
                <a:solidFill>
                  <a:srgbClr val="0070C0"/>
                </a:solidFill>
              </a:rPr>
              <a:t>ini_set</a:t>
            </a:r>
            <a:r>
              <a:rPr lang="en-US" dirty="0"/>
              <a:t> call near the start of a program, like this:</a:t>
            </a:r>
          </a:p>
          <a:p>
            <a:endParaRPr lang="en-US" sz="500" dirty="0"/>
          </a:p>
          <a:p>
            <a:pPr marL="0" indent="0" algn="ctr">
              <a:buNone/>
            </a:pPr>
            <a:r>
              <a:rPr lang="en-US" dirty="0" err="1">
                <a:solidFill>
                  <a:srgbClr val="0070C0"/>
                </a:solidFill>
              </a:rPr>
              <a:t>ini_set</a:t>
            </a:r>
            <a:r>
              <a:rPr lang="en-US" dirty="0">
                <a:solidFill>
                  <a:srgbClr val="0070C0"/>
                </a:solidFill>
              </a:rPr>
              <a:t>('</a:t>
            </a:r>
            <a:r>
              <a:rPr lang="en-US" dirty="0" err="1">
                <a:solidFill>
                  <a:srgbClr val="0070C0"/>
                </a:solidFill>
              </a:rPr>
              <a:t>session.save_path</a:t>
            </a:r>
            <a:r>
              <a:rPr lang="en-US" dirty="0">
                <a:solidFill>
                  <a:srgbClr val="0070C0"/>
                </a:solidFill>
              </a:rPr>
              <a:t>', '/home/user/</a:t>
            </a:r>
            <a:r>
              <a:rPr lang="en-US" dirty="0" err="1">
                <a:solidFill>
                  <a:srgbClr val="0070C0"/>
                </a:solidFill>
              </a:rPr>
              <a:t>myaccount</a:t>
            </a:r>
            <a:r>
              <a:rPr lang="en-US" dirty="0">
                <a:solidFill>
                  <a:srgbClr val="0070C0"/>
                </a:solidFill>
              </a:rPr>
              <a:t>/sessions’);</a:t>
            </a:r>
          </a:p>
          <a:p>
            <a:endParaRPr lang="en-US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The configuration option </a:t>
            </a:r>
            <a:r>
              <a:rPr lang="en-US" u="sng" dirty="0"/>
              <a:t>will keep this new value only during the program’s execution</a:t>
            </a:r>
            <a:r>
              <a:rPr lang="en-US" dirty="0"/>
              <a:t>, and the original configuration will be restored at the program’s ending.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This sessions folder can fill up quickly; you may wish </a:t>
            </a:r>
            <a:r>
              <a:rPr lang="en-US" u="sng" dirty="0"/>
              <a:t>to periodically clear out older sessions </a:t>
            </a:r>
            <a:r>
              <a:rPr lang="en-US" dirty="0"/>
              <a:t>according to how busy your server gets. The more it’s used, the less time you will want to keep a session stored.</a:t>
            </a:r>
          </a:p>
        </p:txBody>
      </p:sp>
    </p:spTree>
    <p:extLst>
      <p:ext uri="{BB962C8B-B14F-4D97-AF65-F5344CB8AC3E}">
        <p14:creationId xmlns:p14="http://schemas.microsoft.com/office/powerpoint/2010/main" val="161543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5FFE-D51E-4A24-9F7B-E6B602F8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 that </a:t>
            </a:r>
            <a:r>
              <a:rPr lang="en-US" dirty="0">
                <a:solidFill>
                  <a:srgbClr val="FF0000"/>
                </a:solidFill>
              </a:rPr>
              <a:t>your websites can and will be subject to hacking attempts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There are </a:t>
            </a:r>
            <a:r>
              <a:rPr lang="en-US" b="1" dirty="0">
                <a:solidFill>
                  <a:srgbClr val="002060"/>
                </a:solidFill>
              </a:rPr>
              <a:t>automated bots </a:t>
            </a:r>
            <a:r>
              <a:rPr lang="en-US" dirty="0"/>
              <a:t>running riot around the Internet, trying to find sites vulnerable to exploits! </a:t>
            </a:r>
          </a:p>
          <a:p>
            <a:endParaRPr lang="en-US" dirty="0"/>
          </a:p>
          <a:p>
            <a:r>
              <a:rPr lang="en-US" dirty="0"/>
              <a:t>So whatever you do, whenever you are handling data that is not 100 percent generated within your own program, you should always treat it with the utmost caution.</a:t>
            </a:r>
          </a:p>
        </p:txBody>
      </p:sp>
    </p:spTree>
    <p:extLst>
      <p:ext uri="{BB962C8B-B14F-4D97-AF65-F5344CB8AC3E}">
        <p14:creationId xmlns:p14="http://schemas.microsoft.com/office/powerpoint/2010/main" val="335918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8300"/>
            <a:ext cx="11226800" cy="5808663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&lt;?</a:t>
            </a:r>
            <a:r>
              <a:rPr lang="en-US" dirty="0" err="1">
                <a:solidFill>
                  <a:srgbClr val="0070C0"/>
                </a:solidFill>
              </a:rPr>
              <a:t>php</a:t>
            </a:r>
            <a:r>
              <a:rPr lang="en-US" dirty="0">
                <a:solidFill>
                  <a:srgbClr val="0070C0"/>
                </a:solidFill>
              </a:rPr>
              <a:t> 	//authenticate2.php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require_once</a:t>
            </a:r>
            <a:r>
              <a:rPr lang="en-US" dirty="0">
                <a:solidFill>
                  <a:srgbClr val="0070C0"/>
                </a:solidFill>
              </a:rPr>
              <a:t> '</a:t>
            </a:r>
            <a:r>
              <a:rPr lang="en-US" dirty="0" err="1">
                <a:solidFill>
                  <a:srgbClr val="0070C0"/>
                </a:solidFill>
              </a:rPr>
              <a:t>login.php</a:t>
            </a:r>
            <a:r>
              <a:rPr lang="en-US" dirty="0">
                <a:solidFill>
                  <a:srgbClr val="0070C0"/>
                </a:solidFill>
              </a:rPr>
              <a:t>’;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$connection = new </a:t>
            </a:r>
            <a:r>
              <a:rPr lang="en-US" dirty="0" err="1">
                <a:solidFill>
                  <a:srgbClr val="0070C0"/>
                </a:solidFill>
              </a:rPr>
              <a:t>mysqli</a:t>
            </a:r>
            <a:r>
              <a:rPr lang="en-US" dirty="0">
                <a:solidFill>
                  <a:srgbClr val="0070C0"/>
                </a:solidFill>
              </a:rPr>
              <a:t>($</a:t>
            </a:r>
            <a:r>
              <a:rPr lang="en-US" dirty="0" err="1">
                <a:solidFill>
                  <a:srgbClr val="0070C0"/>
                </a:solidFill>
              </a:rPr>
              <a:t>hn</a:t>
            </a:r>
            <a:r>
              <a:rPr lang="en-US" dirty="0">
                <a:solidFill>
                  <a:srgbClr val="0070C0"/>
                </a:solidFill>
              </a:rPr>
              <a:t>, $un, $pw, $</a:t>
            </a:r>
            <a:r>
              <a:rPr lang="en-US" dirty="0" err="1">
                <a:solidFill>
                  <a:srgbClr val="0070C0"/>
                </a:solidFill>
              </a:rPr>
              <a:t>db</a:t>
            </a:r>
            <a:r>
              <a:rPr lang="en-US" dirty="0">
                <a:solidFill>
                  <a:srgbClr val="0070C0"/>
                </a:solidFill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if ($connection-&gt;</a:t>
            </a:r>
            <a:r>
              <a:rPr lang="en-US" dirty="0" err="1">
                <a:solidFill>
                  <a:srgbClr val="0070C0"/>
                </a:solidFill>
              </a:rPr>
              <a:t>connect_error</a:t>
            </a:r>
            <a:r>
              <a:rPr lang="en-US" dirty="0">
                <a:solidFill>
                  <a:srgbClr val="0070C0"/>
                </a:solidFill>
              </a:rPr>
              <a:t>) die($connection-&gt;</a:t>
            </a:r>
            <a:r>
              <a:rPr lang="en-US" dirty="0" err="1">
                <a:solidFill>
                  <a:srgbClr val="0070C0"/>
                </a:solidFill>
              </a:rPr>
              <a:t>connect_error</a:t>
            </a:r>
            <a:r>
              <a:rPr lang="en-US" dirty="0">
                <a:solidFill>
                  <a:srgbClr val="0070C0"/>
                </a:solidFill>
              </a:rPr>
              <a:t>);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if (</a:t>
            </a:r>
            <a:r>
              <a:rPr lang="en-US" dirty="0" err="1">
                <a:solidFill>
                  <a:srgbClr val="0070C0"/>
                </a:solidFill>
              </a:rPr>
              <a:t>isset</a:t>
            </a:r>
            <a:r>
              <a:rPr lang="en-US" dirty="0">
                <a:solidFill>
                  <a:srgbClr val="0070C0"/>
                </a:solidFill>
              </a:rPr>
              <a:t>($_SERVER['PHP_AUTH_USER']) &amp;&amp; </a:t>
            </a:r>
            <a:r>
              <a:rPr lang="en-US" dirty="0" err="1">
                <a:solidFill>
                  <a:srgbClr val="0070C0"/>
                </a:solidFill>
              </a:rPr>
              <a:t>isset</a:t>
            </a:r>
            <a:r>
              <a:rPr lang="en-US" dirty="0">
                <a:solidFill>
                  <a:srgbClr val="0070C0"/>
                </a:solidFill>
              </a:rPr>
              <a:t>($_SERVER['PHP_AUTH_PW’]))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$</a:t>
            </a:r>
            <a:r>
              <a:rPr lang="en-US" dirty="0" err="1">
                <a:solidFill>
                  <a:srgbClr val="0070C0"/>
                </a:solidFill>
              </a:rPr>
              <a:t>un_temp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mysql_entities_fix_string</a:t>
            </a:r>
            <a:r>
              <a:rPr lang="en-US" dirty="0">
                <a:solidFill>
                  <a:srgbClr val="0070C0"/>
                </a:solidFill>
              </a:rPr>
              <a:t>($connection, $_SERVER['PHP_AUTH_USER']);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$</a:t>
            </a:r>
            <a:r>
              <a:rPr lang="en-US" dirty="0" err="1">
                <a:solidFill>
                  <a:srgbClr val="0070C0"/>
                </a:solidFill>
              </a:rPr>
              <a:t>pw_temp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mysql_entities_fix_string</a:t>
            </a:r>
            <a:r>
              <a:rPr lang="en-US" dirty="0">
                <a:solidFill>
                  <a:srgbClr val="0070C0"/>
                </a:solidFill>
              </a:rPr>
              <a:t>($connection, $_SERVER['PHP_AUTH_PW’]);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$query = "SELECT * FROM users WHERE username='$</a:t>
            </a:r>
            <a:r>
              <a:rPr lang="en-US" dirty="0" err="1">
                <a:solidFill>
                  <a:srgbClr val="0070C0"/>
                </a:solidFill>
              </a:rPr>
              <a:t>un_temp</a:t>
            </a:r>
            <a:r>
              <a:rPr lang="en-US" dirty="0">
                <a:solidFill>
                  <a:srgbClr val="0070C0"/>
                </a:solidFill>
              </a:rPr>
              <a:t>’”;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$result = $connection-&gt;query($query); 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if (!$result) die($connection-&gt;error);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</a:t>
            </a:r>
            <a:r>
              <a:rPr lang="en-US" dirty="0" err="1">
                <a:solidFill>
                  <a:srgbClr val="0070C0"/>
                </a:solidFill>
              </a:rPr>
              <a:t>elseif</a:t>
            </a:r>
            <a:r>
              <a:rPr lang="en-US" dirty="0">
                <a:solidFill>
                  <a:srgbClr val="0070C0"/>
                </a:solidFill>
              </a:rPr>
              <a:t> ($result-&gt;</a:t>
            </a:r>
            <a:r>
              <a:rPr lang="en-US" dirty="0" err="1">
                <a:solidFill>
                  <a:srgbClr val="0070C0"/>
                </a:solidFill>
              </a:rPr>
              <a:t>num_rows</a:t>
            </a:r>
            <a:r>
              <a:rPr lang="en-US" dirty="0">
                <a:solidFill>
                  <a:srgbClr val="0070C0"/>
                </a:solidFill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	$row = $result-&gt;</a:t>
            </a:r>
            <a:r>
              <a:rPr lang="en-US" dirty="0" err="1">
                <a:solidFill>
                  <a:srgbClr val="0070C0"/>
                </a:solidFill>
              </a:rPr>
              <a:t>fetch_array</a:t>
            </a:r>
            <a:r>
              <a:rPr lang="en-US" dirty="0">
                <a:solidFill>
                  <a:srgbClr val="0070C0"/>
                </a:solidFill>
              </a:rPr>
              <a:t>(MYSQLI_NUM);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	$result-&gt;close();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	$salt1 = "</a:t>
            </a:r>
            <a:r>
              <a:rPr lang="en-US" dirty="0" err="1">
                <a:solidFill>
                  <a:srgbClr val="0070C0"/>
                </a:solidFill>
              </a:rPr>
              <a:t>qm&amp;h</a:t>
            </a:r>
            <a:r>
              <a:rPr lang="en-US" dirty="0">
                <a:solidFill>
                  <a:srgbClr val="0070C0"/>
                </a:solidFill>
              </a:rPr>
              <a:t>*"; $salt2 = "</a:t>
            </a:r>
            <a:r>
              <a:rPr lang="en-US" dirty="0" err="1">
                <a:solidFill>
                  <a:srgbClr val="0070C0"/>
                </a:solidFill>
              </a:rPr>
              <a:t>pg</a:t>
            </a:r>
            <a:r>
              <a:rPr lang="en-US" dirty="0">
                <a:solidFill>
                  <a:srgbClr val="0070C0"/>
                </a:solidFill>
              </a:rPr>
              <a:t>!@";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	$token = hash('ripemd128', "$salt1$pw_temp$salt2");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10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355600"/>
            <a:ext cx="11874500" cy="5821363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…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		if ($token == $row[3]) 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			</a:t>
            </a:r>
            <a:r>
              <a:rPr lang="en-US" b="1" dirty="0" err="1">
                <a:solidFill>
                  <a:srgbClr val="0070C0"/>
                </a:solidFill>
              </a:rPr>
              <a:t>session_start</a:t>
            </a:r>
            <a:r>
              <a:rPr lang="en-US" b="1" dirty="0">
                <a:solidFill>
                  <a:srgbClr val="0070C0"/>
                </a:solidFill>
              </a:rPr>
              <a:t>();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			$_SESSION['username'] = $</a:t>
            </a:r>
            <a:r>
              <a:rPr lang="en-US" b="1" dirty="0" err="1">
                <a:solidFill>
                  <a:srgbClr val="0070C0"/>
                </a:solidFill>
              </a:rPr>
              <a:t>un_temp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			$_SESSION['password'] = $</a:t>
            </a:r>
            <a:r>
              <a:rPr lang="en-US" b="1" dirty="0" err="1">
                <a:solidFill>
                  <a:srgbClr val="0070C0"/>
                </a:solidFill>
              </a:rPr>
              <a:t>pw_temp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			$_SESSION['forename'] = $row[0];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			$_SESSION['surname'] = $row[1];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			echo "$row[0] $row[1] : Hi $row[0], you are now logged in as '$row[2]’”;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			die ("&lt;p&gt;&lt;a </a:t>
            </a:r>
            <a:r>
              <a:rPr lang="en-US" b="1" dirty="0" err="1">
                <a:solidFill>
                  <a:srgbClr val="0070C0"/>
                </a:solidFill>
              </a:rPr>
              <a:t>href</a:t>
            </a:r>
            <a:r>
              <a:rPr lang="en-US" b="1" dirty="0">
                <a:solidFill>
                  <a:srgbClr val="0070C0"/>
                </a:solidFill>
              </a:rPr>
              <a:t>=</a:t>
            </a:r>
            <a:r>
              <a:rPr lang="en-US" b="1" dirty="0" err="1">
                <a:solidFill>
                  <a:srgbClr val="0070C0"/>
                </a:solidFill>
              </a:rPr>
              <a:t>continue.php</a:t>
            </a:r>
            <a:r>
              <a:rPr lang="en-US" b="1" dirty="0">
                <a:solidFill>
                  <a:srgbClr val="0070C0"/>
                </a:solidFill>
              </a:rPr>
              <a:t>&gt;Click here to continue&lt;/a&gt;&lt;/p&gt;");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		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	else die("Invalid username/password combination");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else die("Invalid username/password combination");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else 	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header('WWW-Authenticate: Basic realm="Restricted Section“’);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header('HTTP/1.0 401 Unauthorized’);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die ("Please enter your username and password");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0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0" y="708025"/>
            <a:ext cx="10515600" cy="4351338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…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$connection-&gt;close();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function </a:t>
            </a:r>
            <a:r>
              <a:rPr lang="en-US" dirty="0" err="1">
                <a:solidFill>
                  <a:srgbClr val="0070C0"/>
                </a:solidFill>
              </a:rPr>
              <a:t>mysql_entities_fix_string</a:t>
            </a:r>
            <a:r>
              <a:rPr lang="en-US" dirty="0">
                <a:solidFill>
                  <a:srgbClr val="0070C0"/>
                </a:solidFill>
              </a:rPr>
              <a:t>($connection, $string)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return </a:t>
            </a:r>
            <a:r>
              <a:rPr lang="en-US" dirty="0" err="1">
                <a:solidFill>
                  <a:srgbClr val="0070C0"/>
                </a:solidFill>
              </a:rPr>
              <a:t>htmlentities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mysql_fix_string</a:t>
            </a:r>
            <a:r>
              <a:rPr lang="en-US" dirty="0">
                <a:solidFill>
                  <a:srgbClr val="0070C0"/>
                </a:solidFill>
              </a:rPr>
              <a:t>($connection, $string));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function </a:t>
            </a:r>
            <a:r>
              <a:rPr lang="en-US" dirty="0" err="1">
                <a:solidFill>
                  <a:srgbClr val="0070C0"/>
                </a:solidFill>
              </a:rPr>
              <a:t>mysql_fix_string</a:t>
            </a:r>
            <a:r>
              <a:rPr lang="en-US" dirty="0">
                <a:solidFill>
                  <a:srgbClr val="0070C0"/>
                </a:solidFill>
              </a:rPr>
              <a:t>($connection, $string)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if (</a:t>
            </a:r>
            <a:r>
              <a:rPr lang="en-US" dirty="0" err="1">
                <a:solidFill>
                  <a:srgbClr val="0070C0"/>
                </a:solidFill>
              </a:rPr>
              <a:t>get_magic_quotes_gpc</a:t>
            </a:r>
            <a:r>
              <a:rPr lang="en-US" dirty="0">
                <a:solidFill>
                  <a:srgbClr val="0070C0"/>
                </a:solidFill>
              </a:rPr>
              <a:t>()) $string = </a:t>
            </a:r>
            <a:r>
              <a:rPr lang="en-US" dirty="0" err="1">
                <a:solidFill>
                  <a:srgbClr val="0070C0"/>
                </a:solidFill>
              </a:rPr>
              <a:t>stripslashes</a:t>
            </a:r>
            <a:r>
              <a:rPr lang="en-US" dirty="0">
                <a:solidFill>
                  <a:srgbClr val="0070C0"/>
                </a:solidFill>
              </a:rPr>
              <a:t>($string);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return $connection-&gt;</a:t>
            </a:r>
            <a:r>
              <a:rPr lang="en-US" dirty="0" err="1">
                <a:solidFill>
                  <a:srgbClr val="0070C0"/>
                </a:solidFill>
              </a:rPr>
              <a:t>real_escape_string</a:t>
            </a:r>
            <a:r>
              <a:rPr lang="en-US" dirty="0">
                <a:solidFill>
                  <a:srgbClr val="0070C0"/>
                </a:solidFill>
              </a:rPr>
              <a:t>($string);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90425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5FFE-D51E-4A24-9F7B-E6B602F8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other addition to the program is the “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here to continue</a:t>
            </a:r>
            <a:r>
              <a:rPr lang="en-US" dirty="0"/>
              <a:t>” link with a destination URL of </a:t>
            </a:r>
            <a:r>
              <a:rPr lang="en-US" i="1" dirty="0" err="1">
                <a:solidFill>
                  <a:srgbClr val="0070C0"/>
                </a:solidFill>
              </a:rPr>
              <a:t>continue.php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will be used to illustrate how the session will transfer to another program or PHP web page…</a:t>
            </a:r>
          </a:p>
        </p:txBody>
      </p:sp>
    </p:spTree>
    <p:extLst>
      <p:ext uri="{BB962C8B-B14F-4D97-AF65-F5344CB8AC3E}">
        <p14:creationId xmlns:p14="http://schemas.microsoft.com/office/powerpoint/2010/main" val="2352539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700"/>
            <a:ext cx="10515600" cy="5910263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&lt;?</a:t>
            </a:r>
            <a:r>
              <a:rPr lang="en-US" dirty="0" err="1">
                <a:solidFill>
                  <a:srgbClr val="0070C0"/>
                </a:solidFill>
              </a:rPr>
              <a:t>php</a:t>
            </a:r>
            <a:r>
              <a:rPr lang="en-US" dirty="0">
                <a:solidFill>
                  <a:srgbClr val="0070C0"/>
                </a:solidFill>
              </a:rPr>
              <a:t> 	// </a:t>
            </a:r>
            <a:r>
              <a:rPr lang="en-US" dirty="0" err="1">
                <a:solidFill>
                  <a:srgbClr val="0070C0"/>
                </a:solidFill>
              </a:rPr>
              <a:t>continue.php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session_start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if (</a:t>
            </a:r>
            <a:r>
              <a:rPr lang="en-US" dirty="0" err="1">
                <a:solidFill>
                  <a:srgbClr val="0070C0"/>
                </a:solidFill>
              </a:rPr>
              <a:t>isset</a:t>
            </a:r>
            <a:r>
              <a:rPr lang="en-US" dirty="0">
                <a:solidFill>
                  <a:srgbClr val="0070C0"/>
                </a:solidFill>
              </a:rPr>
              <a:t>($_SESSION['username']))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$username = $_SESSION['username’];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$password = $_SESSION['password’];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$forename = $_SESSION['forename’];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$surname = $_SESSION['surname’];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echo "Welcome back $forename.&lt;</a:t>
            </a:r>
            <a:r>
              <a:rPr lang="en-US" dirty="0" err="1">
                <a:solidFill>
                  <a:srgbClr val="0070C0"/>
                </a:solidFill>
              </a:rPr>
              <a:t>br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Your full name is $forename $surname.&lt;</a:t>
            </a:r>
            <a:r>
              <a:rPr lang="en-US" dirty="0" err="1">
                <a:solidFill>
                  <a:srgbClr val="0070C0"/>
                </a:solidFill>
              </a:rPr>
              <a:t>br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Your username is '$username’ and your password is '$password'.";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}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else echo "Please &lt;a </a:t>
            </a:r>
            <a:r>
              <a:rPr lang="en-US" dirty="0" err="1">
                <a:solidFill>
                  <a:srgbClr val="0070C0"/>
                </a:solidFill>
              </a:rPr>
              <a:t>href</a:t>
            </a:r>
            <a:r>
              <a:rPr lang="en-US" dirty="0">
                <a:solidFill>
                  <a:srgbClr val="0070C0"/>
                </a:solidFill>
              </a:rPr>
              <a:t>='authenticate2.php'&gt;click here&lt;/a&gt; to log in.";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05256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5FFE-D51E-4A24-9F7B-E6B602F8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you are ready to call up </a:t>
            </a:r>
            <a:r>
              <a:rPr lang="en-US" i="1" dirty="0"/>
              <a:t>authenticate2.php </a:t>
            </a:r>
            <a:r>
              <a:rPr lang="en-US" dirty="0"/>
              <a:t>into your browser.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 it: Enter a username of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bsmith</a:t>
            </a:r>
            <a:r>
              <a:rPr lang="en-US" dirty="0"/>
              <a:t> and password of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mysecret</a:t>
            </a:r>
            <a:r>
              <a:rPr lang="en-US" dirty="0"/>
              <a:t> (or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pjones</a:t>
            </a:r>
            <a:r>
              <a:rPr lang="en-US" dirty="0"/>
              <a:t> and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acrobat</a:t>
            </a:r>
            <a:r>
              <a:rPr lang="en-US" dirty="0"/>
              <a:t>) when prompted, and click the link to load in </a:t>
            </a:r>
            <a:r>
              <a:rPr lang="en-US" i="1" dirty="0" err="1">
                <a:solidFill>
                  <a:srgbClr val="0070C0"/>
                </a:solidFill>
              </a:rPr>
              <a:t>continue.php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793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5FFE-D51E-4A24-9F7B-E6B602F8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A17-9465-4948-A465-61580756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You need only to call up </a:t>
            </a:r>
            <a:r>
              <a:rPr lang="en-US" dirty="0" err="1">
                <a:solidFill>
                  <a:srgbClr val="0070C0"/>
                </a:solidFill>
              </a:rPr>
              <a:t>session_start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and look up any variables to which you need access from </a:t>
            </a:r>
            <a:r>
              <a:rPr lang="en-US" dirty="0">
                <a:solidFill>
                  <a:srgbClr val="0070C0"/>
                </a:solidFill>
              </a:rPr>
              <a:t>$_SESSION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quick test of whether </a:t>
            </a:r>
            <a:r>
              <a:rPr lang="en-US" dirty="0">
                <a:solidFill>
                  <a:srgbClr val="0070C0"/>
                </a:solidFill>
              </a:rPr>
              <a:t>$_SESSION['username'] </a:t>
            </a:r>
            <a:r>
              <a:rPr lang="en-US" dirty="0"/>
              <a:t>has a value is enough to let you know that the current user is authenticated, because </a:t>
            </a:r>
            <a:r>
              <a:rPr lang="en-US" b="1" dirty="0">
                <a:solidFill>
                  <a:srgbClr val="002060"/>
                </a:solidFill>
              </a:rPr>
              <a:t>session variables are stored on the server </a:t>
            </a:r>
            <a:r>
              <a:rPr lang="en-US" dirty="0"/>
              <a:t>(unlike cookies, which are stored on the web browser) and can therefore be trusted.</a:t>
            </a:r>
          </a:p>
          <a:p>
            <a:endParaRPr lang="en-US" sz="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If </a:t>
            </a:r>
            <a:r>
              <a:rPr lang="en-US" dirty="0">
                <a:solidFill>
                  <a:srgbClr val="0070C0"/>
                </a:solidFill>
              </a:rPr>
              <a:t>$_SESSION['username'] </a:t>
            </a:r>
            <a:r>
              <a:rPr lang="en-US" dirty="0"/>
              <a:t>has not been assigned a value, no session is active, so the last line of code directs users to the login page at </a:t>
            </a:r>
            <a:r>
              <a:rPr lang="en-US" i="1" dirty="0">
                <a:solidFill>
                  <a:srgbClr val="0070C0"/>
                </a:solidFill>
              </a:rPr>
              <a:t>authenticate2.php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3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26009</TotalTime>
  <Words>2066</Words>
  <Application>Microsoft Office PowerPoint</Application>
  <PresentationFormat>Widescreen</PresentationFormat>
  <Paragraphs>319</Paragraphs>
  <Slides>29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Wingdings</vt:lpstr>
      <vt:lpstr>Office Theme</vt:lpstr>
      <vt:lpstr>Starting a Session</vt:lpstr>
      <vt:lpstr>Starting a Session</vt:lpstr>
      <vt:lpstr>PowerPoint Presentation</vt:lpstr>
      <vt:lpstr>PowerPoint Presentation</vt:lpstr>
      <vt:lpstr>PowerPoint Presentation</vt:lpstr>
      <vt:lpstr>Starting a Session</vt:lpstr>
      <vt:lpstr>PowerPoint Presentation</vt:lpstr>
      <vt:lpstr>Starting a Session</vt:lpstr>
      <vt:lpstr>Starting a Session</vt:lpstr>
      <vt:lpstr>Starting a Session</vt:lpstr>
      <vt:lpstr>Ending a Session</vt:lpstr>
      <vt:lpstr>PowerPoint Presentation</vt:lpstr>
      <vt:lpstr>PowerPoint Presentation</vt:lpstr>
      <vt:lpstr>Setting a Time-Out</vt:lpstr>
      <vt:lpstr>Session Security</vt:lpstr>
      <vt:lpstr>Session Security - Preventing session hijacking</vt:lpstr>
      <vt:lpstr>Session Security - Preventing session hijacking</vt:lpstr>
      <vt:lpstr>Session Security - Preventing session hijacking</vt:lpstr>
      <vt:lpstr>Session Security - Preventing session hijacking</vt:lpstr>
      <vt:lpstr>Session Security - Preventing session fixation</vt:lpstr>
      <vt:lpstr>Session Security - Preventing session fixation</vt:lpstr>
      <vt:lpstr>Session Security - Preventing session fixation</vt:lpstr>
      <vt:lpstr>Session Security - Preventing session fixation</vt:lpstr>
      <vt:lpstr>Session Security - Preventing session fixation</vt:lpstr>
      <vt:lpstr>Session Security - Preventing session fixation</vt:lpstr>
      <vt:lpstr>Session Security - Preventing session fixation</vt:lpstr>
      <vt:lpstr>Session Security - Forcing cookie-only sessions</vt:lpstr>
      <vt:lpstr>Session Security - Using a shared server</vt:lpstr>
      <vt:lpstr>Session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</dc:title>
  <dc:creator>Fabio Di Troia</dc:creator>
  <cp:lastModifiedBy>Fabio Di Troia</cp:lastModifiedBy>
  <cp:revision>1</cp:revision>
  <dcterms:created xsi:type="dcterms:W3CDTF">2017-09-23T16:21:49Z</dcterms:created>
  <dcterms:modified xsi:type="dcterms:W3CDTF">2017-11-14T21:59:50Z</dcterms:modified>
</cp:coreProperties>
</file>