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347" r:id="rId2"/>
    <p:sldId id="256" r:id="rId3"/>
    <p:sldId id="257" r:id="rId4"/>
    <p:sldId id="258" r:id="rId5"/>
    <p:sldId id="259" r:id="rId6"/>
    <p:sldId id="260" r:id="rId7"/>
    <p:sldId id="289" r:id="rId8"/>
    <p:sldId id="262" r:id="rId9"/>
    <p:sldId id="263" r:id="rId10"/>
    <p:sldId id="264" r:id="rId11"/>
    <p:sldId id="265" r:id="rId12"/>
    <p:sldId id="266" r:id="rId13"/>
    <p:sldId id="285"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6" r:id="rId33"/>
    <p:sldId id="287" r:id="rId34"/>
    <p:sldId id="288" r:id="rId35"/>
    <p:sldId id="291" r:id="rId36"/>
    <p:sldId id="290" r:id="rId37"/>
    <p:sldId id="292" r:id="rId38"/>
    <p:sldId id="293" r:id="rId39"/>
    <p:sldId id="348" r:id="rId40"/>
    <p:sldId id="294" r:id="rId41"/>
    <p:sldId id="295" r:id="rId42"/>
    <p:sldId id="296" r:id="rId43"/>
    <p:sldId id="297" r:id="rId44"/>
    <p:sldId id="298" r:id="rId45"/>
    <p:sldId id="300" r:id="rId46"/>
    <p:sldId id="301" r:id="rId47"/>
    <p:sldId id="303" r:id="rId48"/>
    <p:sldId id="304" r:id="rId49"/>
    <p:sldId id="302" r:id="rId50"/>
    <p:sldId id="305" r:id="rId51"/>
    <p:sldId id="306" r:id="rId52"/>
    <p:sldId id="307" r:id="rId53"/>
    <p:sldId id="308" r:id="rId54"/>
    <p:sldId id="309" r:id="rId55"/>
    <p:sldId id="310" r:id="rId56"/>
    <p:sldId id="311" r:id="rId57"/>
    <p:sldId id="313" r:id="rId58"/>
    <p:sldId id="312" r:id="rId59"/>
    <p:sldId id="314" r:id="rId60"/>
    <p:sldId id="315" r:id="rId61"/>
    <p:sldId id="316" r:id="rId62"/>
    <p:sldId id="317" r:id="rId63"/>
    <p:sldId id="318" r:id="rId64"/>
    <p:sldId id="319" r:id="rId65"/>
    <p:sldId id="320" r:id="rId66"/>
    <p:sldId id="321" r:id="rId67"/>
    <p:sldId id="323"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4280" autoAdjust="0"/>
  </p:normalViewPr>
  <p:slideViewPr>
    <p:cSldViewPr snapToGrid="0">
      <p:cViewPr varScale="1">
        <p:scale>
          <a:sx n="68" d="100"/>
          <a:sy n="68" d="100"/>
        </p:scale>
        <p:origin x="7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8F13AF-6851-40A6-AA3B-6B94EA2D6B56}" type="datetimeFigureOut">
              <a:rPr lang="en-US" smtClean="0"/>
              <a:t>11/18/2017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1CD390-D5C8-4FA0-A191-C4E131FE8B62}" type="slidenum">
              <a:rPr lang="en-US" smtClean="0"/>
              <a:t>‹#›</a:t>
            </a:fld>
            <a:endParaRPr lang="en-US"/>
          </a:p>
        </p:txBody>
      </p:sp>
    </p:spTree>
    <p:extLst>
      <p:ext uri="{BB962C8B-B14F-4D97-AF65-F5344CB8AC3E}">
        <p14:creationId xmlns:p14="http://schemas.microsoft.com/office/powerpoint/2010/main" val="2191395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Of course, if you wish, you can add a semicolon to the end of every statement, and your JavaScript will work fine.</a:t>
            </a:r>
          </a:p>
        </p:txBody>
      </p:sp>
      <p:sp>
        <p:nvSpPr>
          <p:cNvPr id="4" name="Slide Number Placeholder 3"/>
          <p:cNvSpPr>
            <a:spLocks noGrp="1"/>
          </p:cNvSpPr>
          <p:nvPr>
            <p:ph type="sldNum" sz="quarter" idx="10"/>
          </p:nvPr>
        </p:nvSpPr>
        <p:spPr/>
        <p:txBody>
          <a:bodyPr/>
          <a:lstStyle/>
          <a:p>
            <a:fld id="{A61CD390-D5C8-4FA0-A191-C4E131FE8B62}" type="slidenum">
              <a:rPr lang="en-US" smtClean="0"/>
              <a:t>6</a:t>
            </a:fld>
            <a:endParaRPr lang="en-US"/>
          </a:p>
        </p:txBody>
      </p:sp>
    </p:spTree>
    <p:extLst>
      <p:ext uri="{BB962C8B-B14F-4D97-AF65-F5344CB8AC3E}">
        <p14:creationId xmlns:p14="http://schemas.microsoft.com/office/powerpoint/2010/main" val="1995497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23</a:t>
            </a:fld>
            <a:endParaRPr lang="en-US"/>
          </a:p>
        </p:txBody>
      </p:sp>
    </p:spTree>
    <p:extLst>
      <p:ext uri="{BB962C8B-B14F-4D97-AF65-F5344CB8AC3E}">
        <p14:creationId xmlns:p14="http://schemas.microsoft.com/office/powerpoint/2010/main" val="2870937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24</a:t>
            </a:fld>
            <a:endParaRPr lang="en-US"/>
          </a:p>
        </p:txBody>
      </p:sp>
    </p:spTree>
    <p:extLst>
      <p:ext uri="{BB962C8B-B14F-4D97-AF65-F5344CB8AC3E}">
        <p14:creationId xmlns:p14="http://schemas.microsoft.com/office/powerpoint/2010/main" val="3120870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25</a:t>
            </a:fld>
            <a:endParaRPr lang="en-US"/>
          </a:p>
        </p:txBody>
      </p:sp>
    </p:spTree>
    <p:extLst>
      <p:ext uri="{BB962C8B-B14F-4D97-AF65-F5344CB8AC3E}">
        <p14:creationId xmlns:p14="http://schemas.microsoft.com/office/powerpoint/2010/main" val="1082499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26</a:t>
            </a:fld>
            <a:endParaRPr lang="en-US"/>
          </a:p>
        </p:txBody>
      </p:sp>
    </p:spTree>
    <p:extLst>
      <p:ext uri="{BB962C8B-B14F-4D97-AF65-F5344CB8AC3E}">
        <p14:creationId xmlns:p14="http://schemas.microsoft.com/office/powerpoint/2010/main" val="2990331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27</a:t>
            </a:fld>
            <a:endParaRPr lang="en-US"/>
          </a:p>
        </p:txBody>
      </p:sp>
    </p:spTree>
    <p:extLst>
      <p:ext uri="{BB962C8B-B14F-4D97-AF65-F5344CB8AC3E}">
        <p14:creationId xmlns:p14="http://schemas.microsoft.com/office/powerpoint/2010/main" val="3685499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28</a:t>
            </a:fld>
            <a:endParaRPr lang="en-US"/>
          </a:p>
        </p:txBody>
      </p:sp>
    </p:spTree>
    <p:extLst>
      <p:ext uri="{BB962C8B-B14F-4D97-AF65-F5344CB8AC3E}">
        <p14:creationId xmlns:p14="http://schemas.microsoft.com/office/powerpoint/2010/main" val="28489862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29</a:t>
            </a:fld>
            <a:endParaRPr lang="en-US"/>
          </a:p>
        </p:txBody>
      </p:sp>
    </p:spTree>
    <p:extLst>
      <p:ext uri="{BB962C8B-B14F-4D97-AF65-F5344CB8AC3E}">
        <p14:creationId xmlns:p14="http://schemas.microsoft.com/office/powerpoint/2010/main" val="4152873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30</a:t>
            </a:fld>
            <a:endParaRPr lang="en-US"/>
          </a:p>
        </p:txBody>
      </p:sp>
    </p:spTree>
    <p:extLst>
      <p:ext uri="{BB962C8B-B14F-4D97-AF65-F5344CB8AC3E}">
        <p14:creationId xmlns:p14="http://schemas.microsoft.com/office/powerpoint/2010/main" val="24864054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your browser issues a warning about b being undefined, the warning is correct but can be ignored</a:t>
            </a:r>
          </a:p>
        </p:txBody>
      </p:sp>
      <p:sp>
        <p:nvSpPr>
          <p:cNvPr id="4" name="Slide Number Placeholder 3"/>
          <p:cNvSpPr>
            <a:spLocks noGrp="1"/>
          </p:cNvSpPr>
          <p:nvPr>
            <p:ph type="sldNum" sz="quarter" idx="10"/>
          </p:nvPr>
        </p:nvSpPr>
        <p:spPr/>
        <p:txBody>
          <a:bodyPr/>
          <a:lstStyle/>
          <a:p>
            <a:fld id="{A61CD390-D5C8-4FA0-A191-C4E131FE8B62}" type="slidenum">
              <a:rPr lang="en-US" smtClean="0"/>
              <a:t>40</a:t>
            </a:fld>
            <a:endParaRPr lang="en-US"/>
          </a:p>
        </p:txBody>
      </p:sp>
    </p:spTree>
    <p:extLst>
      <p:ext uri="{BB962C8B-B14F-4D97-AF65-F5344CB8AC3E}">
        <p14:creationId xmlns:p14="http://schemas.microsoft.com/office/powerpoint/2010/main" val="3988521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41</a:t>
            </a:fld>
            <a:endParaRPr lang="en-US"/>
          </a:p>
        </p:txBody>
      </p:sp>
    </p:spTree>
    <p:extLst>
      <p:ext uri="{BB962C8B-B14F-4D97-AF65-F5344CB8AC3E}">
        <p14:creationId xmlns:p14="http://schemas.microsoft.com/office/powerpoint/2010/main" val="887656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these tags is up to you, as they are not required, but you really ought to use them because it’s usually not that difficult to provide static HTML alternatives to the operations you provide using JavaScript. </a:t>
            </a:r>
          </a:p>
        </p:txBody>
      </p:sp>
      <p:sp>
        <p:nvSpPr>
          <p:cNvPr id="4" name="Slide Number Placeholder 3"/>
          <p:cNvSpPr>
            <a:spLocks noGrp="1"/>
          </p:cNvSpPr>
          <p:nvPr>
            <p:ph type="sldNum" sz="quarter" idx="10"/>
          </p:nvPr>
        </p:nvSpPr>
        <p:spPr/>
        <p:txBody>
          <a:bodyPr/>
          <a:lstStyle/>
          <a:p>
            <a:fld id="{A61CD390-D5C8-4FA0-A191-C4E131FE8B62}" type="slidenum">
              <a:rPr lang="en-US" smtClean="0"/>
              <a:t>7</a:t>
            </a:fld>
            <a:endParaRPr lang="en-US"/>
          </a:p>
        </p:txBody>
      </p:sp>
    </p:spTree>
    <p:extLst>
      <p:ext uri="{BB962C8B-B14F-4D97-AF65-F5344CB8AC3E}">
        <p14:creationId xmlns:p14="http://schemas.microsoft.com/office/powerpoint/2010/main" val="11183378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42</a:t>
            </a:fld>
            <a:endParaRPr lang="en-US"/>
          </a:p>
        </p:txBody>
      </p:sp>
    </p:spTree>
    <p:extLst>
      <p:ext uri="{BB962C8B-B14F-4D97-AF65-F5344CB8AC3E}">
        <p14:creationId xmlns:p14="http://schemas.microsoft.com/office/powerpoint/2010/main" val="17521563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43</a:t>
            </a:fld>
            <a:endParaRPr lang="en-US"/>
          </a:p>
        </p:txBody>
      </p:sp>
    </p:spTree>
    <p:extLst>
      <p:ext uri="{BB962C8B-B14F-4D97-AF65-F5344CB8AC3E}">
        <p14:creationId xmlns:p14="http://schemas.microsoft.com/office/powerpoint/2010/main" val="28018907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44</a:t>
            </a:fld>
            <a:endParaRPr lang="en-US"/>
          </a:p>
        </p:txBody>
      </p:sp>
    </p:spTree>
    <p:extLst>
      <p:ext uri="{BB962C8B-B14F-4D97-AF65-F5344CB8AC3E}">
        <p14:creationId xmlns:p14="http://schemas.microsoft.com/office/powerpoint/2010/main" val="36842513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45</a:t>
            </a:fld>
            <a:endParaRPr lang="en-US"/>
          </a:p>
        </p:txBody>
      </p:sp>
    </p:spTree>
    <p:extLst>
      <p:ext uri="{BB962C8B-B14F-4D97-AF65-F5344CB8AC3E}">
        <p14:creationId xmlns:p14="http://schemas.microsoft.com/office/powerpoint/2010/main" val="750058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46</a:t>
            </a:fld>
            <a:endParaRPr lang="en-US"/>
          </a:p>
        </p:txBody>
      </p:sp>
    </p:spTree>
    <p:extLst>
      <p:ext uri="{BB962C8B-B14F-4D97-AF65-F5344CB8AC3E}">
        <p14:creationId xmlns:p14="http://schemas.microsoft.com/office/powerpoint/2010/main" val="11623433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47</a:t>
            </a:fld>
            <a:endParaRPr lang="en-US"/>
          </a:p>
        </p:txBody>
      </p:sp>
    </p:spTree>
    <p:extLst>
      <p:ext uri="{BB962C8B-B14F-4D97-AF65-F5344CB8AC3E}">
        <p14:creationId xmlns:p14="http://schemas.microsoft.com/office/powerpoint/2010/main" val="38388640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48</a:t>
            </a:fld>
            <a:endParaRPr lang="en-US"/>
          </a:p>
        </p:txBody>
      </p:sp>
    </p:spTree>
    <p:extLst>
      <p:ext uri="{BB962C8B-B14F-4D97-AF65-F5344CB8AC3E}">
        <p14:creationId xmlns:p14="http://schemas.microsoft.com/office/powerpoint/2010/main" val="25340260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49</a:t>
            </a:fld>
            <a:endParaRPr lang="en-US"/>
          </a:p>
        </p:txBody>
      </p:sp>
    </p:spTree>
    <p:extLst>
      <p:ext uri="{BB962C8B-B14F-4D97-AF65-F5344CB8AC3E}">
        <p14:creationId xmlns:p14="http://schemas.microsoft.com/office/powerpoint/2010/main" val="3625836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50</a:t>
            </a:fld>
            <a:endParaRPr lang="en-US"/>
          </a:p>
        </p:txBody>
      </p:sp>
    </p:spTree>
    <p:extLst>
      <p:ext uri="{BB962C8B-B14F-4D97-AF65-F5344CB8AC3E}">
        <p14:creationId xmlns:p14="http://schemas.microsoft.com/office/powerpoint/2010/main" val="27024812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can be very useful in cases in which you know that certain pages in the history came from your site, or you simply wish to send the browser back one or more pages, which you do with the go method of the history object.</a:t>
            </a:r>
          </a:p>
        </p:txBody>
      </p:sp>
      <p:sp>
        <p:nvSpPr>
          <p:cNvPr id="4" name="Slide Number Placeholder 3"/>
          <p:cNvSpPr>
            <a:spLocks noGrp="1"/>
          </p:cNvSpPr>
          <p:nvPr>
            <p:ph type="sldNum" sz="quarter" idx="10"/>
          </p:nvPr>
        </p:nvSpPr>
        <p:spPr/>
        <p:txBody>
          <a:bodyPr/>
          <a:lstStyle/>
          <a:p>
            <a:fld id="{A61CD390-D5C8-4FA0-A191-C4E131FE8B62}" type="slidenum">
              <a:rPr lang="en-US" smtClean="0"/>
              <a:t>51</a:t>
            </a:fld>
            <a:endParaRPr lang="en-US"/>
          </a:p>
        </p:txBody>
      </p:sp>
    </p:spTree>
    <p:extLst>
      <p:ext uri="{BB962C8B-B14F-4D97-AF65-F5344CB8AC3E}">
        <p14:creationId xmlns:p14="http://schemas.microsoft.com/office/powerpoint/2010/main" val="3585924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9</a:t>
            </a:fld>
            <a:endParaRPr lang="en-US"/>
          </a:p>
        </p:txBody>
      </p:sp>
    </p:spTree>
    <p:extLst>
      <p:ext uri="{BB962C8B-B14F-4D97-AF65-F5344CB8AC3E}">
        <p14:creationId xmlns:p14="http://schemas.microsoft.com/office/powerpoint/2010/main" val="32947047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52</a:t>
            </a:fld>
            <a:endParaRPr lang="en-US"/>
          </a:p>
        </p:txBody>
      </p:sp>
    </p:spTree>
    <p:extLst>
      <p:ext uri="{BB962C8B-B14F-4D97-AF65-F5344CB8AC3E}">
        <p14:creationId xmlns:p14="http://schemas.microsoft.com/office/powerpoint/2010/main" val="33661758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53</a:t>
            </a:fld>
            <a:endParaRPr lang="en-US"/>
          </a:p>
        </p:txBody>
      </p:sp>
    </p:spTree>
    <p:extLst>
      <p:ext uri="{BB962C8B-B14F-4D97-AF65-F5344CB8AC3E}">
        <p14:creationId xmlns:p14="http://schemas.microsoft.com/office/powerpoint/2010/main" val="12850100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54</a:t>
            </a:fld>
            <a:endParaRPr lang="en-US"/>
          </a:p>
        </p:txBody>
      </p:sp>
    </p:spTree>
    <p:extLst>
      <p:ext uri="{BB962C8B-B14F-4D97-AF65-F5344CB8AC3E}">
        <p14:creationId xmlns:p14="http://schemas.microsoft.com/office/powerpoint/2010/main" val="17023665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don’t use it, but almost always use the option of writing directly into a specially prepared element</a:t>
            </a:r>
          </a:p>
        </p:txBody>
      </p:sp>
      <p:sp>
        <p:nvSpPr>
          <p:cNvPr id="4" name="Slide Number Placeholder 3"/>
          <p:cNvSpPr>
            <a:spLocks noGrp="1"/>
          </p:cNvSpPr>
          <p:nvPr>
            <p:ph type="sldNum" sz="quarter" idx="10"/>
          </p:nvPr>
        </p:nvSpPr>
        <p:spPr/>
        <p:txBody>
          <a:bodyPr/>
          <a:lstStyle/>
          <a:p>
            <a:fld id="{A61CD390-D5C8-4FA0-A191-C4E131FE8B62}" type="slidenum">
              <a:rPr lang="en-US" smtClean="0"/>
              <a:t>55</a:t>
            </a:fld>
            <a:endParaRPr lang="en-US"/>
          </a:p>
        </p:txBody>
      </p:sp>
    </p:spTree>
    <p:extLst>
      <p:ext uri="{BB962C8B-B14F-4D97-AF65-F5344CB8AC3E}">
        <p14:creationId xmlns:p14="http://schemas.microsoft.com/office/powerpoint/2010/main" val="31402576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56</a:t>
            </a:fld>
            <a:endParaRPr lang="en-US"/>
          </a:p>
        </p:txBody>
      </p:sp>
    </p:spTree>
    <p:extLst>
      <p:ext uri="{BB962C8B-B14F-4D97-AF65-F5344CB8AC3E}">
        <p14:creationId xmlns:p14="http://schemas.microsoft.com/office/powerpoint/2010/main" val="24970614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57</a:t>
            </a:fld>
            <a:endParaRPr lang="en-US"/>
          </a:p>
        </p:txBody>
      </p:sp>
    </p:spTree>
    <p:extLst>
      <p:ext uri="{BB962C8B-B14F-4D97-AF65-F5344CB8AC3E}">
        <p14:creationId xmlns:p14="http://schemas.microsoft.com/office/powerpoint/2010/main" val="40954958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58</a:t>
            </a:fld>
            <a:endParaRPr lang="en-US"/>
          </a:p>
        </p:txBody>
      </p:sp>
    </p:spTree>
    <p:extLst>
      <p:ext uri="{BB962C8B-B14F-4D97-AF65-F5344CB8AC3E}">
        <p14:creationId xmlns:p14="http://schemas.microsoft.com/office/powerpoint/2010/main" val="13938013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59</a:t>
            </a:fld>
            <a:endParaRPr lang="en-US"/>
          </a:p>
        </p:txBody>
      </p:sp>
    </p:spTree>
    <p:extLst>
      <p:ext uri="{BB962C8B-B14F-4D97-AF65-F5344CB8AC3E}">
        <p14:creationId xmlns:p14="http://schemas.microsoft.com/office/powerpoint/2010/main" val="22433322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References to properties and methods within the with block are assumed to apply to that object.</a:t>
            </a:r>
          </a:p>
        </p:txBody>
      </p:sp>
      <p:sp>
        <p:nvSpPr>
          <p:cNvPr id="4" name="Slide Number Placeholder 3"/>
          <p:cNvSpPr>
            <a:spLocks noGrp="1"/>
          </p:cNvSpPr>
          <p:nvPr>
            <p:ph type="sldNum" sz="quarter" idx="10"/>
          </p:nvPr>
        </p:nvSpPr>
        <p:spPr/>
        <p:txBody>
          <a:bodyPr/>
          <a:lstStyle/>
          <a:p>
            <a:fld id="{A61CD390-D5C8-4FA0-A191-C4E131FE8B62}" type="slidenum">
              <a:rPr lang="en-US" smtClean="0"/>
              <a:t>60</a:t>
            </a:fld>
            <a:endParaRPr lang="en-US"/>
          </a:p>
        </p:txBody>
      </p:sp>
    </p:spTree>
    <p:extLst>
      <p:ext uri="{BB962C8B-B14F-4D97-AF65-F5344CB8AC3E}">
        <p14:creationId xmlns:p14="http://schemas.microsoft.com/office/powerpoint/2010/main" val="16909004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61</a:t>
            </a:fld>
            <a:endParaRPr lang="en-US"/>
          </a:p>
        </p:txBody>
      </p:sp>
    </p:spTree>
    <p:extLst>
      <p:ext uri="{BB962C8B-B14F-4D97-AF65-F5344CB8AC3E}">
        <p14:creationId xmlns:p14="http://schemas.microsoft.com/office/powerpoint/2010/main" val="2926567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12</a:t>
            </a:fld>
            <a:endParaRPr lang="en-US"/>
          </a:p>
        </p:txBody>
      </p:sp>
    </p:spTree>
    <p:extLst>
      <p:ext uri="{BB962C8B-B14F-4D97-AF65-F5344CB8AC3E}">
        <p14:creationId xmlns:p14="http://schemas.microsoft.com/office/powerpoint/2010/main" val="6929336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62</a:t>
            </a:fld>
            <a:endParaRPr lang="en-US"/>
          </a:p>
        </p:txBody>
      </p:sp>
    </p:spTree>
    <p:extLst>
      <p:ext uri="{BB962C8B-B14F-4D97-AF65-F5344CB8AC3E}">
        <p14:creationId xmlns:p14="http://schemas.microsoft.com/office/powerpoint/2010/main" val="32983367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63</a:t>
            </a:fld>
            <a:endParaRPr lang="en-US"/>
          </a:p>
        </p:txBody>
      </p:sp>
    </p:spTree>
    <p:extLst>
      <p:ext uri="{BB962C8B-B14F-4D97-AF65-F5344CB8AC3E}">
        <p14:creationId xmlns:p14="http://schemas.microsoft.com/office/powerpoint/2010/main" val="27371713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64</a:t>
            </a:fld>
            <a:endParaRPr lang="en-US"/>
          </a:p>
        </p:txBody>
      </p:sp>
    </p:spTree>
    <p:extLst>
      <p:ext uri="{BB962C8B-B14F-4D97-AF65-F5344CB8AC3E}">
        <p14:creationId xmlns:p14="http://schemas.microsoft.com/office/powerpoint/2010/main" val="23089634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65</a:t>
            </a:fld>
            <a:endParaRPr lang="en-US"/>
          </a:p>
        </p:txBody>
      </p:sp>
    </p:spTree>
    <p:extLst>
      <p:ext uri="{BB962C8B-B14F-4D97-AF65-F5344CB8AC3E}">
        <p14:creationId xmlns:p14="http://schemas.microsoft.com/office/powerpoint/2010/main" val="30104941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66</a:t>
            </a:fld>
            <a:endParaRPr lang="en-US"/>
          </a:p>
        </p:txBody>
      </p:sp>
    </p:spTree>
    <p:extLst>
      <p:ext uri="{BB962C8B-B14F-4D97-AF65-F5344CB8AC3E}">
        <p14:creationId xmlns:p14="http://schemas.microsoft.com/office/powerpoint/2010/main" val="522554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13</a:t>
            </a:fld>
            <a:endParaRPr lang="en-US"/>
          </a:p>
        </p:txBody>
      </p:sp>
    </p:spTree>
    <p:extLst>
      <p:ext uri="{BB962C8B-B14F-4D97-AF65-F5344CB8AC3E}">
        <p14:creationId xmlns:p14="http://schemas.microsoft.com/office/powerpoint/2010/main" val="2545983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14</a:t>
            </a:fld>
            <a:endParaRPr lang="en-US"/>
          </a:p>
        </p:txBody>
      </p:sp>
    </p:spTree>
    <p:extLst>
      <p:ext uri="{BB962C8B-B14F-4D97-AF65-F5344CB8AC3E}">
        <p14:creationId xmlns:p14="http://schemas.microsoft.com/office/powerpoint/2010/main" val="3350580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Firebug is free and open-source in case you were asking</a:t>
            </a:r>
          </a:p>
        </p:txBody>
      </p:sp>
      <p:sp>
        <p:nvSpPr>
          <p:cNvPr id="4" name="Slide Number Placeholder 3"/>
          <p:cNvSpPr>
            <a:spLocks noGrp="1"/>
          </p:cNvSpPr>
          <p:nvPr>
            <p:ph type="sldNum" sz="quarter" idx="10"/>
          </p:nvPr>
        </p:nvSpPr>
        <p:spPr/>
        <p:txBody>
          <a:bodyPr/>
          <a:lstStyle/>
          <a:p>
            <a:fld id="{A61CD390-D5C8-4FA0-A191-C4E131FE8B62}" type="slidenum">
              <a:rPr lang="en-US" smtClean="0"/>
              <a:t>15</a:t>
            </a:fld>
            <a:endParaRPr lang="en-US"/>
          </a:p>
        </p:txBody>
      </p:sp>
    </p:spTree>
    <p:extLst>
      <p:ext uri="{BB962C8B-B14F-4D97-AF65-F5344CB8AC3E}">
        <p14:creationId xmlns:p14="http://schemas.microsoft.com/office/powerpoint/2010/main" val="3427454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exceptions to the semicolon rule. If you write JavaScript bookmarklets, or end a statement with a variable or function reference, </a:t>
            </a:r>
            <a:r>
              <a:rPr lang="en-US" i="1" dirty="0"/>
              <a:t>and </a:t>
            </a:r>
            <a:r>
              <a:rPr lang="en-US" dirty="0"/>
              <a:t>the first character of the line below is a left parenthesis or bracket, you </a:t>
            </a:r>
            <a:r>
              <a:rPr lang="en-US" i="1" dirty="0"/>
              <a:t>must </a:t>
            </a:r>
            <a:r>
              <a:rPr lang="en-US" dirty="0"/>
              <a:t>remember to append a semicolon or the JavaScript will fail. So, when in doubt, use a semicolon.</a:t>
            </a:r>
            <a:endParaRPr lang="en-US" u="sng" dirty="0"/>
          </a:p>
        </p:txBody>
      </p:sp>
      <p:sp>
        <p:nvSpPr>
          <p:cNvPr id="4" name="Slide Number Placeholder 3"/>
          <p:cNvSpPr>
            <a:spLocks noGrp="1"/>
          </p:cNvSpPr>
          <p:nvPr>
            <p:ph type="sldNum" sz="quarter" idx="10"/>
          </p:nvPr>
        </p:nvSpPr>
        <p:spPr/>
        <p:txBody>
          <a:bodyPr/>
          <a:lstStyle/>
          <a:p>
            <a:fld id="{A61CD390-D5C8-4FA0-A191-C4E131FE8B62}" type="slidenum">
              <a:rPr lang="en-US" smtClean="0"/>
              <a:t>17</a:t>
            </a:fld>
            <a:endParaRPr lang="en-US"/>
          </a:p>
        </p:txBody>
      </p:sp>
    </p:spTree>
    <p:extLst>
      <p:ext uri="{BB962C8B-B14F-4D97-AF65-F5344CB8AC3E}">
        <p14:creationId xmlns:p14="http://schemas.microsoft.com/office/powerpoint/2010/main" val="3995542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JavaScript arrays are powerful storage structures</a:t>
            </a:r>
            <a:endParaRPr lang="en-US" dirty="0"/>
          </a:p>
        </p:txBody>
      </p:sp>
      <p:sp>
        <p:nvSpPr>
          <p:cNvPr id="4" name="Slide Number Placeholder 3"/>
          <p:cNvSpPr>
            <a:spLocks noGrp="1"/>
          </p:cNvSpPr>
          <p:nvPr>
            <p:ph type="sldNum" sz="quarter" idx="10"/>
          </p:nvPr>
        </p:nvSpPr>
        <p:spPr/>
        <p:txBody>
          <a:bodyPr/>
          <a:lstStyle/>
          <a:p>
            <a:fld id="{A61CD390-D5C8-4FA0-A191-C4E131FE8B62}" type="slidenum">
              <a:rPr lang="en-US" smtClean="0"/>
              <a:t>22</a:t>
            </a:fld>
            <a:endParaRPr lang="en-US"/>
          </a:p>
        </p:txBody>
      </p:sp>
    </p:spTree>
    <p:extLst>
      <p:ext uri="{BB962C8B-B14F-4D97-AF65-F5344CB8AC3E}">
        <p14:creationId xmlns:p14="http://schemas.microsoft.com/office/powerpoint/2010/main" val="266463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56835-3264-4C17-80E9-D69D3E027C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0ACE09-1948-469A-A6F4-1AADAE31EE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CA161E-C990-4C74-B78D-9C54688FAA9C}"/>
              </a:ext>
            </a:extLst>
          </p:cNvPr>
          <p:cNvSpPr>
            <a:spLocks noGrp="1"/>
          </p:cNvSpPr>
          <p:nvPr>
            <p:ph type="dt" sz="half" idx="10"/>
          </p:nvPr>
        </p:nvSpPr>
        <p:spPr/>
        <p:txBody>
          <a:bodyPr/>
          <a:lstStyle/>
          <a:p>
            <a:fld id="{C74A5C6F-6080-4255-AD37-A44768E44989}" type="datetimeFigureOut">
              <a:rPr lang="en-US" smtClean="0"/>
              <a:t>11/18/2017</a:t>
            </a:fld>
            <a:endParaRPr lang="en-US"/>
          </a:p>
        </p:txBody>
      </p:sp>
      <p:sp>
        <p:nvSpPr>
          <p:cNvPr id="5" name="Footer Placeholder 4">
            <a:extLst>
              <a:ext uri="{FF2B5EF4-FFF2-40B4-BE49-F238E27FC236}">
                <a16:creationId xmlns:a16="http://schemas.microsoft.com/office/drawing/2014/main" id="{676B2975-AA53-447F-971F-A09B5D489F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DFB736-4A7B-4E68-86A5-9676DD34A963}"/>
              </a:ext>
            </a:extLst>
          </p:cNvPr>
          <p:cNvSpPr>
            <a:spLocks noGrp="1"/>
          </p:cNvSpPr>
          <p:nvPr>
            <p:ph type="sldNum" sz="quarter" idx="12"/>
          </p:nvPr>
        </p:nvSpPr>
        <p:spPr/>
        <p:txBody>
          <a:bodyPr/>
          <a:lstStyle/>
          <a:p>
            <a:fld id="{84CEE22E-C121-451B-BDE8-1A0303E5C198}" type="slidenum">
              <a:rPr lang="en-US" smtClean="0"/>
              <a:t>‹#›</a:t>
            </a:fld>
            <a:endParaRPr lang="en-US"/>
          </a:p>
        </p:txBody>
      </p:sp>
    </p:spTree>
    <p:extLst>
      <p:ext uri="{BB962C8B-B14F-4D97-AF65-F5344CB8AC3E}">
        <p14:creationId xmlns:p14="http://schemas.microsoft.com/office/powerpoint/2010/main" val="2804983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75AC5-C205-47D2-8A4E-FA6493A6F7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0DFE06-09F0-4098-85AF-428ED212C72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275ABA-49AC-47E7-91CF-11C032724CBC}"/>
              </a:ext>
            </a:extLst>
          </p:cNvPr>
          <p:cNvSpPr>
            <a:spLocks noGrp="1"/>
          </p:cNvSpPr>
          <p:nvPr>
            <p:ph type="dt" sz="half" idx="10"/>
          </p:nvPr>
        </p:nvSpPr>
        <p:spPr/>
        <p:txBody>
          <a:bodyPr/>
          <a:lstStyle/>
          <a:p>
            <a:fld id="{C74A5C6F-6080-4255-AD37-A44768E44989}" type="datetimeFigureOut">
              <a:rPr lang="en-US" smtClean="0"/>
              <a:t>11/18/2017</a:t>
            </a:fld>
            <a:endParaRPr lang="en-US"/>
          </a:p>
        </p:txBody>
      </p:sp>
      <p:sp>
        <p:nvSpPr>
          <p:cNvPr id="5" name="Footer Placeholder 4">
            <a:extLst>
              <a:ext uri="{FF2B5EF4-FFF2-40B4-BE49-F238E27FC236}">
                <a16:creationId xmlns:a16="http://schemas.microsoft.com/office/drawing/2014/main" id="{4B3FF1F7-3848-4647-A728-800752381D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84389B-5279-4F30-A070-E378C98AEF04}"/>
              </a:ext>
            </a:extLst>
          </p:cNvPr>
          <p:cNvSpPr>
            <a:spLocks noGrp="1"/>
          </p:cNvSpPr>
          <p:nvPr>
            <p:ph type="sldNum" sz="quarter" idx="12"/>
          </p:nvPr>
        </p:nvSpPr>
        <p:spPr/>
        <p:txBody>
          <a:bodyPr/>
          <a:lstStyle/>
          <a:p>
            <a:fld id="{84CEE22E-C121-451B-BDE8-1A0303E5C198}" type="slidenum">
              <a:rPr lang="en-US" smtClean="0"/>
              <a:t>‹#›</a:t>
            </a:fld>
            <a:endParaRPr lang="en-US"/>
          </a:p>
        </p:txBody>
      </p:sp>
    </p:spTree>
    <p:extLst>
      <p:ext uri="{BB962C8B-B14F-4D97-AF65-F5344CB8AC3E}">
        <p14:creationId xmlns:p14="http://schemas.microsoft.com/office/powerpoint/2010/main" val="1157743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520A13-2625-409F-82E7-5C8BDF1583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C6972E-E73B-4653-A510-861DBBE19DF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E32602-E85B-4830-9364-39D46EC0B2B8}"/>
              </a:ext>
            </a:extLst>
          </p:cNvPr>
          <p:cNvSpPr>
            <a:spLocks noGrp="1"/>
          </p:cNvSpPr>
          <p:nvPr>
            <p:ph type="dt" sz="half" idx="10"/>
          </p:nvPr>
        </p:nvSpPr>
        <p:spPr/>
        <p:txBody>
          <a:bodyPr/>
          <a:lstStyle/>
          <a:p>
            <a:fld id="{C74A5C6F-6080-4255-AD37-A44768E44989}" type="datetimeFigureOut">
              <a:rPr lang="en-US" smtClean="0"/>
              <a:t>11/18/2017</a:t>
            </a:fld>
            <a:endParaRPr lang="en-US"/>
          </a:p>
        </p:txBody>
      </p:sp>
      <p:sp>
        <p:nvSpPr>
          <p:cNvPr id="5" name="Footer Placeholder 4">
            <a:extLst>
              <a:ext uri="{FF2B5EF4-FFF2-40B4-BE49-F238E27FC236}">
                <a16:creationId xmlns:a16="http://schemas.microsoft.com/office/drawing/2014/main" id="{5A60A835-19D1-4603-A26F-0001BB5FD1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255D4-2CF0-444E-8DA8-B076DC7DD7DB}"/>
              </a:ext>
            </a:extLst>
          </p:cNvPr>
          <p:cNvSpPr>
            <a:spLocks noGrp="1"/>
          </p:cNvSpPr>
          <p:nvPr>
            <p:ph type="sldNum" sz="quarter" idx="12"/>
          </p:nvPr>
        </p:nvSpPr>
        <p:spPr/>
        <p:txBody>
          <a:bodyPr/>
          <a:lstStyle/>
          <a:p>
            <a:fld id="{84CEE22E-C121-451B-BDE8-1A0303E5C198}" type="slidenum">
              <a:rPr lang="en-US" smtClean="0"/>
              <a:t>‹#›</a:t>
            </a:fld>
            <a:endParaRPr lang="en-US"/>
          </a:p>
        </p:txBody>
      </p:sp>
    </p:spTree>
    <p:extLst>
      <p:ext uri="{BB962C8B-B14F-4D97-AF65-F5344CB8AC3E}">
        <p14:creationId xmlns:p14="http://schemas.microsoft.com/office/powerpoint/2010/main" val="240101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C26E2-1690-46AB-BD14-2A2E5ECB5B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A5D860-1222-4E67-95F3-C4C22BC0FEE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F23A90-F6FB-41EF-AED5-EC358BADFD88}"/>
              </a:ext>
            </a:extLst>
          </p:cNvPr>
          <p:cNvSpPr>
            <a:spLocks noGrp="1"/>
          </p:cNvSpPr>
          <p:nvPr>
            <p:ph type="dt" sz="half" idx="10"/>
          </p:nvPr>
        </p:nvSpPr>
        <p:spPr/>
        <p:txBody>
          <a:bodyPr/>
          <a:lstStyle/>
          <a:p>
            <a:fld id="{C74A5C6F-6080-4255-AD37-A44768E44989}" type="datetimeFigureOut">
              <a:rPr lang="en-US" smtClean="0"/>
              <a:t>11/18/2017</a:t>
            </a:fld>
            <a:endParaRPr lang="en-US"/>
          </a:p>
        </p:txBody>
      </p:sp>
      <p:sp>
        <p:nvSpPr>
          <p:cNvPr id="5" name="Footer Placeholder 4">
            <a:extLst>
              <a:ext uri="{FF2B5EF4-FFF2-40B4-BE49-F238E27FC236}">
                <a16:creationId xmlns:a16="http://schemas.microsoft.com/office/drawing/2014/main" id="{4ED3A77C-6EE1-4027-A8D9-F64351CDC7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8F8FCE-5B71-4D21-8944-BC99BEAA414B}"/>
              </a:ext>
            </a:extLst>
          </p:cNvPr>
          <p:cNvSpPr>
            <a:spLocks noGrp="1"/>
          </p:cNvSpPr>
          <p:nvPr>
            <p:ph type="sldNum" sz="quarter" idx="12"/>
          </p:nvPr>
        </p:nvSpPr>
        <p:spPr/>
        <p:txBody>
          <a:bodyPr/>
          <a:lstStyle/>
          <a:p>
            <a:fld id="{84CEE22E-C121-451B-BDE8-1A0303E5C198}" type="slidenum">
              <a:rPr lang="en-US" smtClean="0"/>
              <a:t>‹#›</a:t>
            </a:fld>
            <a:endParaRPr lang="en-US"/>
          </a:p>
        </p:txBody>
      </p:sp>
    </p:spTree>
    <p:extLst>
      <p:ext uri="{BB962C8B-B14F-4D97-AF65-F5344CB8AC3E}">
        <p14:creationId xmlns:p14="http://schemas.microsoft.com/office/powerpoint/2010/main" val="2082247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E838-E5C1-4F96-B6E2-40AB7DA761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6B2518-DC75-47BF-9CC5-19A70E72EF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E265C22-7D46-4476-A535-69953EB4AA5E}"/>
              </a:ext>
            </a:extLst>
          </p:cNvPr>
          <p:cNvSpPr>
            <a:spLocks noGrp="1"/>
          </p:cNvSpPr>
          <p:nvPr>
            <p:ph type="dt" sz="half" idx="10"/>
          </p:nvPr>
        </p:nvSpPr>
        <p:spPr/>
        <p:txBody>
          <a:bodyPr/>
          <a:lstStyle/>
          <a:p>
            <a:fld id="{C74A5C6F-6080-4255-AD37-A44768E44989}" type="datetimeFigureOut">
              <a:rPr lang="en-US" smtClean="0"/>
              <a:t>11/18/2017</a:t>
            </a:fld>
            <a:endParaRPr lang="en-US"/>
          </a:p>
        </p:txBody>
      </p:sp>
      <p:sp>
        <p:nvSpPr>
          <p:cNvPr id="5" name="Footer Placeholder 4">
            <a:extLst>
              <a:ext uri="{FF2B5EF4-FFF2-40B4-BE49-F238E27FC236}">
                <a16:creationId xmlns:a16="http://schemas.microsoft.com/office/drawing/2014/main" id="{718ED517-8885-4DEB-8446-F9DB8F7A52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23DBBB-11E4-48C9-A15B-13B37F355799}"/>
              </a:ext>
            </a:extLst>
          </p:cNvPr>
          <p:cNvSpPr>
            <a:spLocks noGrp="1"/>
          </p:cNvSpPr>
          <p:nvPr>
            <p:ph type="sldNum" sz="quarter" idx="12"/>
          </p:nvPr>
        </p:nvSpPr>
        <p:spPr/>
        <p:txBody>
          <a:bodyPr/>
          <a:lstStyle/>
          <a:p>
            <a:fld id="{84CEE22E-C121-451B-BDE8-1A0303E5C198}" type="slidenum">
              <a:rPr lang="en-US" smtClean="0"/>
              <a:t>‹#›</a:t>
            </a:fld>
            <a:endParaRPr lang="en-US"/>
          </a:p>
        </p:txBody>
      </p:sp>
    </p:spTree>
    <p:extLst>
      <p:ext uri="{BB962C8B-B14F-4D97-AF65-F5344CB8AC3E}">
        <p14:creationId xmlns:p14="http://schemas.microsoft.com/office/powerpoint/2010/main" val="432945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CA99E-678F-4C55-ACEF-433D3C7F7E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8BD3E9-51C9-4964-ACD4-A06957C1961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4311FF-4C9C-4DF4-BBC2-4D0F3B81E39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5BB741-2E8A-4900-8B09-8F52DA1FAF92}"/>
              </a:ext>
            </a:extLst>
          </p:cNvPr>
          <p:cNvSpPr>
            <a:spLocks noGrp="1"/>
          </p:cNvSpPr>
          <p:nvPr>
            <p:ph type="dt" sz="half" idx="10"/>
          </p:nvPr>
        </p:nvSpPr>
        <p:spPr/>
        <p:txBody>
          <a:bodyPr/>
          <a:lstStyle/>
          <a:p>
            <a:fld id="{C74A5C6F-6080-4255-AD37-A44768E44989}" type="datetimeFigureOut">
              <a:rPr lang="en-US" smtClean="0"/>
              <a:t>11/18/2017</a:t>
            </a:fld>
            <a:endParaRPr lang="en-US"/>
          </a:p>
        </p:txBody>
      </p:sp>
      <p:sp>
        <p:nvSpPr>
          <p:cNvPr id="6" name="Footer Placeholder 5">
            <a:extLst>
              <a:ext uri="{FF2B5EF4-FFF2-40B4-BE49-F238E27FC236}">
                <a16:creationId xmlns:a16="http://schemas.microsoft.com/office/drawing/2014/main" id="{82E94983-8775-4951-A495-0D84B401B0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6C897C-AE56-4639-949D-EE5097138F87}"/>
              </a:ext>
            </a:extLst>
          </p:cNvPr>
          <p:cNvSpPr>
            <a:spLocks noGrp="1"/>
          </p:cNvSpPr>
          <p:nvPr>
            <p:ph type="sldNum" sz="quarter" idx="12"/>
          </p:nvPr>
        </p:nvSpPr>
        <p:spPr/>
        <p:txBody>
          <a:bodyPr/>
          <a:lstStyle/>
          <a:p>
            <a:fld id="{84CEE22E-C121-451B-BDE8-1A0303E5C198}" type="slidenum">
              <a:rPr lang="en-US" smtClean="0"/>
              <a:t>‹#›</a:t>
            </a:fld>
            <a:endParaRPr lang="en-US"/>
          </a:p>
        </p:txBody>
      </p:sp>
    </p:spTree>
    <p:extLst>
      <p:ext uri="{BB962C8B-B14F-4D97-AF65-F5344CB8AC3E}">
        <p14:creationId xmlns:p14="http://schemas.microsoft.com/office/powerpoint/2010/main" val="811090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B8A6C-DAA8-42AE-9499-B171ECAF96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8DDBA0-EA67-4CA8-A085-669FFA7BD1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CF5724A-6A9D-4940-BC7A-E7C90476C41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878DC5-23AC-4F83-8A60-D314A5B42D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4DB4024-6E0A-41E1-99D2-BD7F550B1B9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BDCE7B-A452-49B6-86FA-84BA20DFA0DB}"/>
              </a:ext>
            </a:extLst>
          </p:cNvPr>
          <p:cNvSpPr>
            <a:spLocks noGrp="1"/>
          </p:cNvSpPr>
          <p:nvPr>
            <p:ph type="dt" sz="half" idx="10"/>
          </p:nvPr>
        </p:nvSpPr>
        <p:spPr/>
        <p:txBody>
          <a:bodyPr/>
          <a:lstStyle/>
          <a:p>
            <a:fld id="{C74A5C6F-6080-4255-AD37-A44768E44989}" type="datetimeFigureOut">
              <a:rPr lang="en-US" smtClean="0"/>
              <a:t>11/18/2017</a:t>
            </a:fld>
            <a:endParaRPr lang="en-US"/>
          </a:p>
        </p:txBody>
      </p:sp>
      <p:sp>
        <p:nvSpPr>
          <p:cNvPr id="8" name="Footer Placeholder 7">
            <a:extLst>
              <a:ext uri="{FF2B5EF4-FFF2-40B4-BE49-F238E27FC236}">
                <a16:creationId xmlns:a16="http://schemas.microsoft.com/office/drawing/2014/main" id="{83B60DEA-AA7F-4BE1-837B-9B76352BE9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BE7AF7-499C-4B98-886C-40421211CCB2}"/>
              </a:ext>
            </a:extLst>
          </p:cNvPr>
          <p:cNvSpPr>
            <a:spLocks noGrp="1"/>
          </p:cNvSpPr>
          <p:nvPr>
            <p:ph type="sldNum" sz="quarter" idx="12"/>
          </p:nvPr>
        </p:nvSpPr>
        <p:spPr/>
        <p:txBody>
          <a:bodyPr/>
          <a:lstStyle/>
          <a:p>
            <a:fld id="{84CEE22E-C121-451B-BDE8-1A0303E5C198}" type="slidenum">
              <a:rPr lang="en-US" smtClean="0"/>
              <a:t>‹#›</a:t>
            </a:fld>
            <a:endParaRPr lang="en-US"/>
          </a:p>
        </p:txBody>
      </p:sp>
    </p:spTree>
    <p:extLst>
      <p:ext uri="{BB962C8B-B14F-4D97-AF65-F5344CB8AC3E}">
        <p14:creationId xmlns:p14="http://schemas.microsoft.com/office/powerpoint/2010/main" val="1051683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A09C0-779F-4481-ADE6-6CFE819B99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2C7AD7-0CE6-4D50-AB9E-60F0DC9F1441}"/>
              </a:ext>
            </a:extLst>
          </p:cNvPr>
          <p:cNvSpPr>
            <a:spLocks noGrp="1"/>
          </p:cNvSpPr>
          <p:nvPr>
            <p:ph type="dt" sz="half" idx="10"/>
          </p:nvPr>
        </p:nvSpPr>
        <p:spPr/>
        <p:txBody>
          <a:bodyPr/>
          <a:lstStyle/>
          <a:p>
            <a:fld id="{C74A5C6F-6080-4255-AD37-A44768E44989}" type="datetimeFigureOut">
              <a:rPr lang="en-US" smtClean="0"/>
              <a:t>11/18/2017</a:t>
            </a:fld>
            <a:endParaRPr lang="en-US"/>
          </a:p>
        </p:txBody>
      </p:sp>
      <p:sp>
        <p:nvSpPr>
          <p:cNvPr id="4" name="Footer Placeholder 3">
            <a:extLst>
              <a:ext uri="{FF2B5EF4-FFF2-40B4-BE49-F238E27FC236}">
                <a16:creationId xmlns:a16="http://schemas.microsoft.com/office/drawing/2014/main" id="{0BD1C15D-DE2F-4112-9C52-E4597B1A60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6149AF-F0C7-4FC3-A470-38C35B2B04C5}"/>
              </a:ext>
            </a:extLst>
          </p:cNvPr>
          <p:cNvSpPr>
            <a:spLocks noGrp="1"/>
          </p:cNvSpPr>
          <p:nvPr>
            <p:ph type="sldNum" sz="quarter" idx="12"/>
          </p:nvPr>
        </p:nvSpPr>
        <p:spPr/>
        <p:txBody>
          <a:bodyPr/>
          <a:lstStyle/>
          <a:p>
            <a:fld id="{84CEE22E-C121-451B-BDE8-1A0303E5C198}" type="slidenum">
              <a:rPr lang="en-US" smtClean="0"/>
              <a:t>‹#›</a:t>
            </a:fld>
            <a:endParaRPr lang="en-US"/>
          </a:p>
        </p:txBody>
      </p:sp>
    </p:spTree>
    <p:extLst>
      <p:ext uri="{BB962C8B-B14F-4D97-AF65-F5344CB8AC3E}">
        <p14:creationId xmlns:p14="http://schemas.microsoft.com/office/powerpoint/2010/main" val="570845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65D5B5-1FB9-4399-8522-073D88479FA7}"/>
              </a:ext>
            </a:extLst>
          </p:cNvPr>
          <p:cNvSpPr>
            <a:spLocks noGrp="1"/>
          </p:cNvSpPr>
          <p:nvPr>
            <p:ph type="dt" sz="half" idx="10"/>
          </p:nvPr>
        </p:nvSpPr>
        <p:spPr/>
        <p:txBody>
          <a:bodyPr/>
          <a:lstStyle/>
          <a:p>
            <a:fld id="{C74A5C6F-6080-4255-AD37-A44768E44989}" type="datetimeFigureOut">
              <a:rPr lang="en-US" smtClean="0"/>
              <a:t>11/18/2017</a:t>
            </a:fld>
            <a:endParaRPr lang="en-US"/>
          </a:p>
        </p:txBody>
      </p:sp>
      <p:sp>
        <p:nvSpPr>
          <p:cNvPr id="3" name="Footer Placeholder 2">
            <a:extLst>
              <a:ext uri="{FF2B5EF4-FFF2-40B4-BE49-F238E27FC236}">
                <a16:creationId xmlns:a16="http://schemas.microsoft.com/office/drawing/2014/main" id="{E0337348-E481-49BD-B069-E6890212E0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A9C34A-DC8D-4A88-A2E1-B0C1B0051F22}"/>
              </a:ext>
            </a:extLst>
          </p:cNvPr>
          <p:cNvSpPr>
            <a:spLocks noGrp="1"/>
          </p:cNvSpPr>
          <p:nvPr>
            <p:ph type="sldNum" sz="quarter" idx="12"/>
          </p:nvPr>
        </p:nvSpPr>
        <p:spPr/>
        <p:txBody>
          <a:bodyPr/>
          <a:lstStyle/>
          <a:p>
            <a:fld id="{84CEE22E-C121-451B-BDE8-1A0303E5C198}" type="slidenum">
              <a:rPr lang="en-US" smtClean="0"/>
              <a:t>‹#›</a:t>
            </a:fld>
            <a:endParaRPr lang="en-US"/>
          </a:p>
        </p:txBody>
      </p:sp>
    </p:spTree>
    <p:extLst>
      <p:ext uri="{BB962C8B-B14F-4D97-AF65-F5344CB8AC3E}">
        <p14:creationId xmlns:p14="http://schemas.microsoft.com/office/powerpoint/2010/main" val="3658677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05DFC-1D55-4D5C-A362-EBD35EA9A9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F18104-430F-4490-B2B7-0FDB8EDD3A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CE25E9-426C-4E8F-9563-7EFA8F826C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11DEFDE-2908-474F-A778-B4A542FCE11B}"/>
              </a:ext>
            </a:extLst>
          </p:cNvPr>
          <p:cNvSpPr>
            <a:spLocks noGrp="1"/>
          </p:cNvSpPr>
          <p:nvPr>
            <p:ph type="dt" sz="half" idx="10"/>
          </p:nvPr>
        </p:nvSpPr>
        <p:spPr/>
        <p:txBody>
          <a:bodyPr/>
          <a:lstStyle/>
          <a:p>
            <a:fld id="{C74A5C6F-6080-4255-AD37-A44768E44989}" type="datetimeFigureOut">
              <a:rPr lang="en-US" smtClean="0"/>
              <a:t>11/18/2017</a:t>
            </a:fld>
            <a:endParaRPr lang="en-US"/>
          </a:p>
        </p:txBody>
      </p:sp>
      <p:sp>
        <p:nvSpPr>
          <p:cNvPr id="6" name="Footer Placeholder 5">
            <a:extLst>
              <a:ext uri="{FF2B5EF4-FFF2-40B4-BE49-F238E27FC236}">
                <a16:creationId xmlns:a16="http://schemas.microsoft.com/office/drawing/2014/main" id="{6F579CAA-058F-4F15-BAE4-F179DAB9DB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1205E8-500E-41BC-83F9-1CBFB1572455}"/>
              </a:ext>
            </a:extLst>
          </p:cNvPr>
          <p:cNvSpPr>
            <a:spLocks noGrp="1"/>
          </p:cNvSpPr>
          <p:nvPr>
            <p:ph type="sldNum" sz="quarter" idx="12"/>
          </p:nvPr>
        </p:nvSpPr>
        <p:spPr/>
        <p:txBody>
          <a:bodyPr/>
          <a:lstStyle/>
          <a:p>
            <a:fld id="{84CEE22E-C121-451B-BDE8-1A0303E5C198}" type="slidenum">
              <a:rPr lang="en-US" smtClean="0"/>
              <a:t>‹#›</a:t>
            </a:fld>
            <a:endParaRPr lang="en-US"/>
          </a:p>
        </p:txBody>
      </p:sp>
    </p:spTree>
    <p:extLst>
      <p:ext uri="{BB962C8B-B14F-4D97-AF65-F5344CB8AC3E}">
        <p14:creationId xmlns:p14="http://schemas.microsoft.com/office/powerpoint/2010/main" val="187530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53D8A-A316-4AC5-8E84-A4916AD04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F724D3-5CB9-45F8-B8A3-9541731725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A24A47-5026-450B-9086-DB98E1DCED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0592638-30ED-414C-83D5-4A80ED0DE53B}"/>
              </a:ext>
            </a:extLst>
          </p:cNvPr>
          <p:cNvSpPr>
            <a:spLocks noGrp="1"/>
          </p:cNvSpPr>
          <p:nvPr>
            <p:ph type="dt" sz="half" idx="10"/>
          </p:nvPr>
        </p:nvSpPr>
        <p:spPr/>
        <p:txBody>
          <a:bodyPr/>
          <a:lstStyle/>
          <a:p>
            <a:fld id="{C74A5C6F-6080-4255-AD37-A44768E44989}" type="datetimeFigureOut">
              <a:rPr lang="en-US" smtClean="0"/>
              <a:t>11/18/2017</a:t>
            </a:fld>
            <a:endParaRPr lang="en-US"/>
          </a:p>
        </p:txBody>
      </p:sp>
      <p:sp>
        <p:nvSpPr>
          <p:cNvPr id="6" name="Footer Placeholder 5">
            <a:extLst>
              <a:ext uri="{FF2B5EF4-FFF2-40B4-BE49-F238E27FC236}">
                <a16:creationId xmlns:a16="http://schemas.microsoft.com/office/drawing/2014/main" id="{BF6BDA51-A9F9-4CD6-A81D-062AF007EB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408F82-728F-45EA-9593-EC1AA3AFA128}"/>
              </a:ext>
            </a:extLst>
          </p:cNvPr>
          <p:cNvSpPr>
            <a:spLocks noGrp="1"/>
          </p:cNvSpPr>
          <p:nvPr>
            <p:ph type="sldNum" sz="quarter" idx="12"/>
          </p:nvPr>
        </p:nvSpPr>
        <p:spPr/>
        <p:txBody>
          <a:bodyPr/>
          <a:lstStyle/>
          <a:p>
            <a:fld id="{84CEE22E-C121-451B-BDE8-1A0303E5C198}" type="slidenum">
              <a:rPr lang="en-US" smtClean="0"/>
              <a:t>‹#›</a:t>
            </a:fld>
            <a:endParaRPr lang="en-US"/>
          </a:p>
        </p:txBody>
      </p:sp>
    </p:spTree>
    <p:extLst>
      <p:ext uri="{BB962C8B-B14F-4D97-AF65-F5344CB8AC3E}">
        <p14:creationId xmlns:p14="http://schemas.microsoft.com/office/powerpoint/2010/main" val="3107022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C2276-2BF8-4E6A-BF62-935D0E0288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7F5162-E28F-44CE-8F54-A3C442DC07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9343BD-48FD-4F35-BB0A-3BA0FE4DB6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4A5C6F-6080-4255-AD37-A44768E44989}" type="datetimeFigureOut">
              <a:rPr lang="en-US" smtClean="0"/>
              <a:t>11/18/2017</a:t>
            </a:fld>
            <a:endParaRPr lang="en-US"/>
          </a:p>
        </p:txBody>
      </p:sp>
      <p:sp>
        <p:nvSpPr>
          <p:cNvPr id="5" name="Footer Placeholder 4">
            <a:extLst>
              <a:ext uri="{FF2B5EF4-FFF2-40B4-BE49-F238E27FC236}">
                <a16:creationId xmlns:a16="http://schemas.microsoft.com/office/drawing/2014/main" id="{BE12F1A8-F164-44B9-84B6-C75E7143E1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6FF8C4-7861-47DA-9C6C-20A7FEBC11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CEE22E-C121-451B-BDE8-1A0303E5C198}" type="slidenum">
              <a:rPr lang="en-US" smtClean="0"/>
              <a:t>‹#›</a:t>
            </a:fld>
            <a:endParaRPr lang="en-US"/>
          </a:p>
        </p:txBody>
      </p:sp>
    </p:spTree>
    <p:extLst>
      <p:ext uri="{BB962C8B-B14F-4D97-AF65-F5344CB8AC3E}">
        <p14:creationId xmlns:p14="http://schemas.microsoft.com/office/powerpoint/2010/main" val="3021186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15763-618C-4FC7-9CC1-FA358CC3ADB5}"/>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AF8ABEFC-D258-4368-8041-4139AEAD642D}"/>
              </a:ext>
            </a:extLst>
          </p:cNvPr>
          <p:cNvPicPr>
            <a:picLocks noGrp="1" noChangeAspect="1"/>
          </p:cNvPicPr>
          <p:nvPr>
            <p:ph idx="1"/>
          </p:nvPr>
        </p:nvPicPr>
        <p:blipFill>
          <a:blip r:embed="rId2"/>
          <a:stretch>
            <a:fillRect/>
          </a:stretch>
        </p:blipFill>
        <p:spPr>
          <a:xfrm>
            <a:off x="5067410" y="1842269"/>
            <a:ext cx="2057180" cy="2925348"/>
          </a:xfrm>
          <a:prstGeom prst="rect">
            <a:avLst/>
          </a:prstGeom>
        </p:spPr>
      </p:pic>
    </p:spTree>
    <p:extLst>
      <p:ext uri="{BB962C8B-B14F-4D97-AF65-F5344CB8AC3E}">
        <p14:creationId xmlns:p14="http://schemas.microsoft.com/office/powerpoint/2010/main" val="581927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38319F-383E-41BF-BCFF-53B606EB5193}"/>
              </a:ext>
            </a:extLst>
          </p:cNvPr>
          <p:cNvSpPr>
            <a:spLocks noGrp="1"/>
          </p:cNvSpPr>
          <p:nvPr>
            <p:ph type="title"/>
          </p:nvPr>
        </p:nvSpPr>
        <p:spPr/>
        <p:txBody>
          <a:bodyPr/>
          <a:lstStyle/>
          <a:p>
            <a:r>
              <a:rPr lang="en-US" dirty="0"/>
              <a:t>Using Scripts Within a Document Head</a:t>
            </a:r>
          </a:p>
        </p:txBody>
      </p:sp>
      <p:sp>
        <p:nvSpPr>
          <p:cNvPr id="5" name="Content Placeholder 4">
            <a:extLst>
              <a:ext uri="{FF2B5EF4-FFF2-40B4-BE49-F238E27FC236}">
                <a16:creationId xmlns:a16="http://schemas.microsoft.com/office/drawing/2014/main" id="{E7E26035-2247-419D-91B4-F38FF70666C1}"/>
              </a:ext>
            </a:extLst>
          </p:cNvPr>
          <p:cNvSpPr>
            <a:spLocks noGrp="1"/>
          </p:cNvSpPr>
          <p:nvPr>
            <p:ph idx="1"/>
          </p:nvPr>
        </p:nvSpPr>
        <p:spPr/>
        <p:txBody>
          <a:bodyPr>
            <a:normAutofit/>
          </a:bodyPr>
          <a:lstStyle/>
          <a:p>
            <a:pPr marL="0" indent="0">
              <a:buNone/>
            </a:pPr>
            <a:r>
              <a:rPr lang="en-US" dirty="0"/>
              <a:t>There are a couple of other scripting languages you should know about. </a:t>
            </a:r>
          </a:p>
          <a:p>
            <a:r>
              <a:rPr lang="en-US" dirty="0"/>
              <a:t>These include </a:t>
            </a:r>
            <a:r>
              <a:rPr lang="en-US" b="1" dirty="0"/>
              <a:t>Microsoft’s VBScript</a:t>
            </a:r>
            <a:r>
              <a:rPr lang="en-US" dirty="0"/>
              <a:t>, which is based on the Visual Basic programming language, and </a:t>
            </a:r>
            <a:r>
              <a:rPr lang="en-US" b="1" dirty="0" err="1"/>
              <a:t>Tcl</a:t>
            </a:r>
            <a:r>
              <a:rPr lang="en-US" dirty="0"/>
              <a:t>, a rapid prototyping language. </a:t>
            </a:r>
          </a:p>
          <a:p>
            <a:pPr lvl="1">
              <a:buFont typeface="Courier New" panose="02070309020205020404" pitchFamily="49" charset="0"/>
              <a:buChar char="o"/>
            </a:pPr>
            <a:r>
              <a:rPr lang="en-US" dirty="0"/>
              <a:t>They are called up in a similar way to JavaScript, except they use types of </a:t>
            </a:r>
            <a:r>
              <a:rPr lang="en-US" b="1" dirty="0">
                <a:solidFill>
                  <a:srgbClr val="002060"/>
                </a:solidFill>
              </a:rPr>
              <a:t>text/</a:t>
            </a:r>
            <a:r>
              <a:rPr lang="en-US" b="1" dirty="0" err="1">
                <a:solidFill>
                  <a:srgbClr val="002060"/>
                </a:solidFill>
              </a:rPr>
              <a:t>vbscript</a:t>
            </a:r>
            <a:r>
              <a:rPr lang="en-US" b="1" dirty="0">
                <a:solidFill>
                  <a:srgbClr val="002060"/>
                </a:solidFill>
              </a:rPr>
              <a:t> </a:t>
            </a:r>
            <a:r>
              <a:rPr lang="en-US" dirty="0"/>
              <a:t>and </a:t>
            </a:r>
            <a:r>
              <a:rPr lang="en-US" b="1" dirty="0">
                <a:solidFill>
                  <a:srgbClr val="002060"/>
                </a:solidFill>
              </a:rPr>
              <a:t>text/</a:t>
            </a:r>
            <a:r>
              <a:rPr lang="en-US" b="1" dirty="0" err="1">
                <a:solidFill>
                  <a:srgbClr val="002060"/>
                </a:solidFill>
              </a:rPr>
              <a:t>tcl</a:t>
            </a:r>
            <a:r>
              <a:rPr lang="en-US" dirty="0"/>
              <a:t>, respectively.</a:t>
            </a:r>
          </a:p>
          <a:p>
            <a:endParaRPr lang="en-US" dirty="0"/>
          </a:p>
          <a:p>
            <a:r>
              <a:rPr lang="en-US" dirty="0"/>
              <a:t>VBScript works only in Internet Explorer; use of it in other browsers requires a plug-in.  </a:t>
            </a:r>
            <a:r>
              <a:rPr lang="en-US" dirty="0" err="1"/>
              <a:t>Tcl</a:t>
            </a:r>
            <a:r>
              <a:rPr lang="en-US" dirty="0"/>
              <a:t> always needs a plug-in. </a:t>
            </a:r>
          </a:p>
          <a:p>
            <a:pPr lvl="1">
              <a:buFont typeface="Courier New" panose="02070309020205020404" pitchFamily="49" charset="0"/>
              <a:buChar char="o"/>
            </a:pPr>
            <a:r>
              <a:rPr lang="en-US" dirty="0"/>
              <a:t>So both should be considered </a:t>
            </a:r>
            <a:r>
              <a:rPr lang="en-US" u="sng" dirty="0"/>
              <a:t>nonstandard</a:t>
            </a:r>
          </a:p>
        </p:txBody>
      </p:sp>
    </p:spTree>
    <p:extLst>
      <p:ext uri="{BB962C8B-B14F-4D97-AF65-F5344CB8AC3E}">
        <p14:creationId xmlns:p14="http://schemas.microsoft.com/office/powerpoint/2010/main" val="368745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38319F-383E-41BF-BCFF-53B606EB5193}"/>
              </a:ext>
            </a:extLst>
          </p:cNvPr>
          <p:cNvSpPr>
            <a:spLocks noGrp="1"/>
          </p:cNvSpPr>
          <p:nvPr>
            <p:ph type="title"/>
          </p:nvPr>
        </p:nvSpPr>
        <p:spPr/>
        <p:txBody>
          <a:bodyPr/>
          <a:lstStyle/>
          <a:p>
            <a:r>
              <a:rPr lang="en-US" dirty="0"/>
              <a:t>Including JavaScript Files</a:t>
            </a:r>
          </a:p>
        </p:txBody>
      </p:sp>
      <p:sp>
        <p:nvSpPr>
          <p:cNvPr id="5" name="Content Placeholder 4">
            <a:extLst>
              <a:ext uri="{FF2B5EF4-FFF2-40B4-BE49-F238E27FC236}">
                <a16:creationId xmlns:a16="http://schemas.microsoft.com/office/drawing/2014/main" id="{E7E26035-2247-419D-91B4-F38FF70666C1}"/>
              </a:ext>
            </a:extLst>
          </p:cNvPr>
          <p:cNvSpPr>
            <a:spLocks noGrp="1"/>
          </p:cNvSpPr>
          <p:nvPr>
            <p:ph idx="1"/>
          </p:nvPr>
        </p:nvSpPr>
        <p:spPr>
          <a:xfrm>
            <a:off x="838200" y="1825625"/>
            <a:ext cx="10515600" cy="4889500"/>
          </a:xfrm>
        </p:spPr>
        <p:txBody>
          <a:bodyPr>
            <a:normAutofit fontScale="77500" lnSpcReduction="20000"/>
          </a:bodyPr>
          <a:lstStyle/>
          <a:p>
            <a:r>
              <a:rPr lang="en-US" dirty="0"/>
              <a:t>In addition to writing JavaScript code directly in HTML documents, </a:t>
            </a:r>
            <a:r>
              <a:rPr lang="en-US" b="1" dirty="0">
                <a:solidFill>
                  <a:srgbClr val="002060"/>
                </a:solidFill>
              </a:rPr>
              <a:t>you can include files of JavaScript code </a:t>
            </a:r>
            <a:r>
              <a:rPr lang="en-US" dirty="0"/>
              <a:t>either from your website or from anywhere on the Internet.</a:t>
            </a:r>
          </a:p>
          <a:p>
            <a:pPr marL="457200" lvl="1" indent="0">
              <a:buNone/>
            </a:pPr>
            <a:endParaRPr lang="en-US" sz="600" dirty="0">
              <a:solidFill>
                <a:srgbClr val="0070C0"/>
              </a:solidFill>
            </a:endParaRPr>
          </a:p>
          <a:p>
            <a:pPr marL="457200" lvl="1" indent="0">
              <a:buNone/>
            </a:pPr>
            <a:r>
              <a:rPr lang="en-US" sz="3100" dirty="0">
                <a:solidFill>
                  <a:srgbClr val="0070C0"/>
                </a:solidFill>
              </a:rPr>
              <a:t>&lt;script type="text/</a:t>
            </a:r>
            <a:r>
              <a:rPr lang="en-US" sz="3100" dirty="0" err="1">
                <a:solidFill>
                  <a:srgbClr val="0070C0"/>
                </a:solidFill>
              </a:rPr>
              <a:t>javascript</a:t>
            </a:r>
            <a:r>
              <a:rPr lang="en-US" sz="3100" dirty="0">
                <a:solidFill>
                  <a:srgbClr val="0070C0"/>
                </a:solidFill>
              </a:rPr>
              <a:t>" </a:t>
            </a:r>
            <a:r>
              <a:rPr lang="en-US" sz="3100" dirty="0" err="1">
                <a:solidFill>
                  <a:srgbClr val="0070C0"/>
                </a:solidFill>
              </a:rPr>
              <a:t>src</a:t>
            </a:r>
            <a:r>
              <a:rPr lang="en-US" sz="3100" dirty="0">
                <a:solidFill>
                  <a:srgbClr val="0070C0"/>
                </a:solidFill>
              </a:rPr>
              <a:t>="script.js"&gt;&lt;/script&gt;</a:t>
            </a:r>
          </a:p>
          <a:p>
            <a:pPr marL="457200" lvl="1" indent="0">
              <a:buNone/>
            </a:pPr>
            <a:endParaRPr lang="en-US" sz="3100" dirty="0">
              <a:solidFill>
                <a:srgbClr val="0070C0"/>
              </a:solidFill>
            </a:endParaRPr>
          </a:p>
          <a:p>
            <a:pPr marL="457200" lvl="1" indent="0">
              <a:buNone/>
            </a:pPr>
            <a:endParaRPr lang="en-US" sz="600" dirty="0">
              <a:solidFill>
                <a:srgbClr val="0070C0"/>
              </a:solidFill>
            </a:endParaRPr>
          </a:p>
          <a:p>
            <a:pPr marL="457200" lvl="1" indent="0">
              <a:buNone/>
            </a:pPr>
            <a:r>
              <a:rPr lang="en-US" dirty="0"/>
              <a:t>Or, to pull a file in from the Internet, use this:</a:t>
            </a:r>
          </a:p>
          <a:p>
            <a:endParaRPr lang="en-US" dirty="0"/>
          </a:p>
          <a:p>
            <a:pPr marL="457200" lvl="1" indent="0">
              <a:buNone/>
            </a:pPr>
            <a:r>
              <a:rPr lang="en-US" sz="3100" dirty="0">
                <a:solidFill>
                  <a:srgbClr val="0070C0"/>
                </a:solidFill>
              </a:rPr>
              <a:t>&lt;script type="text/</a:t>
            </a:r>
            <a:r>
              <a:rPr lang="en-US" sz="3100" dirty="0" err="1">
                <a:solidFill>
                  <a:srgbClr val="0070C0"/>
                </a:solidFill>
              </a:rPr>
              <a:t>javascript</a:t>
            </a:r>
            <a:r>
              <a:rPr lang="en-US" sz="3100" dirty="0">
                <a:solidFill>
                  <a:srgbClr val="0070C0"/>
                </a:solidFill>
              </a:rPr>
              <a:t>" </a:t>
            </a:r>
            <a:r>
              <a:rPr lang="en-US" sz="3100" dirty="0" err="1">
                <a:solidFill>
                  <a:srgbClr val="0070C0"/>
                </a:solidFill>
              </a:rPr>
              <a:t>src</a:t>
            </a:r>
            <a:r>
              <a:rPr lang="en-US" sz="3100" dirty="0">
                <a:solidFill>
                  <a:srgbClr val="0070C0"/>
                </a:solidFill>
              </a:rPr>
              <a:t>="http://someserver.com/script.js"&gt;</a:t>
            </a:r>
          </a:p>
          <a:p>
            <a:pPr marL="457200" lvl="1" indent="0">
              <a:buNone/>
            </a:pPr>
            <a:r>
              <a:rPr lang="en-US" sz="3100" dirty="0">
                <a:solidFill>
                  <a:srgbClr val="0070C0"/>
                </a:solidFill>
              </a:rPr>
              <a:t>&lt;/script&gt;</a:t>
            </a:r>
          </a:p>
          <a:p>
            <a:pPr marL="457200" lvl="1" indent="0">
              <a:buNone/>
            </a:pPr>
            <a:endParaRPr lang="en-US" dirty="0">
              <a:solidFill>
                <a:srgbClr val="0070C0"/>
              </a:solidFill>
            </a:endParaRPr>
          </a:p>
          <a:p>
            <a:pPr lvl="1"/>
            <a:r>
              <a:rPr lang="en-US" dirty="0"/>
              <a:t>As for </a:t>
            </a:r>
            <a:r>
              <a:rPr lang="en-US" u="sng" dirty="0"/>
              <a:t>the script files themselves</a:t>
            </a:r>
            <a:r>
              <a:rPr lang="en-US" dirty="0"/>
              <a:t>, </a:t>
            </a:r>
            <a:r>
              <a:rPr lang="en-US" b="1" dirty="0">
                <a:solidFill>
                  <a:srgbClr val="002060"/>
                </a:solidFill>
              </a:rPr>
              <a:t>they must </a:t>
            </a:r>
            <a:r>
              <a:rPr lang="en-US" b="1" i="1" dirty="0">
                <a:solidFill>
                  <a:srgbClr val="002060"/>
                </a:solidFill>
              </a:rPr>
              <a:t>not </a:t>
            </a:r>
            <a:r>
              <a:rPr lang="en-US" b="1" dirty="0">
                <a:solidFill>
                  <a:srgbClr val="002060"/>
                </a:solidFill>
              </a:rPr>
              <a:t>include any </a:t>
            </a:r>
            <a:r>
              <a:rPr lang="en-US" dirty="0">
                <a:solidFill>
                  <a:srgbClr val="0070C0"/>
                </a:solidFill>
              </a:rPr>
              <a:t>&lt;script&gt; </a:t>
            </a:r>
            <a:r>
              <a:rPr lang="en-US" b="1" dirty="0">
                <a:solidFill>
                  <a:srgbClr val="002060"/>
                </a:solidFill>
              </a:rPr>
              <a:t>or</a:t>
            </a:r>
            <a:r>
              <a:rPr lang="en-US" dirty="0"/>
              <a:t> </a:t>
            </a:r>
            <a:r>
              <a:rPr lang="en-US" dirty="0">
                <a:solidFill>
                  <a:srgbClr val="0070C0"/>
                </a:solidFill>
              </a:rPr>
              <a:t>&lt;/script&gt; </a:t>
            </a:r>
            <a:r>
              <a:rPr lang="en-US" b="1" dirty="0">
                <a:solidFill>
                  <a:srgbClr val="002060"/>
                </a:solidFill>
              </a:rPr>
              <a:t>tags</a:t>
            </a:r>
            <a:r>
              <a:rPr lang="en-US" dirty="0"/>
              <a:t>, because they are unnecessary: the browser already knows that a JavaScript file is being loaded. Putting them in the JavaScript files will cause an error.</a:t>
            </a:r>
          </a:p>
          <a:p>
            <a:endParaRPr lang="en-US" dirty="0"/>
          </a:p>
          <a:p>
            <a:pPr>
              <a:buFont typeface="Wingdings" panose="05000000000000000000" pitchFamily="2" charset="2"/>
              <a:buChar char="Ø"/>
            </a:pPr>
            <a:r>
              <a:rPr lang="en-US" dirty="0"/>
              <a:t>It is possible to leave out the </a:t>
            </a:r>
            <a:r>
              <a:rPr lang="en-US" dirty="0">
                <a:solidFill>
                  <a:srgbClr val="0070C0"/>
                </a:solidFill>
              </a:rPr>
              <a:t>type="text/</a:t>
            </a:r>
            <a:r>
              <a:rPr lang="en-US" dirty="0" err="1">
                <a:solidFill>
                  <a:srgbClr val="0070C0"/>
                </a:solidFill>
              </a:rPr>
              <a:t>javascript</a:t>
            </a:r>
            <a:r>
              <a:rPr lang="en-US" dirty="0">
                <a:solidFill>
                  <a:srgbClr val="0070C0"/>
                </a:solidFill>
              </a:rPr>
              <a:t>"</a:t>
            </a:r>
            <a:r>
              <a:rPr lang="en-US" dirty="0"/>
              <a:t> parameters; all modern browsers default to assuming that the script contains JavaScript.</a:t>
            </a:r>
            <a:endParaRPr lang="en-US" u="sng" dirty="0"/>
          </a:p>
        </p:txBody>
      </p:sp>
    </p:spTree>
    <p:extLst>
      <p:ext uri="{BB962C8B-B14F-4D97-AF65-F5344CB8AC3E}">
        <p14:creationId xmlns:p14="http://schemas.microsoft.com/office/powerpoint/2010/main" val="2486023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38319F-383E-41BF-BCFF-53B606EB5193}"/>
              </a:ext>
            </a:extLst>
          </p:cNvPr>
          <p:cNvSpPr>
            <a:spLocks noGrp="1"/>
          </p:cNvSpPr>
          <p:nvPr>
            <p:ph type="title"/>
          </p:nvPr>
        </p:nvSpPr>
        <p:spPr/>
        <p:txBody>
          <a:bodyPr/>
          <a:lstStyle/>
          <a:p>
            <a:r>
              <a:rPr lang="en-US" dirty="0"/>
              <a:t>Debugging JavaScript Errors</a:t>
            </a:r>
          </a:p>
        </p:txBody>
      </p:sp>
      <p:sp>
        <p:nvSpPr>
          <p:cNvPr id="5" name="Content Placeholder 4">
            <a:extLst>
              <a:ext uri="{FF2B5EF4-FFF2-40B4-BE49-F238E27FC236}">
                <a16:creationId xmlns:a16="http://schemas.microsoft.com/office/drawing/2014/main" id="{E7E26035-2247-419D-91B4-F38FF70666C1}"/>
              </a:ext>
            </a:extLst>
          </p:cNvPr>
          <p:cNvSpPr>
            <a:spLocks noGrp="1"/>
          </p:cNvSpPr>
          <p:nvPr>
            <p:ph idx="1"/>
          </p:nvPr>
        </p:nvSpPr>
        <p:spPr>
          <a:xfrm>
            <a:off x="838200" y="1825623"/>
            <a:ext cx="10515600" cy="4832350"/>
          </a:xfrm>
        </p:spPr>
        <p:txBody>
          <a:bodyPr>
            <a:normAutofit fontScale="77500" lnSpcReduction="20000"/>
          </a:bodyPr>
          <a:lstStyle/>
          <a:p>
            <a:r>
              <a:rPr lang="en-US" dirty="0"/>
              <a:t>When you’re learning JavaScript, it’s important to be able to track typing or other coding errors. Unlike PHP, which displays error messages in the browser, </a:t>
            </a:r>
            <a:r>
              <a:rPr lang="en-US" b="1" dirty="0">
                <a:solidFill>
                  <a:srgbClr val="002060"/>
                </a:solidFill>
              </a:rPr>
              <a:t>JavaScript handles error messages in a way that changes according to the browser used</a:t>
            </a:r>
            <a:r>
              <a:rPr lang="en-US" dirty="0"/>
              <a:t>.</a:t>
            </a:r>
          </a:p>
          <a:p>
            <a:pPr marL="457200" lvl="1" indent="0">
              <a:buNone/>
            </a:pPr>
            <a:endParaRPr lang="en-US" dirty="0"/>
          </a:p>
          <a:p>
            <a:pPr marL="457200" lvl="1" indent="0">
              <a:buNone/>
            </a:pPr>
            <a:r>
              <a:rPr lang="en-US" dirty="0"/>
              <a:t>Let’s see how to access JavaScript error messages in each of the five most commonly used browsers.</a:t>
            </a:r>
          </a:p>
          <a:p>
            <a:pPr marL="0" indent="0">
              <a:buNone/>
            </a:pPr>
            <a:endParaRPr lang="en-US" dirty="0"/>
          </a:p>
          <a:p>
            <a:pPr marL="0" indent="0">
              <a:buNone/>
            </a:pPr>
            <a:r>
              <a:rPr lang="en-US" b="1" dirty="0"/>
              <a:t>Apple Safari</a:t>
            </a:r>
          </a:p>
          <a:p>
            <a:r>
              <a:rPr lang="en-US" dirty="0"/>
              <a:t>Safari does not have an Error Console enabled by default, but you can turn it on by selecting </a:t>
            </a:r>
            <a:r>
              <a:rPr lang="en-US" dirty="0" err="1"/>
              <a:t>Safari→Preferences→Advanced</a:t>
            </a:r>
            <a:r>
              <a:rPr lang="en-US" dirty="0"/>
              <a:t>→“Show Develop menu in menu bar.” </a:t>
            </a:r>
          </a:p>
          <a:p>
            <a:pPr marL="457200" lvl="1" indent="0">
              <a:buNone/>
            </a:pPr>
            <a:r>
              <a:rPr lang="en-US" dirty="0"/>
              <a:t>However, you may prefer to use the Firebug Lite JavaScript module, which many people find easier to use.</a:t>
            </a:r>
          </a:p>
          <a:p>
            <a:endParaRPr lang="en-US" dirty="0"/>
          </a:p>
          <a:p>
            <a:pPr marL="0" indent="0">
              <a:buNone/>
            </a:pPr>
            <a:r>
              <a:rPr lang="en-US" b="1" dirty="0"/>
              <a:t>Google Chrome</a:t>
            </a:r>
          </a:p>
          <a:p>
            <a:r>
              <a:rPr lang="en-US" dirty="0"/>
              <a:t>Click the menu icon that looks like a page with a corner turned; then select </a:t>
            </a:r>
            <a:r>
              <a:rPr lang="en-US" dirty="0" err="1"/>
              <a:t>Developer→JavaScript</a:t>
            </a:r>
            <a:r>
              <a:rPr lang="en-US" dirty="0"/>
              <a:t> Console. You can also use the shortcut Ctrl-Shift-J on a PC, or Command-Shift-J on a Mac.</a:t>
            </a:r>
          </a:p>
          <a:p>
            <a:endParaRPr lang="en-US" dirty="0"/>
          </a:p>
          <a:p>
            <a:endParaRPr lang="en-US" u="sng" dirty="0"/>
          </a:p>
        </p:txBody>
      </p:sp>
    </p:spTree>
    <p:extLst>
      <p:ext uri="{BB962C8B-B14F-4D97-AF65-F5344CB8AC3E}">
        <p14:creationId xmlns:p14="http://schemas.microsoft.com/office/powerpoint/2010/main" val="2490093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38319F-383E-41BF-BCFF-53B606EB5193}"/>
              </a:ext>
            </a:extLst>
          </p:cNvPr>
          <p:cNvSpPr>
            <a:spLocks noGrp="1"/>
          </p:cNvSpPr>
          <p:nvPr>
            <p:ph type="title"/>
          </p:nvPr>
        </p:nvSpPr>
        <p:spPr/>
        <p:txBody>
          <a:bodyPr/>
          <a:lstStyle/>
          <a:p>
            <a:r>
              <a:rPr lang="en-US" dirty="0"/>
              <a:t>Debugging JavaScript Errors</a:t>
            </a:r>
          </a:p>
        </p:txBody>
      </p:sp>
      <p:sp>
        <p:nvSpPr>
          <p:cNvPr id="5" name="Content Placeholder 4">
            <a:extLst>
              <a:ext uri="{FF2B5EF4-FFF2-40B4-BE49-F238E27FC236}">
                <a16:creationId xmlns:a16="http://schemas.microsoft.com/office/drawing/2014/main" id="{E7E26035-2247-419D-91B4-F38FF70666C1}"/>
              </a:ext>
            </a:extLst>
          </p:cNvPr>
          <p:cNvSpPr>
            <a:spLocks noGrp="1"/>
          </p:cNvSpPr>
          <p:nvPr>
            <p:ph idx="1"/>
          </p:nvPr>
        </p:nvSpPr>
        <p:spPr/>
        <p:txBody>
          <a:bodyPr>
            <a:normAutofit fontScale="92500" lnSpcReduction="20000"/>
          </a:bodyPr>
          <a:lstStyle/>
          <a:p>
            <a:pPr marL="0" indent="0">
              <a:buNone/>
            </a:pPr>
            <a:r>
              <a:rPr lang="en-US" b="1" dirty="0"/>
              <a:t>Microsoft Internet Explorer </a:t>
            </a:r>
          </a:p>
          <a:p>
            <a:r>
              <a:rPr lang="en-US" dirty="0"/>
              <a:t>Select </a:t>
            </a:r>
            <a:r>
              <a:rPr lang="en-US" dirty="0" err="1"/>
              <a:t>Tools→Internet</a:t>
            </a:r>
            <a:r>
              <a:rPr lang="en-US" dirty="0"/>
              <a:t> </a:t>
            </a:r>
            <a:r>
              <a:rPr lang="en-US" dirty="0" err="1"/>
              <a:t>Options→Advanced</a:t>
            </a:r>
            <a:r>
              <a:rPr lang="en-US" dirty="0"/>
              <a:t>; then uncheck the Disable Script Debugging box and check the “Display a Notification about Every Script Error” box</a:t>
            </a:r>
          </a:p>
          <a:p>
            <a:endParaRPr lang="en-US" dirty="0"/>
          </a:p>
          <a:p>
            <a:pPr marL="0" indent="0">
              <a:buNone/>
            </a:pPr>
            <a:r>
              <a:rPr lang="en-US" b="1" dirty="0"/>
              <a:t>Mozilla Firefox </a:t>
            </a:r>
          </a:p>
          <a:p>
            <a:r>
              <a:rPr lang="en-US" dirty="0"/>
              <a:t>Select </a:t>
            </a:r>
            <a:r>
              <a:rPr lang="en-US" dirty="0" err="1"/>
              <a:t>Tools→Error</a:t>
            </a:r>
            <a:r>
              <a:rPr lang="en-US" dirty="0"/>
              <a:t> Console or use the shortcut Ctrl-Shift-J on a PC, or Command-Shift-J on a Mac</a:t>
            </a:r>
          </a:p>
          <a:p>
            <a:endParaRPr lang="en-US" dirty="0"/>
          </a:p>
          <a:p>
            <a:pPr marL="0" indent="0">
              <a:buNone/>
            </a:pPr>
            <a:r>
              <a:rPr lang="en-US" b="1" dirty="0"/>
              <a:t>Opera</a:t>
            </a:r>
          </a:p>
          <a:p>
            <a:r>
              <a:rPr lang="en-US" dirty="0"/>
              <a:t>Select </a:t>
            </a:r>
            <a:r>
              <a:rPr lang="en-US" dirty="0" err="1"/>
              <a:t>Tools→Advanced→Error</a:t>
            </a:r>
            <a:r>
              <a:rPr lang="en-US" dirty="0"/>
              <a:t> Console</a:t>
            </a:r>
          </a:p>
          <a:p>
            <a:endParaRPr lang="en-US" dirty="0"/>
          </a:p>
          <a:p>
            <a:endParaRPr lang="en-US" u="sng" dirty="0"/>
          </a:p>
        </p:txBody>
      </p:sp>
    </p:spTree>
    <p:extLst>
      <p:ext uri="{BB962C8B-B14F-4D97-AF65-F5344CB8AC3E}">
        <p14:creationId xmlns:p14="http://schemas.microsoft.com/office/powerpoint/2010/main" val="240604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38319F-383E-41BF-BCFF-53B606EB5193}"/>
              </a:ext>
            </a:extLst>
          </p:cNvPr>
          <p:cNvSpPr>
            <a:spLocks noGrp="1"/>
          </p:cNvSpPr>
          <p:nvPr>
            <p:ph type="title"/>
          </p:nvPr>
        </p:nvSpPr>
        <p:spPr/>
        <p:txBody>
          <a:bodyPr/>
          <a:lstStyle/>
          <a:p>
            <a:r>
              <a:rPr lang="en-US" dirty="0"/>
              <a:t>Debugging JavaScript Errors</a:t>
            </a:r>
          </a:p>
        </p:txBody>
      </p:sp>
      <p:sp>
        <p:nvSpPr>
          <p:cNvPr id="5" name="Content Placeholder 4">
            <a:extLst>
              <a:ext uri="{FF2B5EF4-FFF2-40B4-BE49-F238E27FC236}">
                <a16:creationId xmlns:a16="http://schemas.microsoft.com/office/drawing/2014/main" id="{E7E26035-2247-419D-91B4-F38FF70666C1}"/>
              </a:ext>
            </a:extLst>
          </p:cNvPr>
          <p:cNvSpPr>
            <a:spLocks noGrp="1"/>
          </p:cNvSpPr>
          <p:nvPr>
            <p:ph idx="1"/>
          </p:nvPr>
        </p:nvSpPr>
        <p:spPr>
          <a:xfrm>
            <a:off x="838200" y="1825624"/>
            <a:ext cx="10515600" cy="4818063"/>
          </a:xfrm>
        </p:spPr>
        <p:txBody>
          <a:bodyPr>
            <a:normAutofit fontScale="92500" lnSpcReduction="20000"/>
          </a:bodyPr>
          <a:lstStyle/>
          <a:p>
            <a:pPr marL="0" indent="0">
              <a:buNone/>
            </a:pPr>
            <a:r>
              <a:rPr lang="en-US" i="1" dirty="0"/>
              <a:t>A JavaScript “Hello World” script with an error (syntax):</a:t>
            </a:r>
          </a:p>
          <a:p>
            <a:endParaRPr lang="en-US" i="1" dirty="0"/>
          </a:p>
          <a:p>
            <a:pPr marL="457200" lvl="1" indent="0">
              <a:buNone/>
            </a:pPr>
            <a:r>
              <a:rPr lang="en-US" dirty="0">
                <a:solidFill>
                  <a:srgbClr val="0070C0"/>
                </a:solidFill>
              </a:rPr>
              <a:t>&lt;html&gt;</a:t>
            </a:r>
          </a:p>
          <a:p>
            <a:pPr marL="457200" lvl="1" indent="0">
              <a:buNone/>
            </a:pPr>
            <a:r>
              <a:rPr lang="en-US" dirty="0">
                <a:solidFill>
                  <a:srgbClr val="0070C0"/>
                </a:solidFill>
              </a:rPr>
              <a:t>	&lt;head&gt;&lt;title&gt;Hello World&lt;/title&gt;&lt;/head&gt;</a:t>
            </a:r>
          </a:p>
          <a:p>
            <a:pPr marL="457200" lvl="1" indent="0">
              <a:buNone/>
            </a:pPr>
            <a:r>
              <a:rPr lang="en-US" dirty="0">
                <a:solidFill>
                  <a:srgbClr val="0070C0"/>
                </a:solidFill>
              </a:rPr>
              <a:t>	&lt;body&gt;</a:t>
            </a:r>
          </a:p>
          <a:p>
            <a:pPr marL="457200" lvl="1" indent="0">
              <a:buNone/>
            </a:pPr>
            <a:r>
              <a:rPr lang="en-US" dirty="0">
                <a:solidFill>
                  <a:srgbClr val="0070C0"/>
                </a:solidFill>
              </a:rPr>
              <a:t>		&lt;script type="text/</a:t>
            </a:r>
            <a:r>
              <a:rPr lang="en-US" dirty="0" err="1">
                <a:solidFill>
                  <a:srgbClr val="0070C0"/>
                </a:solidFill>
              </a:rPr>
              <a:t>javascript</a:t>
            </a:r>
            <a:r>
              <a:rPr lang="en-US" dirty="0">
                <a:solidFill>
                  <a:srgbClr val="0070C0"/>
                </a:solidFill>
              </a:rPr>
              <a:t>"&gt;</a:t>
            </a:r>
          </a:p>
          <a:p>
            <a:pPr marL="457200" lvl="1" indent="0">
              <a:buNone/>
            </a:pPr>
            <a:r>
              <a:rPr lang="en-US" b="1" dirty="0">
                <a:solidFill>
                  <a:srgbClr val="0070C0"/>
                </a:solidFill>
              </a:rPr>
              <a:t>			</a:t>
            </a:r>
            <a:r>
              <a:rPr lang="en-US" b="1" dirty="0" err="1">
                <a:solidFill>
                  <a:srgbClr val="0070C0"/>
                </a:solidFill>
              </a:rPr>
              <a:t>document.write</a:t>
            </a:r>
            <a:r>
              <a:rPr lang="en-US" b="1" dirty="0">
                <a:solidFill>
                  <a:srgbClr val="0070C0"/>
                </a:solidFill>
              </a:rPr>
              <a:t>("Hello World)</a:t>
            </a:r>
          </a:p>
          <a:p>
            <a:pPr marL="457200" lvl="1" indent="0">
              <a:buNone/>
            </a:pPr>
            <a:r>
              <a:rPr lang="en-US" dirty="0">
                <a:solidFill>
                  <a:srgbClr val="0070C0"/>
                </a:solidFill>
              </a:rPr>
              <a:t>		&lt;/script&gt;</a:t>
            </a:r>
          </a:p>
          <a:p>
            <a:pPr marL="457200" lvl="1" indent="0">
              <a:buNone/>
            </a:pPr>
            <a:r>
              <a:rPr lang="en-US" dirty="0">
                <a:solidFill>
                  <a:srgbClr val="0070C0"/>
                </a:solidFill>
              </a:rPr>
              <a:t>	&lt;/body&gt;</a:t>
            </a:r>
          </a:p>
          <a:p>
            <a:pPr marL="457200" lvl="1" indent="0">
              <a:buNone/>
            </a:pPr>
            <a:r>
              <a:rPr lang="en-US" dirty="0">
                <a:solidFill>
                  <a:srgbClr val="0070C0"/>
                </a:solidFill>
              </a:rPr>
              <a:t>&lt;/html&gt;</a:t>
            </a:r>
          </a:p>
          <a:p>
            <a:endParaRPr lang="en-US" dirty="0"/>
          </a:p>
          <a:p>
            <a:r>
              <a:rPr lang="en-US" dirty="0"/>
              <a:t>Call up the Error Console in your browser, and you should see a message. To the right there will be a link to the source, which, when clicked, shows the error line highlighted (and in some browser the position at which the error was encountered).</a:t>
            </a:r>
          </a:p>
        </p:txBody>
      </p:sp>
    </p:spTree>
    <p:extLst>
      <p:ext uri="{BB962C8B-B14F-4D97-AF65-F5344CB8AC3E}">
        <p14:creationId xmlns:p14="http://schemas.microsoft.com/office/powerpoint/2010/main" val="3404484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38319F-383E-41BF-BCFF-53B606EB5193}"/>
              </a:ext>
            </a:extLst>
          </p:cNvPr>
          <p:cNvSpPr>
            <a:spLocks noGrp="1"/>
          </p:cNvSpPr>
          <p:nvPr>
            <p:ph type="title"/>
          </p:nvPr>
        </p:nvSpPr>
        <p:spPr/>
        <p:txBody>
          <a:bodyPr/>
          <a:lstStyle/>
          <a:p>
            <a:r>
              <a:rPr lang="en-US" dirty="0"/>
              <a:t>Debugging JavaScript Errors</a:t>
            </a:r>
          </a:p>
        </p:txBody>
      </p:sp>
      <p:sp>
        <p:nvSpPr>
          <p:cNvPr id="5" name="Content Placeholder 4">
            <a:extLst>
              <a:ext uri="{FF2B5EF4-FFF2-40B4-BE49-F238E27FC236}">
                <a16:creationId xmlns:a16="http://schemas.microsoft.com/office/drawing/2014/main" id="{E7E26035-2247-419D-91B4-F38FF70666C1}"/>
              </a:ext>
            </a:extLst>
          </p:cNvPr>
          <p:cNvSpPr>
            <a:spLocks noGrp="1"/>
          </p:cNvSpPr>
          <p:nvPr>
            <p:ph idx="1"/>
          </p:nvPr>
        </p:nvSpPr>
        <p:spPr/>
        <p:txBody>
          <a:bodyPr>
            <a:normAutofit fontScale="92500"/>
          </a:bodyPr>
          <a:lstStyle/>
          <a:p>
            <a:pPr lvl="1">
              <a:buFont typeface="Wingdings" panose="05000000000000000000" pitchFamily="2" charset="2"/>
              <a:buChar char="§"/>
            </a:pPr>
            <a:r>
              <a:rPr lang="en-US" i="1" dirty="0"/>
              <a:t>Mozilla Firefox Error Console message: </a:t>
            </a:r>
            <a:r>
              <a:rPr lang="en-US" b="1" dirty="0" err="1"/>
              <a:t>SyntaxError</a:t>
            </a:r>
            <a:r>
              <a:rPr lang="en-US" b="1" dirty="0"/>
              <a:t>: unterminated string literal</a:t>
            </a:r>
          </a:p>
          <a:p>
            <a:pPr lvl="1">
              <a:buFont typeface="Wingdings" panose="05000000000000000000" pitchFamily="2" charset="2"/>
              <a:buChar char="§"/>
            </a:pPr>
            <a:r>
              <a:rPr lang="fr-FR" i="1" dirty="0"/>
              <a:t>Microsoft Internet Explorer </a:t>
            </a:r>
            <a:r>
              <a:rPr lang="fr-FR" i="1" dirty="0" err="1"/>
              <a:t>Error</a:t>
            </a:r>
            <a:r>
              <a:rPr lang="fr-FR" i="1" dirty="0"/>
              <a:t> Console message: </a:t>
            </a:r>
            <a:r>
              <a:rPr lang="en-US" b="1" dirty="0"/>
              <a:t>unterminated string constant</a:t>
            </a:r>
          </a:p>
          <a:p>
            <a:pPr lvl="1">
              <a:buFont typeface="Wingdings" panose="05000000000000000000" pitchFamily="2" charset="2"/>
              <a:buChar char="§"/>
            </a:pPr>
            <a:r>
              <a:rPr lang="en-US" i="1" dirty="0"/>
              <a:t>Google Chrome/Opera Error Console message: </a:t>
            </a:r>
            <a:r>
              <a:rPr lang="en-US" b="1" dirty="0"/>
              <a:t>Uncaught </a:t>
            </a:r>
            <a:r>
              <a:rPr lang="en-US" b="1" dirty="0" err="1"/>
              <a:t>SyntaxError</a:t>
            </a:r>
            <a:r>
              <a:rPr lang="en-US" b="1" dirty="0"/>
              <a:t>: Unexpected token ILLEGAL</a:t>
            </a:r>
          </a:p>
          <a:p>
            <a:pPr lvl="1">
              <a:buFont typeface="Wingdings" panose="05000000000000000000" pitchFamily="2" charset="2"/>
              <a:buChar char="§"/>
            </a:pPr>
            <a:r>
              <a:rPr lang="en-US" i="1" dirty="0"/>
              <a:t>Opera Error Console message: </a:t>
            </a:r>
            <a:r>
              <a:rPr lang="en-US" b="1" dirty="0" err="1"/>
              <a:t>SyntaxError</a:t>
            </a:r>
            <a:r>
              <a:rPr lang="en-US" b="1" dirty="0"/>
              <a:t>: Unexpected EOF</a:t>
            </a:r>
          </a:p>
          <a:p>
            <a:endParaRPr lang="en-US" b="1" dirty="0"/>
          </a:p>
          <a:p>
            <a:endParaRPr lang="en-US" b="1" dirty="0"/>
          </a:p>
          <a:p>
            <a:r>
              <a:rPr lang="en-US" dirty="0"/>
              <a:t>If you find this support a little underwhelming, the Firebug plug-in for Firefox (and </a:t>
            </a:r>
            <a:r>
              <a:rPr lang="nn-NO" dirty="0"/>
              <a:t>Firebug Lite for Google Chrome</a:t>
            </a:r>
            <a:r>
              <a:rPr lang="en-US" dirty="0"/>
              <a:t>) at </a:t>
            </a:r>
            <a:r>
              <a:rPr lang="en-US" i="1" dirty="0">
                <a:solidFill>
                  <a:srgbClr val="002060"/>
                </a:solidFill>
              </a:rPr>
              <a:t>http://getfirebug.com </a:t>
            </a:r>
            <a:r>
              <a:rPr lang="en-US" dirty="0"/>
              <a:t>is very popular among JavaScript developers and is definitely worth a look.</a:t>
            </a:r>
          </a:p>
        </p:txBody>
      </p:sp>
      <p:pic>
        <p:nvPicPr>
          <p:cNvPr id="2" name="Picture 1">
            <a:extLst>
              <a:ext uri="{FF2B5EF4-FFF2-40B4-BE49-F238E27FC236}">
                <a16:creationId xmlns:a16="http://schemas.microsoft.com/office/drawing/2014/main" id="{69A9E927-7F49-459A-8327-DBE7F840EA9F}"/>
              </a:ext>
            </a:extLst>
          </p:cNvPr>
          <p:cNvPicPr>
            <a:picLocks noChangeAspect="1"/>
          </p:cNvPicPr>
          <p:nvPr/>
        </p:nvPicPr>
        <p:blipFill>
          <a:blip r:embed="rId3"/>
          <a:stretch>
            <a:fillRect/>
          </a:stretch>
        </p:blipFill>
        <p:spPr>
          <a:xfrm>
            <a:off x="8072438" y="5830361"/>
            <a:ext cx="3062287" cy="963078"/>
          </a:xfrm>
          <a:prstGeom prst="rect">
            <a:avLst/>
          </a:prstGeom>
        </p:spPr>
      </p:pic>
    </p:spTree>
    <p:extLst>
      <p:ext uri="{BB962C8B-B14F-4D97-AF65-F5344CB8AC3E}">
        <p14:creationId xmlns:p14="http://schemas.microsoft.com/office/powerpoint/2010/main" val="2929992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38319F-383E-41BF-BCFF-53B606EB5193}"/>
              </a:ext>
            </a:extLst>
          </p:cNvPr>
          <p:cNvSpPr>
            <a:spLocks noGrp="1"/>
          </p:cNvSpPr>
          <p:nvPr>
            <p:ph type="title"/>
          </p:nvPr>
        </p:nvSpPr>
        <p:spPr/>
        <p:txBody>
          <a:bodyPr/>
          <a:lstStyle/>
          <a:p>
            <a:r>
              <a:rPr lang="en-US" dirty="0"/>
              <a:t>Using Comments</a:t>
            </a:r>
          </a:p>
        </p:txBody>
      </p:sp>
      <p:sp>
        <p:nvSpPr>
          <p:cNvPr id="5" name="Content Placeholder 4">
            <a:extLst>
              <a:ext uri="{FF2B5EF4-FFF2-40B4-BE49-F238E27FC236}">
                <a16:creationId xmlns:a16="http://schemas.microsoft.com/office/drawing/2014/main" id="{E7E26035-2247-419D-91B4-F38FF70666C1}"/>
              </a:ext>
            </a:extLst>
          </p:cNvPr>
          <p:cNvSpPr>
            <a:spLocks noGrp="1"/>
          </p:cNvSpPr>
          <p:nvPr>
            <p:ph idx="1"/>
          </p:nvPr>
        </p:nvSpPr>
        <p:spPr/>
        <p:txBody>
          <a:bodyPr>
            <a:normAutofit fontScale="85000" lnSpcReduction="20000"/>
          </a:bodyPr>
          <a:lstStyle/>
          <a:p>
            <a:r>
              <a:rPr lang="en-US" dirty="0"/>
              <a:t>Because of their shared inheritance from the C programming language, PHP and JavaScript have many similarities, one of which is commenting.  First, there’s the single-line comment, like this: </a:t>
            </a:r>
          </a:p>
          <a:p>
            <a:endParaRPr lang="en-US" dirty="0"/>
          </a:p>
          <a:p>
            <a:pPr marL="457200" lvl="1" indent="0">
              <a:buNone/>
            </a:pPr>
            <a:r>
              <a:rPr lang="en-US" dirty="0"/>
              <a:t>// This is a comment</a:t>
            </a:r>
          </a:p>
          <a:p>
            <a:endParaRPr lang="en-US" dirty="0"/>
          </a:p>
          <a:p>
            <a:r>
              <a:rPr lang="en-US" dirty="0"/>
              <a:t>This style uses a pair of forward slash characters (//) to inform JavaScript that everything following is to be ignored. You also have multiline comments, like this:</a:t>
            </a:r>
          </a:p>
          <a:p>
            <a:endParaRPr lang="en-US" dirty="0"/>
          </a:p>
          <a:p>
            <a:pPr marL="457200" lvl="1" indent="0">
              <a:buNone/>
            </a:pPr>
            <a:r>
              <a:rPr lang="en-US" dirty="0"/>
              <a:t>/* This is a section</a:t>
            </a:r>
          </a:p>
          <a:p>
            <a:pPr marL="457200" lvl="1" indent="0">
              <a:buNone/>
            </a:pPr>
            <a:r>
              <a:rPr lang="en-US" dirty="0"/>
              <a:t>of multiline comments</a:t>
            </a:r>
          </a:p>
          <a:p>
            <a:pPr marL="457200" lvl="1" indent="0">
              <a:buNone/>
            </a:pPr>
            <a:r>
              <a:rPr lang="en-US" dirty="0"/>
              <a:t>that will not be</a:t>
            </a:r>
          </a:p>
          <a:p>
            <a:pPr marL="457200" lvl="1" indent="0">
              <a:buNone/>
            </a:pPr>
            <a:r>
              <a:rPr lang="en-US" dirty="0"/>
              <a:t>interpreted */</a:t>
            </a:r>
          </a:p>
          <a:p>
            <a:pPr marL="457200" lvl="1" indent="0">
              <a:buNone/>
            </a:pPr>
            <a:endParaRPr lang="en-US" dirty="0"/>
          </a:p>
        </p:txBody>
      </p:sp>
    </p:spTree>
    <p:extLst>
      <p:ext uri="{BB962C8B-B14F-4D97-AF65-F5344CB8AC3E}">
        <p14:creationId xmlns:p14="http://schemas.microsoft.com/office/powerpoint/2010/main" val="1183048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38319F-383E-41BF-BCFF-53B606EB5193}"/>
              </a:ext>
            </a:extLst>
          </p:cNvPr>
          <p:cNvSpPr>
            <a:spLocks noGrp="1"/>
          </p:cNvSpPr>
          <p:nvPr>
            <p:ph type="title"/>
          </p:nvPr>
        </p:nvSpPr>
        <p:spPr/>
        <p:txBody>
          <a:bodyPr/>
          <a:lstStyle/>
          <a:p>
            <a:r>
              <a:rPr lang="en-US" dirty="0"/>
              <a:t>Semicolons</a:t>
            </a:r>
          </a:p>
        </p:txBody>
      </p:sp>
      <p:sp>
        <p:nvSpPr>
          <p:cNvPr id="5" name="Content Placeholder 4">
            <a:extLst>
              <a:ext uri="{FF2B5EF4-FFF2-40B4-BE49-F238E27FC236}">
                <a16:creationId xmlns:a16="http://schemas.microsoft.com/office/drawing/2014/main" id="{E7E26035-2247-419D-91B4-F38FF70666C1}"/>
              </a:ext>
            </a:extLst>
          </p:cNvPr>
          <p:cNvSpPr>
            <a:spLocks noGrp="1"/>
          </p:cNvSpPr>
          <p:nvPr>
            <p:ph idx="1"/>
          </p:nvPr>
        </p:nvSpPr>
        <p:spPr/>
        <p:txBody>
          <a:bodyPr>
            <a:normAutofit/>
          </a:bodyPr>
          <a:lstStyle/>
          <a:p>
            <a:r>
              <a:rPr lang="en-US" dirty="0"/>
              <a:t>Unlike PHP, JavaScript generally </a:t>
            </a:r>
            <a:r>
              <a:rPr lang="en-US" b="1" dirty="0">
                <a:solidFill>
                  <a:srgbClr val="002060"/>
                </a:solidFill>
              </a:rPr>
              <a:t>does not require semicolons</a:t>
            </a:r>
            <a:r>
              <a:rPr lang="en-US" dirty="0"/>
              <a:t> if you have only one statement on a line. </a:t>
            </a:r>
          </a:p>
          <a:p>
            <a:endParaRPr lang="en-US" dirty="0"/>
          </a:p>
          <a:p>
            <a:r>
              <a:rPr lang="en-US" dirty="0"/>
              <a:t>However, when you wish </a:t>
            </a:r>
            <a:r>
              <a:rPr lang="en-US" u="sng" dirty="0"/>
              <a:t>to place more than one statement on a line</a:t>
            </a:r>
            <a:r>
              <a:rPr lang="en-US" dirty="0"/>
              <a:t>, </a:t>
            </a:r>
            <a:r>
              <a:rPr lang="en-US" b="1" dirty="0">
                <a:solidFill>
                  <a:srgbClr val="002060"/>
                </a:solidFill>
              </a:rPr>
              <a:t>you must separate them with semicolons</a:t>
            </a:r>
            <a:r>
              <a:rPr lang="en-US" dirty="0"/>
              <a:t>, like this:</a:t>
            </a:r>
          </a:p>
          <a:p>
            <a:pPr marL="0" indent="0" algn="ctr">
              <a:buNone/>
            </a:pPr>
            <a:r>
              <a:rPr lang="pl-PL" dirty="0">
                <a:solidFill>
                  <a:srgbClr val="0070C0"/>
                </a:solidFill>
              </a:rPr>
              <a:t>x += 10; y -= 5; z = 0</a:t>
            </a:r>
            <a:endParaRPr lang="en-US" dirty="0">
              <a:solidFill>
                <a:srgbClr val="0070C0"/>
              </a:solidFill>
            </a:endParaRPr>
          </a:p>
          <a:p>
            <a:pPr marL="0" indent="0" algn="ctr">
              <a:buNone/>
            </a:pPr>
            <a:endParaRPr lang="pl-PL" dirty="0"/>
          </a:p>
          <a:p>
            <a:pPr marL="457200" lvl="1" indent="0">
              <a:buNone/>
            </a:pPr>
            <a:r>
              <a:rPr lang="en-US" dirty="0"/>
              <a:t>You can normally leave the final semicolon off, because the newline terminates the final statement.</a:t>
            </a:r>
          </a:p>
          <a:p>
            <a:endParaRPr lang="en-US" dirty="0"/>
          </a:p>
        </p:txBody>
      </p:sp>
    </p:spTree>
    <p:extLst>
      <p:ext uri="{BB962C8B-B14F-4D97-AF65-F5344CB8AC3E}">
        <p14:creationId xmlns:p14="http://schemas.microsoft.com/office/powerpoint/2010/main" val="4265093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38319F-383E-41BF-BCFF-53B606EB5193}"/>
              </a:ext>
            </a:extLst>
          </p:cNvPr>
          <p:cNvSpPr>
            <a:spLocks noGrp="1"/>
          </p:cNvSpPr>
          <p:nvPr>
            <p:ph type="title"/>
          </p:nvPr>
        </p:nvSpPr>
        <p:spPr/>
        <p:txBody>
          <a:bodyPr/>
          <a:lstStyle/>
          <a:p>
            <a:r>
              <a:rPr lang="en-US" dirty="0"/>
              <a:t>Variables</a:t>
            </a:r>
          </a:p>
        </p:txBody>
      </p:sp>
      <p:sp>
        <p:nvSpPr>
          <p:cNvPr id="5" name="Content Placeholder 4">
            <a:extLst>
              <a:ext uri="{FF2B5EF4-FFF2-40B4-BE49-F238E27FC236}">
                <a16:creationId xmlns:a16="http://schemas.microsoft.com/office/drawing/2014/main" id="{E7E26035-2247-419D-91B4-F38FF70666C1}"/>
              </a:ext>
            </a:extLst>
          </p:cNvPr>
          <p:cNvSpPr>
            <a:spLocks noGrp="1"/>
          </p:cNvSpPr>
          <p:nvPr>
            <p:ph idx="1"/>
          </p:nvPr>
        </p:nvSpPr>
        <p:spPr/>
        <p:txBody>
          <a:bodyPr>
            <a:normAutofit fontScale="92500" lnSpcReduction="20000"/>
          </a:bodyPr>
          <a:lstStyle/>
          <a:p>
            <a:pPr marL="0" indent="0">
              <a:buNone/>
            </a:pPr>
            <a:r>
              <a:rPr lang="en-US" dirty="0"/>
              <a:t>No particular character identifies a variable in JavaScript as the dollar sign does in PHP. Instead, variables use the following naming rules:</a:t>
            </a:r>
          </a:p>
          <a:p>
            <a:endParaRPr lang="en-US" sz="500" dirty="0"/>
          </a:p>
          <a:p>
            <a:pPr lvl="1">
              <a:buFont typeface="Wingdings" panose="05000000000000000000" pitchFamily="2" charset="2"/>
              <a:buChar char="§"/>
            </a:pPr>
            <a:r>
              <a:rPr lang="en-US" dirty="0"/>
              <a:t>A variable may include only the letters a-z, A-Z, 0-9, the $ symbol, and the underscore (_)</a:t>
            </a:r>
          </a:p>
          <a:p>
            <a:pPr lvl="1">
              <a:buFont typeface="Wingdings" panose="05000000000000000000" pitchFamily="2" charset="2"/>
              <a:buChar char="§"/>
            </a:pPr>
            <a:r>
              <a:rPr lang="en-US" dirty="0"/>
              <a:t>No other characters, such as spaces or punctuation, are allowed in a variable name</a:t>
            </a:r>
          </a:p>
          <a:p>
            <a:pPr lvl="1">
              <a:buFont typeface="Wingdings" panose="05000000000000000000" pitchFamily="2" charset="2"/>
              <a:buChar char="§"/>
            </a:pPr>
            <a:r>
              <a:rPr lang="en-US" dirty="0"/>
              <a:t>The first character of a variable name can be only a-z, A-Z, $, or _ (no numbers)</a:t>
            </a:r>
          </a:p>
          <a:p>
            <a:pPr lvl="1">
              <a:buFont typeface="Wingdings" panose="05000000000000000000" pitchFamily="2" charset="2"/>
              <a:buChar char="§"/>
            </a:pPr>
            <a:r>
              <a:rPr lang="en-US" dirty="0"/>
              <a:t>Names are case-sensitive. Count, count, and COUNT are all different variables</a:t>
            </a:r>
          </a:p>
          <a:p>
            <a:pPr lvl="1">
              <a:buFont typeface="Wingdings" panose="05000000000000000000" pitchFamily="2" charset="2"/>
              <a:buChar char="§"/>
            </a:pPr>
            <a:r>
              <a:rPr lang="en-US" dirty="0"/>
              <a:t>There is no set limit on variable name lengths</a:t>
            </a:r>
          </a:p>
          <a:p>
            <a:endParaRPr lang="en-US" dirty="0"/>
          </a:p>
          <a:p>
            <a:r>
              <a:rPr lang="en-US" dirty="0"/>
              <a:t>And yes, you’re right that is a $ there in that list. It </a:t>
            </a:r>
            <a:r>
              <a:rPr lang="en-US" i="1" dirty="0"/>
              <a:t>is </a:t>
            </a:r>
            <a:r>
              <a:rPr lang="en-US" dirty="0"/>
              <a:t>allowed by JavaScript and </a:t>
            </a:r>
            <a:r>
              <a:rPr lang="en-US" i="1" dirty="0"/>
              <a:t>may </a:t>
            </a:r>
            <a:r>
              <a:rPr lang="en-US" dirty="0"/>
              <a:t>be the first character of a variable or function name. </a:t>
            </a:r>
          </a:p>
          <a:p>
            <a:pPr>
              <a:buFont typeface="Courier New" panose="02070309020205020404" pitchFamily="49" charset="0"/>
              <a:buChar char="o"/>
            </a:pPr>
            <a:r>
              <a:rPr lang="en-US" dirty="0"/>
              <a:t>Although I don’t recommend keeping the </a:t>
            </a:r>
            <a:r>
              <a:rPr lang="en-US" dirty="0">
                <a:solidFill>
                  <a:srgbClr val="0070C0"/>
                </a:solidFill>
              </a:rPr>
              <a:t>$</a:t>
            </a:r>
            <a:r>
              <a:rPr lang="en-US" dirty="0"/>
              <a:t> symbols, it means that you can port a lot of PHP code more quickly to JavaScript that way.</a:t>
            </a:r>
            <a:endParaRPr lang="en-US" u="sng" dirty="0"/>
          </a:p>
        </p:txBody>
      </p:sp>
    </p:spTree>
    <p:extLst>
      <p:ext uri="{BB962C8B-B14F-4D97-AF65-F5344CB8AC3E}">
        <p14:creationId xmlns:p14="http://schemas.microsoft.com/office/powerpoint/2010/main" val="4128906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38319F-383E-41BF-BCFF-53B606EB5193}"/>
              </a:ext>
            </a:extLst>
          </p:cNvPr>
          <p:cNvSpPr>
            <a:spLocks noGrp="1"/>
          </p:cNvSpPr>
          <p:nvPr>
            <p:ph type="title"/>
          </p:nvPr>
        </p:nvSpPr>
        <p:spPr>
          <a:xfrm>
            <a:off x="838200" y="265109"/>
            <a:ext cx="10515600" cy="1325563"/>
          </a:xfrm>
        </p:spPr>
        <p:txBody>
          <a:bodyPr/>
          <a:lstStyle/>
          <a:p>
            <a:r>
              <a:rPr lang="en-US" dirty="0"/>
              <a:t>String Variables</a:t>
            </a:r>
          </a:p>
        </p:txBody>
      </p:sp>
      <p:sp>
        <p:nvSpPr>
          <p:cNvPr id="5" name="Content Placeholder 4">
            <a:extLst>
              <a:ext uri="{FF2B5EF4-FFF2-40B4-BE49-F238E27FC236}">
                <a16:creationId xmlns:a16="http://schemas.microsoft.com/office/drawing/2014/main" id="{E7E26035-2247-419D-91B4-F38FF70666C1}"/>
              </a:ext>
            </a:extLst>
          </p:cNvPr>
          <p:cNvSpPr>
            <a:spLocks noGrp="1"/>
          </p:cNvSpPr>
          <p:nvPr>
            <p:ph idx="1"/>
          </p:nvPr>
        </p:nvSpPr>
        <p:spPr>
          <a:xfrm>
            <a:off x="838200" y="1711320"/>
            <a:ext cx="10515600" cy="5146680"/>
          </a:xfrm>
        </p:spPr>
        <p:txBody>
          <a:bodyPr>
            <a:normAutofit/>
          </a:bodyPr>
          <a:lstStyle/>
          <a:p>
            <a:r>
              <a:rPr lang="en-US" dirty="0"/>
              <a:t>JavaScript string variables should be enclosed in either single or double quotation marks, like this:</a:t>
            </a:r>
          </a:p>
          <a:p>
            <a:pPr marL="457200" lvl="1" indent="0">
              <a:buNone/>
            </a:pPr>
            <a:r>
              <a:rPr lang="en-US" dirty="0">
                <a:solidFill>
                  <a:srgbClr val="0070C0"/>
                </a:solidFill>
              </a:rPr>
              <a:t>greeting = "Hello there"</a:t>
            </a:r>
          </a:p>
          <a:p>
            <a:pPr marL="457200" lvl="1" indent="0">
              <a:buNone/>
            </a:pPr>
            <a:r>
              <a:rPr lang="en-US" dirty="0">
                <a:solidFill>
                  <a:srgbClr val="0070C0"/>
                </a:solidFill>
              </a:rPr>
              <a:t>warning = 'Be careful’</a:t>
            </a:r>
          </a:p>
          <a:p>
            <a:pPr marL="457200" lvl="1" indent="0">
              <a:buNone/>
            </a:pPr>
            <a:endParaRPr lang="en-US" dirty="0">
              <a:solidFill>
                <a:srgbClr val="0070C0"/>
              </a:solidFill>
            </a:endParaRPr>
          </a:p>
          <a:p>
            <a:r>
              <a:rPr lang="en-US" dirty="0"/>
              <a:t>You may </a:t>
            </a:r>
            <a:r>
              <a:rPr lang="en-US" b="1" dirty="0">
                <a:solidFill>
                  <a:srgbClr val="002060"/>
                </a:solidFill>
              </a:rPr>
              <a:t>include a single quote within a double-quoted string </a:t>
            </a:r>
            <a:r>
              <a:rPr lang="en-US" dirty="0"/>
              <a:t>or </a:t>
            </a:r>
            <a:r>
              <a:rPr lang="en-US" b="1" dirty="0">
                <a:solidFill>
                  <a:srgbClr val="002060"/>
                </a:solidFill>
              </a:rPr>
              <a:t>a double quote within a single-quoted string</a:t>
            </a:r>
            <a:r>
              <a:rPr lang="en-US" dirty="0"/>
              <a:t> </a:t>
            </a:r>
          </a:p>
          <a:p>
            <a:pPr>
              <a:buFont typeface="Courier New" panose="02070309020205020404" pitchFamily="49" charset="0"/>
              <a:buChar char="o"/>
            </a:pPr>
            <a:r>
              <a:rPr lang="en-US" dirty="0"/>
              <a:t>But </a:t>
            </a:r>
            <a:r>
              <a:rPr lang="en-US" u="sng" dirty="0"/>
              <a:t>you must escape a quote of the same type</a:t>
            </a:r>
            <a:r>
              <a:rPr lang="en-US" dirty="0"/>
              <a:t> by using the backslash character, like this:</a:t>
            </a:r>
          </a:p>
          <a:p>
            <a:pPr marL="457200" lvl="1" indent="0">
              <a:buNone/>
            </a:pPr>
            <a:r>
              <a:rPr lang="en-US" dirty="0">
                <a:solidFill>
                  <a:srgbClr val="0070C0"/>
                </a:solidFill>
              </a:rPr>
              <a:t>greeting = "\"Hello there\" is a greeting"</a:t>
            </a:r>
          </a:p>
          <a:p>
            <a:pPr marL="457200" lvl="1" indent="0">
              <a:buNone/>
            </a:pPr>
            <a:r>
              <a:rPr lang="en-US" dirty="0">
                <a:solidFill>
                  <a:srgbClr val="0070C0"/>
                </a:solidFill>
              </a:rPr>
              <a:t>warning = '\'Be careful\' is a warning’</a:t>
            </a:r>
          </a:p>
          <a:p>
            <a:pPr marL="457200" lvl="1" indent="0">
              <a:buNone/>
            </a:pPr>
            <a:endParaRPr lang="en-US" dirty="0">
              <a:solidFill>
                <a:srgbClr val="0070C0"/>
              </a:solidFill>
            </a:endParaRPr>
          </a:p>
        </p:txBody>
      </p:sp>
    </p:spTree>
    <p:extLst>
      <p:ext uri="{BB962C8B-B14F-4D97-AF65-F5344CB8AC3E}">
        <p14:creationId xmlns:p14="http://schemas.microsoft.com/office/powerpoint/2010/main" val="3590238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38319F-383E-41BF-BCFF-53B606EB5193}"/>
              </a:ext>
            </a:extLst>
          </p:cNvPr>
          <p:cNvSpPr>
            <a:spLocks noGrp="1"/>
          </p:cNvSpPr>
          <p:nvPr>
            <p:ph type="title"/>
          </p:nvPr>
        </p:nvSpPr>
        <p:spPr/>
        <p:txBody>
          <a:bodyPr/>
          <a:lstStyle/>
          <a:p>
            <a:r>
              <a:rPr lang="en-US" dirty="0"/>
              <a:t>JavaScript</a:t>
            </a:r>
          </a:p>
        </p:txBody>
      </p:sp>
      <p:sp>
        <p:nvSpPr>
          <p:cNvPr id="5" name="Content Placeholder 4">
            <a:extLst>
              <a:ext uri="{FF2B5EF4-FFF2-40B4-BE49-F238E27FC236}">
                <a16:creationId xmlns:a16="http://schemas.microsoft.com/office/drawing/2014/main" id="{E7E26035-2247-419D-91B4-F38FF70666C1}"/>
              </a:ext>
            </a:extLst>
          </p:cNvPr>
          <p:cNvSpPr>
            <a:spLocks noGrp="1"/>
          </p:cNvSpPr>
          <p:nvPr>
            <p:ph idx="1"/>
          </p:nvPr>
        </p:nvSpPr>
        <p:spPr/>
        <p:txBody>
          <a:bodyPr>
            <a:normAutofit lnSpcReduction="10000"/>
          </a:bodyPr>
          <a:lstStyle/>
          <a:p>
            <a:pPr marL="0" indent="0">
              <a:buNone/>
            </a:pPr>
            <a:r>
              <a:rPr lang="en-US" dirty="0"/>
              <a:t>JavaScript brings a </a:t>
            </a:r>
            <a:r>
              <a:rPr lang="en-US" b="1" dirty="0">
                <a:solidFill>
                  <a:srgbClr val="002060"/>
                </a:solidFill>
              </a:rPr>
              <a:t>dynamic functionality </a:t>
            </a:r>
            <a:r>
              <a:rPr lang="en-US" dirty="0"/>
              <a:t>to your websites. </a:t>
            </a:r>
          </a:p>
          <a:p>
            <a:pPr lvl="1">
              <a:buFont typeface="Wingdings" panose="05000000000000000000" pitchFamily="2" charset="2"/>
              <a:buChar char="§"/>
            </a:pPr>
            <a:r>
              <a:rPr lang="en-US" dirty="0"/>
              <a:t>Popups when you mouse over an item in the browser</a:t>
            </a:r>
          </a:p>
          <a:p>
            <a:pPr lvl="1">
              <a:buFont typeface="Wingdings" panose="05000000000000000000" pitchFamily="2" charset="2"/>
              <a:buChar char="§"/>
            </a:pPr>
            <a:r>
              <a:rPr lang="en-US" dirty="0"/>
              <a:t>New text </a:t>
            </a:r>
          </a:p>
          <a:p>
            <a:pPr lvl="1">
              <a:buFont typeface="Wingdings" panose="05000000000000000000" pitchFamily="2" charset="2"/>
              <a:buChar char="§"/>
            </a:pPr>
            <a:r>
              <a:rPr lang="en-US" dirty="0"/>
              <a:t>New colors </a:t>
            </a:r>
          </a:p>
          <a:p>
            <a:pPr lvl="1">
              <a:buFont typeface="Wingdings" panose="05000000000000000000" pitchFamily="2" charset="2"/>
              <a:buChar char="§"/>
            </a:pPr>
            <a:r>
              <a:rPr lang="en-US" dirty="0"/>
              <a:t>Images appearing </a:t>
            </a:r>
          </a:p>
          <a:p>
            <a:pPr lvl="1">
              <a:buFont typeface="Wingdings" panose="05000000000000000000" pitchFamily="2" charset="2"/>
              <a:buChar char="§"/>
            </a:pPr>
            <a:r>
              <a:rPr lang="en-US" dirty="0"/>
              <a:t>Grabbing an object on the page and drag it to a new location</a:t>
            </a:r>
          </a:p>
          <a:p>
            <a:endParaRPr lang="en-US" dirty="0"/>
          </a:p>
          <a:p>
            <a:endParaRPr lang="en-US" dirty="0"/>
          </a:p>
          <a:p>
            <a:r>
              <a:rPr lang="en-US" dirty="0"/>
              <a:t>It offers effects that are not otherwise possible, because it runs inside the browser and </a:t>
            </a:r>
            <a:r>
              <a:rPr lang="en-US" b="1" dirty="0">
                <a:solidFill>
                  <a:srgbClr val="002060"/>
                </a:solidFill>
              </a:rPr>
              <a:t>has direct access to all the elements in a web document</a:t>
            </a:r>
            <a:endParaRPr lang="en-US" dirty="0"/>
          </a:p>
        </p:txBody>
      </p:sp>
    </p:spTree>
    <p:extLst>
      <p:ext uri="{BB962C8B-B14F-4D97-AF65-F5344CB8AC3E}">
        <p14:creationId xmlns:p14="http://schemas.microsoft.com/office/powerpoint/2010/main" val="1573687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38319F-383E-41BF-BCFF-53B606EB5193}"/>
              </a:ext>
            </a:extLst>
          </p:cNvPr>
          <p:cNvSpPr>
            <a:spLocks noGrp="1"/>
          </p:cNvSpPr>
          <p:nvPr>
            <p:ph type="title"/>
          </p:nvPr>
        </p:nvSpPr>
        <p:spPr/>
        <p:txBody>
          <a:bodyPr/>
          <a:lstStyle/>
          <a:p>
            <a:r>
              <a:rPr lang="en-US" dirty="0"/>
              <a:t>Numeric Variables</a:t>
            </a:r>
          </a:p>
        </p:txBody>
      </p:sp>
      <p:sp>
        <p:nvSpPr>
          <p:cNvPr id="5" name="Content Placeholder 4">
            <a:extLst>
              <a:ext uri="{FF2B5EF4-FFF2-40B4-BE49-F238E27FC236}">
                <a16:creationId xmlns:a16="http://schemas.microsoft.com/office/drawing/2014/main" id="{E7E26035-2247-419D-91B4-F38FF70666C1}"/>
              </a:ext>
            </a:extLst>
          </p:cNvPr>
          <p:cNvSpPr>
            <a:spLocks noGrp="1"/>
          </p:cNvSpPr>
          <p:nvPr>
            <p:ph idx="1"/>
          </p:nvPr>
        </p:nvSpPr>
        <p:spPr/>
        <p:txBody>
          <a:bodyPr>
            <a:normAutofit/>
          </a:bodyPr>
          <a:lstStyle/>
          <a:p>
            <a:r>
              <a:rPr lang="en-US" dirty="0"/>
              <a:t>Creating a numeric variable is as simple as assigning a value, like these examples:</a:t>
            </a:r>
          </a:p>
          <a:p>
            <a:pPr marL="457200" lvl="1" indent="0">
              <a:buNone/>
            </a:pPr>
            <a:r>
              <a:rPr lang="en-US" dirty="0">
                <a:solidFill>
                  <a:srgbClr val="0070C0"/>
                </a:solidFill>
              </a:rPr>
              <a:t>count = 42</a:t>
            </a:r>
          </a:p>
          <a:p>
            <a:pPr marL="457200" lvl="1" indent="0">
              <a:buNone/>
            </a:pPr>
            <a:r>
              <a:rPr lang="en-US" dirty="0">
                <a:solidFill>
                  <a:srgbClr val="0070C0"/>
                </a:solidFill>
              </a:rPr>
              <a:t>temperature = 98.4</a:t>
            </a:r>
          </a:p>
          <a:p>
            <a:pPr marL="457200" lvl="1" indent="0">
              <a:buNone/>
            </a:pPr>
            <a:endParaRPr lang="en-US" dirty="0">
              <a:solidFill>
                <a:srgbClr val="0070C0"/>
              </a:solidFill>
            </a:endParaRPr>
          </a:p>
          <a:p>
            <a:pPr marL="457200" lvl="1" indent="0">
              <a:buNone/>
            </a:pPr>
            <a:endParaRPr lang="en-US" dirty="0">
              <a:solidFill>
                <a:srgbClr val="0070C0"/>
              </a:solidFill>
            </a:endParaRPr>
          </a:p>
          <a:p>
            <a:r>
              <a:rPr lang="en-US" dirty="0"/>
              <a:t>Like strings, numeric variables can be read from and used in expressions and functions.</a:t>
            </a:r>
          </a:p>
          <a:p>
            <a:endParaRPr lang="en-US" u="sng" dirty="0"/>
          </a:p>
        </p:txBody>
      </p:sp>
    </p:spTree>
    <p:extLst>
      <p:ext uri="{BB962C8B-B14F-4D97-AF65-F5344CB8AC3E}">
        <p14:creationId xmlns:p14="http://schemas.microsoft.com/office/powerpoint/2010/main" val="2171319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38319F-383E-41BF-BCFF-53B606EB5193}"/>
              </a:ext>
            </a:extLst>
          </p:cNvPr>
          <p:cNvSpPr>
            <a:spLocks noGrp="1"/>
          </p:cNvSpPr>
          <p:nvPr>
            <p:ph type="title"/>
          </p:nvPr>
        </p:nvSpPr>
        <p:spPr/>
        <p:txBody>
          <a:bodyPr/>
          <a:lstStyle/>
          <a:p>
            <a:r>
              <a:rPr lang="en-US" dirty="0"/>
              <a:t>Arrays</a:t>
            </a:r>
          </a:p>
        </p:txBody>
      </p:sp>
      <p:sp>
        <p:nvSpPr>
          <p:cNvPr id="5" name="Content Placeholder 4">
            <a:extLst>
              <a:ext uri="{FF2B5EF4-FFF2-40B4-BE49-F238E27FC236}">
                <a16:creationId xmlns:a16="http://schemas.microsoft.com/office/drawing/2014/main" id="{E7E26035-2247-419D-91B4-F38FF70666C1}"/>
              </a:ext>
            </a:extLst>
          </p:cNvPr>
          <p:cNvSpPr>
            <a:spLocks noGrp="1"/>
          </p:cNvSpPr>
          <p:nvPr>
            <p:ph idx="1"/>
          </p:nvPr>
        </p:nvSpPr>
        <p:spPr/>
        <p:txBody>
          <a:bodyPr>
            <a:normAutofit fontScale="77500" lnSpcReduction="20000"/>
          </a:bodyPr>
          <a:lstStyle/>
          <a:p>
            <a:r>
              <a:rPr lang="en-US" dirty="0"/>
              <a:t>JavaScript arrays are also very similar to those in PHP, in that an array can contain string or numeric data, as well as other arrays. To assign values to an array, use the following syntax (which in this case creates an array of strings):</a:t>
            </a:r>
          </a:p>
          <a:p>
            <a:pPr marL="0" indent="0" algn="ctr">
              <a:buNone/>
            </a:pPr>
            <a:r>
              <a:rPr lang="en-US" dirty="0">
                <a:solidFill>
                  <a:srgbClr val="0070C0"/>
                </a:solidFill>
              </a:rPr>
              <a:t>toys = ['bat', 'ball', 'whistle', 'puzzle', 'doll’]</a:t>
            </a:r>
          </a:p>
          <a:p>
            <a:pPr marL="0" indent="0" algn="ctr">
              <a:buNone/>
            </a:pPr>
            <a:endParaRPr lang="en-US" dirty="0">
              <a:solidFill>
                <a:srgbClr val="0070C0"/>
              </a:solidFill>
            </a:endParaRPr>
          </a:p>
          <a:p>
            <a:r>
              <a:rPr lang="en-US" dirty="0"/>
              <a:t>To create a multidimensional array, nest smaller arrays within a larger one. So, to create a two-dimensional array containing the colors of a single face of a scrambled Rubik’s Cube, you could use the following code:</a:t>
            </a:r>
          </a:p>
          <a:p>
            <a:endParaRPr lang="en-US" dirty="0"/>
          </a:p>
          <a:p>
            <a:pPr marL="457200" lvl="1" indent="0">
              <a:buNone/>
            </a:pPr>
            <a:r>
              <a:rPr lang="en-US" dirty="0">
                <a:solidFill>
                  <a:srgbClr val="0070C0"/>
                </a:solidFill>
              </a:rPr>
              <a:t>face =</a:t>
            </a:r>
          </a:p>
          <a:p>
            <a:pPr marL="457200" lvl="1" indent="0">
              <a:buNone/>
            </a:pPr>
            <a:r>
              <a:rPr lang="en-US" dirty="0">
                <a:solidFill>
                  <a:srgbClr val="0070C0"/>
                </a:solidFill>
              </a:rPr>
              <a:t>	[</a:t>
            </a:r>
          </a:p>
          <a:p>
            <a:pPr marL="457200" lvl="1" indent="0">
              <a:buNone/>
            </a:pPr>
            <a:r>
              <a:rPr lang="en-US" dirty="0">
                <a:solidFill>
                  <a:srgbClr val="0070C0"/>
                </a:solidFill>
              </a:rPr>
              <a:t>		['R', 'G', 'Y’],</a:t>
            </a:r>
          </a:p>
          <a:p>
            <a:pPr marL="457200" lvl="1" indent="0">
              <a:buNone/>
            </a:pPr>
            <a:r>
              <a:rPr lang="en-US" dirty="0">
                <a:solidFill>
                  <a:srgbClr val="0070C0"/>
                </a:solidFill>
              </a:rPr>
              <a:t>		['W', 'R', 'O’],</a:t>
            </a:r>
          </a:p>
          <a:p>
            <a:pPr marL="457200" lvl="1" indent="0">
              <a:buNone/>
            </a:pPr>
            <a:r>
              <a:rPr lang="en-US" dirty="0">
                <a:solidFill>
                  <a:srgbClr val="0070C0"/>
                </a:solidFill>
              </a:rPr>
              <a:t>		['Y', 'W', 'G’]</a:t>
            </a:r>
          </a:p>
          <a:p>
            <a:pPr marL="457200" lvl="1" indent="0">
              <a:buNone/>
            </a:pPr>
            <a:r>
              <a:rPr lang="en-US" dirty="0">
                <a:solidFill>
                  <a:srgbClr val="0070C0"/>
                </a:solidFill>
              </a:rPr>
              <a:t>	]</a:t>
            </a:r>
          </a:p>
        </p:txBody>
      </p:sp>
    </p:spTree>
    <p:extLst>
      <p:ext uri="{BB962C8B-B14F-4D97-AF65-F5344CB8AC3E}">
        <p14:creationId xmlns:p14="http://schemas.microsoft.com/office/powerpoint/2010/main" val="3953795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38319F-383E-41BF-BCFF-53B606EB5193}"/>
              </a:ext>
            </a:extLst>
          </p:cNvPr>
          <p:cNvSpPr>
            <a:spLocks noGrp="1"/>
          </p:cNvSpPr>
          <p:nvPr>
            <p:ph type="title"/>
          </p:nvPr>
        </p:nvSpPr>
        <p:spPr>
          <a:xfrm>
            <a:off x="838200" y="193669"/>
            <a:ext cx="10515600" cy="1325563"/>
          </a:xfrm>
        </p:spPr>
        <p:txBody>
          <a:bodyPr/>
          <a:lstStyle/>
          <a:p>
            <a:r>
              <a:rPr lang="en-US" dirty="0"/>
              <a:t>Arrays</a:t>
            </a:r>
          </a:p>
        </p:txBody>
      </p:sp>
      <p:sp>
        <p:nvSpPr>
          <p:cNvPr id="5" name="Content Placeholder 4">
            <a:extLst>
              <a:ext uri="{FF2B5EF4-FFF2-40B4-BE49-F238E27FC236}">
                <a16:creationId xmlns:a16="http://schemas.microsoft.com/office/drawing/2014/main" id="{E7E26035-2247-419D-91B4-F38FF70666C1}"/>
              </a:ext>
            </a:extLst>
          </p:cNvPr>
          <p:cNvSpPr>
            <a:spLocks noGrp="1"/>
          </p:cNvSpPr>
          <p:nvPr>
            <p:ph idx="1"/>
          </p:nvPr>
        </p:nvSpPr>
        <p:spPr>
          <a:xfrm>
            <a:off x="838200" y="1557338"/>
            <a:ext cx="10515600" cy="5129211"/>
          </a:xfrm>
        </p:spPr>
        <p:txBody>
          <a:bodyPr>
            <a:normAutofit fontScale="92500" lnSpcReduction="20000"/>
          </a:bodyPr>
          <a:lstStyle/>
          <a:p>
            <a:r>
              <a:rPr lang="en-US" dirty="0"/>
              <a:t>The previous example has been formatted to make it obvious what is going on, but it could also be written like this:</a:t>
            </a:r>
          </a:p>
          <a:p>
            <a:endParaRPr lang="en-US" sz="400" dirty="0"/>
          </a:p>
          <a:p>
            <a:pPr marL="457200" lvl="1" indent="0">
              <a:buNone/>
            </a:pPr>
            <a:r>
              <a:rPr lang="en-US" dirty="0">
                <a:solidFill>
                  <a:srgbClr val="0070C0"/>
                </a:solidFill>
              </a:rPr>
              <a:t>face = [['R', 'G', 'Y'], ['W', 'R', 'O'], ['Y', 'W', 'G’]]</a:t>
            </a:r>
          </a:p>
          <a:p>
            <a:pPr marL="457200" lvl="1" indent="0">
              <a:buNone/>
            </a:pPr>
            <a:endParaRPr lang="en-US" sz="400" dirty="0">
              <a:solidFill>
                <a:srgbClr val="0070C0"/>
              </a:solidFill>
            </a:endParaRPr>
          </a:p>
          <a:p>
            <a:pPr marL="457200" lvl="1" indent="0">
              <a:buNone/>
            </a:pPr>
            <a:r>
              <a:rPr lang="en-US" dirty="0"/>
              <a:t>or even like this:</a:t>
            </a:r>
          </a:p>
          <a:p>
            <a:pPr marL="457200" lvl="1" indent="0">
              <a:buNone/>
            </a:pPr>
            <a:endParaRPr lang="en-US" sz="400" dirty="0"/>
          </a:p>
          <a:p>
            <a:pPr marL="457200" lvl="1" indent="0">
              <a:buNone/>
            </a:pPr>
            <a:r>
              <a:rPr lang="en-US" dirty="0">
                <a:solidFill>
                  <a:srgbClr val="0070C0"/>
                </a:solidFill>
              </a:rPr>
              <a:t>top = ['R', 'G', 'Y']</a:t>
            </a:r>
          </a:p>
          <a:p>
            <a:pPr marL="457200" lvl="1" indent="0">
              <a:buNone/>
            </a:pPr>
            <a:r>
              <a:rPr lang="en-US" dirty="0">
                <a:solidFill>
                  <a:srgbClr val="0070C0"/>
                </a:solidFill>
              </a:rPr>
              <a:t>mid = ['W', 'R', 'O']</a:t>
            </a:r>
          </a:p>
          <a:p>
            <a:pPr marL="457200" lvl="1" indent="0">
              <a:buNone/>
            </a:pPr>
            <a:r>
              <a:rPr lang="en-US" dirty="0">
                <a:solidFill>
                  <a:srgbClr val="0070C0"/>
                </a:solidFill>
              </a:rPr>
              <a:t>bot = ['Y', 'W', 'G']</a:t>
            </a:r>
          </a:p>
          <a:p>
            <a:pPr marL="457200" lvl="1" indent="0">
              <a:buNone/>
            </a:pPr>
            <a:r>
              <a:rPr lang="en-US" dirty="0">
                <a:solidFill>
                  <a:srgbClr val="0070C0"/>
                </a:solidFill>
              </a:rPr>
              <a:t>face = [top, mid, bot]</a:t>
            </a:r>
          </a:p>
          <a:p>
            <a:pPr marL="457200" lvl="1" indent="0">
              <a:buNone/>
            </a:pPr>
            <a:endParaRPr lang="en-US" dirty="0">
              <a:solidFill>
                <a:srgbClr val="0070C0"/>
              </a:solidFill>
            </a:endParaRPr>
          </a:p>
          <a:p>
            <a:r>
              <a:rPr lang="en-US" dirty="0"/>
              <a:t>To access the element two down and three along in this matrix, you would use the following (because array elements start at position 0):</a:t>
            </a:r>
          </a:p>
          <a:p>
            <a:endParaRPr lang="en-US" sz="400" dirty="0"/>
          </a:p>
          <a:p>
            <a:pPr marL="457200" lvl="1" indent="0">
              <a:buNone/>
            </a:pPr>
            <a:r>
              <a:rPr lang="en-US" dirty="0" err="1">
                <a:solidFill>
                  <a:srgbClr val="0070C0"/>
                </a:solidFill>
              </a:rPr>
              <a:t>document.write</a:t>
            </a:r>
            <a:r>
              <a:rPr lang="en-US" dirty="0">
                <a:solidFill>
                  <a:srgbClr val="0070C0"/>
                </a:solidFill>
              </a:rPr>
              <a:t>(face[1][2])</a:t>
            </a:r>
          </a:p>
          <a:p>
            <a:pPr marL="457200" lvl="1" indent="0">
              <a:buNone/>
            </a:pPr>
            <a:endParaRPr lang="en-US" dirty="0">
              <a:solidFill>
                <a:srgbClr val="0070C0"/>
              </a:solidFill>
            </a:endParaRPr>
          </a:p>
          <a:p>
            <a:r>
              <a:rPr lang="en-US" dirty="0"/>
              <a:t>This statement will output the letter O for </a:t>
            </a:r>
            <a:r>
              <a:rPr lang="en-US" i="1" dirty="0"/>
              <a:t>orange</a:t>
            </a:r>
            <a:r>
              <a:rPr lang="en-US" dirty="0"/>
              <a:t>.</a:t>
            </a:r>
            <a:endParaRPr lang="en-US" u="sng" dirty="0"/>
          </a:p>
        </p:txBody>
      </p:sp>
    </p:spTree>
    <p:extLst>
      <p:ext uri="{BB962C8B-B14F-4D97-AF65-F5344CB8AC3E}">
        <p14:creationId xmlns:p14="http://schemas.microsoft.com/office/powerpoint/2010/main" val="4113365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38319F-383E-41BF-BCFF-53B606EB5193}"/>
              </a:ext>
            </a:extLst>
          </p:cNvPr>
          <p:cNvSpPr>
            <a:spLocks noGrp="1"/>
          </p:cNvSpPr>
          <p:nvPr>
            <p:ph type="title"/>
          </p:nvPr>
        </p:nvSpPr>
        <p:spPr/>
        <p:txBody>
          <a:bodyPr/>
          <a:lstStyle/>
          <a:p>
            <a:r>
              <a:rPr lang="en-US" dirty="0"/>
              <a:t>Operators</a:t>
            </a:r>
          </a:p>
        </p:txBody>
      </p:sp>
      <p:sp>
        <p:nvSpPr>
          <p:cNvPr id="5" name="Content Placeholder 4">
            <a:extLst>
              <a:ext uri="{FF2B5EF4-FFF2-40B4-BE49-F238E27FC236}">
                <a16:creationId xmlns:a16="http://schemas.microsoft.com/office/drawing/2014/main" id="{E7E26035-2247-419D-91B4-F38FF70666C1}"/>
              </a:ext>
            </a:extLst>
          </p:cNvPr>
          <p:cNvSpPr>
            <a:spLocks noGrp="1"/>
          </p:cNvSpPr>
          <p:nvPr>
            <p:ph idx="1"/>
          </p:nvPr>
        </p:nvSpPr>
        <p:spPr/>
        <p:txBody>
          <a:bodyPr>
            <a:normAutofit/>
          </a:bodyPr>
          <a:lstStyle/>
          <a:p>
            <a:r>
              <a:rPr lang="en-US" dirty="0"/>
              <a:t>Operators in JavaScript, as in PHP, can involve mathematics, changes to strings, and comparison and logical operations (and, or, etc.).</a:t>
            </a:r>
          </a:p>
          <a:p>
            <a:endParaRPr lang="en-US" dirty="0"/>
          </a:p>
          <a:p>
            <a:r>
              <a:rPr lang="en-US" dirty="0"/>
              <a:t>JavaScript mathematical operators look a lot like plain arithmetic; for instance, the following statement outputs 15:</a:t>
            </a:r>
          </a:p>
          <a:p>
            <a:endParaRPr lang="en-US" sz="400" dirty="0"/>
          </a:p>
          <a:p>
            <a:pPr marL="457200" lvl="1" indent="0">
              <a:buNone/>
            </a:pPr>
            <a:r>
              <a:rPr lang="en-US" dirty="0" err="1">
                <a:solidFill>
                  <a:srgbClr val="0070C0"/>
                </a:solidFill>
              </a:rPr>
              <a:t>document.write</a:t>
            </a:r>
            <a:r>
              <a:rPr lang="en-US" dirty="0">
                <a:solidFill>
                  <a:srgbClr val="0070C0"/>
                </a:solidFill>
              </a:rPr>
              <a:t>(13 + 2)</a:t>
            </a:r>
          </a:p>
          <a:p>
            <a:endParaRPr lang="en-US" dirty="0"/>
          </a:p>
        </p:txBody>
      </p:sp>
    </p:spTree>
    <p:extLst>
      <p:ext uri="{BB962C8B-B14F-4D97-AF65-F5344CB8AC3E}">
        <p14:creationId xmlns:p14="http://schemas.microsoft.com/office/powerpoint/2010/main" val="3908147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38319F-383E-41BF-BCFF-53B606EB5193}"/>
              </a:ext>
            </a:extLst>
          </p:cNvPr>
          <p:cNvSpPr>
            <a:spLocks noGrp="1"/>
          </p:cNvSpPr>
          <p:nvPr>
            <p:ph type="title"/>
          </p:nvPr>
        </p:nvSpPr>
        <p:spPr/>
        <p:txBody>
          <a:bodyPr/>
          <a:lstStyle/>
          <a:p>
            <a:r>
              <a:rPr lang="en-US" dirty="0"/>
              <a:t>Arithmetic Operators</a:t>
            </a:r>
          </a:p>
        </p:txBody>
      </p:sp>
      <p:pic>
        <p:nvPicPr>
          <p:cNvPr id="2" name="Picture 1">
            <a:extLst>
              <a:ext uri="{FF2B5EF4-FFF2-40B4-BE49-F238E27FC236}">
                <a16:creationId xmlns:a16="http://schemas.microsoft.com/office/drawing/2014/main" id="{100BD363-0335-4B28-AFE4-87FAF4971785}"/>
              </a:ext>
            </a:extLst>
          </p:cNvPr>
          <p:cNvPicPr>
            <a:picLocks noChangeAspect="1"/>
          </p:cNvPicPr>
          <p:nvPr/>
        </p:nvPicPr>
        <p:blipFill>
          <a:blip r:embed="rId3"/>
          <a:stretch>
            <a:fillRect/>
          </a:stretch>
        </p:blipFill>
        <p:spPr>
          <a:xfrm>
            <a:off x="3021806" y="1895476"/>
            <a:ext cx="6148388" cy="4405648"/>
          </a:xfrm>
          <a:prstGeom prst="rect">
            <a:avLst/>
          </a:prstGeom>
        </p:spPr>
      </p:pic>
    </p:spTree>
    <p:extLst>
      <p:ext uri="{BB962C8B-B14F-4D97-AF65-F5344CB8AC3E}">
        <p14:creationId xmlns:p14="http://schemas.microsoft.com/office/powerpoint/2010/main" val="2670823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38319F-383E-41BF-BCFF-53B606EB5193}"/>
              </a:ext>
            </a:extLst>
          </p:cNvPr>
          <p:cNvSpPr>
            <a:spLocks noGrp="1"/>
          </p:cNvSpPr>
          <p:nvPr>
            <p:ph type="title"/>
          </p:nvPr>
        </p:nvSpPr>
        <p:spPr/>
        <p:txBody>
          <a:bodyPr/>
          <a:lstStyle/>
          <a:p>
            <a:r>
              <a:rPr lang="en-US" dirty="0"/>
              <a:t>Assignment Operators</a:t>
            </a:r>
          </a:p>
        </p:txBody>
      </p:sp>
      <p:pic>
        <p:nvPicPr>
          <p:cNvPr id="3" name="Picture 2">
            <a:extLst>
              <a:ext uri="{FF2B5EF4-FFF2-40B4-BE49-F238E27FC236}">
                <a16:creationId xmlns:a16="http://schemas.microsoft.com/office/drawing/2014/main" id="{5BCFE398-E065-4608-A7C0-9AB943B9ADB1}"/>
              </a:ext>
            </a:extLst>
          </p:cNvPr>
          <p:cNvPicPr>
            <a:picLocks noChangeAspect="1"/>
          </p:cNvPicPr>
          <p:nvPr/>
        </p:nvPicPr>
        <p:blipFill>
          <a:blip r:embed="rId3"/>
          <a:stretch>
            <a:fillRect/>
          </a:stretch>
        </p:blipFill>
        <p:spPr>
          <a:xfrm>
            <a:off x="3017043" y="1976437"/>
            <a:ext cx="6157913" cy="4193751"/>
          </a:xfrm>
          <a:prstGeom prst="rect">
            <a:avLst/>
          </a:prstGeom>
        </p:spPr>
      </p:pic>
    </p:spTree>
    <p:extLst>
      <p:ext uri="{BB962C8B-B14F-4D97-AF65-F5344CB8AC3E}">
        <p14:creationId xmlns:p14="http://schemas.microsoft.com/office/powerpoint/2010/main" val="1900898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38319F-383E-41BF-BCFF-53B606EB5193}"/>
              </a:ext>
            </a:extLst>
          </p:cNvPr>
          <p:cNvSpPr>
            <a:spLocks noGrp="1"/>
          </p:cNvSpPr>
          <p:nvPr>
            <p:ph type="title"/>
          </p:nvPr>
        </p:nvSpPr>
        <p:spPr/>
        <p:txBody>
          <a:bodyPr/>
          <a:lstStyle/>
          <a:p>
            <a:r>
              <a:rPr lang="en-US" dirty="0"/>
              <a:t>Comparison Operators</a:t>
            </a:r>
          </a:p>
        </p:txBody>
      </p:sp>
      <p:pic>
        <p:nvPicPr>
          <p:cNvPr id="2" name="Picture 1">
            <a:extLst>
              <a:ext uri="{FF2B5EF4-FFF2-40B4-BE49-F238E27FC236}">
                <a16:creationId xmlns:a16="http://schemas.microsoft.com/office/drawing/2014/main" id="{E22ADD13-B42A-4464-971A-4DD010B0748D}"/>
              </a:ext>
            </a:extLst>
          </p:cNvPr>
          <p:cNvPicPr>
            <a:picLocks noChangeAspect="1"/>
          </p:cNvPicPr>
          <p:nvPr/>
        </p:nvPicPr>
        <p:blipFill>
          <a:blip r:embed="rId3"/>
          <a:stretch>
            <a:fillRect/>
          </a:stretch>
        </p:blipFill>
        <p:spPr>
          <a:xfrm>
            <a:off x="2978936" y="1889125"/>
            <a:ext cx="6234128" cy="4351338"/>
          </a:xfrm>
          <a:prstGeom prst="rect">
            <a:avLst/>
          </a:prstGeom>
        </p:spPr>
      </p:pic>
    </p:spTree>
    <p:extLst>
      <p:ext uri="{BB962C8B-B14F-4D97-AF65-F5344CB8AC3E}">
        <p14:creationId xmlns:p14="http://schemas.microsoft.com/office/powerpoint/2010/main" val="13098579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38319F-383E-41BF-BCFF-53B606EB5193}"/>
              </a:ext>
            </a:extLst>
          </p:cNvPr>
          <p:cNvSpPr>
            <a:spLocks noGrp="1"/>
          </p:cNvSpPr>
          <p:nvPr>
            <p:ph type="title"/>
          </p:nvPr>
        </p:nvSpPr>
        <p:spPr/>
        <p:txBody>
          <a:bodyPr/>
          <a:lstStyle/>
          <a:p>
            <a:r>
              <a:rPr lang="en-US" dirty="0"/>
              <a:t>Logical Operators</a:t>
            </a:r>
          </a:p>
        </p:txBody>
      </p:sp>
      <p:sp>
        <p:nvSpPr>
          <p:cNvPr id="5" name="Content Placeholder 4">
            <a:extLst>
              <a:ext uri="{FF2B5EF4-FFF2-40B4-BE49-F238E27FC236}">
                <a16:creationId xmlns:a16="http://schemas.microsoft.com/office/drawing/2014/main" id="{E7E26035-2247-419D-91B4-F38FF70666C1}"/>
              </a:ext>
            </a:extLst>
          </p:cNvPr>
          <p:cNvSpPr>
            <a:spLocks noGrp="1"/>
          </p:cNvSpPr>
          <p:nvPr>
            <p:ph idx="1"/>
          </p:nvPr>
        </p:nvSpPr>
        <p:spPr/>
        <p:txBody>
          <a:bodyPr>
            <a:normAutofit/>
          </a:bodyPr>
          <a:lstStyle/>
          <a:p>
            <a:r>
              <a:rPr lang="en-US" dirty="0"/>
              <a:t>Unlike PHP, JavaScript’s </a:t>
            </a:r>
            <a:r>
              <a:rPr lang="en-US" i="1" dirty="0"/>
              <a:t>logical operators </a:t>
            </a:r>
            <a:r>
              <a:rPr lang="en-US" dirty="0"/>
              <a:t>do not include </a:t>
            </a:r>
            <a:r>
              <a:rPr lang="en-US" dirty="0">
                <a:solidFill>
                  <a:srgbClr val="0070C0"/>
                </a:solidFill>
              </a:rPr>
              <a:t>and</a:t>
            </a:r>
            <a:r>
              <a:rPr lang="en-US" dirty="0"/>
              <a:t> </a:t>
            </a:r>
            <a:r>
              <a:rPr lang="en-US" dirty="0" err="1"/>
              <a:t>and</a:t>
            </a:r>
            <a:r>
              <a:rPr lang="en-US" dirty="0"/>
              <a:t> </a:t>
            </a:r>
            <a:r>
              <a:rPr lang="en-US" dirty="0">
                <a:solidFill>
                  <a:srgbClr val="0070C0"/>
                </a:solidFill>
              </a:rPr>
              <a:t>or</a:t>
            </a:r>
            <a:r>
              <a:rPr lang="en-US" dirty="0"/>
              <a:t> equivalents to </a:t>
            </a:r>
            <a:r>
              <a:rPr lang="en-US" dirty="0">
                <a:solidFill>
                  <a:srgbClr val="0070C0"/>
                </a:solidFill>
              </a:rPr>
              <a:t>&amp;&amp;</a:t>
            </a:r>
            <a:r>
              <a:rPr lang="en-US" dirty="0"/>
              <a:t> and </a:t>
            </a:r>
            <a:r>
              <a:rPr lang="en-US" dirty="0">
                <a:solidFill>
                  <a:srgbClr val="0070C0"/>
                </a:solidFill>
              </a:rPr>
              <a:t>||</a:t>
            </a:r>
            <a:r>
              <a:rPr lang="en-US" dirty="0"/>
              <a:t>, and there is no </a:t>
            </a:r>
            <a:r>
              <a:rPr lang="en-US" dirty="0" err="1">
                <a:solidFill>
                  <a:srgbClr val="0070C0"/>
                </a:solidFill>
              </a:rPr>
              <a:t>xor</a:t>
            </a:r>
            <a:r>
              <a:rPr lang="en-US" dirty="0"/>
              <a:t> operator</a:t>
            </a:r>
            <a:endParaRPr lang="en-US" u="sng" dirty="0"/>
          </a:p>
        </p:txBody>
      </p:sp>
      <p:pic>
        <p:nvPicPr>
          <p:cNvPr id="3" name="Picture 2">
            <a:extLst>
              <a:ext uri="{FF2B5EF4-FFF2-40B4-BE49-F238E27FC236}">
                <a16:creationId xmlns:a16="http://schemas.microsoft.com/office/drawing/2014/main" id="{FB6501AA-D3FC-4FF0-A1A8-A8CF4ED2A0CC}"/>
              </a:ext>
            </a:extLst>
          </p:cNvPr>
          <p:cNvPicPr>
            <a:picLocks noChangeAspect="1"/>
          </p:cNvPicPr>
          <p:nvPr/>
        </p:nvPicPr>
        <p:blipFill>
          <a:blip r:embed="rId3"/>
          <a:stretch>
            <a:fillRect/>
          </a:stretch>
        </p:blipFill>
        <p:spPr>
          <a:xfrm>
            <a:off x="3188261" y="3363119"/>
            <a:ext cx="5815478" cy="2337594"/>
          </a:xfrm>
          <a:prstGeom prst="rect">
            <a:avLst/>
          </a:prstGeom>
        </p:spPr>
      </p:pic>
    </p:spTree>
    <p:extLst>
      <p:ext uri="{BB962C8B-B14F-4D97-AF65-F5344CB8AC3E}">
        <p14:creationId xmlns:p14="http://schemas.microsoft.com/office/powerpoint/2010/main" val="26601223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38319F-383E-41BF-BCFF-53B606EB5193}"/>
              </a:ext>
            </a:extLst>
          </p:cNvPr>
          <p:cNvSpPr>
            <a:spLocks noGrp="1"/>
          </p:cNvSpPr>
          <p:nvPr>
            <p:ph type="title"/>
          </p:nvPr>
        </p:nvSpPr>
        <p:spPr/>
        <p:txBody>
          <a:bodyPr/>
          <a:lstStyle/>
          <a:p>
            <a:r>
              <a:rPr lang="en-US" dirty="0"/>
              <a:t>Variable Incrementing and Decrementing</a:t>
            </a:r>
          </a:p>
        </p:txBody>
      </p:sp>
      <p:sp>
        <p:nvSpPr>
          <p:cNvPr id="5" name="Content Placeholder 4">
            <a:extLst>
              <a:ext uri="{FF2B5EF4-FFF2-40B4-BE49-F238E27FC236}">
                <a16:creationId xmlns:a16="http://schemas.microsoft.com/office/drawing/2014/main" id="{E7E26035-2247-419D-91B4-F38FF70666C1}"/>
              </a:ext>
            </a:extLst>
          </p:cNvPr>
          <p:cNvSpPr>
            <a:spLocks noGrp="1"/>
          </p:cNvSpPr>
          <p:nvPr>
            <p:ph idx="1"/>
          </p:nvPr>
        </p:nvSpPr>
        <p:spPr/>
        <p:txBody>
          <a:bodyPr>
            <a:normAutofit/>
          </a:bodyPr>
          <a:lstStyle/>
          <a:p>
            <a:r>
              <a:rPr lang="en-US" dirty="0"/>
              <a:t>The following forms of post- and pre-incrementing and decrementing you learned to use in PHP are also supported by JavaScript:</a:t>
            </a:r>
          </a:p>
          <a:p>
            <a:endParaRPr lang="en-US" dirty="0"/>
          </a:p>
          <a:p>
            <a:pPr marL="457200" lvl="1" indent="0">
              <a:buNone/>
            </a:pPr>
            <a:r>
              <a:rPr lang="en-US" dirty="0">
                <a:solidFill>
                  <a:srgbClr val="0070C0"/>
                </a:solidFill>
              </a:rPr>
              <a:t>++x</a:t>
            </a:r>
          </a:p>
          <a:p>
            <a:pPr marL="457200" lvl="1" indent="0">
              <a:buNone/>
            </a:pPr>
            <a:r>
              <a:rPr lang="en-US" dirty="0">
                <a:solidFill>
                  <a:srgbClr val="0070C0"/>
                </a:solidFill>
              </a:rPr>
              <a:t>--y</a:t>
            </a:r>
          </a:p>
          <a:p>
            <a:pPr marL="457200" lvl="1" indent="0">
              <a:buNone/>
            </a:pPr>
            <a:r>
              <a:rPr lang="en-US" dirty="0">
                <a:solidFill>
                  <a:srgbClr val="0070C0"/>
                </a:solidFill>
              </a:rPr>
              <a:t>x += 22</a:t>
            </a:r>
          </a:p>
          <a:p>
            <a:pPr marL="457200" lvl="1" indent="0">
              <a:buNone/>
            </a:pPr>
            <a:r>
              <a:rPr lang="en-US" dirty="0">
                <a:solidFill>
                  <a:srgbClr val="0070C0"/>
                </a:solidFill>
              </a:rPr>
              <a:t>y -= 3</a:t>
            </a:r>
          </a:p>
        </p:txBody>
      </p:sp>
    </p:spTree>
    <p:extLst>
      <p:ext uri="{BB962C8B-B14F-4D97-AF65-F5344CB8AC3E}">
        <p14:creationId xmlns:p14="http://schemas.microsoft.com/office/powerpoint/2010/main" val="4010246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38319F-383E-41BF-BCFF-53B606EB5193}"/>
              </a:ext>
            </a:extLst>
          </p:cNvPr>
          <p:cNvSpPr>
            <a:spLocks noGrp="1"/>
          </p:cNvSpPr>
          <p:nvPr>
            <p:ph type="title"/>
          </p:nvPr>
        </p:nvSpPr>
        <p:spPr/>
        <p:txBody>
          <a:bodyPr/>
          <a:lstStyle/>
          <a:p>
            <a:r>
              <a:rPr lang="en-US" dirty="0"/>
              <a:t>String Concatenation</a:t>
            </a:r>
          </a:p>
        </p:txBody>
      </p:sp>
      <p:sp>
        <p:nvSpPr>
          <p:cNvPr id="5" name="Content Placeholder 4">
            <a:extLst>
              <a:ext uri="{FF2B5EF4-FFF2-40B4-BE49-F238E27FC236}">
                <a16:creationId xmlns:a16="http://schemas.microsoft.com/office/drawing/2014/main" id="{E7E26035-2247-419D-91B4-F38FF70666C1}"/>
              </a:ext>
            </a:extLst>
          </p:cNvPr>
          <p:cNvSpPr>
            <a:spLocks noGrp="1"/>
          </p:cNvSpPr>
          <p:nvPr>
            <p:ph idx="1"/>
          </p:nvPr>
        </p:nvSpPr>
        <p:spPr>
          <a:xfrm>
            <a:off x="838200" y="1825624"/>
            <a:ext cx="10515600" cy="4875213"/>
          </a:xfrm>
        </p:spPr>
        <p:txBody>
          <a:bodyPr>
            <a:normAutofit fontScale="92500" lnSpcReduction="20000"/>
          </a:bodyPr>
          <a:lstStyle/>
          <a:p>
            <a:r>
              <a:rPr lang="en-US" dirty="0"/>
              <a:t>JavaScript handles string concatenation slightly differently from PHP. Instead of the </a:t>
            </a:r>
            <a:r>
              <a:rPr lang="en-US" dirty="0">
                <a:solidFill>
                  <a:srgbClr val="0070C0"/>
                </a:solidFill>
              </a:rPr>
              <a:t>.</a:t>
            </a:r>
            <a:r>
              <a:rPr lang="en-US" dirty="0"/>
              <a:t> (period) operator, it uses the plus sign (</a:t>
            </a:r>
            <a:r>
              <a:rPr lang="en-US" b="1" dirty="0">
                <a:solidFill>
                  <a:srgbClr val="0070C0"/>
                </a:solidFill>
              </a:rPr>
              <a:t>+</a:t>
            </a:r>
            <a:r>
              <a:rPr lang="en-US" dirty="0"/>
              <a:t>), like this:</a:t>
            </a:r>
          </a:p>
          <a:p>
            <a:endParaRPr lang="en-US" dirty="0"/>
          </a:p>
          <a:p>
            <a:pPr marL="457200" lvl="1" indent="0">
              <a:buNone/>
            </a:pPr>
            <a:r>
              <a:rPr lang="en-US" dirty="0" err="1">
                <a:solidFill>
                  <a:srgbClr val="0070C0"/>
                </a:solidFill>
              </a:rPr>
              <a:t>document.write</a:t>
            </a:r>
            <a:r>
              <a:rPr lang="en-US" dirty="0">
                <a:solidFill>
                  <a:srgbClr val="0070C0"/>
                </a:solidFill>
              </a:rPr>
              <a:t>("You have " + messages + " messages.")</a:t>
            </a:r>
          </a:p>
          <a:p>
            <a:endParaRPr lang="en-US" dirty="0"/>
          </a:p>
          <a:p>
            <a:r>
              <a:rPr lang="en-US" dirty="0"/>
              <a:t>Assuming that the variable messages is set to the value 3, the output from this line of code will be as follows:</a:t>
            </a:r>
          </a:p>
          <a:p>
            <a:pPr marL="0" indent="0" algn="ctr">
              <a:buNone/>
            </a:pPr>
            <a:r>
              <a:rPr lang="en-US" b="1" dirty="0"/>
              <a:t>You have 3 messages.</a:t>
            </a:r>
          </a:p>
          <a:p>
            <a:pPr marL="0" indent="0" algn="ctr">
              <a:buNone/>
            </a:pPr>
            <a:endParaRPr lang="en-US" b="1" dirty="0"/>
          </a:p>
          <a:p>
            <a:r>
              <a:rPr lang="en-US" dirty="0"/>
              <a:t>Just as you can add a value to a numeric variable with the += operator, you can also append one string to another the same way:</a:t>
            </a:r>
          </a:p>
          <a:p>
            <a:pPr marL="457200" lvl="1" indent="0">
              <a:buNone/>
            </a:pPr>
            <a:r>
              <a:rPr lang="en-US" dirty="0">
                <a:solidFill>
                  <a:srgbClr val="0070C0"/>
                </a:solidFill>
              </a:rPr>
              <a:t>name = "James"</a:t>
            </a:r>
          </a:p>
          <a:p>
            <a:pPr marL="457200" lvl="1" indent="0">
              <a:buNone/>
            </a:pPr>
            <a:r>
              <a:rPr lang="en-US" dirty="0">
                <a:solidFill>
                  <a:srgbClr val="0070C0"/>
                </a:solidFill>
              </a:rPr>
              <a:t>name += " Dean"</a:t>
            </a:r>
          </a:p>
        </p:txBody>
      </p:sp>
    </p:spTree>
    <p:extLst>
      <p:ext uri="{BB962C8B-B14F-4D97-AF65-F5344CB8AC3E}">
        <p14:creationId xmlns:p14="http://schemas.microsoft.com/office/powerpoint/2010/main" val="3884020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38319F-383E-41BF-BCFF-53B606EB5193}"/>
              </a:ext>
            </a:extLst>
          </p:cNvPr>
          <p:cNvSpPr>
            <a:spLocks noGrp="1"/>
          </p:cNvSpPr>
          <p:nvPr>
            <p:ph type="title"/>
          </p:nvPr>
        </p:nvSpPr>
        <p:spPr/>
        <p:txBody>
          <a:bodyPr/>
          <a:lstStyle/>
          <a:p>
            <a:r>
              <a:rPr lang="en-US" dirty="0"/>
              <a:t>	  JavaScript</a:t>
            </a:r>
          </a:p>
        </p:txBody>
      </p:sp>
      <p:sp>
        <p:nvSpPr>
          <p:cNvPr id="5" name="Content Placeholder 4">
            <a:extLst>
              <a:ext uri="{FF2B5EF4-FFF2-40B4-BE49-F238E27FC236}">
                <a16:creationId xmlns:a16="http://schemas.microsoft.com/office/drawing/2014/main" id="{E7E26035-2247-419D-91B4-F38FF70666C1}"/>
              </a:ext>
            </a:extLst>
          </p:cNvPr>
          <p:cNvSpPr>
            <a:spLocks noGrp="1"/>
          </p:cNvSpPr>
          <p:nvPr>
            <p:ph idx="1"/>
          </p:nvPr>
        </p:nvSpPr>
        <p:spPr>
          <a:xfrm>
            <a:off x="838200" y="1825624"/>
            <a:ext cx="10515600" cy="4720949"/>
          </a:xfrm>
        </p:spPr>
        <p:txBody>
          <a:bodyPr>
            <a:normAutofit fontScale="92500" lnSpcReduction="10000"/>
          </a:bodyPr>
          <a:lstStyle/>
          <a:p>
            <a:r>
              <a:rPr lang="en-US" dirty="0"/>
              <a:t>JavaScript first appeared in the  Netscape Navigator browser in 1995, coinciding with the addition of support for Java technology in the browser. </a:t>
            </a:r>
          </a:p>
          <a:p>
            <a:endParaRPr lang="en-US" dirty="0"/>
          </a:p>
          <a:p>
            <a:r>
              <a:rPr lang="en-US" dirty="0"/>
              <a:t>Remember that </a:t>
            </a:r>
            <a:r>
              <a:rPr lang="en-US" b="1" dirty="0">
                <a:solidFill>
                  <a:srgbClr val="002060"/>
                </a:solidFill>
              </a:rPr>
              <a:t>JavaScript != Java</a:t>
            </a:r>
          </a:p>
          <a:p>
            <a:pPr lvl="1">
              <a:buFont typeface="Courier New" panose="02070309020205020404" pitchFamily="49" charset="0"/>
              <a:buChar char="o"/>
            </a:pPr>
            <a:r>
              <a:rPr lang="en-US" dirty="0"/>
              <a:t>The naming was just a marketing ploy to help the new scripting language benefit from the popularity of the Java programming language.</a:t>
            </a:r>
          </a:p>
          <a:p>
            <a:pPr lvl="1">
              <a:buFont typeface="Courier New" panose="02070309020205020404" pitchFamily="49" charset="0"/>
              <a:buChar char="o"/>
            </a:pPr>
            <a:endParaRPr lang="en-US" dirty="0"/>
          </a:p>
          <a:p>
            <a:pPr lvl="1">
              <a:buFont typeface="Courier New" panose="02070309020205020404" pitchFamily="49" charset="0"/>
              <a:buChar char="o"/>
            </a:pPr>
            <a:endParaRPr lang="en-US" dirty="0"/>
          </a:p>
          <a:p>
            <a:r>
              <a:rPr lang="en-US" dirty="0"/>
              <a:t>JavaScript gained new power when the HTML elements of the web page got a more formal, structured definition in what is called the </a:t>
            </a:r>
            <a:r>
              <a:rPr lang="en-US" b="1" i="1" dirty="0"/>
              <a:t>Document Object Model</a:t>
            </a:r>
            <a:r>
              <a:rPr lang="en-US" dirty="0"/>
              <a:t>, or </a:t>
            </a:r>
            <a:r>
              <a:rPr lang="en-US" b="1" i="1" dirty="0"/>
              <a:t>DOM</a:t>
            </a:r>
            <a:endParaRPr lang="en-US" dirty="0"/>
          </a:p>
          <a:p>
            <a:pPr lvl="1">
              <a:buFont typeface="Courier New" panose="02070309020205020404" pitchFamily="49" charset="0"/>
              <a:buChar char="o"/>
            </a:pPr>
            <a:r>
              <a:rPr lang="en-US" dirty="0"/>
              <a:t>The DOM makes it relatively easy to add a new paragraph or focus on a piece of text and change it.</a:t>
            </a:r>
          </a:p>
        </p:txBody>
      </p:sp>
      <p:pic>
        <p:nvPicPr>
          <p:cNvPr id="3" name="Picture 2">
            <a:extLst>
              <a:ext uri="{FF2B5EF4-FFF2-40B4-BE49-F238E27FC236}">
                <a16:creationId xmlns:a16="http://schemas.microsoft.com/office/drawing/2014/main" id="{9B1EBE2C-648B-4DC0-BE63-0BDB5306BA43}"/>
              </a:ext>
            </a:extLst>
          </p:cNvPr>
          <p:cNvPicPr>
            <a:picLocks noChangeAspect="1"/>
          </p:cNvPicPr>
          <p:nvPr/>
        </p:nvPicPr>
        <p:blipFill>
          <a:blip r:embed="rId2"/>
          <a:stretch>
            <a:fillRect/>
          </a:stretch>
        </p:blipFill>
        <p:spPr>
          <a:xfrm>
            <a:off x="5304630" y="1811337"/>
            <a:ext cx="354012" cy="354012"/>
          </a:xfrm>
          <a:prstGeom prst="rect">
            <a:avLst/>
          </a:prstGeom>
        </p:spPr>
      </p:pic>
      <p:pic>
        <p:nvPicPr>
          <p:cNvPr id="6" name="Picture 5">
            <a:extLst>
              <a:ext uri="{FF2B5EF4-FFF2-40B4-BE49-F238E27FC236}">
                <a16:creationId xmlns:a16="http://schemas.microsoft.com/office/drawing/2014/main" id="{29CE4820-9667-4608-98FD-FE73B0509558}"/>
              </a:ext>
            </a:extLst>
          </p:cNvPr>
          <p:cNvPicPr>
            <a:picLocks noChangeAspect="1"/>
          </p:cNvPicPr>
          <p:nvPr/>
        </p:nvPicPr>
        <p:blipFill>
          <a:blip r:embed="rId3"/>
          <a:stretch>
            <a:fillRect/>
          </a:stretch>
        </p:blipFill>
        <p:spPr>
          <a:xfrm>
            <a:off x="838200" y="214313"/>
            <a:ext cx="1038225" cy="1476375"/>
          </a:xfrm>
          <a:prstGeom prst="rect">
            <a:avLst/>
          </a:prstGeom>
        </p:spPr>
      </p:pic>
    </p:spTree>
    <p:extLst>
      <p:ext uri="{BB962C8B-B14F-4D97-AF65-F5344CB8AC3E}">
        <p14:creationId xmlns:p14="http://schemas.microsoft.com/office/powerpoint/2010/main" val="259069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38319F-383E-41BF-BCFF-53B606EB5193}"/>
              </a:ext>
            </a:extLst>
          </p:cNvPr>
          <p:cNvSpPr>
            <a:spLocks noGrp="1"/>
          </p:cNvSpPr>
          <p:nvPr>
            <p:ph type="title"/>
          </p:nvPr>
        </p:nvSpPr>
        <p:spPr/>
        <p:txBody>
          <a:bodyPr/>
          <a:lstStyle/>
          <a:p>
            <a:r>
              <a:rPr lang="en-US" dirty="0"/>
              <a:t>Escaping Characters</a:t>
            </a:r>
          </a:p>
        </p:txBody>
      </p:sp>
      <p:sp>
        <p:nvSpPr>
          <p:cNvPr id="5" name="Content Placeholder 4">
            <a:extLst>
              <a:ext uri="{FF2B5EF4-FFF2-40B4-BE49-F238E27FC236}">
                <a16:creationId xmlns:a16="http://schemas.microsoft.com/office/drawing/2014/main" id="{E7E26035-2247-419D-91B4-F38FF70666C1}"/>
              </a:ext>
            </a:extLst>
          </p:cNvPr>
          <p:cNvSpPr>
            <a:spLocks noGrp="1"/>
          </p:cNvSpPr>
          <p:nvPr>
            <p:ph idx="1"/>
          </p:nvPr>
        </p:nvSpPr>
        <p:spPr/>
        <p:txBody>
          <a:bodyPr>
            <a:normAutofit/>
          </a:bodyPr>
          <a:lstStyle/>
          <a:p>
            <a:r>
              <a:rPr lang="en-US" dirty="0"/>
              <a:t>Escape characters, which you’ve seen used to insert quotation marks in strings, can also insert various special characters such as tabs, newlines, and carriage returns.</a:t>
            </a:r>
          </a:p>
          <a:p>
            <a:endParaRPr lang="en-US" dirty="0"/>
          </a:p>
          <a:p>
            <a:r>
              <a:rPr lang="en-US" dirty="0"/>
              <a:t>Here is an example using tabs to lay out a heading; it is included here merely to illustrate escapes, because in web pages, there are better ways to do layout:</a:t>
            </a:r>
          </a:p>
          <a:p>
            <a:pPr marL="0" indent="0" algn="ctr">
              <a:buNone/>
            </a:pPr>
            <a:r>
              <a:rPr lang="en-US" dirty="0">
                <a:solidFill>
                  <a:srgbClr val="0070C0"/>
                </a:solidFill>
              </a:rPr>
              <a:t>heading = "Name\</a:t>
            </a:r>
            <a:r>
              <a:rPr lang="en-US" dirty="0" err="1">
                <a:solidFill>
                  <a:srgbClr val="0070C0"/>
                </a:solidFill>
              </a:rPr>
              <a:t>tAge</a:t>
            </a:r>
            <a:r>
              <a:rPr lang="en-US" dirty="0">
                <a:solidFill>
                  <a:srgbClr val="0070C0"/>
                </a:solidFill>
              </a:rPr>
              <a:t>\</a:t>
            </a:r>
            <a:r>
              <a:rPr lang="en-US" dirty="0" err="1">
                <a:solidFill>
                  <a:srgbClr val="0070C0"/>
                </a:solidFill>
              </a:rPr>
              <a:t>tLocation</a:t>
            </a:r>
            <a:r>
              <a:rPr lang="en-US" dirty="0">
                <a:solidFill>
                  <a:srgbClr val="0070C0"/>
                </a:solidFill>
              </a:rPr>
              <a:t>"</a:t>
            </a:r>
          </a:p>
        </p:txBody>
      </p:sp>
    </p:spTree>
    <p:extLst>
      <p:ext uri="{BB962C8B-B14F-4D97-AF65-F5344CB8AC3E}">
        <p14:creationId xmlns:p14="http://schemas.microsoft.com/office/powerpoint/2010/main" val="4064073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A43D37-C54D-4CE3-9304-70A6E01A43B5}"/>
              </a:ext>
            </a:extLst>
          </p:cNvPr>
          <p:cNvPicPr>
            <a:picLocks noChangeAspect="1"/>
          </p:cNvPicPr>
          <p:nvPr/>
        </p:nvPicPr>
        <p:blipFill>
          <a:blip r:embed="rId2"/>
          <a:stretch>
            <a:fillRect/>
          </a:stretch>
        </p:blipFill>
        <p:spPr>
          <a:xfrm>
            <a:off x="1368271" y="690561"/>
            <a:ext cx="9156854" cy="5338763"/>
          </a:xfrm>
          <a:prstGeom prst="rect">
            <a:avLst/>
          </a:prstGeom>
        </p:spPr>
      </p:pic>
    </p:spTree>
    <p:extLst>
      <p:ext uri="{BB962C8B-B14F-4D97-AF65-F5344CB8AC3E}">
        <p14:creationId xmlns:p14="http://schemas.microsoft.com/office/powerpoint/2010/main" val="2103397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7EC0-3663-4CE0-B990-08EB92A65D55}"/>
              </a:ext>
            </a:extLst>
          </p:cNvPr>
          <p:cNvSpPr>
            <a:spLocks noGrp="1"/>
          </p:cNvSpPr>
          <p:nvPr>
            <p:ph type="title"/>
          </p:nvPr>
        </p:nvSpPr>
        <p:spPr>
          <a:xfrm>
            <a:off x="838200" y="222245"/>
            <a:ext cx="10515600" cy="1325563"/>
          </a:xfrm>
        </p:spPr>
        <p:txBody>
          <a:bodyPr/>
          <a:lstStyle/>
          <a:p>
            <a:r>
              <a:rPr lang="en-US" dirty="0"/>
              <a:t>Variable Typing</a:t>
            </a:r>
          </a:p>
        </p:txBody>
      </p:sp>
      <p:sp>
        <p:nvSpPr>
          <p:cNvPr id="3" name="Content Placeholder 2">
            <a:extLst>
              <a:ext uri="{FF2B5EF4-FFF2-40B4-BE49-F238E27FC236}">
                <a16:creationId xmlns:a16="http://schemas.microsoft.com/office/drawing/2014/main" id="{DECE5D8A-DC5F-4CBF-AA6E-F506A65A31A6}"/>
              </a:ext>
            </a:extLst>
          </p:cNvPr>
          <p:cNvSpPr>
            <a:spLocks noGrp="1"/>
          </p:cNvSpPr>
          <p:nvPr>
            <p:ph idx="1"/>
          </p:nvPr>
        </p:nvSpPr>
        <p:spPr>
          <a:xfrm>
            <a:off x="838200" y="1711321"/>
            <a:ext cx="10515600" cy="4351338"/>
          </a:xfrm>
        </p:spPr>
        <p:txBody>
          <a:bodyPr>
            <a:normAutofit fontScale="92500" lnSpcReduction="20000"/>
          </a:bodyPr>
          <a:lstStyle/>
          <a:p>
            <a:r>
              <a:rPr lang="en-US" dirty="0"/>
              <a:t>Like PHP, JavaScript is a very </a:t>
            </a:r>
            <a:r>
              <a:rPr lang="en-US" b="1" dirty="0">
                <a:solidFill>
                  <a:srgbClr val="002060"/>
                </a:solidFill>
              </a:rPr>
              <a:t>loosely typed language</a:t>
            </a:r>
            <a:r>
              <a:rPr lang="en-US" dirty="0"/>
              <a:t>; </a:t>
            </a:r>
            <a:r>
              <a:rPr lang="en-US" u="sng" dirty="0"/>
              <a:t>the </a:t>
            </a:r>
            <a:r>
              <a:rPr lang="en-US" i="1" u="sng" dirty="0"/>
              <a:t>type </a:t>
            </a:r>
            <a:r>
              <a:rPr lang="en-US" u="sng" dirty="0"/>
              <a:t>of a variable is determined only when a value is assigned </a:t>
            </a:r>
            <a:r>
              <a:rPr lang="en-US" dirty="0"/>
              <a:t>and </a:t>
            </a:r>
            <a:r>
              <a:rPr lang="en-US" b="1" dirty="0">
                <a:solidFill>
                  <a:srgbClr val="002060"/>
                </a:solidFill>
              </a:rPr>
              <a:t>can change as the variable appears in different contexts</a:t>
            </a:r>
            <a:r>
              <a:rPr lang="en-US" dirty="0"/>
              <a:t>. </a:t>
            </a:r>
          </a:p>
          <a:p>
            <a:pPr lvl="1">
              <a:buFont typeface="Courier New" panose="02070309020205020404" pitchFamily="49" charset="0"/>
              <a:buChar char="o"/>
            </a:pPr>
            <a:r>
              <a:rPr lang="en-US" dirty="0"/>
              <a:t>Usually, you don’t have to worry about the type; JavaScript figures out what you want and just does it.</a:t>
            </a:r>
          </a:p>
          <a:p>
            <a:pPr lvl="1">
              <a:buFont typeface="Courier New" panose="02070309020205020404" pitchFamily="49" charset="0"/>
              <a:buChar char="o"/>
            </a:pPr>
            <a:endParaRPr lang="en-US" dirty="0"/>
          </a:p>
          <a:p>
            <a:pPr marL="0" indent="0">
              <a:buNone/>
            </a:pPr>
            <a:r>
              <a:rPr lang="en-US" dirty="0"/>
              <a:t>Take a look at this example where:</a:t>
            </a:r>
          </a:p>
          <a:p>
            <a:pPr marL="514350" indent="-514350">
              <a:buFont typeface="+mj-lt"/>
              <a:buAutoNum type="arabicPeriod"/>
            </a:pPr>
            <a:r>
              <a:rPr lang="en-US" dirty="0"/>
              <a:t>The variable </a:t>
            </a:r>
            <a:r>
              <a:rPr lang="en-US" dirty="0">
                <a:solidFill>
                  <a:srgbClr val="0070C0"/>
                </a:solidFill>
              </a:rPr>
              <a:t>n</a:t>
            </a:r>
            <a:r>
              <a:rPr lang="en-US" dirty="0"/>
              <a:t> is assigned the string value 838102050, the next line prints out its value, and the </a:t>
            </a:r>
            <a:r>
              <a:rPr lang="en-US" dirty="0" err="1">
                <a:solidFill>
                  <a:srgbClr val="0070C0"/>
                </a:solidFill>
              </a:rPr>
              <a:t>typeof</a:t>
            </a:r>
            <a:r>
              <a:rPr lang="en-US" dirty="0"/>
              <a:t> operator is used to look up the type.</a:t>
            </a:r>
          </a:p>
          <a:p>
            <a:pPr marL="514350" indent="-514350">
              <a:buFont typeface="+mj-lt"/>
              <a:buAutoNum type="arabicPeriod"/>
            </a:pPr>
            <a:r>
              <a:rPr lang="en-US" dirty="0"/>
              <a:t> </a:t>
            </a:r>
            <a:r>
              <a:rPr lang="en-US" dirty="0">
                <a:solidFill>
                  <a:srgbClr val="0070C0"/>
                </a:solidFill>
              </a:rPr>
              <a:t>n</a:t>
            </a:r>
            <a:r>
              <a:rPr lang="en-US" dirty="0"/>
              <a:t> is given the value returned when the numbers 12345 and 67890 are multiplied together. This value is also 838102050, but it is a number, not a string. The type of variable is then looked up and displayed.</a:t>
            </a:r>
          </a:p>
          <a:p>
            <a:pPr marL="514350" indent="-514350">
              <a:buFont typeface="+mj-lt"/>
              <a:buAutoNum type="arabicPeriod"/>
            </a:pPr>
            <a:r>
              <a:rPr lang="en-US" dirty="0"/>
              <a:t>Some text is appended to the number </a:t>
            </a:r>
            <a:r>
              <a:rPr lang="en-US" dirty="0">
                <a:solidFill>
                  <a:srgbClr val="0070C0"/>
                </a:solidFill>
              </a:rPr>
              <a:t>n</a:t>
            </a:r>
            <a:r>
              <a:rPr lang="en-US" dirty="0"/>
              <a:t> and the result is displayed.</a:t>
            </a:r>
          </a:p>
        </p:txBody>
      </p:sp>
    </p:spTree>
    <p:extLst>
      <p:ext uri="{BB962C8B-B14F-4D97-AF65-F5344CB8AC3E}">
        <p14:creationId xmlns:p14="http://schemas.microsoft.com/office/powerpoint/2010/main" val="2615112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CE5D8A-DC5F-4CBF-AA6E-F506A65A31A6}"/>
              </a:ext>
            </a:extLst>
          </p:cNvPr>
          <p:cNvSpPr>
            <a:spLocks noGrp="1"/>
          </p:cNvSpPr>
          <p:nvPr>
            <p:ph idx="1"/>
          </p:nvPr>
        </p:nvSpPr>
        <p:spPr>
          <a:xfrm>
            <a:off x="838200" y="328614"/>
            <a:ext cx="10515600" cy="6529386"/>
          </a:xfrm>
        </p:spPr>
        <p:txBody>
          <a:bodyPr>
            <a:normAutofit fontScale="92500" lnSpcReduction="10000"/>
          </a:bodyPr>
          <a:lstStyle/>
          <a:p>
            <a:pPr marL="0" indent="0">
              <a:buNone/>
            </a:pPr>
            <a:r>
              <a:rPr lang="en-US" dirty="0">
                <a:solidFill>
                  <a:srgbClr val="0070C0"/>
                </a:solidFill>
              </a:rPr>
              <a:t>&lt;script&gt;</a:t>
            </a:r>
          </a:p>
          <a:p>
            <a:pPr marL="0" indent="0">
              <a:buNone/>
            </a:pPr>
            <a:r>
              <a:rPr lang="en-US" dirty="0">
                <a:solidFill>
                  <a:srgbClr val="0070C0"/>
                </a:solidFill>
              </a:rPr>
              <a:t>	n = '838102050' // Set 'n' to a string</a:t>
            </a:r>
          </a:p>
          <a:p>
            <a:pPr marL="0" indent="0">
              <a:buNone/>
            </a:pPr>
            <a:r>
              <a:rPr lang="en-US" dirty="0">
                <a:solidFill>
                  <a:srgbClr val="0070C0"/>
                </a:solidFill>
              </a:rPr>
              <a:t>	</a:t>
            </a:r>
            <a:r>
              <a:rPr lang="en-US" dirty="0" err="1">
                <a:solidFill>
                  <a:srgbClr val="0070C0"/>
                </a:solidFill>
              </a:rPr>
              <a:t>document.write</a:t>
            </a:r>
            <a:r>
              <a:rPr lang="en-US" dirty="0">
                <a:solidFill>
                  <a:srgbClr val="0070C0"/>
                </a:solidFill>
              </a:rPr>
              <a:t>('n = ' + n + ', and is a ' + </a:t>
            </a:r>
            <a:r>
              <a:rPr lang="en-US" dirty="0" err="1">
                <a:solidFill>
                  <a:srgbClr val="0070C0"/>
                </a:solidFill>
              </a:rPr>
              <a:t>typeof</a:t>
            </a:r>
            <a:r>
              <a:rPr lang="en-US" dirty="0">
                <a:solidFill>
                  <a:srgbClr val="0070C0"/>
                </a:solidFill>
              </a:rPr>
              <a:t> n + '&lt;</a:t>
            </a:r>
            <a:r>
              <a:rPr lang="en-US" dirty="0" err="1">
                <a:solidFill>
                  <a:srgbClr val="0070C0"/>
                </a:solidFill>
              </a:rPr>
              <a:t>br</a:t>
            </a:r>
            <a:r>
              <a:rPr lang="en-US" dirty="0">
                <a:solidFill>
                  <a:srgbClr val="0070C0"/>
                </a:solidFill>
              </a:rPr>
              <a:t>&gt;’)</a:t>
            </a:r>
          </a:p>
          <a:p>
            <a:pPr marL="0" indent="0">
              <a:buNone/>
            </a:pPr>
            <a:endParaRPr lang="en-US" dirty="0">
              <a:solidFill>
                <a:srgbClr val="0070C0"/>
              </a:solidFill>
            </a:endParaRPr>
          </a:p>
          <a:p>
            <a:pPr marL="0" indent="0">
              <a:buNone/>
            </a:pPr>
            <a:r>
              <a:rPr lang="en-US" dirty="0">
                <a:solidFill>
                  <a:srgbClr val="0070C0"/>
                </a:solidFill>
              </a:rPr>
              <a:t>	n = 12345 * 67890; // Set 'n' to a number</a:t>
            </a:r>
          </a:p>
          <a:p>
            <a:pPr marL="0" indent="0">
              <a:buNone/>
            </a:pPr>
            <a:r>
              <a:rPr lang="en-US" dirty="0">
                <a:solidFill>
                  <a:srgbClr val="0070C0"/>
                </a:solidFill>
              </a:rPr>
              <a:t>	</a:t>
            </a:r>
            <a:r>
              <a:rPr lang="en-US" dirty="0" err="1">
                <a:solidFill>
                  <a:srgbClr val="0070C0"/>
                </a:solidFill>
              </a:rPr>
              <a:t>document.write</a:t>
            </a:r>
            <a:r>
              <a:rPr lang="en-US" dirty="0">
                <a:solidFill>
                  <a:srgbClr val="0070C0"/>
                </a:solidFill>
              </a:rPr>
              <a:t>('n = ' + n + ', and is a ' + </a:t>
            </a:r>
            <a:r>
              <a:rPr lang="en-US" dirty="0" err="1">
                <a:solidFill>
                  <a:srgbClr val="0070C0"/>
                </a:solidFill>
              </a:rPr>
              <a:t>typeof</a:t>
            </a:r>
            <a:r>
              <a:rPr lang="en-US" dirty="0">
                <a:solidFill>
                  <a:srgbClr val="0070C0"/>
                </a:solidFill>
              </a:rPr>
              <a:t> n + '&lt;</a:t>
            </a:r>
            <a:r>
              <a:rPr lang="en-US" dirty="0" err="1">
                <a:solidFill>
                  <a:srgbClr val="0070C0"/>
                </a:solidFill>
              </a:rPr>
              <a:t>br</a:t>
            </a:r>
            <a:r>
              <a:rPr lang="en-US" dirty="0">
                <a:solidFill>
                  <a:srgbClr val="0070C0"/>
                </a:solidFill>
              </a:rPr>
              <a:t>&gt;’)</a:t>
            </a:r>
          </a:p>
          <a:p>
            <a:pPr marL="0" indent="0">
              <a:buNone/>
            </a:pPr>
            <a:r>
              <a:rPr lang="en-US" dirty="0">
                <a:solidFill>
                  <a:srgbClr val="0070C0"/>
                </a:solidFill>
              </a:rPr>
              <a:t>	</a:t>
            </a:r>
          </a:p>
          <a:p>
            <a:pPr marL="0" indent="0">
              <a:buNone/>
            </a:pPr>
            <a:r>
              <a:rPr lang="en-US" dirty="0">
                <a:solidFill>
                  <a:srgbClr val="0070C0"/>
                </a:solidFill>
              </a:rPr>
              <a:t>	n += ' plus some text' // Change 'n' from a number to a string</a:t>
            </a:r>
          </a:p>
          <a:p>
            <a:pPr marL="0" indent="0">
              <a:buNone/>
            </a:pPr>
            <a:r>
              <a:rPr lang="en-US" dirty="0">
                <a:solidFill>
                  <a:srgbClr val="0070C0"/>
                </a:solidFill>
              </a:rPr>
              <a:t>	</a:t>
            </a:r>
            <a:r>
              <a:rPr lang="en-US" dirty="0" err="1">
                <a:solidFill>
                  <a:srgbClr val="0070C0"/>
                </a:solidFill>
              </a:rPr>
              <a:t>document.write</a:t>
            </a:r>
            <a:r>
              <a:rPr lang="en-US" dirty="0">
                <a:solidFill>
                  <a:srgbClr val="0070C0"/>
                </a:solidFill>
              </a:rPr>
              <a:t>('n = ' + n + ', and is a ' + </a:t>
            </a:r>
            <a:r>
              <a:rPr lang="en-US" dirty="0" err="1">
                <a:solidFill>
                  <a:srgbClr val="0070C0"/>
                </a:solidFill>
              </a:rPr>
              <a:t>typeof</a:t>
            </a:r>
            <a:r>
              <a:rPr lang="en-US" dirty="0">
                <a:solidFill>
                  <a:srgbClr val="0070C0"/>
                </a:solidFill>
              </a:rPr>
              <a:t> n + '&lt;</a:t>
            </a:r>
            <a:r>
              <a:rPr lang="en-US" dirty="0" err="1">
                <a:solidFill>
                  <a:srgbClr val="0070C0"/>
                </a:solidFill>
              </a:rPr>
              <a:t>br</a:t>
            </a:r>
            <a:r>
              <a:rPr lang="en-US" dirty="0">
                <a:solidFill>
                  <a:srgbClr val="0070C0"/>
                </a:solidFill>
              </a:rPr>
              <a:t>&gt;')</a:t>
            </a:r>
          </a:p>
          <a:p>
            <a:pPr marL="0" indent="0">
              <a:buNone/>
            </a:pPr>
            <a:r>
              <a:rPr lang="en-US" dirty="0">
                <a:solidFill>
                  <a:srgbClr val="0070C0"/>
                </a:solidFill>
              </a:rPr>
              <a:t>&lt;/script&gt;</a:t>
            </a:r>
          </a:p>
          <a:p>
            <a:endParaRPr lang="en-US" dirty="0"/>
          </a:p>
          <a:p>
            <a:pPr marL="0" indent="0">
              <a:buNone/>
            </a:pPr>
            <a:r>
              <a:rPr lang="en-US" dirty="0"/>
              <a:t>The output from this script looks like this:</a:t>
            </a:r>
          </a:p>
          <a:p>
            <a:pPr marL="457200" lvl="1" indent="0">
              <a:buNone/>
            </a:pPr>
            <a:r>
              <a:rPr lang="en-US" b="1" dirty="0"/>
              <a:t>n = 838102050, and is a string</a:t>
            </a:r>
          </a:p>
          <a:p>
            <a:pPr marL="457200" lvl="1" indent="0">
              <a:buNone/>
            </a:pPr>
            <a:r>
              <a:rPr lang="en-US" b="1" dirty="0"/>
              <a:t>n = 838102050, and is a number</a:t>
            </a:r>
          </a:p>
          <a:p>
            <a:pPr marL="457200" lvl="1" indent="0">
              <a:buNone/>
            </a:pPr>
            <a:r>
              <a:rPr lang="en-US" b="1" dirty="0"/>
              <a:t>n = 838102050 plus some text, and is a string</a:t>
            </a:r>
          </a:p>
          <a:p>
            <a:endParaRPr lang="en-US" dirty="0"/>
          </a:p>
        </p:txBody>
      </p:sp>
    </p:spTree>
    <p:extLst>
      <p:ext uri="{BB962C8B-B14F-4D97-AF65-F5344CB8AC3E}">
        <p14:creationId xmlns:p14="http://schemas.microsoft.com/office/powerpoint/2010/main" val="39303915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7EC0-3663-4CE0-B990-08EB92A65D55}"/>
              </a:ext>
            </a:extLst>
          </p:cNvPr>
          <p:cNvSpPr>
            <a:spLocks noGrp="1"/>
          </p:cNvSpPr>
          <p:nvPr>
            <p:ph type="title"/>
          </p:nvPr>
        </p:nvSpPr>
        <p:spPr>
          <a:xfrm>
            <a:off x="838200" y="222245"/>
            <a:ext cx="10515600" cy="1325563"/>
          </a:xfrm>
        </p:spPr>
        <p:txBody>
          <a:bodyPr/>
          <a:lstStyle/>
          <a:p>
            <a:r>
              <a:rPr lang="en-US" dirty="0"/>
              <a:t>Variable Typing</a:t>
            </a:r>
          </a:p>
        </p:txBody>
      </p:sp>
      <p:sp>
        <p:nvSpPr>
          <p:cNvPr id="3" name="Content Placeholder 2">
            <a:extLst>
              <a:ext uri="{FF2B5EF4-FFF2-40B4-BE49-F238E27FC236}">
                <a16:creationId xmlns:a16="http://schemas.microsoft.com/office/drawing/2014/main" id="{DECE5D8A-DC5F-4CBF-AA6E-F506A65A31A6}"/>
              </a:ext>
            </a:extLst>
          </p:cNvPr>
          <p:cNvSpPr>
            <a:spLocks noGrp="1"/>
          </p:cNvSpPr>
          <p:nvPr>
            <p:ph idx="1"/>
          </p:nvPr>
        </p:nvSpPr>
        <p:spPr>
          <a:xfrm>
            <a:off x="838200" y="1711321"/>
            <a:ext cx="10515600" cy="4351338"/>
          </a:xfrm>
        </p:spPr>
        <p:txBody>
          <a:bodyPr>
            <a:normAutofit fontScale="92500" lnSpcReduction="10000"/>
          </a:bodyPr>
          <a:lstStyle/>
          <a:p>
            <a:r>
              <a:rPr lang="en-US" dirty="0"/>
              <a:t>If there is ever any doubt about the type of a variable, or you need to ensure that a variable has a particular type, you can force it to that type by using statements such as the following (which respectively turn a string into a number and a number into a string):</a:t>
            </a:r>
          </a:p>
          <a:p>
            <a:endParaRPr lang="en-US" dirty="0"/>
          </a:p>
          <a:p>
            <a:pPr marL="457200" lvl="1" indent="0">
              <a:buNone/>
            </a:pPr>
            <a:r>
              <a:rPr lang="en-US" dirty="0">
                <a:solidFill>
                  <a:srgbClr val="0070C0"/>
                </a:solidFill>
              </a:rPr>
              <a:t>n = "123"</a:t>
            </a:r>
          </a:p>
          <a:p>
            <a:pPr marL="457200" lvl="1" indent="0">
              <a:buNone/>
            </a:pPr>
            <a:r>
              <a:rPr lang="en-US" dirty="0">
                <a:solidFill>
                  <a:srgbClr val="0070C0"/>
                </a:solidFill>
              </a:rPr>
              <a:t>n *= 1 // Convert 'n' into a number</a:t>
            </a:r>
          </a:p>
          <a:p>
            <a:pPr marL="457200" lvl="1" indent="0">
              <a:buNone/>
            </a:pPr>
            <a:r>
              <a:rPr lang="en-US" dirty="0">
                <a:solidFill>
                  <a:srgbClr val="0070C0"/>
                </a:solidFill>
              </a:rPr>
              <a:t>n = 123</a:t>
            </a:r>
          </a:p>
          <a:p>
            <a:pPr marL="457200" lvl="1" indent="0">
              <a:buNone/>
            </a:pPr>
            <a:r>
              <a:rPr lang="en-US" dirty="0">
                <a:solidFill>
                  <a:srgbClr val="0070C0"/>
                </a:solidFill>
              </a:rPr>
              <a:t>n += "" // Convert 'n' into a string</a:t>
            </a:r>
          </a:p>
          <a:p>
            <a:endParaRPr lang="en-US" dirty="0"/>
          </a:p>
          <a:p>
            <a:r>
              <a:rPr lang="en-US" dirty="0"/>
              <a:t>Or, of course, you can always look up a variable’s type by using the </a:t>
            </a:r>
            <a:r>
              <a:rPr lang="en-US" dirty="0" err="1">
                <a:solidFill>
                  <a:srgbClr val="0070C0"/>
                </a:solidFill>
              </a:rPr>
              <a:t>typeof</a:t>
            </a:r>
            <a:r>
              <a:rPr lang="en-US" dirty="0"/>
              <a:t> operator.</a:t>
            </a:r>
          </a:p>
        </p:txBody>
      </p:sp>
    </p:spTree>
    <p:extLst>
      <p:ext uri="{BB962C8B-B14F-4D97-AF65-F5344CB8AC3E}">
        <p14:creationId xmlns:p14="http://schemas.microsoft.com/office/powerpoint/2010/main" val="39510056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B345F-CADA-4F00-8D6D-D46F5A0026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029382-FF8B-4156-BC63-6CDCBB4821E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366310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7EC0-3663-4CE0-B990-08EB92A65D55}"/>
              </a:ext>
            </a:extLst>
          </p:cNvPr>
          <p:cNvSpPr>
            <a:spLocks noGrp="1"/>
          </p:cNvSpPr>
          <p:nvPr>
            <p:ph type="title"/>
          </p:nvPr>
        </p:nvSpPr>
        <p:spPr>
          <a:xfrm>
            <a:off x="838200" y="222245"/>
            <a:ext cx="10515600" cy="1325563"/>
          </a:xfrm>
        </p:spPr>
        <p:txBody>
          <a:bodyPr/>
          <a:lstStyle/>
          <a:p>
            <a:r>
              <a:rPr lang="en-US" dirty="0"/>
              <a:t>Functions</a:t>
            </a:r>
          </a:p>
        </p:txBody>
      </p:sp>
      <p:sp>
        <p:nvSpPr>
          <p:cNvPr id="3" name="Content Placeholder 2">
            <a:extLst>
              <a:ext uri="{FF2B5EF4-FFF2-40B4-BE49-F238E27FC236}">
                <a16:creationId xmlns:a16="http://schemas.microsoft.com/office/drawing/2014/main" id="{DECE5D8A-DC5F-4CBF-AA6E-F506A65A31A6}"/>
              </a:ext>
            </a:extLst>
          </p:cNvPr>
          <p:cNvSpPr>
            <a:spLocks noGrp="1"/>
          </p:cNvSpPr>
          <p:nvPr>
            <p:ph idx="1"/>
          </p:nvPr>
        </p:nvSpPr>
        <p:spPr>
          <a:xfrm>
            <a:off x="838200" y="1711321"/>
            <a:ext cx="10515600" cy="4351338"/>
          </a:xfrm>
        </p:spPr>
        <p:txBody>
          <a:bodyPr>
            <a:normAutofit/>
          </a:bodyPr>
          <a:lstStyle/>
          <a:p>
            <a:r>
              <a:rPr lang="en-US" dirty="0"/>
              <a:t>As with PHP, JavaScript functions are used to separate out sections of code that perform a particular task. </a:t>
            </a:r>
          </a:p>
          <a:p>
            <a:endParaRPr lang="en-US" dirty="0"/>
          </a:p>
          <a:p>
            <a:pPr marL="457200" lvl="1" indent="0">
              <a:buNone/>
            </a:pPr>
            <a:r>
              <a:rPr lang="en-US" dirty="0">
                <a:solidFill>
                  <a:srgbClr val="0070C0"/>
                </a:solidFill>
              </a:rPr>
              <a:t>&lt;script&gt;</a:t>
            </a:r>
          </a:p>
          <a:p>
            <a:pPr marL="457200" lvl="1" indent="0">
              <a:buNone/>
            </a:pPr>
            <a:r>
              <a:rPr lang="en-US" dirty="0">
                <a:solidFill>
                  <a:srgbClr val="0070C0"/>
                </a:solidFill>
              </a:rPr>
              <a:t>	function product(a, b)</a:t>
            </a:r>
          </a:p>
          <a:p>
            <a:pPr marL="457200" lvl="1" indent="0">
              <a:buNone/>
            </a:pPr>
            <a:r>
              <a:rPr lang="en-US" dirty="0">
                <a:solidFill>
                  <a:srgbClr val="0070C0"/>
                </a:solidFill>
              </a:rPr>
              <a:t>	{</a:t>
            </a:r>
          </a:p>
          <a:p>
            <a:pPr marL="457200" lvl="1" indent="0">
              <a:buNone/>
            </a:pPr>
            <a:r>
              <a:rPr lang="en-US" dirty="0">
                <a:solidFill>
                  <a:srgbClr val="0070C0"/>
                </a:solidFill>
              </a:rPr>
              <a:t>		return a*b</a:t>
            </a:r>
          </a:p>
          <a:p>
            <a:pPr marL="457200" lvl="1" indent="0">
              <a:buNone/>
            </a:pPr>
            <a:r>
              <a:rPr lang="en-US" dirty="0">
                <a:solidFill>
                  <a:srgbClr val="0070C0"/>
                </a:solidFill>
              </a:rPr>
              <a:t>	}</a:t>
            </a:r>
          </a:p>
          <a:p>
            <a:pPr marL="457200" lvl="1" indent="0">
              <a:buNone/>
            </a:pPr>
            <a:r>
              <a:rPr lang="en-US" dirty="0">
                <a:solidFill>
                  <a:srgbClr val="0070C0"/>
                </a:solidFill>
              </a:rPr>
              <a:t>&lt;/script&gt;</a:t>
            </a:r>
          </a:p>
          <a:p>
            <a:endParaRPr lang="en-US" dirty="0"/>
          </a:p>
        </p:txBody>
      </p:sp>
    </p:spTree>
    <p:extLst>
      <p:ext uri="{BB962C8B-B14F-4D97-AF65-F5344CB8AC3E}">
        <p14:creationId xmlns:p14="http://schemas.microsoft.com/office/powerpoint/2010/main" val="19102452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7EC0-3663-4CE0-B990-08EB92A65D55}"/>
              </a:ext>
            </a:extLst>
          </p:cNvPr>
          <p:cNvSpPr>
            <a:spLocks noGrp="1"/>
          </p:cNvSpPr>
          <p:nvPr>
            <p:ph type="title"/>
          </p:nvPr>
        </p:nvSpPr>
        <p:spPr>
          <a:xfrm>
            <a:off x="838200" y="222245"/>
            <a:ext cx="10515600" cy="1325563"/>
          </a:xfrm>
        </p:spPr>
        <p:txBody>
          <a:bodyPr/>
          <a:lstStyle/>
          <a:p>
            <a:r>
              <a:rPr lang="en-US" dirty="0"/>
              <a:t>Global Variables</a:t>
            </a:r>
            <a:br>
              <a:rPr lang="en-US" dirty="0"/>
            </a:br>
            <a:endParaRPr lang="en-US" dirty="0"/>
          </a:p>
        </p:txBody>
      </p:sp>
      <p:sp>
        <p:nvSpPr>
          <p:cNvPr id="3" name="Content Placeholder 2">
            <a:extLst>
              <a:ext uri="{FF2B5EF4-FFF2-40B4-BE49-F238E27FC236}">
                <a16:creationId xmlns:a16="http://schemas.microsoft.com/office/drawing/2014/main" id="{DECE5D8A-DC5F-4CBF-AA6E-F506A65A31A6}"/>
              </a:ext>
            </a:extLst>
          </p:cNvPr>
          <p:cNvSpPr>
            <a:spLocks noGrp="1"/>
          </p:cNvSpPr>
          <p:nvPr>
            <p:ph idx="1"/>
          </p:nvPr>
        </p:nvSpPr>
        <p:spPr>
          <a:xfrm>
            <a:off x="838200" y="1711321"/>
            <a:ext cx="10515600" cy="4351338"/>
          </a:xfrm>
        </p:spPr>
        <p:txBody>
          <a:bodyPr>
            <a:normAutofit fontScale="92500" lnSpcReduction="10000"/>
          </a:bodyPr>
          <a:lstStyle/>
          <a:p>
            <a:r>
              <a:rPr lang="en-US" dirty="0"/>
              <a:t>Global variables are ones defined outside of any functions (or within functions, but defined without the </a:t>
            </a:r>
            <a:r>
              <a:rPr lang="en-US" dirty="0" err="1">
                <a:solidFill>
                  <a:srgbClr val="0070C0"/>
                </a:solidFill>
              </a:rPr>
              <a:t>var</a:t>
            </a:r>
            <a:r>
              <a:rPr lang="en-US" dirty="0"/>
              <a:t> keyword). They can be defined in the following ways:</a:t>
            </a:r>
          </a:p>
          <a:p>
            <a:endParaRPr lang="en-US" dirty="0"/>
          </a:p>
          <a:p>
            <a:pPr marL="457200" lvl="1" indent="0">
              <a:buNone/>
            </a:pPr>
            <a:r>
              <a:rPr lang="en-US" dirty="0">
                <a:solidFill>
                  <a:srgbClr val="0070C0"/>
                </a:solidFill>
              </a:rPr>
              <a:t>a = 123 	// Global scope</a:t>
            </a:r>
          </a:p>
          <a:p>
            <a:pPr marL="457200" lvl="1" indent="0">
              <a:buNone/>
            </a:pPr>
            <a:r>
              <a:rPr lang="en-US" dirty="0" err="1">
                <a:solidFill>
                  <a:srgbClr val="0070C0"/>
                </a:solidFill>
              </a:rPr>
              <a:t>var</a:t>
            </a:r>
            <a:r>
              <a:rPr lang="en-US" dirty="0">
                <a:solidFill>
                  <a:srgbClr val="0070C0"/>
                </a:solidFill>
              </a:rPr>
              <a:t> b = 456 	  // Global scope</a:t>
            </a:r>
          </a:p>
          <a:p>
            <a:pPr marL="457200" lvl="1" indent="0">
              <a:buNone/>
            </a:pPr>
            <a:r>
              <a:rPr lang="en-US" dirty="0">
                <a:solidFill>
                  <a:srgbClr val="0070C0"/>
                </a:solidFill>
              </a:rPr>
              <a:t>if (a == 123) </a:t>
            </a:r>
            <a:r>
              <a:rPr lang="en-US" dirty="0" err="1">
                <a:solidFill>
                  <a:srgbClr val="0070C0"/>
                </a:solidFill>
              </a:rPr>
              <a:t>var</a:t>
            </a:r>
            <a:r>
              <a:rPr lang="en-US" dirty="0">
                <a:solidFill>
                  <a:srgbClr val="0070C0"/>
                </a:solidFill>
              </a:rPr>
              <a:t> c = 789   // Global scope</a:t>
            </a:r>
          </a:p>
          <a:p>
            <a:endParaRPr lang="en-US" dirty="0"/>
          </a:p>
          <a:p>
            <a:endParaRPr lang="en-US" dirty="0"/>
          </a:p>
          <a:p>
            <a:pPr marL="457200" lvl="1" indent="0">
              <a:buNone/>
            </a:pPr>
            <a:r>
              <a:rPr lang="en-US" dirty="0"/>
              <a:t>Regardless of whether you are using the </a:t>
            </a:r>
            <a:r>
              <a:rPr lang="en-US" dirty="0" err="1">
                <a:solidFill>
                  <a:srgbClr val="0070C0"/>
                </a:solidFill>
              </a:rPr>
              <a:t>var</a:t>
            </a:r>
            <a:r>
              <a:rPr lang="en-US" dirty="0"/>
              <a:t> keyword, as long as a variable is defined outside of a function, it is global in scope. This means that every part of a script can have access to it.</a:t>
            </a:r>
          </a:p>
        </p:txBody>
      </p:sp>
    </p:spTree>
    <p:extLst>
      <p:ext uri="{BB962C8B-B14F-4D97-AF65-F5344CB8AC3E}">
        <p14:creationId xmlns:p14="http://schemas.microsoft.com/office/powerpoint/2010/main" val="21693498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7EC0-3663-4CE0-B990-08EB92A65D55}"/>
              </a:ext>
            </a:extLst>
          </p:cNvPr>
          <p:cNvSpPr>
            <a:spLocks noGrp="1"/>
          </p:cNvSpPr>
          <p:nvPr>
            <p:ph type="title"/>
          </p:nvPr>
        </p:nvSpPr>
        <p:spPr>
          <a:xfrm>
            <a:off x="838200" y="222245"/>
            <a:ext cx="10515600" cy="1325563"/>
          </a:xfrm>
        </p:spPr>
        <p:txBody>
          <a:bodyPr>
            <a:normAutofit/>
          </a:bodyPr>
          <a:lstStyle/>
          <a:p>
            <a:r>
              <a:rPr lang="en-US" dirty="0"/>
              <a:t>Local Variables</a:t>
            </a:r>
          </a:p>
        </p:txBody>
      </p:sp>
      <p:sp>
        <p:nvSpPr>
          <p:cNvPr id="3" name="Content Placeholder 2">
            <a:extLst>
              <a:ext uri="{FF2B5EF4-FFF2-40B4-BE49-F238E27FC236}">
                <a16:creationId xmlns:a16="http://schemas.microsoft.com/office/drawing/2014/main" id="{DECE5D8A-DC5F-4CBF-AA6E-F506A65A31A6}"/>
              </a:ext>
            </a:extLst>
          </p:cNvPr>
          <p:cNvSpPr>
            <a:spLocks noGrp="1"/>
          </p:cNvSpPr>
          <p:nvPr>
            <p:ph idx="1"/>
          </p:nvPr>
        </p:nvSpPr>
        <p:spPr>
          <a:xfrm>
            <a:off x="838200" y="1711321"/>
            <a:ext cx="10515600" cy="4846642"/>
          </a:xfrm>
        </p:spPr>
        <p:txBody>
          <a:bodyPr>
            <a:normAutofit/>
          </a:bodyPr>
          <a:lstStyle/>
          <a:p>
            <a:pPr marL="0" indent="0">
              <a:buNone/>
            </a:pPr>
            <a:r>
              <a:rPr lang="en-US" b="1" dirty="0">
                <a:solidFill>
                  <a:srgbClr val="002060"/>
                </a:solidFill>
              </a:rPr>
              <a:t>Parameters passed to a function automatically have local scope</a:t>
            </a:r>
            <a:r>
              <a:rPr lang="en-US" dirty="0"/>
              <a:t>; that is, they can be referenced only from within that function. However, there is one exception. </a:t>
            </a:r>
          </a:p>
          <a:p>
            <a:pPr marL="0" indent="0">
              <a:buNone/>
            </a:pPr>
            <a:endParaRPr lang="en-US" dirty="0"/>
          </a:p>
          <a:p>
            <a:pPr marL="0" indent="0">
              <a:buNone/>
            </a:pPr>
            <a:endParaRPr lang="en-US" dirty="0"/>
          </a:p>
          <a:p>
            <a:pPr>
              <a:buFont typeface="Wingdings" panose="05000000000000000000" pitchFamily="2" charset="2"/>
              <a:buChar char="Ø"/>
            </a:pPr>
            <a:r>
              <a:rPr lang="en-US" b="1" dirty="0">
                <a:solidFill>
                  <a:srgbClr val="002060"/>
                </a:solidFill>
              </a:rPr>
              <a:t>Arrays are passed to a function by reference</a:t>
            </a:r>
            <a:r>
              <a:rPr lang="en-US" dirty="0"/>
              <a:t>, so if you modify any elements in an array parameter, the elements of the original array will be modified.</a:t>
            </a:r>
          </a:p>
          <a:p>
            <a:pPr>
              <a:buFont typeface="Wingdings" panose="05000000000000000000" pitchFamily="2" charset="2"/>
              <a:buChar char="Ø"/>
            </a:pPr>
            <a:endParaRPr lang="en-US" sz="700" dirty="0"/>
          </a:p>
          <a:p>
            <a:endParaRPr lang="en-US" dirty="0"/>
          </a:p>
        </p:txBody>
      </p:sp>
    </p:spTree>
    <p:extLst>
      <p:ext uri="{BB962C8B-B14F-4D97-AF65-F5344CB8AC3E}">
        <p14:creationId xmlns:p14="http://schemas.microsoft.com/office/powerpoint/2010/main" val="5640647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7EC0-3663-4CE0-B990-08EB92A65D55}"/>
              </a:ext>
            </a:extLst>
          </p:cNvPr>
          <p:cNvSpPr>
            <a:spLocks noGrp="1"/>
          </p:cNvSpPr>
          <p:nvPr>
            <p:ph type="title"/>
          </p:nvPr>
        </p:nvSpPr>
        <p:spPr>
          <a:xfrm>
            <a:off x="838200" y="222245"/>
            <a:ext cx="10515600" cy="1325563"/>
          </a:xfrm>
        </p:spPr>
        <p:txBody>
          <a:bodyPr>
            <a:normAutofit/>
          </a:bodyPr>
          <a:lstStyle/>
          <a:p>
            <a:r>
              <a:rPr lang="en-US" dirty="0"/>
              <a:t>Local Variables</a:t>
            </a:r>
          </a:p>
        </p:txBody>
      </p:sp>
      <p:sp>
        <p:nvSpPr>
          <p:cNvPr id="3" name="Content Placeholder 2">
            <a:extLst>
              <a:ext uri="{FF2B5EF4-FFF2-40B4-BE49-F238E27FC236}">
                <a16:creationId xmlns:a16="http://schemas.microsoft.com/office/drawing/2014/main" id="{DECE5D8A-DC5F-4CBF-AA6E-F506A65A31A6}"/>
              </a:ext>
            </a:extLst>
          </p:cNvPr>
          <p:cNvSpPr>
            <a:spLocks noGrp="1"/>
          </p:cNvSpPr>
          <p:nvPr>
            <p:ph idx="1"/>
          </p:nvPr>
        </p:nvSpPr>
        <p:spPr>
          <a:xfrm>
            <a:off x="838200" y="1711321"/>
            <a:ext cx="10515600" cy="4846642"/>
          </a:xfrm>
        </p:spPr>
        <p:txBody>
          <a:bodyPr>
            <a:normAutofit lnSpcReduction="10000"/>
          </a:bodyPr>
          <a:lstStyle/>
          <a:p>
            <a:r>
              <a:rPr lang="en-US" dirty="0"/>
              <a:t>To define a local variable that has scope only within the current function, and has not been passed as a parameter, use the </a:t>
            </a:r>
            <a:r>
              <a:rPr lang="en-US" dirty="0" err="1">
                <a:solidFill>
                  <a:srgbClr val="0070C0"/>
                </a:solidFill>
              </a:rPr>
              <a:t>var</a:t>
            </a:r>
            <a:r>
              <a:rPr lang="en-US" dirty="0"/>
              <a:t> keyword. </a:t>
            </a:r>
          </a:p>
          <a:p>
            <a:endParaRPr lang="en-US" dirty="0"/>
          </a:p>
          <a:p>
            <a:pPr marL="457200" lvl="1" indent="0">
              <a:buNone/>
            </a:pPr>
            <a:r>
              <a:rPr lang="en-US" dirty="0">
                <a:solidFill>
                  <a:srgbClr val="0070C0"/>
                </a:solidFill>
              </a:rPr>
              <a:t>&lt;script&gt;</a:t>
            </a:r>
          </a:p>
          <a:p>
            <a:pPr marL="457200" lvl="1" indent="0">
              <a:buNone/>
            </a:pPr>
            <a:r>
              <a:rPr lang="en-US" dirty="0">
                <a:solidFill>
                  <a:srgbClr val="0070C0"/>
                </a:solidFill>
              </a:rPr>
              <a:t>	function test()</a:t>
            </a:r>
          </a:p>
          <a:p>
            <a:pPr marL="457200" lvl="1" indent="0">
              <a:buNone/>
            </a:pPr>
            <a:r>
              <a:rPr lang="en-US" dirty="0">
                <a:solidFill>
                  <a:srgbClr val="0070C0"/>
                </a:solidFill>
              </a:rPr>
              <a:t>	{</a:t>
            </a:r>
          </a:p>
          <a:p>
            <a:pPr marL="457200" lvl="1" indent="0">
              <a:buNone/>
            </a:pPr>
            <a:r>
              <a:rPr lang="en-US" dirty="0">
                <a:solidFill>
                  <a:srgbClr val="0070C0"/>
                </a:solidFill>
              </a:rPr>
              <a:t>		a = 123 	 // Global scope</a:t>
            </a:r>
          </a:p>
          <a:p>
            <a:pPr marL="457200" lvl="1" indent="0">
              <a:buNone/>
            </a:pPr>
            <a:r>
              <a:rPr lang="en-US" dirty="0">
                <a:solidFill>
                  <a:srgbClr val="0070C0"/>
                </a:solidFill>
              </a:rPr>
              <a:t>		</a:t>
            </a:r>
            <a:r>
              <a:rPr lang="en-US" dirty="0" err="1">
                <a:solidFill>
                  <a:srgbClr val="0070C0"/>
                </a:solidFill>
              </a:rPr>
              <a:t>var</a:t>
            </a:r>
            <a:r>
              <a:rPr lang="en-US" dirty="0">
                <a:solidFill>
                  <a:srgbClr val="0070C0"/>
                </a:solidFill>
              </a:rPr>
              <a:t> b = 456 	// Local scope</a:t>
            </a:r>
          </a:p>
          <a:p>
            <a:pPr marL="457200" lvl="1" indent="0">
              <a:buNone/>
            </a:pPr>
            <a:r>
              <a:rPr lang="en-US" dirty="0">
                <a:solidFill>
                  <a:srgbClr val="0070C0"/>
                </a:solidFill>
              </a:rPr>
              <a:t>		if (a == 123) </a:t>
            </a:r>
            <a:r>
              <a:rPr lang="en-US" dirty="0" err="1">
                <a:solidFill>
                  <a:srgbClr val="0070C0"/>
                </a:solidFill>
              </a:rPr>
              <a:t>var</a:t>
            </a:r>
            <a:r>
              <a:rPr lang="en-US" dirty="0">
                <a:solidFill>
                  <a:srgbClr val="0070C0"/>
                </a:solidFill>
              </a:rPr>
              <a:t> c = 789 	// Local scope</a:t>
            </a:r>
          </a:p>
          <a:p>
            <a:pPr marL="457200" lvl="1" indent="0">
              <a:buNone/>
            </a:pPr>
            <a:r>
              <a:rPr lang="en-US" dirty="0">
                <a:solidFill>
                  <a:srgbClr val="0070C0"/>
                </a:solidFill>
              </a:rPr>
              <a:t>	}</a:t>
            </a:r>
          </a:p>
          <a:p>
            <a:pPr marL="457200" lvl="1" indent="0">
              <a:buNone/>
            </a:pPr>
            <a:r>
              <a:rPr lang="en-US" dirty="0">
                <a:solidFill>
                  <a:srgbClr val="0070C0"/>
                </a:solidFill>
              </a:rPr>
              <a:t>&lt;/script&gt;</a:t>
            </a:r>
          </a:p>
          <a:p>
            <a:pPr>
              <a:buFont typeface="Wingdings" panose="05000000000000000000" pitchFamily="2" charset="2"/>
              <a:buChar char="Ø"/>
            </a:pPr>
            <a:endParaRPr lang="en-US" sz="700" dirty="0"/>
          </a:p>
          <a:p>
            <a:endParaRPr lang="en-US" dirty="0"/>
          </a:p>
        </p:txBody>
      </p:sp>
    </p:spTree>
    <p:extLst>
      <p:ext uri="{BB962C8B-B14F-4D97-AF65-F5344CB8AC3E}">
        <p14:creationId xmlns:p14="http://schemas.microsoft.com/office/powerpoint/2010/main" val="2821554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38319F-383E-41BF-BCFF-53B606EB5193}"/>
              </a:ext>
            </a:extLst>
          </p:cNvPr>
          <p:cNvSpPr>
            <a:spLocks noGrp="1"/>
          </p:cNvSpPr>
          <p:nvPr>
            <p:ph type="title"/>
          </p:nvPr>
        </p:nvSpPr>
        <p:spPr/>
        <p:txBody>
          <a:bodyPr/>
          <a:lstStyle/>
          <a:p>
            <a:r>
              <a:rPr lang="en-US" dirty="0"/>
              <a:t>JavaScript</a:t>
            </a:r>
          </a:p>
        </p:txBody>
      </p:sp>
      <p:sp>
        <p:nvSpPr>
          <p:cNvPr id="5" name="Content Placeholder 4">
            <a:extLst>
              <a:ext uri="{FF2B5EF4-FFF2-40B4-BE49-F238E27FC236}">
                <a16:creationId xmlns:a16="http://schemas.microsoft.com/office/drawing/2014/main" id="{E7E26035-2247-419D-91B4-F38FF70666C1}"/>
              </a:ext>
            </a:extLst>
          </p:cNvPr>
          <p:cNvSpPr>
            <a:spLocks noGrp="1"/>
          </p:cNvSpPr>
          <p:nvPr>
            <p:ph idx="1"/>
          </p:nvPr>
        </p:nvSpPr>
        <p:spPr/>
        <p:txBody>
          <a:bodyPr>
            <a:normAutofit/>
          </a:bodyPr>
          <a:lstStyle/>
          <a:p>
            <a:r>
              <a:rPr lang="en-US" dirty="0"/>
              <a:t>Because both </a:t>
            </a:r>
            <a:r>
              <a:rPr lang="en-US" b="1" dirty="0"/>
              <a:t>JavaScript</a:t>
            </a:r>
            <a:r>
              <a:rPr lang="en-US" dirty="0"/>
              <a:t> and </a:t>
            </a:r>
            <a:r>
              <a:rPr lang="en-US" b="1" dirty="0"/>
              <a:t>PHP</a:t>
            </a:r>
            <a:r>
              <a:rPr lang="en-US" dirty="0"/>
              <a:t> support much of the structured programming syntax used by the     programming language, they look very similar to each other. </a:t>
            </a:r>
          </a:p>
          <a:p>
            <a:endParaRPr lang="en-US" dirty="0"/>
          </a:p>
          <a:p>
            <a:endParaRPr lang="en-US" dirty="0"/>
          </a:p>
          <a:p>
            <a:r>
              <a:rPr lang="en-US" dirty="0"/>
              <a:t>They are both fairly high-level languages, too; for instance, they are </a:t>
            </a:r>
            <a:r>
              <a:rPr lang="en-US" b="1" dirty="0">
                <a:solidFill>
                  <a:srgbClr val="002060"/>
                </a:solidFill>
              </a:rPr>
              <a:t>weakly typed</a:t>
            </a:r>
            <a:r>
              <a:rPr lang="en-US" dirty="0"/>
              <a:t>, so it’s easy to change a variable to a new type just by using it in a new context.</a:t>
            </a:r>
          </a:p>
        </p:txBody>
      </p:sp>
      <p:pic>
        <p:nvPicPr>
          <p:cNvPr id="2" name="Picture 1">
            <a:extLst>
              <a:ext uri="{FF2B5EF4-FFF2-40B4-BE49-F238E27FC236}">
                <a16:creationId xmlns:a16="http://schemas.microsoft.com/office/drawing/2014/main" id="{6D239A3A-53A3-4906-BF3E-1FA508372076}"/>
              </a:ext>
            </a:extLst>
          </p:cNvPr>
          <p:cNvPicPr>
            <a:picLocks noChangeAspect="1"/>
          </p:cNvPicPr>
          <p:nvPr/>
        </p:nvPicPr>
        <p:blipFill>
          <a:blip r:embed="rId2"/>
          <a:stretch>
            <a:fillRect/>
          </a:stretch>
        </p:blipFill>
        <p:spPr>
          <a:xfrm>
            <a:off x="5930665" y="2293040"/>
            <a:ext cx="281287" cy="300039"/>
          </a:xfrm>
          <a:prstGeom prst="rect">
            <a:avLst/>
          </a:prstGeom>
        </p:spPr>
      </p:pic>
    </p:spTree>
    <p:extLst>
      <p:ext uri="{BB962C8B-B14F-4D97-AF65-F5344CB8AC3E}">
        <p14:creationId xmlns:p14="http://schemas.microsoft.com/office/powerpoint/2010/main" val="16704894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7EC0-3663-4CE0-B990-08EB92A65D55}"/>
              </a:ext>
            </a:extLst>
          </p:cNvPr>
          <p:cNvSpPr>
            <a:spLocks noGrp="1"/>
          </p:cNvSpPr>
          <p:nvPr>
            <p:ph type="title"/>
          </p:nvPr>
        </p:nvSpPr>
        <p:spPr>
          <a:xfrm>
            <a:off x="838200" y="222245"/>
            <a:ext cx="10515600" cy="1325563"/>
          </a:xfrm>
        </p:spPr>
        <p:txBody>
          <a:bodyPr>
            <a:normAutofit/>
          </a:bodyPr>
          <a:lstStyle/>
          <a:p>
            <a:r>
              <a:rPr lang="en-US" dirty="0"/>
              <a:t>Local Variables</a:t>
            </a:r>
          </a:p>
        </p:txBody>
      </p:sp>
      <p:sp>
        <p:nvSpPr>
          <p:cNvPr id="3" name="Content Placeholder 2">
            <a:extLst>
              <a:ext uri="{FF2B5EF4-FFF2-40B4-BE49-F238E27FC236}">
                <a16:creationId xmlns:a16="http://schemas.microsoft.com/office/drawing/2014/main" id="{DECE5D8A-DC5F-4CBF-AA6E-F506A65A31A6}"/>
              </a:ext>
            </a:extLst>
          </p:cNvPr>
          <p:cNvSpPr>
            <a:spLocks noGrp="1"/>
          </p:cNvSpPr>
          <p:nvPr>
            <p:ph idx="1"/>
          </p:nvPr>
        </p:nvSpPr>
        <p:spPr>
          <a:xfrm>
            <a:off x="838200" y="1547808"/>
            <a:ext cx="10515600" cy="5053017"/>
          </a:xfrm>
        </p:spPr>
        <p:txBody>
          <a:bodyPr>
            <a:normAutofit fontScale="77500" lnSpcReduction="20000"/>
          </a:bodyPr>
          <a:lstStyle/>
          <a:p>
            <a:r>
              <a:rPr lang="en-US" dirty="0"/>
              <a:t>To test whether scope setting has worked in PHP, we can use the </a:t>
            </a:r>
            <a:r>
              <a:rPr lang="en-US" dirty="0" err="1">
                <a:solidFill>
                  <a:srgbClr val="0070C0"/>
                </a:solidFill>
              </a:rPr>
              <a:t>isset</a:t>
            </a:r>
            <a:r>
              <a:rPr lang="en-US" dirty="0"/>
              <a:t> function. </a:t>
            </a:r>
          </a:p>
          <a:p>
            <a:pPr>
              <a:buFont typeface="Courier New" panose="02070309020205020404" pitchFamily="49" charset="0"/>
              <a:buChar char="o"/>
            </a:pPr>
            <a:r>
              <a:rPr lang="en-US" dirty="0"/>
              <a:t>But in JavaScript there isn’t one, so in this example we use the </a:t>
            </a:r>
            <a:r>
              <a:rPr lang="en-US" dirty="0" err="1">
                <a:solidFill>
                  <a:srgbClr val="0070C0"/>
                </a:solidFill>
              </a:rPr>
              <a:t>typeof</a:t>
            </a:r>
            <a:r>
              <a:rPr lang="en-US" dirty="0"/>
              <a:t> operator, which returns the string undefined when a variable is not defined.</a:t>
            </a:r>
          </a:p>
          <a:p>
            <a:endParaRPr lang="en-US" sz="700" dirty="0"/>
          </a:p>
          <a:p>
            <a:pPr marL="457200" lvl="1" indent="0">
              <a:buNone/>
            </a:pPr>
            <a:r>
              <a:rPr lang="en-US" dirty="0">
                <a:solidFill>
                  <a:srgbClr val="0070C0"/>
                </a:solidFill>
              </a:rPr>
              <a:t>&lt;script&gt;</a:t>
            </a:r>
          </a:p>
          <a:p>
            <a:pPr marL="457200" lvl="1" indent="0">
              <a:buNone/>
            </a:pPr>
            <a:r>
              <a:rPr lang="en-US" dirty="0">
                <a:solidFill>
                  <a:srgbClr val="0070C0"/>
                </a:solidFill>
              </a:rPr>
              <a:t>	test()</a:t>
            </a:r>
          </a:p>
          <a:p>
            <a:pPr marL="457200" lvl="1" indent="0">
              <a:buNone/>
            </a:pPr>
            <a:r>
              <a:rPr lang="en-US" dirty="0">
                <a:solidFill>
                  <a:srgbClr val="0070C0"/>
                </a:solidFill>
              </a:rPr>
              <a:t>	if (</a:t>
            </a:r>
            <a:r>
              <a:rPr lang="en-US" dirty="0" err="1">
                <a:solidFill>
                  <a:srgbClr val="0070C0"/>
                </a:solidFill>
              </a:rPr>
              <a:t>typeof</a:t>
            </a:r>
            <a:r>
              <a:rPr lang="en-US" dirty="0">
                <a:solidFill>
                  <a:srgbClr val="0070C0"/>
                </a:solidFill>
              </a:rPr>
              <a:t> a != 'undefined') </a:t>
            </a:r>
            <a:r>
              <a:rPr lang="en-US" dirty="0" err="1">
                <a:solidFill>
                  <a:srgbClr val="0070C0"/>
                </a:solidFill>
              </a:rPr>
              <a:t>document.write</a:t>
            </a:r>
            <a:r>
              <a:rPr lang="en-US" dirty="0">
                <a:solidFill>
                  <a:srgbClr val="0070C0"/>
                </a:solidFill>
              </a:rPr>
              <a:t>('a = "' + a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if (</a:t>
            </a:r>
            <a:r>
              <a:rPr lang="en-US" dirty="0" err="1">
                <a:solidFill>
                  <a:srgbClr val="0070C0"/>
                </a:solidFill>
              </a:rPr>
              <a:t>typeof</a:t>
            </a:r>
            <a:r>
              <a:rPr lang="en-US" dirty="0">
                <a:solidFill>
                  <a:srgbClr val="0070C0"/>
                </a:solidFill>
              </a:rPr>
              <a:t> b != 'undefined') </a:t>
            </a:r>
            <a:r>
              <a:rPr lang="en-US" dirty="0" err="1">
                <a:solidFill>
                  <a:srgbClr val="0070C0"/>
                </a:solidFill>
              </a:rPr>
              <a:t>document.write</a:t>
            </a:r>
            <a:r>
              <a:rPr lang="en-US" dirty="0">
                <a:solidFill>
                  <a:srgbClr val="0070C0"/>
                </a:solidFill>
              </a:rPr>
              <a:t>('b = "' + b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if (</a:t>
            </a:r>
            <a:r>
              <a:rPr lang="en-US" dirty="0" err="1">
                <a:solidFill>
                  <a:srgbClr val="0070C0"/>
                </a:solidFill>
              </a:rPr>
              <a:t>typeof</a:t>
            </a:r>
            <a:r>
              <a:rPr lang="en-US" dirty="0">
                <a:solidFill>
                  <a:srgbClr val="0070C0"/>
                </a:solidFill>
              </a:rPr>
              <a:t> c != 'undefined') </a:t>
            </a:r>
            <a:r>
              <a:rPr lang="en-US" dirty="0" err="1">
                <a:solidFill>
                  <a:srgbClr val="0070C0"/>
                </a:solidFill>
              </a:rPr>
              <a:t>document.write</a:t>
            </a:r>
            <a:r>
              <a:rPr lang="en-US" dirty="0">
                <a:solidFill>
                  <a:srgbClr val="0070C0"/>
                </a:solidFill>
              </a:rPr>
              <a:t>('c = "' + c + '"&lt;</a:t>
            </a:r>
            <a:r>
              <a:rPr lang="en-US" dirty="0" err="1">
                <a:solidFill>
                  <a:srgbClr val="0070C0"/>
                </a:solidFill>
              </a:rPr>
              <a:t>br</a:t>
            </a:r>
            <a:r>
              <a:rPr lang="en-US" dirty="0">
                <a:solidFill>
                  <a:srgbClr val="0070C0"/>
                </a:solidFill>
              </a:rPr>
              <a:t>&gt;’)</a:t>
            </a:r>
          </a:p>
          <a:p>
            <a:pPr marL="457200" lvl="1" indent="0">
              <a:buNone/>
            </a:pPr>
            <a:endParaRPr lang="en-US" dirty="0">
              <a:solidFill>
                <a:srgbClr val="0070C0"/>
              </a:solidFill>
            </a:endParaRPr>
          </a:p>
          <a:p>
            <a:pPr marL="457200" lvl="1" indent="0">
              <a:buNone/>
            </a:pPr>
            <a:r>
              <a:rPr lang="en-US" dirty="0">
                <a:solidFill>
                  <a:srgbClr val="0070C0"/>
                </a:solidFill>
              </a:rPr>
              <a:t>	function test() {</a:t>
            </a:r>
          </a:p>
          <a:p>
            <a:pPr marL="457200" lvl="1" indent="0">
              <a:buNone/>
            </a:pPr>
            <a:r>
              <a:rPr lang="en-US" dirty="0">
                <a:solidFill>
                  <a:srgbClr val="0070C0"/>
                </a:solidFill>
              </a:rPr>
              <a:t>		a = 123</a:t>
            </a:r>
          </a:p>
          <a:p>
            <a:pPr marL="457200" lvl="1" indent="0">
              <a:buNone/>
            </a:pPr>
            <a:r>
              <a:rPr lang="en-US" dirty="0">
                <a:solidFill>
                  <a:srgbClr val="0070C0"/>
                </a:solidFill>
              </a:rPr>
              <a:t>		</a:t>
            </a:r>
            <a:r>
              <a:rPr lang="en-US" dirty="0" err="1">
                <a:solidFill>
                  <a:srgbClr val="0070C0"/>
                </a:solidFill>
              </a:rPr>
              <a:t>var</a:t>
            </a:r>
            <a:r>
              <a:rPr lang="en-US" dirty="0">
                <a:solidFill>
                  <a:srgbClr val="0070C0"/>
                </a:solidFill>
              </a:rPr>
              <a:t> b = 456</a:t>
            </a:r>
          </a:p>
          <a:p>
            <a:pPr marL="457200" lvl="1" indent="0">
              <a:buNone/>
            </a:pPr>
            <a:r>
              <a:rPr lang="en-US" dirty="0">
                <a:solidFill>
                  <a:srgbClr val="0070C0"/>
                </a:solidFill>
              </a:rPr>
              <a:t>		if (a == 123) </a:t>
            </a:r>
            <a:r>
              <a:rPr lang="en-US" dirty="0" err="1">
                <a:solidFill>
                  <a:srgbClr val="0070C0"/>
                </a:solidFill>
              </a:rPr>
              <a:t>var</a:t>
            </a:r>
            <a:r>
              <a:rPr lang="en-US" dirty="0">
                <a:solidFill>
                  <a:srgbClr val="0070C0"/>
                </a:solidFill>
              </a:rPr>
              <a:t> c = 789</a:t>
            </a:r>
          </a:p>
          <a:p>
            <a:pPr marL="457200" lvl="1" indent="0">
              <a:buNone/>
            </a:pPr>
            <a:r>
              <a:rPr lang="en-US" dirty="0">
                <a:solidFill>
                  <a:srgbClr val="0070C0"/>
                </a:solidFill>
              </a:rPr>
              <a:t>	}</a:t>
            </a:r>
          </a:p>
          <a:p>
            <a:pPr marL="457200" lvl="1" indent="0">
              <a:buNone/>
            </a:pPr>
            <a:r>
              <a:rPr lang="en-US" dirty="0">
                <a:solidFill>
                  <a:srgbClr val="0070C0"/>
                </a:solidFill>
              </a:rPr>
              <a:t>&lt;/script&gt;</a:t>
            </a:r>
          </a:p>
          <a:p>
            <a:pPr marL="457200" lvl="1" indent="0">
              <a:buNone/>
            </a:pPr>
            <a:endParaRPr lang="en-US" b="1" dirty="0"/>
          </a:p>
          <a:p>
            <a:pPr lvl="1"/>
            <a:r>
              <a:rPr lang="en-US" dirty="0"/>
              <a:t>This shows that only the variable a was given global scope, which is exactly what we would expect, since the variables </a:t>
            </a:r>
            <a:r>
              <a:rPr lang="en-US" dirty="0">
                <a:solidFill>
                  <a:srgbClr val="0070C0"/>
                </a:solidFill>
              </a:rPr>
              <a:t>b</a:t>
            </a:r>
            <a:r>
              <a:rPr lang="en-US" dirty="0"/>
              <a:t> and </a:t>
            </a:r>
            <a:r>
              <a:rPr lang="en-US" dirty="0">
                <a:solidFill>
                  <a:srgbClr val="0070C0"/>
                </a:solidFill>
              </a:rPr>
              <a:t>c</a:t>
            </a:r>
            <a:r>
              <a:rPr lang="en-US" dirty="0"/>
              <a:t> were given local scope by being prefaced with the </a:t>
            </a:r>
            <a:r>
              <a:rPr lang="en-US" dirty="0" err="1">
                <a:solidFill>
                  <a:srgbClr val="0070C0"/>
                </a:solidFill>
              </a:rPr>
              <a:t>var</a:t>
            </a:r>
            <a:r>
              <a:rPr lang="en-US" dirty="0"/>
              <a:t> keyword.</a:t>
            </a:r>
          </a:p>
        </p:txBody>
      </p:sp>
      <p:sp>
        <p:nvSpPr>
          <p:cNvPr id="4" name="Rectangle 3">
            <a:extLst>
              <a:ext uri="{FF2B5EF4-FFF2-40B4-BE49-F238E27FC236}">
                <a16:creationId xmlns:a16="http://schemas.microsoft.com/office/drawing/2014/main" id="{CF4A68CA-6D75-45C0-A55E-A06C7F7AA709}"/>
              </a:ext>
            </a:extLst>
          </p:cNvPr>
          <p:cNvSpPr/>
          <p:nvPr/>
        </p:nvSpPr>
        <p:spPr>
          <a:xfrm>
            <a:off x="8548688" y="4581536"/>
            <a:ext cx="3643312" cy="646331"/>
          </a:xfrm>
          <a:prstGeom prst="rect">
            <a:avLst/>
          </a:prstGeom>
        </p:spPr>
        <p:txBody>
          <a:bodyPr wrap="square">
            <a:spAutoFit/>
          </a:bodyPr>
          <a:lstStyle/>
          <a:p>
            <a:r>
              <a:rPr lang="en-US" dirty="0"/>
              <a:t>The output from this script is the following single line: </a:t>
            </a:r>
            <a:r>
              <a:rPr lang="en-US" b="1" dirty="0"/>
              <a:t>a = "123“</a:t>
            </a:r>
          </a:p>
        </p:txBody>
      </p:sp>
    </p:spTree>
    <p:extLst>
      <p:ext uri="{BB962C8B-B14F-4D97-AF65-F5344CB8AC3E}">
        <p14:creationId xmlns:p14="http://schemas.microsoft.com/office/powerpoint/2010/main" val="300288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7EC0-3663-4CE0-B990-08EB92A65D55}"/>
              </a:ext>
            </a:extLst>
          </p:cNvPr>
          <p:cNvSpPr>
            <a:spLocks noGrp="1"/>
          </p:cNvSpPr>
          <p:nvPr>
            <p:ph type="title"/>
          </p:nvPr>
        </p:nvSpPr>
        <p:spPr>
          <a:xfrm>
            <a:off x="838200" y="222245"/>
            <a:ext cx="10515600" cy="1325563"/>
          </a:xfrm>
        </p:spPr>
        <p:txBody>
          <a:bodyPr>
            <a:normAutofit/>
          </a:bodyPr>
          <a:lstStyle/>
          <a:p>
            <a:r>
              <a:rPr lang="en-US" dirty="0"/>
              <a:t>The Document Object Model</a:t>
            </a:r>
          </a:p>
        </p:txBody>
      </p:sp>
      <p:sp>
        <p:nvSpPr>
          <p:cNvPr id="3" name="Content Placeholder 2">
            <a:extLst>
              <a:ext uri="{FF2B5EF4-FFF2-40B4-BE49-F238E27FC236}">
                <a16:creationId xmlns:a16="http://schemas.microsoft.com/office/drawing/2014/main" id="{DECE5D8A-DC5F-4CBF-AA6E-F506A65A31A6}"/>
              </a:ext>
            </a:extLst>
          </p:cNvPr>
          <p:cNvSpPr>
            <a:spLocks noGrp="1"/>
          </p:cNvSpPr>
          <p:nvPr>
            <p:ph idx="1"/>
          </p:nvPr>
        </p:nvSpPr>
        <p:spPr>
          <a:xfrm>
            <a:off x="838200" y="1547808"/>
            <a:ext cx="10515600" cy="5053017"/>
          </a:xfrm>
        </p:spPr>
        <p:txBody>
          <a:bodyPr>
            <a:normAutofit lnSpcReduction="10000"/>
          </a:bodyPr>
          <a:lstStyle/>
          <a:p>
            <a:r>
              <a:rPr lang="en-US" dirty="0"/>
              <a:t>JavaScript is build around the </a:t>
            </a:r>
            <a:r>
              <a:rPr lang="en-US" i="1" dirty="0"/>
              <a:t>Document Object Model</a:t>
            </a:r>
            <a:r>
              <a:rPr lang="en-US" dirty="0"/>
              <a:t>, or </a:t>
            </a:r>
            <a:r>
              <a:rPr lang="en-US" i="1" dirty="0"/>
              <a:t>DOM</a:t>
            </a:r>
            <a:r>
              <a:rPr lang="en-US" dirty="0"/>
              <a:t>. </a:t>
            </a:r>
          </a:p>
          <a:p>
            <a:pPr marL="457200" lvl="1" indent="0">
              <a:buNone/>
            </a:pPr>
            <a:r>
              <a:rPr lang="en-US" dirty="0"/>
              <a:t>This breaks down the parts of an HTML document into discrete </a:t>
            </a:r>
            <a:r>
              <a:rPr lang="en-US" i="1" dirty="0"/>
              <a:t>objects</a:t>
            </a:r>
            <a:r>
              <a:rPr lang="en-US" dirty="0"/>
              <a:t>, each with its own </a:t>
            </a:r>
            <a:r>
              <a:rPr lang="en-US" i="1" dirty="0"/>
              <a:t>properties </a:t>
            </a:r>
            <a:r>
              <a:rPr lang="en-US" dirty="0"/>
              <a:t>and </a:t>
            </a:r>
            <a:r>
              <a:rPr lang="en-US" i="1" dirty="0"/>
              <a:t>methods </a:t>
            </a:r>
            <a:r>
              <a:rPr lang="en-US" dirty="0"/>
              <a:t>and each subject to JavaScript’s control.</a:t>
            </a:r>
          </a:p>
          <a:p>
            <a:pPr marL="457200" lvl="1" indent="0">
              <a:buNone/>
            </a:pPr>
            <a:endParaRPr lang="en-US" dirty="0"/>
          </a:p>
          <a:p>
            <a:r>
              <a:rPr lang="en-US" dirty="0"/>
              <a:t>JavaScript separates objects, properties, and methods by using a </a:t>
            </a:r>
            <a:r>
              <a:rPr lang="en-US" b="1" i="1" dirty="0">
                <a:solidFill>
                  <a:srgbClr val="002060"/>
                </a:solidFill>
              </a:rPr>
              <a:t>period</a:t>
            </a:r>
            <a:r>
              <a:rPr lang="en-US" dirty="0"/>
              <a:t>. </a:t>
            </a:r>
          </a:p>
          <a:p>
            <a:pPr marL="457200" lvl="1" indent="0">
              <a:buNone/>
            </a:pPr>
            <a:r>
              <a:rPr lang="en-US" dirty="0"/>
              <a:t>For example, let’s consider a business card as an object we’ll call card. </a:t>
            </a:r>
          </a:p>
          <a:p>
            <a:endParaRPr lang="en-US" sz="500" dirty="0"/>
          </a:p>
          <a:p>
            <a:pPr marL="457200" lvl="1" indent="0">
              <a:buNone/>
            </a:pPr>
            <a:r>
              <a:rPr lang="en-US" dirty="0">
                <a:solidFill>
                  <a:srgbClr val="0070C0"/>
                </a:solidFill>
              </a:rPr>
              <a:t>card.name</a:t>
            </a:r>
          </a:p>
          <a:p>
            <a:pPr marL="457200" lvl="1" indent="0">
              <a:buNone/>
            </a:pPr>
            <a:r>
              <a:rPr lang="en-US" dirty="0" err="1">
                <a:solidFill>
                  <a:srgbClr val="0070C0"/>
                </a:solidFill>
              </a:rPr>
              <a:t>card.phone</a:t>
            </a:r>
            <a:endParaRPr lang="en-US" dirty="0">
              <a:solidFill>
                <a:srgbClr val="0070C0"/>
              </a:solidFill>
            </a:endParaRPr>
          </a:p>
          <a:p>
            <a:pPr marL="457200" lvl="1" indent="0">
              <a:buNone/>
            </a:pPr>
            <a:r>
              <a:rPr lang="en-US" dirty="0" err="1">
                <a:solidFill>
                  <a:srgbClr val="0070C0"/>
                </a:solidFill>
              </a:rPr>
              <a:t>card.address</a:t>
            </a:r>
            <a:endParaRPr lang="en-US" dirty="0">
              <a:solidFill>
                <a:srgbClr val="0070C0"/>
              </a:solidFill>
            </a:endParaRPr>
          </a:p>
          <a:p>
            <a:endParaRPr lang="en-US" dirty="0"/>
          </a:p>
          <a:p>
            <a:pPr marL="457200" lvl="1" indent="0">
              <a:buNone/>
            </a:pPr>
            <a:r>
              <a:rPr lang="en-US" dirty="0"/>
              <a:t>For instance, to invoke a method that displays the properties of object card, you might use syntax such as this: </a:t>
            </a:r>
            <a:r>
              <a:rPr lang="en-US" dirty="0" err="1">
                <a:solidFill>
                  <a:srgbClr val="0070C0"/>
                </a:solidFill>
              </a:rPr>
              <a:t>card.display</a:t>
            </a:r>
            <a:r>
              <a:rPr lang="en-US" dirty="0">
                <a:solidFill>
                  <a:srgbClr val="0070C0"/>
                </a:solidFill>
              </a:rPr>
              <a:t>()</a:t>
            </a:r>
          </a:p>
          <a:p>
            <a:pPr marL="457200" lvl="1" indent="0">
              <a:buNone/>
            </a:pPr>
            <a:endParaRPr lang="en-US" dirty="0"/>
          </a:p>
        </p:txBody>
      </p:sp>
    </p:spTree>
    <p:extLst>
      <p:ext uri="{BB962C8B-B14F-4D97-AF65-F5344CB8AC3E}">
        <p14:creationId xmlns:p14="http://schemas.microsoft.com/office/powerpoint/2010/main" val="28494612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7EC0-3663-4CE0-B990-08EB92A65D55}"/>
              </a:ext>
            </a:extLst>
          </p:cNvPr>
          <p:cNvSpPr>
            <a:spLocks noGrp="1"/>
          </p:cNvSpPr>
          <p:nvPr>
            <p:ph type="title"/>
          </p:nvPr>
        </p:nvSpPr>
        <p:spPr>
          <a:xfrm>
            <a:off x="838200" y="222245"/>
            <a:ext cx="10515600" cy="1325563"/>
          </a:xfrm>
        </p:spPr>
        <p:txBody>
          <a:bodyPr>
            <a:normAutofit/>
          </a:bodyPr>
          <a:lstStyle/>
          <a:p>
            <a:r>
              <a:rPr lang="en-US" dirty="0"/>
              <a:t>The Document Object Model</a:t>
            </a:r>
          </a:p>
        </p:txBody>
      </p:sp>
      <p:sp>
        <p:nvSpPr>
          <p:cNvPr id="3" name="Content Placeholder 2">
            <a:extLst>
              <a:ext uri="{FF2B5EF4-FFF2-40B4-BE49-F238E27FC236}">
                <a16:creationId xmlns:a16="http://schemas.microsoft.com/office/drawing/2014/main" id="{DECE5D8A-DC5F-4CBF-AA6E-F506A65A31A6}"/>
              </a:ext>
            </a:extLst>
          </p:cNvPr>
          <p:cNvSpPr>
            <a:spLocks noGrp="1"/>
          </p:cNvSpPr>
          <p:nvPr>
            <p:ph idx="1"/>
          </p:nvPr>
        </p:nvSpPr>
        <p:spPr>
          <a:xfrm>
            <a:off x="838200" y="1547808"/>
            <a:ext cx="10515600" cy="5053017"/>
          </a:xfrm>
        </p:spPr>
        <p:txBody>
          <a:bodyPr>
            <a:normAutofit/>
          </a:bodyPr>
          <a:lstStyle/>
          <a:p>
            <a:r>
              <a:rPr lang="en-US" dirty="0"/>
              <a:t>Within JavaScript, there is a hierarchy of parent and child objects, which is what is known as the </a:t>
            </a:r>
            <a:r>
              <a:rPr lang="en-US" b="1" dirty="0"/>
              <a:t>Document Object Model</a:t>
            </a:r>
          </a:p>
        </p:txBody>
      </p:sp>
      <p:pic>
        <p:nvPicPr>
          <p:cNvPr id="4" name="Picture 3">
            <a:extLst>
              <a:ext uri="{FF2B5EF4-FFF2-40B4-BE49-F238E27FC236}">
                <a16:creationId xmlns:a16="http://schemas.microsoft.com/office/drawing/2014/main" id="{24FB4288-D439-4081-A228-3573293A2934}"/>
              </a:ext>
            </a:extLst>
          </p:cNvPr>
          <p:cNvPicPr>
            <a:picLocks noChangeAspect="1"/>
          </p:cNvPicPr>
          <p:nvPr/>
        </p:nvPicPr>
        <p:blipFill>
          <a:blip r:embed="rId3"/>
          <a:stretch>
            <a:fillRect/>
          </a:stretch>
        </p:blipFill>
        <p:spPr>
          <a:xfrm>
            <a:off x="1352550" y="2657475"/>
            <a:ext cx="9486900" cy="3943350"/>
          </a:xfrm>
          <a:prstGeom prst="rect">
            <a:avLst/>
          </a:prstGeom>
        </p:spPr>
      </p:pic>
    </p:spTree>
    <p:extLst>
      <p:ext uri="{BB962C8B-B14F-4D97-AF65-F5344CB8AC3E}">
        <p14:creationId xmlns:p14="http://schemas.microsoft.com/office/powerpoint/2010/main" val="21887920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7EC0-3663-4CE0-B990-08EB92A65D55}"/>
              </a:ext>
            </a:extLst>
          </p:cNvPr>
          <p:cNvSpPr>
            <a:spLocks noGrp="1"/>
          </p:cNvSpPr>
          <p:nvPr>
            <p:ph type="title"/>
          </p:nvPr>
        </p:nvSpPr>
        <p:spPr>
          <a:xfrm>
            <a:off x="838200" y="222245"/>
            <a:ext cx="10515600" cy="1325563"/>
          </a:xfrm>
        </p:spPr>
        <p:txBody>
          <a:bodyPr>
            <a:normAutofit/>
          </a:bodyPr>
          <a:lstStyle/>
          <a:p>
            <a:r>
              <a:rPr lang="en-US" dirty="0"/>
              <a:t>The Document Object Model</a:t>
            </a:r>
          </a:p>
        </p:txBody>
      </p:sp>
      <p:sp>
        <p:nvSpPr>
          <p:cNvPr id="3" name="Content Placeholder 2">
            <a:extLst>
              <a:ext uri="{FF2B5EF4-FFF2-40B4-BE49-F238E27FC236}">
                <a16:creationId xmlns:a16="http://schemas.microsoft.com/office/drawing/2014/main" id="{DECE5D8A-DC5F-4CBF-AA6E-F506A65A31A6}"/>
              </a:ext>
            </a:extLst>
          </p:cNvPr>
          <p:cNvSpPr>
            <a:spLocks noGrp="1"/>
          </p:cNvSpPr>
          <p:nvPr>
            <p:ph idx="1"/>
          </p:nvPr>
        </p:nvSpPr>
        <p:spPr>
          <a:xfrm>
            <a:off x="838200" y="1547808"/>
            <a:ext cx="10515600" cy="5053017"/>
          </a:xfrm>
        </p:spPr>
        <p:txBody>
          <a:bodyPr>
            <a:normAutofit/>
          </a:bodyPr>
          <a:lstStyle/>
          <a:p>
            <a:r>
              <a:rPr lang="en-US" dirty="0"/>
              <a:t>The figure uses HTML tags that you are already familiar with to illustrate the parent/child relationship between the various objects in a document. </a:t>
            </a:r>
          </a:p>
          <a:p>
            <a:pPr marL="457200" lvl="1" indent="0">
              <a:buNone/>
            </a:pPr>
            <a:r>
              <a:rPr lang="en-US" dirty="0"/>
              <a:t>For example, a URL within a link is part of the body of an HTML document. In JavaScript, it is referenced like this:</a:t>
            </a:r>
          </a:p>
          <a:p>
            <a:pPr marL="0" indent="0" algn="ctr">
              <a:buNone/>
            </a:pPr>
            <a:r>
              <a:rPr lang="en-US" dirty="0" err="1">
                <a:solidFill>
                  <a:srgbClr val="0070C0"/>
                </a:solidFill>
              </a:rPr>
              <a:t>url</a:t>
            </a:r>
            <a:r>
              <a:rPr lang="en-US" dirty="0">
                <a:solidFill>
                  <a:srgbClr val="0070C0"/>
                </a:solidFill>
              </a:rPr>
              <a:t> = </a:t>
            </a:r>
            <a:r>
              <a:rPr lang="en-US" dirty="0" err="1">
                <a:solidFill>
                  <a:srgbClr val="0070C0"/>
                </a:solidFill>
              </a:rPr>
              <a:t>document.links.linkname.href</a:t>
            </a:r>
            <a:endParaRPr lang="en-US" dirty="0">
              <a:solidFill>
                <a:srgbClr val="0070C0"/>
              </a:solidFill>
            </a:endParaRPr>
          </a:p>
          <a:p>
            <a:endParaRPr lang="en-US" dirty="0"/>
          </a:p>
          <a:p>
            <a:pPr marL="457200" lvl="1" indent="0">
              <a:buNone/>
            </a:pPr>
            <a:r>
              <a:rPr lang="en-US" dirty="0">
                <a:solidFill>
                  <a:srgbClr val="0070C0"/>
                </a:solidFill>
              </a:rPr>
              <a:t>document</a:t>
            </a:r>
            <a:r>
              <a:rPr lang="en-US" dirty="0"/>
              <a:t> refers to the </a:t>
            </a:r>
            <a:r>
              <a:rPr lang="en-US" dirty="0">
                <a:solidFill>
                  <a:srgbClr val="0070C0"/>
                </a:solidFill>
              </a:rPr>
              <a:t>&lt;html&gt; </a:t>
            </a:r>
            <a:r>
              <a:rPr lang="en-US" dirty="0"/>
              <a:t>and </a:t>
            </a:r>
            <a:r>
              <a:rPr lang="en-US" dirty="0">
                <a:solidFill>
                  <a:srgbClr val="0070C0"/>
                </a:solidFill>
              </a:rPr>
              <a:t>&lt;body&gt; </a:t>
            </a:r>
            <a:r>
              <a:rPr lang="en-US" dirty="0"/>
              <a:t>tags</a:t>
            </a:r>
          </a:p>
          <a:p>
            <a:pPr marL="457200" lvl="1" indent="0">
              <a:buNone/>
            </a:pPr>
            <a:r>
              <a:rPr lang="en-US" dirty="0" err="1">
                <a:solidFill>
                  <a:srgbClr val="0070C0"/>
                </a:solidFill>
              </a:rPr>
              <a:t>links.linkname</a:t>
            </a:r>
            <a:r>
              <a:rPr lang="en-US" dirty="0">
                <a:solidFill>
                  <a:srgbClr val="0070C0"/>
                </a:solidFill>
              </a:rPr>
              <a:t> </a:t>
            </a:r>
            <a:r>
              <a:rPr lang="en-US" dirty="0"/>
              <a:t>to the </a:t>
            </a:r>
            <a:r>
              <a:rPr lang="en-US" dirty="0">
                <a:solidFill>
                  <a:srgbClr val="0070C0"/>
                </a:solidFill>
              </a:rPr>
              <a:t>&lt;a&gt; </a:t>
            </a:r>
            <a:r>
              <a:rPr lang="en-US" dirty="0"/>
              <a:t>tag</a:t>
            </a:r>
          </a:p>
          <a:p>
            <a:pPr marL="457200" lvl="1" indent="0">
              <a:buNone/>
            </a:pPr>
            <a:r>
              <a:rPr lang="en-US" dirty="0" err="1">
                <a:solidFill>
                  <a:srgbClr val="0070C0"/>
                </a:solidFill>
              </a:rPr>
              <a:t>href</a:t>
            </a:r>
            <a:r>
              <a:rPr lang="en-US" dirty="0"/>
              <a:t> to the </a:t>
            </a:r>
            <a:r>
              <a:rPr lang="en-US" dirty="0" err="1">
                <a:solidFill>
                  <a:srgbClr val="0070C0"/>
                </a:solidFill>
              </a:rPr>
              <a:t>href</a:t>
            </a:r>
            <a:r>
              <a:rPr lang="en-US" dirty="0"/>
              <a:t> attribute</a:t>
            </a:r>
          </a:p>
          <a:p>
            <a:endParaRPr lang="en-US" dirty="0"/>
          </a:p>
          <a:p>
            <a:endParaRPr lang="en-US" b="1" dirty="0"/>
          </a:p>
        </p:txBody>
      </p:sp>
      <p:pic>
        <p:nvPicPr>
          <p:cNvPr id="5" name="Picture 4">
            <a:extLst>
              <a:ext uri="{FF2B5EF4-FFF2-40B4-BE49-F238E27FC236}">
                <a16:creationId xmlns:a16="http://schemas.microsoft.com/office/drawing/2014/main" id="{CD15DB39-F327-4A65-990A-86705D583AAB}"/>
              </a:ext>
            </a:extLst>
          </p:cNvPr>
          <p:cNvPicPr>
            <a:picLocks noChangeAspect="1"/>
          </p:cNvPicPr>
          <p:nvPr/>
        </p:nvPicPr>
        <p:blipFill>
          <a:blip r:embed="rId3"/>
          <a:stretch>
            <a:fillRect/>
          </a:stretch>
        </p:blipFill>
        <p:spPr>
          <a:xfrm>
            <a:off x="9563100" y="3256320"/>
            <a:ext cx="1481138" cy="3344505"/>
          </a:xfrm>
          <a:prstGeom prst="rect">
            <a:avLst/>
          </a:prstGeom>
        </p:spPr>
      </p:pic>
    </p:spTree>
    <p:extLst>
      <p:ext uri="{BB962C8B-B14F-4D97-AF65-F5344CB8AC3E}">
        <p14:creationId xmlns:p14="http://schemas.microsoft.com/office/powerpoint/2010/main" val="4043882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7EC0-3663-4CE0-B990-08EB92A65D55}"/>
              </a:ext>
            </a:extLst>
          </p:cNvPr>
          <p:cNvSpPr>
            <a:spLocks noGrp="1"/>
          </p:cNvSpPr>
          <p:nvPr>
            <p:ph type="title"/>
          </p:nvPr>
        </p:nvSpPr>
        <p:spPr>
          <a:xfrm>
            <a:off x="838200" y="222245"/>
            <a:ext cx="10515600" cy="1325563"/>
          </a:xfrm>
        </p:spPr>
        <p:txBody>
          <a:bodyPr>
            <a:normAutofit/>
          </a:bodyPr>
          <a:lstStyle/>
          <a:p>
            <a:r>
              <a:rPr lang="en-US" dirty="0"/>
              <a:t>The Document Object Model</a:t>
            </a:r>
          </a:p>
        </p:txBody>
      </p:sp>
      <p:sp>
        <p:nvSpPr>
          <p:cNvPr id="3" name="Content Placeholder 2">
            <a:extLst>
              <a:ext uri="{FF2B5EF4-FFF2-40B4-BE49-F238E27FC236}">
                <a16:creationId xmlns:a16="http://schemas.microsoft.com/office/drawing/2014/main" id="{DECE5D8A-DC5F-4CBF-AA6E-F506A65A31A6}"/>
              </a:ext>
            </a:extLst>
          </p:cNvPr>
          <p:cNvSpPr>
            <a:spLocks noGrp="1"/>
          </p:cNvSpPr>
          <p:nvPr>
            <p:ph idx="1"/>
          </p:nvPr>
        </p:nvSpPr>
        <p:spPr>
          <a:xfrm>
            <a:off x="838200" y="1547808"/>
            <a:ext cx="10515600" cy="5053017"/>
          </a:xfrm>
        </p:spPr>
        <p:txBody>
          <a:bodyPr>
            <a:normAutofit/>
          </a:bodyPr>
          <a:lstStyle/>
          <a:p>
            <a:pPr marL="457200" lvl="1" indent="0">
              <a:buNone/>
            </a:pPr>
            <a:r>
              <a:rPr lang="en-US" dirty="0">
                <a:solidFill>
                  <a:srgbClr val="0070C0"/>
                </a:solidFill>
              </a:rPr>
              <a:t>&lt;html&gt;</a:t>
            </a:r>
          </a:p>
          <a:p>
            <a:pPr marL="457200" lvl="1" indent="0">
              <a:buNone/>
            </a:pPr>
            <a:r>
              <a:rPr lang="en-US" dirty="0">
                <a:solidFill>
                  <a:srgbClr val="0070C0"/>
                </a:solidFill>
              </a:rPr>
              <a:t>&lt;head&gt;</a:t>
            </a:r>
          </a:p>
          <a:p>
            <a:pPr marL="457200" lvl="1" indent="0">
              <a:buNone/>
            </a:pPr>
            <a:r>
              <a:rPr lang="en-US" dirty="0">
                <a:solidFill>
                  <a:srgbClr val="0070C0"/>
                </a:solidFill>
              </a:rPr>
              <a:t>	&lt;title&gt;Link Test&lt;/title&gt;</a:t>
            </a:r>
          </a:p>
          <a:p>
            <a:pPr marL="457200" lvl="1" indent="0">
              <a:buNone/>
            </a:pPr>
            <a:r>
              <a:rPr lang="en-US" dirty="0">
                <a:solidFill>
                  <a:srgbClr val="0070C0"/>
                </a:solidFill>
              </a:rPr>
              <a:t>&lt;/head&gt;</a:t>
            </a:r>
          </a:p>
          <a:p>
            <a:pPr marL="457200" lvl="1" indent="0">
              <a:buNone/>
            </a:pPr>
            <a:r>
              <a:rPr lang="en-US" dirty="0">
                <a:solidFill>
                  <a:srgbClr val="0070C0"/>
                </a:solidFill>
              </a:rPr>
              <a:t>&lt;body&gt;</a:t>
            </a:r>
          </a:p>
          <a:p>
            <a:pPr marL="457200" lvl="1" indent="0">
              <a:buNone/>
            </a:pPr>
            <a:r>
              <a:rPr lang="en-US" dirty="0">
                <a:solidFill>
                  <a:srgbClr val="0070C0"/>
                </a:solidFill>
              </a:rPr>
              <a:t>		&lt;a id="</a:t>
            </a:r>
            <a:r>
              <a:rPr lang="en-US" dirty="0" err="1">
                <a:solidFill>
                  <a:srgbClr val="0070C0"/>
                </a:solidFill>
              </a:rPr>
              <a:t>mylink</a:t>
            </a:r>
            <a:r>
              <a:rPr lang="en-US" dirty="0">
                <a:solidFill>
                  <a:srgbClr val="0070C0"/>
                </a:solidFill>
              </a:rPr>
              <a:t>" </a:t>
            </a:r>
            <a:r>
              <a:rPr lang="en-US" dirty="0" err="1">
                <a:solidFill>
                  <a:srgbClr val="0070C0"/>
                </a:solidFill>
              </a:rPr>
              <a:t>href</a:t>
            </a:r>
            <a:r>
              <a:rPr lang="en-US" dirty="0">
                <a:solidFill>
                  <a:srgbClr val="0070C0"/>
                </a:solidFill>
              </a:rPr>
              <a:t>="http://mysite.com"&gt;Click me&lt;/a&gt;&lt;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&lt;script&gt;</a:t>
            </a:r>
          </a:p>
          <a:p>
            <a:pPr marL="457200" lvl="1" indent="0">
              <a:buNone/>
            </a:pPr>
            <a:r>
              <a:rPr lang="en-US" dirty="0">
                <a:solidFill>
                  <a:srgbClr val="0070C0"/>
                </a:solidFill>
              </a:rPr>
              <a:t>			</a:t>
            </a:r>
            <a:r>
              <a:rPr lang="en-US" dirty="0" err="1">
                <a:solidFill>
                  <a:srgbClr val="0070C0"/>
                </a:solidFill>
              </a:rPr>
              <a:t>url</a:t>
            </a:r>
            <a:r>
              <a:rPr lang="en-US" dirty="0">
                <a:solidFill>
                  <a:srgbClr val="0070C0"/>
                </a:solidFill>
              </a:rPr>
              <a:t> = </a:t>
            </a:r>
            <a:r>
              <a:rPr lang="en-US" dirty="0" err="1">
                <a:solidFill>
                  <a:srgbClr val="0070C0"/>
                </a:solidFill>
              </a:rPr>
              <a:t>document.links.mylink.href</a:t>
            </a: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('The URL is ' + </a:t>
            </a:r>
            <a:r>
              <a:rPr lang="en-US" dirty="0" err="1">
                <a:solidFill>
                  <a:srgbClr val="0070C0"/>
                </a:solidFill>
              </a:rPr>
              <a:t>url</a:t>
            </a:r>
            <a:r>
              <a:rPr lang="en-US" dirty="0">
                <a:solidFill>
                  <a:srgbClr val="0070C0"/>
                </a:solidFill>
              </a:rPr>
              <a:t>)</a:t>
            </a:r>
          </a:p>
          <a:p>
            <a:pPr marL="457200" lvl="1" indent="0">
              <a:buNone/>
            </a:pPr>
            <a:r>
              <a:rPr lang="en-US" dirty="0">
                <a:solidFill>
                  <a:srgbClr val="0070C0"/>
                </a:solidFill>
              </a:rPr>
              <a:t>		&lt;/script&gt;</a:t>
            </a:r>
          </a:p>
          <a:p>
            <a:pPr marL="457200" lvl="1" indent="0">
              <a:buNone/>
            </a:pPr>
            <a:r>
              <a:rPr lang="en-US" dirty="0">
                <a:solidFill>
                  <a:srgbClr val="0070C0"/>
                </a:solidFill>
              </a:rPr>
              <a:t>&lt;/body&gt;</a:t>
            </a:r>
          </a:p>
          <a:p>
            <a:pPr marL="457200" lvl="1" indent="0">
              <a:buNone/>
            </a:pPr>
            <a:r>
              <a:rPr lang="en-US" dirty="0">
                <a:solidFill>
                  <a:srgbClr val="0070C0"/>
                </a:solidFill>
              </a:rPr>
              <a:t>&lt;/html&gt;</a:t>
            </a:r>
          </a:p>
          <a:p>
            <a:endParaRPr lang="en-US" dirty="0"/>
          </a:p>
        </p:txBody>
      </p:sp>
      <p:sp>
        <p:nvSpPr>
          <p:cNvPr id="4" name="Rectangle 3">
            <a:extLst>
              <a:ext uri="{FF2B5EF4-FFF2-40B4-BE49-F238E27FC236}">
                <a16:creationId xmlns:a16="http://schemas.microsoft.com/office/drawing/2014/main" id="{E7ADB02D-670F-449B-806A-2F36F4CD001C}"/>
              </a:ext>
            </a:extLst>
          </p:cNvPr>
          <p:cNvSpPr/>
          <p:nvPr/>
        </p:nvSpPr>
        <p:spPr>
          <a:xfrm>
            <a:off x="7620000" y="5677495"/>
            <a:ext cx="6096000" cy="923330"/>
          </a:xfrm>
          <a:prstGeom prst="rect">
            <a:avLst/>
          </a:prstGeom>
        </p:spPr>
        <p:txBody>
          <a:bodyPr>
            <a:spAutoFit/>
          </a:bodyPr>
          <a:lstStyle/>
          <a:p>
            <a:r>
              <a:rPr lang="en-US" dirty="0"/>
              <a:t>The output from this example is as follows:</a:t>
            </a:r>
          </a:p>
          <a:p>
            <a:r>
              <a:rPr lang="en-US" b="1" dirty="0"/>
              <a:t>Click me</a:t>
            </a:r>
          </a:p>
          <a:p>
            <a:r>
              <a:rPr lang="en-US" b="1" dirty="0"/>
              <a:t>The URL is http://mysite.com</a:t>
            </a:r>
          </a:p>
        </p:txBody>
      </p:sp>
    </p:spTree>
    <p:extLst>
      <p:ext uri="{BB962C8B-B14F-4D97-AF65-F5344CB8AC3E}">
        <p14:creationId xmlns:p14="http://schemas.microsoft.com/office/powerpoint/2010/main" val="5319559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7EC0-3663-4CE0-B990-08EB92A65D55}"/>
              </a:ext>
            </a:extLst>
          </p:cNvPr>
          <p:cNvSpPr>
            <a:spLocks noGrp="1"/>
          </p:cNvSpPr>
          <p:nvPr>
            <p:ph type="title"/>
          </p:nvPr>
        </p:nvSpPr>
        <p:spPr>
          <a:xfrm>
            <a:off x="838200" y="222245"/>
            <a:ext cx="10515600" cy="1325563"/>
          </a:xfrm>
        </p:spPr>
        <p:txBody>
          <a:bodyPr>
            <a:normAutofit/>
          </a:bodyPr>
          <a:lstStyle/>
          <a:p>
            <a:r>
              <a:rPr lang="en-US" dirty="0"/>
              <a:t>The Document Object Model</a:t>
            </a:r>
          </a:p>
        </p:txBody>
      </p:sp>
      <p:sp>
        <p:nvSpPr>
          <p:cNvPr id="3" name="Content Placeholder 2">
            <a:extLst>
              <a:ext uri="{FF2B5EF4-FFF2-40B4-BE49-F238E27FC236}">
                <a16:creationId xmlns:a16="http://schemas.microsoft.com/office/drawing/2014/main" id="{DECE5D8A-DC5F-4CBF-AA6E-F506A65A31A6}"/>
              </a:ext>
            </a:extLst>
          </p:cNvPr>
          <p:cNvSpPr>
            <a:spLocks noGrp="1"/>
          </p:cNvSpPr>
          <p:nvPr>
            <p:ph idx="1"/>
          </p:nvPr>
        </p:nvSpPr>
        <p:spPr>
          <a:xfrm>
            <a:off x="838200" y="1547808"/>
            <a:ext cx="10515600" cy="5053017"/>
          </a:xfrm>
        </p:spPr>
        <p:txBody>
          <a:bodyPr>
            <a:normAutofit lnSpcReduction="10000"/>
          </a:bodyPr>
          <a:lstStyle/>
          <a:p>
            <a:r>
              <a:rPr lang="en-US" dirty="0"/>
              <a:t>The second line of output comes from the </a:t>
            </a:r>
            <a:r>
              <a:rPr lang="en-US" dirty="0" err="1">
                <a:solidFill>
                  <a:srgbClr val="0070C0"/>
                </a:solidFill>
              </a:rPr>
              <a:t>document.write</a:t>
            </a:r>
            <a:r>
              <a:rPr lang="en-US" dirty="0">
                <a:solidFill>
                  <a:srgbClr val="0070C0"/>
                </a:solidFill>
              </a:rPr>
              <a:t> </a:t>
            </a:r>
            <a:r>
              <a:rPr lang="en-US" dirty="0"/>
              <a:t>method. </a:t>
            </a:r>
          </a:p>
          <a:p>
            <a:pPr marL="457200" lvl="1" indent="0">
              <a:buNone/>
            </a:pPr>
            <a:r>
              <a:rPr lang="en-US" dirty="0"/>
              <a:t>Notice how the code follows the document tree down from document to links to </a:t>
            </a:r>
            <a:r>
              <a:rPr lang="en-US" dirty="0" err="1">
                <a:solidFill>
                  <a:srgbClr val="0070C0"/>
                </a:solidFill>
              </a:rPr>
              <a:t>mylink</a:t>
            </a:r>
            <a:r>
              <a:rPr lang="en-US" dirty="0"/>
              <a:t> (the id given to the link) to </a:t>
            </a:r>
            <a:r>
              <a:rPr lang="en-US" dirty="0" err="1">
                <a:solidFill>
                  <a:srgbClr val="0070C0"/>
                </a:solidFill>
              </a:rPr>
              <a:t>href</a:t>
            </a:r>
            <a:r>
              <a:rPr lang="en-US" dirty="0"/>
              <a:t> (the URL destination value).</a:t>
            </a:r>
          </a:p>
          <a:p>
            <a:pPr marL="457200" lvl="1" indent="0">
              <a:buNone/>
            </a:pPr>
            <a:endParaRPr lang="en-US" dirty="0"/>
          </a:p>
          <a:p>
            <a:r>
              <a:rPr lang="en-US" dirty="0"/>
              <a:t>There is also a short form that works equally well, which </a:t>
            </a:r>
            <a:r>
              <a:rPr lang="en-US" b="1" dirty="0">
                <a:solidFill>
                  <a:srgbClr val="002060"/>
                </a:solidFill>
              </a:rPr>
              <a:t>starts with the value in the id attribute</a:t>
            </a:r>
            <a:r>
              <a:rPr lang="en-US" dirty="0"/>
              <a:t>: </a:t>
            </a:r>
            <a:r>
              <a:rPr lang="en-US" dirty="0" err="1">
                <a:solidFill>
                  <a:srgbClr val="0070C0"/>
                </a:solidFill>
              </a:rPr>
              <a:t>mylink.href</a:t>
            </a:r>
            <a:r>
              <a:rPr lang="en-US" dirty="0"/>
              <a:t> </a:t>
            </a:r>
          </a:p>
          <a:p>
            <a:endParaRPr lang="en-US" dirty="0"/>
          </a:p>
          <a:p>
            <a:pPr marL="0" indent="0">
              <a:buNone/>
            </a:pPr>
            <a:r>
              <a:rPr lang="en-US" dirty="0"/>
              <a:t>   So you can replace this:</a:t>
            </a:r>
          </a:p>
          <a:p>
            <a:endParaRPr lang="en-US" sz="400" dirty="0"/>
          </a:p>
          <a:p>
            <a:pPr marL="457200" lvl="1" indent="0">
              <a:buNone/>
            </a:pPr>
            <a:r>
              <a:rPr lang="en-US" dirty="0" err="1">
                <a:solidFill>
                  <a:srgbClr val="0070C0"/>
                </a:solidFill>
              </a:rPr>
              <a:t>url</a:t>
            </a:r>
            <a:r>
              <a:rPr lang="en-US" dirty="0">
                <a:solidFill>
                  <a:srgbClr val="0070C0"/>
                </a:solidFill>
              </a:rPr>
              <a:t> = </a:t>
            </a:r>
            <a:r>
              <a:rPr lang="en-US" dirty="0" err="1">
                <a:solidFill>
                  <a:srgbClr val="0070C0"/>
                </a:solidFill>
              </a:rPr>
              <a:t>document.links.mylink.href</a:t>
            </a:r>
            <a:endParaRPr lang="en-US" dirty="0">
              <a:solidFill>
                <a:srgbClr val="0070C0"/>
              </a:solidFill>
            </a:endParaRPr>
          </a:p>
          <a:p>
            <a:endParaRPr lang="en-US" sz="400" dirty="0"/>
          </a:p>
          <a:p>
            <a:pPr marL="0" indent="0">
              <a:buNone/>
            </a:pPr>
            <a:r>
              <a:rPr lang="en-US" dirty="0"/>
              <a:t>   with the following:</a:t>
            </a:r>
          </a:p>
          <a:p>
            <a:pPr marL="0" indent="0">
              <a:buNone/>
            </a:pPr>
            <a:endParaRPr lang="en-US" sz="400" dirty="0"/>
          </a:p>
          <a:p>
            <a:pPr marL="457200" lvl="1" indent="0">
              <a:buNone/>
            </a:pPr>
            <a:r>
              <a:rPr lang="en-US" dirty="0" err="1">
                <a:solidFill>
                  <a:srgbClr val="0070C0"/>
                </a:solidFill>
              </a:rPr>
              <a:t>url</a:t>
            </a:r>
            <a:r>
              <a:rPr lang="en-US" dirty="0">
                <a:solidFill>
                  <a:srgbClr val="0070C0"/>
                </a:solidFill>
              </a:rPr>
              <a:t> = </a:t>
            </a:r>
            <a:r>
              <a:rPr lang="en-US" dirty="0" err="1">
                <a:solidFill>
                  <a:srgbClr val="0070C0"/>
                </a:solidFill>
              </a:rPr>
              <a:t>mylink.href</a:t>
            </a:r>
            <a:endParaRPr lang="en-US" b="1" dirty="0">
              <a:solidFill>
                <a:srgbClr val="0070C0"/>
              </a:solidFill>
            </a:endParaRPr>
          </a:p>
          <a:p>
            <a:endParaRPr lang="en-US" dirty="0"/>
          </a:p>
        </p:txBody>
      </p:sp>
    </p:spTree>
    <p:extLst>
      <p:ext uri="{BB962C8B-B14F-4D97-AF65-F5344CB8AC3E}">
        <p14:creationId xmlns:p14="http://schemas.microsoft.com/office/powerpoint/2010/main" val="16267188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7EC0-3663-4CE0-B990-08EB92A65D55}"/>
              </a:ext>
            </a:extLst>
          </p:cNvPr>
          <p:cNvSpPr>
            <a:spLocks noGrp="1"/>
          </p:cNvSpPr>
          <p:nvPr>
            <p:ph type="title"/>
          </p:nvPr>
        </p:nvSpPr>
        <p:spPr>
          <a:xfrm>
            <a:off x="838200" y="222245"/>
            <a:ext cx="10515600" cy="1325563"/>
          </a:xfrm>
        </p:spPr>
        <p:txBody>
          <a:bodyPr>
            <a:normAutofit/>
          </a:bodyPr>
          <a:lstStyle/>
          <a:p>
            <a:r>
              <a:rPr lang="en-US" dirty="0"/>
              <a:t>But It’s Not That Simple</a:t>
            </a:r>
          </a:p>
        </p:txBody>
      </p:sp>
      <p:sp>
        <p:nvSpPr>
          <p:cNvPr id="3" name="Content Placeholder 2">
            <a:extLst>
              <a:ext uri="{FF2B5EF4-FFF2-40B4-BE49-F238E27FC236}">
                <a16:creationId xmlns:a16="http://schemas.microsoft.com/office/drawing/2014/main" id="{DECE5D8A-DC5F-4CBF-AA6E-F506A65A31A6}"/>
              </a:ext>
            </a:extLst>
          </p:cNvPr>
          <p:cNvSpPr>
            <a:spLocks noGrp="1"/>
          </p:cNvSpPr>
          <p:nvPr>
            <p:ph idx="1"/>
          </p:nvPr>
        </p:nvSpPr>
        <p:spPr>
          <a:xfrm>
            <a:off x="838200" y="1547808"/>
            <a:ext cx="10515600" cy="5053017"/>
          </a:xfrm>
        </p:spPr>
        <p:txBody>
          <a:bodyPr>
            <a:normAutofit/>
          </a:bodyPr>
          <a:lstStyle/>
          <a:p>
            <a:r>
              <a:rPr lang="en-US" dirty="0"/>
              <a:t>If you tried the example in Safari, Firefox, Opera, or Chrome, it will have worked just great. </a:t>
            </a:r>
          </a:p>
          <a:p>
            <a:pPr>
              <a:buFont typeface="Courier New" panose="02070309020205020404" pitchFamily="49" charset="0"/>
              <a:buChar char="o"/>
            </a:pPr>
            <a:r>
              <a:rPr lang="en-US" dirty="0"/>
              <a:t>But in Internet Explorer it will fail, because Microsoft’s implementation of JavaScript, called </a:t>
            </a:r>
            <a:r>
              <a:rPr lang="en-US" u="sng" dirty="0"/>
              <a:t>JScript</a:t>
            </a:r>
            <a:r>
              <a:rPr lang="en-US" dirty="0"/>
              <a:t>, has many subtle differences from the recognized standards.</a:t>
            </a:r>
          </a:p>
          <a:p>
            <a:endParaRPr lang="en-US" dirty="0"/>
          </a:p>
          <a:p>
            <a:endParaRPr lang="en-US" dirty="0"/>
          </a:p>
          <a:p>
            <a:endParaRPr lang="en-US" dirty="0"/>
          </a:p>
          <a:p>
            <a:pPr marL="0" indent="0">
              <a:buNone/>
            </a:pPr>
            <a:r>
              <a:rPr lang="en-US" dirty="0"/>
              <a:t>Welcome to the world of advanced web development!</a:t>
            </a:r>
          </a:p>
          <a:p>
            <a:endParaRPr lang="en-US" dirty="0"/>
          </a:p>
        </p:txBody>
      </p:sp>
    </p:spTree>
    <p:extLst>
      <p:ext uri="{BB962C8B-B14F-4D97-AF65-F5344CB8AC3E}">
        <p14:creationId xmlns:p14="http://schemas.microsoft.com/office/powerpoint/2010/main" val="13547057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7EC0-3663-4CE0-B990-08EB92A65D55}"/>
              </a:ext>
            </a:extLst>
          </p:cNvPr>
          <p:cNvSpPr>
            <a:spLocks noGrp="1"/>
          </p:cNvSpPr>
          <p:nvPr>
            <p:ph type="title"/>
          </p:nvPr>
        </p:nvSpPr>
        <p:spPr>
          <a:xfrm>
            <a:off x="838200" y="222245"/>
            <a:ext cx="10515600" cy="1325563"/>
          </a:xfrm>
        </p:spPr>
        <p:txBody>
          <a:bodyPr>
            <a:normAutofit/>
          </a:bodyPr>
          <a:lstStyle/>
          <a:p>
            <a:r>
              <a:rPr lang="en-US" dirty="0"/>
              <a:t>But It’s Not That Simple</a:t>
            </a:r>
          </a:p>
        </p:txBody>
      </p:sp>
      <p:sp>
        <p:nvSpPr>
          <p:cNvPr id="3" name="Content Placeholder 2">
            <a:extLst>
              <a:ext uri="{FF2B5EF4-FFF2-40B4-BE49-F238E27FC236}">
                <a16:creationId xmlns:a16="http://schemas.microsoft.com/office/drawing/2014/main" id="{DECE5D8A-DC5F-4CBF-AA6E-F506A65A31A6}"/>
              </a:ext>
            </a:extLst>
          </p:cNvPr>
          <p:cNvSpPr>
            <a:spLocks noGrp="1"/>
          </p:cNvSpPr>
          <p:nvPr>
            <p:ph idx="1"/>
          </p:nvPr>
        </p:nvSpPr>
        <p:spPr>
          <a:xfrm>
            <a:off x="838200" y="1547808"/>
            <a:ext cx="10515600" cy="5053017"/>
          </a:xfrm>
        </p:spPr>
        <p:txBody>
          <a:bodyPr>
            <a:normAutofit lnSpcReduction="10000"/>
          </a:bodyPr>
          <a:lstStyle/>
          <a:p>
            <a:pPr marL="0" indent="0">
              <a:buNone/>
            </a:pPr>
            <a:r>
              <a:rPr lang="en-US" dirty="0"/>
              <a:t>So what can we do about this? </a:t>
            </a:r>
          </a:p>
          <a:p>
            <a:pPr marL="0" indent="0">
              <a:buNone/>
            </a:pPr>
            <a:endParaRPr lang="en-US" sz="500" dirty="0"/>
          </a:p>
          <a:p>
            <a:r>
              <a:rPr lang="en-US" dirty="0"/>
              <a:t>Well, in this case, instead of using the links child object of the parent document object, which Internet Explorer balks at, you have to replace it with </a:t>
            </a:r>
            <a:r>
              <a:rPr lang="en-US" b="1" dirty="0">
                <a:solidFill>
                  <a:srgbClr val="002060"/>
                </a:solidFill>
              </a:rPr>
              <a:t>a method to fetch the element by its </a:t>
            </a:r>
            <a:r>
              <a:rPr lang="en-US" b="1" dirty="0">
                <a:solidFill>
                  <a:srgbClr val="0070C0"/>
                </a:solidFill>
              </a:rPr>
              <a:t>id</a:t>
            </a:r>
            <a:r>
              <a:rPr lang="en-US" dirty="0"/>
              <a:t>. Therefore, the following line:</a:t>
            </a:r>
          </a:p>
          <a:p>
            <a:endParaRPr lang="en-US" sz="600" dirty="0"/>
          </a:p>
          <a:p>
            <a:pPr marL="457200" lvl="1" indent="0">
              <a:buNone/>
            </a:pPr>
            <a:r>
              <a:rPr lang="en-US" dirty="0" err="1">
                <a:solidFill>
                  <a:srgbClr val="0070C0"/>
                </a:solidFill>
              </a:rPr>
              <a:t>url</a:t>
            </a:r>
            <a:r>
              <a:rPr lang="en-US" dirty="0">
                <a:solidFill>
                  <a:srgbClr val="0070C0"/>
                </a:solidFill>
              </a:rPr>
              <a:t> = </a:t>
            </a:r>
            <a:r>
              <a:rPr lang="en-US" dirty="0" err="1">
                <a:solidFill>
                  <a:srgbClr val="0070C0"/>
                </a:solidFill>
              </a:rPr>
              <a:t>document.links.mylink.href</a:t>
            </a:r>
            <a:endParaRPr lang="en-US" dirty="0">
              <a:solidFill>
                <a:srgbClr val="0070C0"/>
              </a:solidFill>
            </a:endParaRPr>
          </a:p>
          <a:p>
            <a:pPr marL="457200" lvl="1" indent="0">
              <a:buNone/>
            </a:pPr>
            <a:endParaRPr lang="en-US" sz="600" dirty="0">
              <a:solidFill>
                <a:srgbClr val="0070C0"/>
              </a:solidFill>
            </a:endParaRPr>
          </a:p>
          <a:p>
            <a:pPr marL="0" indent="0">
              <a:buNone/>
            </a:pPr>
            <a:r>
              <a:rPr lang="en-US" dirty="0"/>
              <a:t>    can be replaced with this one:</a:t>
            </a:r>
          </a:p>
          <a:p>
            <a:pPr marL="0" indent="0">
              <a:buNone/>
            </a:pPr>
            <a:endParaRPr lang="en-US" sz="700" dirty="0"/>
          </a:p>
          <a:p>
            <a:pPr marL="457200" lvl="1" indent="0">
              <a:buNone/>
            </a:pPr>
            <a:r>
              <a:rPr lang="nl-NL" dirty="0">
                <a:solidFill>
                  <a:srgbClr val="0070C0"/>
                </a:solidFill>
              </a:rPr>
              <a:t>url = document.getElementById('mylink').href</a:t>
            </a:r>
          </a:p>
          <a:p>
            <a:pPr marL="457200" lvl="1" indent="0">
              <a:buNone/>
            </a:pPr>
            <a:endParaRPr lang="nl-NL" dirty="0">
              <a:solidFill>
                <a:srgbClr val="0070C0"/>
              </a:solidFill>
            </a:endParaRPr>
          </a:p>
          <a:p>
            <a:pPr marL="457200" lvl="1" indent="0">
              <a:buNone/>
            </a:pPr>
            <a:endParaRPr lang="nl-NL" sz="700" dirty="0">
              <a:solidFill>
                <a:srgbClr val="0070C0"/>
              </a:solidFill>
            </a:endParaRPr>
          </a:p>
          <a:p>
            <a:pPr lvl="1"/>
            <a:r>
              <a:rPr lang="en-US" dirty="0"/>
              <a:t>And now the script will work in all major browsers. </a:t>
            </a:r>
          </a:p>
        </p:txBody>
      </p:sp>
    </p:spTree>
    <p:extLst>
      <p:ext uri="{BB962C8B-B14F-4D97-AF65-F5344CB8AC3E}">
        <p14:creationId xmlns:p14="http://schemas.microsoft.com/office/powerpoint/2010/main" val="12867314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7EC0-3663-4CE0-B990-08EB92A65D55}"/>
              </a:ext>
            </a:extLst>
          </p:cNvPr>
          <p:cNvSpPr>
            <a:spLocks noGrp="1"/>
          </p:cNvSpPr>
          <p:nvPr>
            <p:ph type="title"/>
          </p:nvPr>
        </p:nvSpPr>
        <p:spPr>
          <a:xfrm>
            <a:off x="838200" y="222245"/>
            <a:ext cx="10515600" cy="1325563"/>
          </a:xfrm>
        </p:spPr>
        <p:txBody>
          <a:bodyPr>
            <a:normAutofit/>
          </a:bodyPr>
          <a:lstStyle/>
          <a:p>
            <a:r>
              <a:rPr lang="en-US" dirty="0"/>
              <a:t>But It’s Not That Simple</a:t>
            </a:r>
          </a:p>
        </p:txBody>
      </p:sp>
      <p:sp>
        <p:nvSpPr>
          <p:cNvPr id="3" name="Content Placeholder 2">
            <a:extLst>
              <a:ext uri="{FF2B5EF4-FFF2-40B4-BE49-F238E27FC236}">
                <a16:creationId xmlns:a16="http://schemas.microsoft.com/office/drawing/2014/main" id="{DECE5D8A-DC5F-4CBF-AA6E-F506A65A31A6}"/>
              </a:ext>
            </a:extLst>
          </p:cNvPr>
          <p:cNvSpPr>
            <a:spLocks noGrp="1"/>
          </p:cNvSpPr>
          <p:nvPr>
            <p:ph idx="1"/>
          </p:nvPr>
        </p:nvSpPr>
        <p:spPr>
          <a:xfrm>
            <a:off x="838200" y="1547808"/>
            <a:ext cx="10515600" cy="5053017"/>
          </a:xfrm>
        </p:spPr>
        <p:txBody>
          <a:bodyPr>
            <a:normAutofit/>
          </a:bodyPr>
          <a:lstStyle/>
          <a:p>
            <a:r>
              <a:rPr lang="en-US" dirty="0"/>
              <a:t>Incidentally, </a:t>
            </a:r>
            <a:r>
              <a:rPr lang="en-US" u="sng" dirty="0"/>
              <a:t>when you don’t have to look up the element by id</a:t>
            </a:r>
            <a:r>
              <a:rPr lang="en-US" dirty="0"/>
              <a:t>, the </a:t>
            </a:r>
            <a:r>
              <a:rPr lang="en-US" b="1" dirty="0">
                <a:solidFill>
                  <a:srgbClr val="002060"/>
                </a:solidFill>
              </a:rPr>
              <a:t>short form that follows will still work in Internet Explorer</a:t>
            </a:r>
            <a:r>
              <a:rPr lang="en-US" dirty="0"/>
              <a:t>, as well as the other browsers:</a:t>
            </a:r>
          </a:p>
          <a:p>
            <a:endParaRPr lang="en-US" dirty="0"/>
          </a:p>
          <a:p>
            <a:pPr marL="457200" lvl="1" indent="0">
              <a:buNone/>
            </a:pPr>
            <a:r>
              <a:rPr lang="en-US" dirty="0" err="1">
                <a:solidFill>
                  <a:srgbClr val="0070C0"/>
                </a:solidFill>
              </a:rPr>
              <a:t>url</a:t>
            </a:r>
            <a:r>
              <a:rPr lang="en-US" dirty="0">
                <a:solidFill>
                  <a:srgbClr val="0070C0"/>
                </a:solidFill>
              </a:rPr>
              <a:t> = </a:t>
            </a:r>
            <a:r>
              <a:rPr lang="en-US" dirty="0" err="1">
                <a:solidFill>
                  <a:srgbClr val="0070C0"/>
                </a:solidFill>
              </a:rPr>
              <a:t>mylink.href</a:t>
            </a:r>
            <a:endParaRPr lang="en-US" dirty="0">
              <a:solidFill>
                <a:srgbClr val="0070C0"/>
              </a:solidFill>
            </a:endParaRPr>
          </a:p>
        </p:txBody>
      </p:sp>
    </p:spTree>
    <p:extLst>
      <p:ext uri="{BB962C8B-B14F-4D97-AF65-F5344CB8AC3E}">
        <p14:creationId xmlns:p14="http://schemas.microsoft.com/office/powerpoint/2010/main" val="1057428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7EC0-3663-4CE0-B990-08EB92A65D55}"/>
              </a:ext>
            </a:extLst>
          </p:cNvPr>
          <p:cNvSpPr>
            <a:spLocks noGrp="1"/>
          </p:cNvSpPr>
          <p:nvPr>
            <p:ph type="title"/>
          </p:nvPr>
        </p:nvSpPr>
        <p:spPr>
          <a:xfrm>
            <a:off x="838200" y="222245"/>
            <a:ext cx="10515600" cy="1325563"/>
          </a:xfrm>
        </p:spPr>
        <p:txBody>
          <a:bodyPr>
            <a:normAutofit/>
          </a:bodyPr>
          <a:lstStyle/>
          <a:p>
            <a:r>
              <a:rPr lang="en-US" dirty="0"/>
              <a:t>Another use for the $ symbol</a:t>
            </a:r>
          </a:p>
        </p:txBody>
      </p:sp>
      <p:sp>
        <p:nvSpPr>
          <p:cNvPr id="3" name="Content Placeholder 2">
            <a:extLst>
              <a:ext uri="{FF2B5EF4-FFF2-40B4-BE49-F238E27FC236}">
                <a16:creationId xmlns:a16="http://schemas.microsoft.com/office/drawing/2014/main" id="{DECE5D8A-DC5F-4CBF-AA6E-F506A65A31A6}"/>
              </a:ext>
            </a:extLst>
          </p:cNvPr>
          <p:cNvSpPr>
            <a:spLocks noGrp="1"/>
          </p:cNvSpPr>
          <p:nvPr>
            <p:ph idx="1"/>
          </p:nvPr>
        </p:nvSpPr>
        <p:spPr>
          <a:xfrm>
            <a:off x="838200" y="1547808"/>
            <a:ext cx="10515600" cy="5053017"/>
          </a:xfrm>
        </p:spPr>
        <p:txBody>
          <a:bodyPr>
            <a:normAutofit fontScale="85000" lnSpcReduction="20000"/>
          </a:bodyPr>
          <a:lstStyle/>
          <a:p>
            <a:r>
              <a:rPr lang="en-US" dirty="0"/>
              <a:t>As mentioned, the </a:t>
            </a:r>
            <a:r>
              <a:rPr lang="en-US" dirty="0">
                <a:solidFill>
                  <a:srgbClr val="0070C0"/>
                </a:solidFill>
              </a:rPr>
              <a:t>$</a:t>
            </a:r>
            <a:r>
              <a:rPr lang="en-US" dirty="0"/>
              <a:t> symbol is allowed in JavaScript variable and function names. Because of this, you may sometimes encounter strange-looking code like this:</a:t>
            </a:r>
          </a:p>
          <a:p>
            <a:pPr marL="457200" lvl="1" indent="0">
              <a:buNone/>
            </a:pPr>
            <a:endParaRPr lang="en-US" sz="1000" dirty="0">
              <a:solidFill>
                <a:srgbClr val="0070C0"/>
              </a:solidFill>
            </a:endParaRPr>
          </a:p>
          <a:p>
            <a:pPr marL="457200" lvl="1" indent="0">
              <a:buNone/>
            </a:pPr>
            <a:r>
              <a:rPr lang="en-US" dirty="0" err="1">
                <a:solidFill>
                  <a:srgbClr val="0070C0"/>
                </a:solidFill>
              </a:rPr>
              <a:t>url</a:t>
            </a:r>
            <a:r>
              <a:rPr lang="en-US" dirty="0">
                <a:solidFill>
                  <a:srgbClr val="0070C0"/>
                </a:solidFill>
              </a:rPr>
              <a:t> = $('</a:t>
            </a:r>
            <a:r>
              <a:rPr lang="en-US" dirty="0" err="1">
                <a:solidFill>
                  <a:srgbClr val="0070C0"/>
                </a:solidFill>
              </a:rPr>
              <a:t>mylink</a:t>
            </a:r>
            <a:r>
              <a:rPr lang="en-US" dirty="0">
                <a:solidFill>
                  <a:srgbClr val="0070C0"/>
                </a:solidFill>
              </a:rPr>
              <a:t>').</a:t>
            </a:r>
            <a:r>
              <a:rPr lang="en-US" dirty="0" err="1">
                <a:solidFill>
                  <a:srgbClr val="0070C0"/>
                </a:solidFill>
              </a:rPr>
              <a:t>href</a:t>
            </a:r>
            <a:endParaRPr lang="en-US" dirty="0">
              <a:solidFill>
                <a:srgbClr val="0070C0"/>
              </a:solidFill>
            </a:endParaRPr>
          </a:p>
          <a:p>
            <a:endParaRPr lang="en-US" dirty="0"/>
          </a:p>
          <a:p>
            <a:r>
              <a:rPr lang="en-US" dirty="0"/>
              <a:t>Some enterprising programmers have decided that the </a:t>
            </a:r>
            <a:r>
              <a:rPr lang="en-US" dirty="0" err="1">
                <a:solidFill>
                  <a:srgbClr val="0070C0"/>
                </a:solidFill>
              </a:rPr>
              <a:t>getElementById</a:t>
            </a:r>
            <a:r>
              <a:rPr lang="en-US" dirty="0"/>
              <a:t> function is so prevalent in JavaScript that they have written a function to replace it called </a:t>
            </a:r>
            <a:r>
              <a:rPr lang="en-US" dirty="0">
                <a:solidFill>
                  <a:srgbClr val="0070C0"/>
                </a:solidFill>
              </a:rPr>
              <a:t>$</a:t>
            </a:r>
            <a:r>
              <a:rPr lang="en-US" dirty="0"/>
              <a:t>, as with jQuery (although it uses the </a:t>
            </a:r>
            <a:r>
              <a:rPr lang="en-US" dirty="0">
                <a:solidFill>
                  <a:srgbClr val="0070C0"/>
                </a:solidFill>
              </a:rPr>
              <a:t>$</a:t>
            </a:r>
            <a:r>
              <a:rPr lang="en-US" dirty="0"/>
              <a:t> for much more than that)</a:t>
            </a:r>
          </a:p>
          <a:p>
            <a:endParaRPr lang="en-US" sz="500" dirty="0"/>
          </a:p>
          <a:p>
            <a:pPr marL="457200" lvl="1" indent="0">
              <a:buNone/>
            </a:pPr>
            <a:r>
              <a:rPr lang="en-US" dirty="0">
                <a:solidFill>
                  <a:srgbClr val="0070C0"/>
                </a:solidFill>
              </a:rPr>
              <a:t>&lt;script&gt;</a:t>
            </a:r>
          </a:p>
          <a:p>
            <a:pPr marL="457200" lvl="1" indent="0">
              <a:buNone/>
            </a:pPr>
            <a:r>
              <a:rPr lang="en-US" dirty="0">
                <a:solidFill>
                  <a:srgbClr val="0070C0"/>
                </a:solidFill>
              </a:rPr>
              <a:t>	function $(id) {</a:t>
            </a:r>
          </a:p>
          <a:p>
            <a:pPr marL="457200" lvl="1" indent="0">
              <a:buNone/>
            </a:pPr>
            <a:r>
              <a:rPr lang="en-US" dirty="0">
                <a:solidFill>
                  <a:srgbClr val="0070C0"/>
                </a:solidFill>
              </a:rPr>
              <a:t>		return </a:t>
            </a:r>
            <a:r>
              <a:rPr lang="en-US" dirty="0" err="1">
                <a:solidFill>
                  <a:srgbClr val="0070C0"/>
                </a:solidFill>
              </a:rPr>
              <a:t>document.getElementById</a:t>
            </a:r>
            <a:r>
              <a:rPr lang="en-US" dirty="0">
                <a:solidFill>
                  <a:srgbClr val="0070C0"/>
                </a:solidFill>
              </a:rPr>
              <a:t>(id)</a:t>
            </a:r>
          </a:p>
          <a:p>
            <a:pPr marL="457200" lvl="1" indent="0">
              <a:buNone/>
            </a:pPr>
            <a:r>
              <a:rPr lang="en-US" dirty="0">
                <a:solidFill>
                  <a:srgbClr val="0070C0"/>
                </a:solidFill>
              </a:rPr>
              <a:t>	}</a:t>
            </a:r>
          </a:p>
          <a:p>
            <a:pPr marL="457200" lvl="1" indent="0">
              <a:buNone/>
            </a:pPr>
            <a:r>
              <a:rPr lang="en-US" dirty="0">
                <a:solidFill>
                  <a:srgbClr val="0070C0"/>
                </a:solidFill>
              </a:rPr>
              <a:t>&lt;/script&gt;</a:t>
            </a:r>
          </a:p>
          <a:p>
            <a:endParaRPr lang="en-US" dirty="0"/>
          </a:p>
          <a:p>
            <a:pPr marL="457200" lvl="1" indent="0">
              <a:buNone/>
            </a:pPr>
            <a:r>
              <a:rPr lang="en-US" dirty="0"/>
              <a:t>Therefore, as long as you have included the </a:t>
            </a:r>
            <a:r>
              <a:rPr lang="en-US" dirty="0">
                <a:solidFill>
                  <a:srgbClr val="0070C0"/>
                </a:solidFill>
              </a:rPr>
              <a:t>$</a:t>
            </a:r>
            <a:r>
              <a:rPr lang="en-US" dirty="0"/>
              <a:t> function in your code, syntax such as this: </a:t>
            </a:r>
            <a:r>
              <a:rPr lang="en-US" dirty="0">
                <a:solidFill>
                  <a:srgbClr val="0070C0"/>
                </a:solidFill>
              </a:rPr>
              <a:t>$('</a:t>
            </a:r>
            <a:r>
              <a:rPr lang="en-US" dirty="0" err="1">
                <a:solidFill>
                  <a:srgbClr val="0070C0"/>
                </a:solidFill>
              </a:rPr>
              <a:t>mylink</a:t>
            </a:r>
            <a:r>
              <a:rPr lang="en-US" dirty="0">
                <a:solidFill>
                  <a:srgbClr val="0070C0"/>
                </a:solidFill>
              </a:rPr>
              <a:t>').</a:t>
            </a:r>
            <a:r>
              <a:rPr lang="en-US" dirty="0" err="1">
                <a:solidFill>
                  <a:srgbClr val="0070C0"/>
                </a:solidFill>
              </a:rPr>
              <a:t>href</a:t>
            </a:r>
            <a:endParaRPr lang="en-US" dirty="0">
              <a:solidFill>
                <a:srgbClr val="0070C0"/>
              </a:solidFill>
            </a:endParaRPr>
          </a:p>
          <a:p>
            <a:pPr marL="457200" lvl="1" indent="0">
              <a:buNone/>
            </a:pPr>
            <a:r>
              <a:rPr lang="en-US" dirty="0"/>
              <a:t>can replace code such as this: </a:t>
            </a:r>
            <a:r>
              <a:rPr lang="en-US" dirty="0" err="1">
                <a:solidFill>
                  <a:srgbClr val="0070C0"/>
                </a:solidFill>
              </a:rPr>
              <a:t>document.getElementById</a:t>
            </a:r>
            <a:r>
              <a:rPr lang="en-US" dirty="0">
                <a:solidFill>
                  <a:srgbClr val="0070C0"/>
                </a:solidFill>
              </a:rPr>
              <a:t>('</a:t>
            </a:r>
            <a:r>
              <a:rPr lang="en-US" dirty="0" err="1">
                <a:solidFill>
                  <a:srgbClr val="0070C0"/>
                </a:solidFill>
              </a:rPr>
              <a:t>mylink</a:t>
            </a:r>
            <a:r>
              <a:rPr lang="en-US" dirty="0">
                <a:solidFill>
                  <a:srgbClr val="0070C0"/>
                </a:solidFill>
              </a:rPr>
              <a:t>').</a:t>
            </a:r>
            <a:r>
              <a:rPr lang="en-US" dirty="0" err="1">
                <a:solidFill>
                  <a:srgbClr val="0070C0"/>
                </a:solidFill>
              </a:rPr>
              <a:t>href</a:t>
            </a:r>
            <a:endParaRPr lang="en-US" dirty="0">
              <a:solidFill>
                <a:srgbClr val="0070C0"/>
              </a:solidFill>
            </a:endParaRPr>
          </a:p>
        </p:txBody>
      </p:sp>
    </p:spTree>
    <p:extLst>
      <p:ext uri="{BB962C8B-B14F-4D97-AF65-F5344CB8AC3E}">
        <p14:creationId xmlns:p14="http://schemas.microsoft.com/office/powerpoint/2010/main" val="1045341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38319F-383E-41BF-BCFF-53B606EB5193}"/>
              </a:ext>
            </a:extLst>
          </p:cNvPr>
          <p:cNvSpPr>
            <a:spLocks noGrp="1"/>
          </p:cNvSpPr>
          <p:nvPr>
            <p:ph type="title"/>
          </p:nvPr>
        </p:nvSpPr>
        <p:spPr/>
        <p:txBody>
          <a:bodyPr/>
          <a:lstStyle/>
          <a:p>
            <a:r>
              <a:rPr lang="en-US" dirty="0"/>
              <a:t>JavaScript and HTML Text</a:t>
            </a:r>
          </a:p>
        </p:txBody>
      </p:sp>
      <p:sp>
        <p:nvSpPr>
          <p:cNvPr id="5" name="Content Placeholder 4">
            <a:extLst>
              <a:ext uri="{FF2B5EF4-FFF2-40B4-BE49-F238E27FC236}">
                <a16:creationId xmlns:a16="http://schemas.microsoft.com/office/drawing/2014/main" id="{E7E26035-2247-419D-91B4-F38FF70666C1}"/>
              </a:ext>
            </a:extLst>
          </p:cNvPr>
          <p:cNvSpPr>
            <a:spLocks noGrp="1"/>
          </p:cNvSpPr>
          <p:nvPr>
            <p:ph idx="1"/>
          </p:nvPr>
        </p:nvSpPr>
        <p:spPr/>
        <p:txBody>
          <a:bodyPr>
            <a:normAutofit fontScale="77500" lnSpcReduction="20000"/>
          </a:bodyPr>
          <a:lstStyle/>
          <a:p>
            <a:r>
              <a:rPr lang="en-US" dirty="0"/>
              <a:t>JavaScript is </a:t>
            </a:r>
            <a:r>
              <a:rPr lang="en-US" u="sng" dirty="0"/>
              <a:t>a client-side scripting language </a:t>
            </a:r>
            <a:r>
              <a:rPr lang="en-US" dirty="0"/>
              <a:t>that runs entirely inside the web browser.</a:t>
            </a:r>
          </a:p>
          <a:p>
            <a:pPr>
              <a:buFont typeface="Courier New" panose="02070309020205020404" pitchFamily="49" charset="0"/>
              <a:buChar char="o"/>
            </a:pPr>
            <a:r>
              <a:rPr lang="en-US" dirty="0"/>
              <a:t>To call it up, you place it between opening </a:t>
            </a:r>
            <a:r>
              <a:rPr lang="en-US" dirty="0">
                <a:solidFill>
                  <a:srgbClr val="0070C0"/>
                </a:solidFill>
              </a:rPr>
              <a:t>&lt;script&gt; </a:t>
            </a:r>
            <a:r>
              <a:rPr lang="en-US" dirty="0"/>
              <a:t>and closing </a:t>
            </a:r>
            <a:r>
              <a:rPr lang="en-US" dirty="0">
                <a:solidFill>
                  <a:srgbClr val="0070C0"/>
                </a:solidFill>
              </a:rPr>
              <a:t>&lt;/script&gt; </a:t>
            </a:r>
            <a:r>
              <a:rPr lang="en-US" dirty="0"/>
              <a:t>HTML tags. </a:t>
            </a:r>
          </a:p>
          <a:p>
            <a:endParaRPr lang="en-US" dirty="0"/>
          </a:p>
          <a:p>
            <a:pPr marL="457200" lvl="1" indent="0">
              <a:buNone/>
            </a:pPr>
            <a:r>
              <a:rPr lang="en-US" dirty="0">
                <a:solidFill>
                  <a:srgbClr val="0070C0"/>
                </a:solidFill>
              </a:rPr>
              <a:t>&lt;html&gt;</a:t>
            </a:r>
          </a:p>
          <a:p>
            <a:pPr marL="457200" lvl="1" indent="0">
              <a:buNone/>
            </a:pPr>
            <a:r>
              <a:rPr lang="en-US" dirty="0">
                <a:solidFill>
                  <a:srgbClr val="0070C0"/>
                </a:solidFill>
              </a:rPr>
              <a:t>	&lt;head&gt;&lt;title&gt;Hello World&lt;/title&gt;&lt;/head&gt;</a:t>
            </a:r>
          </a:p>
          <a:p>
            <a:pPr marL="457200" lvl="1" indent="0">
              <a:buNone/>
            </a:pPr>
            <a:r>
              <a:rPr lang="en-US" dirty="0">
                <a:solidFill>
                  <a:srgbClr val="0070C0"/>
                </a:solidFill>
              </a:rPr>
              <a:t>	&lt;body&gt;</a:t>
            </a:r>
          </a:p>
          <a:p>
            <a:pPr marL="457200" lvl="1" indent="0">
              <a:buNone/>
            </a:pPr>
            <a:r>
              <a:rPr lang="en-US" dirty="0">
                <a:solidFill>
                  <a:srgbClr val="0070C0"/>
                </a:solidFill>
              </a:rPr>
              <a:t>		</a:t>
            </a:r>
            <a:r>
              <a:rPr lang="en-US" b="1" dirty="0">
                <a:solidFill>
                  <a:srgbClr val="0070C0"/>
                </a:solidFill>
              </a:rPr>
              <a:t>&lt;script type="text/</a:t>
            </a:r>
            <a:r>
              <a:rPr lang="en-US" b="1" dirty="0" err="1">
                <a:solidFill>
                  <a:srgbClr val="0070C0"/>
                </a:solidFill>
              </a:rPr>
              <a:t>javascript</a:t>
            </a:r>
            <a:r>
              <a:rPr lang="en-US" b="1" dirty="0">
                <a:solidFill>
                  <a:srgbClr val="0070C0"/>
                </a:solidFill>
              </a:rPr>
              <a:t>"&gt;</a:t>
            </a:r>
          </a:p>
          <a:p>
            <a:pPr marL="457200" lvl="1" indent="0">
              <a:buNone/>
            </a:pPr>
            <a:r>
              <a:rPr lang="en-US" b="1" dirty="0">
                <a:solidFill>
                  <a:srgbClr val="0070C0"/>
                </a:solidFill>
              </a:rPr>
              <a:t>			</a:t>
            </a:r>
            <a:r>
              <a:rPr lang="en-US" b="1" dirty="0" err="1">
                <a:solidFill>
                  <a:srgbClr val="0070C0"/>
                </a:solidFill>
              </a:rPr>
              <a:t>document.write</a:t>
            </a:r>
            <a:r>
              <a:rPr lang="en-US" b="1" dirty="0">
                <a:solidFill>
                  <a:srgbClr val="0070C0"/>
                </a:solidFill>
              </a:rPr>
              <a:t>("Hello World")</a:t>
            </a:r>
          </a:p>
          <a:p>
            <a:pPr marL="457200" lvl="1" indent="0">
              <a:buNone/>
            </a:pPr>
            <a:r>
              <a:rPr lang="en-US" b="1" dirty="0">
                <a:solidFill>
                  <a:srgbClr val="0070C0"/>
                </a:solidFill>
              </a:rPr>
              <a:t>		&lt;/script&gt;</a:t>
            </a:r>
          </a:p>
          <a:p>
            <a:pPr marL="457200" lvl="1" indent="0">
              <a:buNone/>
            </a:pPr>
            <a:r>
              <a:rPr lang="en-US" dirty="0">
                <a:solidFill>
                  <a:srgbClr val="0070C0"/>
                </a:solidFill>
              </a:rPr>
              <a:t>		&lt;</a:t>
            </a:r>
            <a:r>
              <a:rPr lang="en-US" dirty="0" err="1">
                <a:solidFill>
                  <a:srgbClr val="0070C0"/>
                </a:solidFill>
              </a:rPr>
              <a:t>noscript</a:t>
            </a:r>
            <a:r>
              <a:rPr lang="en-US" dirty="0">
                <a:solidFill>
                  <a:srgbClr val="0070C0"/>
                </a:solidFill>
              </a:rPr>
              <a:t>&gt;</a:t>
            </a:r>
          </a:p>
          <a:p>
            <a:pPr marL="457200" lvl="1" indent="0">
              <a:buNone/>
            </a:pPr>
            <a:r>
              <a:rPr lang="en-US" dirty="0">
                <a:solidFill>
                  <a:srgbClr val="0070C0"/>
                </a:solidFill>
              </a:rPr>
              <a:t>			Your browser doesn't support or has disabled JavaScript</a:t>
            </a:r>
          </a:p>
          <a:p>
            <a:pPr marL="457200" lvl="1" indent="0">
              <a:buNone/>
            </a:pPr>
            <a:r>
              <a:rPr lang="en-US" dirty="0">
                <a:solidFill>
                  <a:srgbClr val="0070C0"/>
                </a:solidFill>
              </a:rPr>
              <a:t>		&lt;/</a:t>
            </a:r>
            <a:r>
              <a:rPr lang="en-US" dirty="0" err="1">
                <a:solidFill>
                  <a:srgbClr val="0070C0"/>
                </a:solidFill>
              </a:rPr>
              <a:t>noscript</a:t>
            </a:r>
            <a:r>
              <a:rPr lang="en-US" dirty="0">
                <a:solidFill>
                  <a:srgbClr val="0070C0"/>
                </a:solidFill>
              </a:rPr>
              <a:t>&gt;</a:t>
            </a:r>
          </a:p>
          <a:p>
            <a:pPr marL="457200" lvl="1" indent="0">
              <a:buNone/>
            </a:pPr>
            <a:r>
              <a:rPr lang="en-US" dirty="0">
                <a:solidFill>
                  <a:srgbClr val="0070C0"/>
                </a:solidFill>
              </a:rPr>
              <a:t>	&lt;/body&gt;</a:t>
            </a:r>
          </a:p>
          <a:p>
            <a:pPr marL="457200" lvl="1" indent="0">
              <a:buNone/>
            </a:pPr>
            <a:r>
              <a:rPr lang="en-US" dirty="0">
                <a:solidFill>
                  <a:srgbClr val="0070C0"/>
                </a:solidFill>
              </a:rPr>
              <a:t>&lt;/html&gt;</a:t>
            </a:r>
          </a:p>
        </p:txBody>
      </p:sp>
      <p:sp>
        <p:nvSpPr>
          <p:cNvPr id="3" name="Rectangle 2">
            <a:extLst>
              <a:ext uri="{FF2B5EF4-FFF2-40B4-BE49-F238E27FC236}">
                <a16:creationId xmlns:a16="http://schemas.microsoft.com/office/drawing/2014/main" id="{16F42217-A02F-4989-9BEF-D2061066865B}"/>
              </a:ext>
            </a:extLst>
          </p:cNvPr>
          <p:cNvSpPr/>
          <p:nvPr/>
        </p:nvSpPr>
        <p:spPr>
          <a:xfrm>
            <a:off x="5414963" y="5380672"/>
            <a:ext cx="6643687" cy="1477328"/>
          </a:xfrm>
          <a:prstGeom prst="rect">
            <a:avLst/>
          </a:prstGeom>
        </p:spPr>
        <p:txBody>
          <a:bodyPr wrap="square">
            <a:spAutoFit/>
          </a:bodyPr>
          <a:lstStyle/>
          <a:p>
            <a:pPr marL="285750" indent="-285750">
              <a:buFont typeface="Arial" panose="020B0604020202020204" pitchFamily="34" charset="0"/>
              <a:buChar char="•"/>
            </a:pPr>
            <a:r>
              <a:rPr lang="en-US" dirty="0"/>
              <a:t>Within the </a:t>
            </a:r>
            <a:r>
              <a:rPr lang="en-US" dirty="0">
                <a:solidFill>
                  <a:srgbClr val="0070C0"/>
                </a:solidFill>
              </a:rPr>
              <a:t>&lt;script&gt; </a:t>
            </a:r>
            <a:r>
              <a:rPr lang="en-US" dirty="0"/>
              <a:t>tags is a single line of JavaScript code that uses its equivalent of the PHP </a:t>
            </a:r>
            <a:r>
              <a:rPr lang="en-US" dirty="0">
                <a:solidFill>
                  <a:srgbClr val="002060"/>
                </a:solidFill>
              </a:rPr>
              <a:t>echo</a:t>
            </a:r>
            <a:r>
              <a:rPr lang="en-US" dirty="0"/>
              <a:t> or </a:t>
            </a:r>
            <a:r>
              <a:rPr lang="en-US" dirty="0">
                <a:solidFill>
                  <a:srgbClr val="002060"/>
                </a:solidFill>
              </a:rPr>
              <a:t>print</a:t>
            </a:r>
            <a:r>
              <a:rPr lang="en-US" dirty="0"/>
              <a:t> commands, </a:t>
            </a:r>
            <a:r>
              <a:rPr lang="en-US" dirty="0" err="1">
                <a:solidFill>
                  <a:srgbClr val="0070C0"/>
                </a:solidFill>
              </a:rPr>
              <a:t>document.write</a:t>
            </a:r>
            <a:endParaRPr lang="en-US" dirty="0">
              <a:solidFill>
                <a:srgbClr val="0070C0"/>
              </a:solidFill>
            </a:endParaRPr>
          </a:p>
          <a:p>
            <a:pPr marL="285750" indent="-285750">
              <a:buFont typeface="Courier New" panose="02070309020205020404" pitchFamily="49" charset="0"/>
              <a:buChar char="o"/>
            </a:pPr>
            <a:r>
              <a:rPr lang="en-US" dirty="0"/>
              <a:t>As you’d expect, it simply outputs the supplied string to the current document, where it is displayed.</a:t>
            </a:r>
          </a:p>
        </p:txBody>
      </p:sp>
    </p:spTree>
    <p:extLst>
      <p:ext uri="{BB962C8B-B14F-4D97-AF65-F5344CB8AC3E}">
        <p14:creationId xmlns:p14="http://schemas.microsoft.com/office/powerpoint/2010/main" val="26516086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7EC0-3663-4CE0-B990-08EB92A65D55}"/>
              </a:ext>
            </a:extLst>
          </p:cNvPr>
          <p:cNvSpPr>
            <a:spLocks noGrp="1"/>
          </p:cNvSpPr>
          <p:nvPr>
            <p:ph type="title"/>
          </p:nvPr>
        </p:nvSpPr>
        <p:spPr>
          <a:xfrm>
            <a:off x="838200" y="222245"/>
            <a:ext cx="10515600" cy="1325563"/>
          </a:xfrm>
        </p:spPr>
        <p:txBody>
          <a:bodyPr>
            <a:normAutofit/>
          </a:bodyPr>
          <a:lstStyle/>
          <a:p>
            <a:r>
              <a:rPr lang="en-US" dirty="0"/>
              <a:t>Using the DOM</a:t>
            </a:r>
          </a:p>
        </p:txBody>
      </p:sp>
      <p:sp>
        <p:nvSpPr>
          <p:cNvPr id="3" name="Content Placeholder 2">
            <a:extLst>
              <a:ext uri="{FF2B5EF4-FFF2-40B4-BE49-F238E27FC236}">
                <a16:creationId xmlns:a16="http://schemas.microsoft.com/office/drawing/2014/main" id="{DECE5D8A-DC5F-4CBF-AA6E-F506A65A31A6}"/>
              </a:ext>
            </a:extLst>
          </p:cNvPr>
          <p:cNvSpPr>
            <a:spLocks noGrp="1"/>
          </p:cNvSpPr>
          <p:nvPr>
            <p:ph idx="1"/>
          </p:nvPr>
        </p:nvSpPr>
        <p:spPr>
          <a:xfrm>
            <a:off x="838200" y="1547808"/>
            <a:ext cx="10515600" cy="5053017"/>
          </a:xfrm>
        </p:spPr>
        <p:txBody>
          <a:bodyPr>
            <a:normAutofit fontScale="85000" lnSpcReduction="20000"/>
          </a:bodyPr>
          <a:lstStyle/>
          <a:p>
            <a:r>
              <a:rPr lang="en-US" b="1" dirty="0">
                <a:solidFill>
                  <a:srgbClr val="002060"/>
                </a:solidFill>
              </a:rPr>
              <a:t>The links object is actually an array of URLs</a:t>
            </a:r>
            <a:r>
              <a:rPr lang="en-US" dirty="0"/>
              <a:t>, so the </a:t>
            </a:r>
            <a:r>
              <a:rPr lang="en-US" dirty="0" err="1">
                <a:solidFill>
                  <a:srgbClr val="0070C0"/>
                </a:solidFill>
              </a:rPr>
              <a:t>mylink</a:t>
            </a:r>
            <a:r>
              <a:rPr lang="en-US" dirty="0"/>
              <a:t> URL seen before can also be safely referred to on all browsers in the following way (because it’s the first, and only, link):</a:t>
            </a:r>
          </a:p>
          <a:p>
            <a:endParaRPr lang="en-US" sz="600" dirty="0"/>
          </a:p>
          <a:p>
            <a:pPr marL="457200" lvl="1" indent="0">
              <a:buNone/>
            </a:pPr>
            <a:r>
              <a:rPr lang="en-US" dirty="0" err="1">
                <a:solidFill>
                  <a:srgbClr val="0070C0"/>
                </a:solidFill>
              </a:rPr>
              <a:t>url</a:t>
            </a:r>
            <a:r>
              <a:rPr lang="en-US" dirty="0">
                <a:solidFill>
                  <a:srgbClr val="0070C0"/>
                </a:solidFill>
              </a:rPr>
              <a:t> = </a:t>
            </a:r>
            <a:r>
              <a:rPr lang="en-US" dirty="0" err="1">
                <a:solidFill>
                  <a:srgbClr val="0070C0"/>
                </a:solidFill>
              </a:rPr>
              <a:t>document.links</a:t>
            </a:r>
            <a:r>
              <a:rPr lang="en-US" dirty="0">
                <a:solidFill>
                  <a:srgbClr val="0070C0"/>
                </a:solidFill>
              </a:rPr>
              <a:t>[0].</a:t>
            </a:r>
            <a:r>
              <a:rPr lang="en-US" dirty="0" err="1">
                <a:solidFill>
                  <a:srgbClr val="0070C0"/>
                </a:solidFill>
              </a:rPr>
              <a:t>href</a:t>
            </a:r>
            <a:endParaRPr lang="en-US" dirty="0">
              <a:solidFill>
                <a:srgbClr val="0070C0"/>
              </a:solidFill>
            </a:endParaRPr>
          </a:p>
          <a:p>
            <a:endParaRPr lang="en-US" dirty="0"/>
          </a:p>
          <a:p>
            <a:r>
              <a:rPr lang="en-US" dirty="0"/>
              <a:t>If you want to know how many links there are in an entire document, you can query the length property of the links object like this:</a:t>
            </a:r>
          </a:p>
          <a:p>
            <a:endParaRPr lang="en-US" sz="600" dirty="0"/>
          </a:p>
          <a:p>
            <a:pPr marL="457200" lvl="1" indent="0">
              <a:buNone/>
            </a:pPr>
            <a:r>
              <a:rPr lang="en-US" dirty="0" err="1">
                <a:solidFill>
                  <a:srgbClr val="0070C0"/>
                </a:solidFill>
              </a:rPr>
              <a:t>numlinks</a:t>
            </a:r>
            <a:r>
              <a:rPr lang="en-US" dirty="0">
                <a:solidFill>
                  <a:srgbClr val="0070C0"/>
                </a:solidFill>
              </a:rPr>
              <a:t> = </a:t>
            </a:r>
            <a:r>
              <a:rPr lang="en-US" dirty="0" err="1">
                <a:solidFill>
                  <a:srgbClr val="0070C0"/>
                </a:solidFill>
              </a:rPr>
              <a:t>document.links.length</a:t>
            </a:r>
            <a:endParaRPr lang="en-US" dirty="0">
              <a:solidFill>
                <a:srgbClr val="0070C0"/>
              </a:solidFill>
            </a:endParaRPr>
          </a:p>
          <a:p>
            <a:endParaRPr lang="en-US" dirty="0"/>
          </a:p>
          <a:p>
            <a:r>
              <a:rPr lang="en-US" dirty="0"/>
              <a:t>You can therefore extract and display all links in a document like this:</a:t>
            </a:r>
          </a:p>
          <a:p>
            <a:endParaRPr lang="en-US" sz="600" dirty="0"/>
          </a:p>
          <a:p>
            <a:pPr marL="457200" lvl="1" indent="0">
              <a:buNone/>
            </a:pPr>
            <a:r>
              <a:rPr lang="en-US" dirty="0">
                <a:solidFill>
                  <a:srgbClr val="0070C0"/>
                </a:solidFill>
              </a:rPr>
              <a:t>for (j=0 ; j &lt; </a:t>
            </a:r>
            <a:r>
              <a:rPr lang="en-US" dirty="0" err="1">
                <a:solidFill>
                  <a:srgbClr val="0070C0"/>
                </a:solidFill>
              </a:rPr>
              <a:t>document.links.length</a:t>
            </a:r>
            <a:r>
              <a:rPr lang="en-US" dirty="0">
                <a:solidFill>
                  <a:srgbClr val="0070C0"/>
                </a:solidFill>
              </a:rPr>
              <a:t> ; ++j)</a:t>
            </a: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a:t>
            </a:r>
            <a:r>
              <a:rPr lang="en-US" dirty="0" err="1">
                <a:solidFill>
                  <a:srgbClr val="0070C0"/>
                </a:solidFill>
              </a:rPr>
              <a:t>document.links</a:t>
            </a:r>
            <a:r>
              <a:rPr lang="en-US" dirty="0">
                <a:solidFill>
                  <a:srgbClr val="0070C0"/>
                </a:solidFill>
              </a:rPr>
              <a:t>[j].</a:t>
            </a:r>
            <a:r>
              <a:rPr lang="en-US" dirty="0" err="1">
                <a:solidFill>
                  <a:srgbClr val="0070C0"/>
                </a:solidFill>
              </a:rPr>
              <a:t>href</a:t>
            </a:r>
            <a:r>
              <a:rPr lang="en-US" dirty="0">
                <a:solidFill>
                  <a:srgbClr val="0070C0"/>
                </a:solidFill>
              </a:rPr>
              <a:t> + '&lt;</a:t>
            </a:r>
            <a:r>
              <a:rPr lang="en-US" dirty="0" err="1">
                <a:solidFill>
                  <a:srgbClr val="0070C0"/>
                </a:solidFill>
              </a:rPr>
              <a:t>br</a:t>
            </a:r>
            <a:r>
              <a:rPr lang="en-US" dirty="0">
                <a:solidFill>
                  <a:srgbClr val="0070C0"/>
                </a:solidFill>
              </a:rPr>
              <a:t>&gt;’)</a:t>
            </a:r>
          </a:p>
          <a:p>
            <a:pPr marL="457200" lvl="1" indent="0">
              <a:buNone/>
            </a:pPr>
            <a:endParaRPr lang="en-US" dirty="0">
              <a:solidFill>
                <a:srgbClr val="0070C0"/>
              </a:solidFill>
            </a:endParaRPr>
          </a:p>
          <a:p>
            <a:pPr lvl="1">
              <a:buFont typeface="Courier New" panose="02070309020205020404" pitchFamily="49" charset="0"/>
              <a:buChar char="o"/>
            </a:pPr>
            <a:r>
              <a:rPr lang="en-US" dirty="0"/>
              <a:t>The length of something is a property of every array, and many objects as well. </a:t>
            </a:r>
            <a:endParaRPr lang="en-US" dirty="0">
              <a:solidFill>
                <a:srgbClr val="0070C0"/>
              </a:solidFill>
            </a:endParaRPr>
          </a:p>
        </p:txBody>
      </p:sp>
    </p:spTree>
    <p:extLst>
      <p:ext uri="{BB962C8B-B14F-4D97-AF65-F5344CB8AC3E}">
        <p14:creationId xmlns:p14="http://schemas.microsoft.com/office/powerpoint/2010/main" val="12900983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7EC0-3663-4CE0-B990-08EB92A65D55}"/>
              </a:ext>
            </a:extLst>
          </p:cNvPr>
          <p:cNvSpPr>
            <a:spLocks noGrp="1"/>
          </p:cNvSpPr>
          <p:nvPr>
            <p:ph type="title"/>
          </p:nvPr>
        </p:nvSpPr>
        <p:spPr>
          <a:xfrm>
            <a:off x="838200" y="222245"/>
            <a:ext cx="10515600" cy="1325563"/>
          </a:xfrm>
        </p:spPr>
        <p:txBody>
          <a:bodyPr>
            <a:normAutofit/>
          </a:bodyPr>
          <a:lstStyle/>
          <a:p>
            <a:r>
              <a:rPr lang="en-US" dirty="0"/>
              <a:t>Using the DOM</a:t>
            </a:r>
          </a:p>
        </p:txBody>
      </p:sp>
      <p:sp>
        <p:nvSpPr>
          <p:cNvPr id="3" name="Content Placeholder 2">
            <a:extLst>
              <a:ext uri="{FF2B5EF4-FFF2-40B4-BE49-F238E27FC236}">
                <a16:creationId xmlns:a16="http://schemas.microsoft.com/office/drawing/2014/main" id="{DECE5D8A-DC5F-4CBF-AA6E-F506A65A31A6}"/>
              </a:ext>
            </a:extLst>
          </p:cNvPr>
          <p:cNvSpPr>
            <a:spLocks noGrp="1"/>
          </p:cNvSpPr>
          <p:nvPr>
            <p:ph idx="1"/>
          </p:nvPr>
        </p:nvSpPr>
        <p:spPr>
          <a:xfrm>
            <a:off x="838200" y="1547808"/>
            <a:ext cx="10515600" cy="5053017"/>
          </a:xfrm>
        </p:spPr>
        <p:txBody>
          <a:bodyPr>
            <a:normAutofit lnSpcReduction="10000"/>
          </a:bodyPr>
          <a:lstStyle/>
          <a:p>
            <a:r>
              <a:rPr lang="en-US" dirty="0"/>
              <a:t>The browser’s web history is in </a:t>
            </a:r>
            <a:r>
              <a:rPr lang="en-US" dirty="0">
                <a:solidFill>
                  <a:srgbClr val="0070C0"/>
                </a:solidFill>
              </a:rPr>
              <a:t>history</a:t>
            </a:r>
          </a:p>
          <a:p>
            <a:pPr>
              <a:buFont typeface="Courier New" panose="02070309020205020404" pitchFamily="49" charset="0"/>
              <a:buChar char="o"/>
            </a:pPr>
            <a:r>
              <a:rPr lang="en-US" dirty="0"/>
              <a:t>However, </a:t>
            </a:r>
            <a:r>
              <a:rPr lang="en-US" u="sng" dirty="0"/>
              <a:t>to stop websites from snooping on your browsing history</a:t>
            </a:r>
            <a:r>
              <a:rPr lang="en-US" dirty="0"/>
              <a:t>, the history object stores only the number of sites in the array: </a:t>
            </a:r>
          </a:p>
          <a:p>
            <a:pPr>
              <a:buFont typeface="Courier New" panose="02070309020205020404" pitchFamily="49" charset="0"/>
              <a:buChar char="o"/>
            </a:pPr>
            <a:endParaRPr lang="en-US" dirty="0"/>
          </a:p>
          <a:p>
            <a:pPr marL="0" indent="0" algn="ctr">
              <a:buNone/>
            </a:pPr>
            <a:r>
              <a:rPr lang="en-US" b="1" dirty="0"/>
              <a:t>you cannot read from or write to these values</a:t>
            </a:r>
          </a:p>
          <a:p>
            <a:pPr marL="0" indent="0" algn="ctr">
              <a:buNone/>
            </a:pPr>
            <a:r>
              <a:rPr lang="en-US" dirty="0"/>
              <a:t> </a:t>
            </a:r>
          </a:p>
          <a:p>
            <a:r>
              <a:rPr lang="en-US" dirty="0"/>
              <a:t>But </a:t>
            </a:r>
            <a:r>
              <a:rPr lang="en-US" b="1" dirty="0">
                <a:solidFill>
                  <a:srgbClr val="002060"/>
                </a:solidFill>
              </a:rPr>
              <a:t>you can replace the current page with one from the history</a:t>
            </a:r>
            <a:r>
              <a:rPr lang="en-US" dirty="0"/>
              <a:t>, if you know what position it has within the history. </a:t>
            </a:r>
          </a:p>
          <a:p>
            <a:pPr lvl="1">
              <a:buFont typeface="Courier New" panose="02070309020205020404" pitchFamily="49" charset="0"/>
              <a:buChar char="o"/>
            </a:pPr>
            <a:r>
              <a:rPr lang="en-US" dirty="0"/>
              <a:t>For example, to send the browser back three pages, issue the following command:</a:t>
            </a:r>
          </a:p>
          <a:p>
            <a:endParaRPr lang="en-US" sz="700" dirty="0"/>
          </a:p>
          <a:p>
            <a:pPr marL="457200" lvl="1" indent="0">
              <a:buNone/>
            </a:pPr>
            <a:r>
              <a:rPr lang="en-US" dirty="0" err="1">
                <a:solidFill>
                  <a:srgbClr val="0070C0"/>
                </a:solidFill>
              </a:rPr>
              <a:t>history.go</a:t>
            </a:r>
            <a:r>
              <a:rPr lang="en-US" dirty="0">
                <a:solidFill>
                  <a:srgbClr val="0070C0"/>
                </a:solidFill>
              </a:rPr>
              <a:t>(-3)</a:t>
            </a:r>
          </a:p>
          <a:p>
            <a:endParaRPr lang="en-US" dirty="0"/>
          </a:p>
        </p:txBody>
      </p:sp>
    </p:spTree>
    <p:extLst>
      <p:ext uri="{BB962C8B-B14F-4D97-AF65-F5344CB8AC3E}">
        <p14:creationId xmlns:p14="http://schemas.microsoft.com/office/powerpoint/2010/main" val="8167852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7EC0-3663-4CE0-B990-08EB92A65D55}"/>
              </a:ext>
            </a:extLst>
          </p:cNvPr>
          <p:cNvSpPr>
            <a:spLocks noGrp="1"/>
          </p:cNvSpPr>
          <p:nvPr>
            <p:ph type="title"/>
          </p:nvPr>
        </p:nvSpPr>
        <p:spPr>
          <a:xfrm>
            <a:off x="838200" y="222245"/>
            <a:ext cx="10515600" cy="1325563"/>
          </a:xfrm>
        </p:spPr>
        <p:txBody>
          <a:bodyPr>
            <a:normAutofit/>
          </a:bodyPr>
          <a:lstStyle/>
          <a:p>
            <a:r>
              <a:rPr lang="en-US" dirty="0"/>
              <a:t>Using the DOM</a:t>
            </a:r>
          </a:p>
        </p:txBody>
      </p:sp>
      <p:sp>
        <p:nvSpPr>
          <p:cNvPr id="3" name="Content Placeholder 2">
            <a:extLst>
              <a:ext uri="{FF2B5EF4-FFF2-40B4-BE49-F238E27FC236}">
                <a16:creationId xmlns:a16="http://schemas.microsoft.com/office/drawing/2014/main" id="{DECE5D8A-DC5F-4CBF-AA6E-F506A65A31A6}"/>
              </a:ext>
            </a:extLst>
          </p:cNvPr>
          <p:cNvSpPr>
            <a:spLocks noGrp="1"/>
          </p:cNvSpPr>
          <p:nvPr>
            <p:ph idx="1"/>
          </p:nvPr>
        </p:nvSpPr>
        <p:spPr>
          <a:xfrm>
            <a:off x="838200" y="1547808"/>
            <a:ext cx="10515600" cy="5053017"/>
          </a:xfrm>
        </p:spPr>
        <p:txBody>
          <a:bodyPr>
            <a:normAutofit lnSpcReduction="10000"/>
          </a:bodyPr>
          <a:lstStyle/>
          <a:p>
            <a:r>
              <a:rPr lang="en-US" dirty="0"/>
              <a:t>You can also use the following methods to move back or forward a page at a time:</a:t>
            </a:r>
          </a:p>
          <a:p>
            <a:endParaRPr lang="en-US" sz="700" dirty="0"/>
          </a:p>
          <a:p>
            <a:pPr marL="457200" lvl="1" indent="0">
              <a:buNone/>
            </a:pPr>
            <a:r>
              <a:rPr lang="en-US" dirty="0" err="1">
                <a:solidFill>
                  <a:srgbClr val="0070C0"/>
                </a:solidFill>
              </a:rPr>
              <a:t>history.back</a:t>
            </a:r>
            <a:r>
              <a:rPr lang="en-US" dirty="0">
                <a:solidFill>
                  <a:srgbClr val="0070C0"/>
                </a:solidFill>
              </a:rPr>
              <a:t>()</a:t>
            </a:r>
          </a:p>
          <a:p>
            <a:pPr marL="457200" lvl="1" indent="0">
              <a:buNone/>
            </a:pPr>
            <a:r>
              <a:rPr lang="en-US" dirty="0" err="1">
                <a:solidFill>
                  <a:srgbClr val="0070C0"/>
                </a:solidFill>
              </a:rPr>
              <a:t>history.forward</a:t>
            </a:r>
            <a:r>
              <a:rPr lang="en-US" dirty="0">
                <a:solidFill>
                  <a:srgbClr val="0070C0"/>
                </a:solidFill>
              </a:rPr>
              <a:t>()</a:t>
            </a:r>
          </a:p>
          <a:p>
            <a:endParaRPr lang="en-US" dirty="0"/>
          </a:p>
          <a:p>
            <a:r>
              <a:rPr lang="en-US" dirty="0"/>
              <a:t>In a similar manner, you can </a:t>
            </a:r>
            <a:r>
              <a:rPr lang="en-US" b="1" dirty="0">
                <a:solidFill>
                  <a:srgbClr val="002060"/>
                </a:solidFill>
              </a:rPr>
              <a:t>replace the currently loaded URL </a:t>
            </a:r>
            <a:r>
              <a:rPr lang="en-US" dirty="0"/>
              <a:t>with one of your choosing, like this:</a:t>
            </a:r>
          </a:p>
          <a:p>
            <a:endParaRPr lang="en-US" sz="500" dirty="0"/>
          </a:p>
          <a:p>
            <a:pPr marL="457200" lvl="1" indent="0">
              <a:buNone/>
            </a:pPr>
            <a:r>
              <a:rPr lang="en-US" dirty="0" err="1">
                <a:solidFill>
                  <a:srgbClr val="0070C0"/>
                </a:solidFill>
              </a:rPr>
              <a:t>document.location.href</a:t>
            </a:r>
            <a:r>
              <a:rPr lang="en-US" dirty="0">
                <a:solidFill>
                  <a:srgbClr val="0070C0"/>
                </a:solidFill>
              </a:rPr>
              <a:t> = 'http://google.com’</a:t>
            </a:r>
          </a:p>
          <a:p>
            <a:endParaRPr lang="en-US" dirty="0"/>
          </a:p>
          <a:p>
            <a:pPr marL="457200" lvl="1" indent="0">
              <a:buNone/>
            </a:pPr>
            <a:r>
              <a:rPr lang="en-US" dirty="0"/>
              <a:t>Of course, there’s a whole lot more to the DOM than reading and modifying links. </a:t>
            </a:r>
          </a:p>
        </p:txBody>
      </p:sp>
    </p:spTree>
    <p:extLst>
      <p:ext uri="{BB962C8B-B14F-4D97-AF65-F5344CB8AC3E}">
        <p14:creationId xmlns:p14="http://schemas.microsoft.com/office/powerpoint/2010/main" val="38365291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7EC0-3663-4CE0-B990-08EB92A65D55}"/>
              </a:ext>
            </a:extLst>
          </p:cNvPr>
          <p:cNvSpPr>
            <a:spLocks noGrp="1"/>
          </p:cNvSpPr>
          <p:nvPr>
            <p:ph type="title"/>
          </p:nvPr>
        </p:nvSpPr>
        <p:spPr>
          <a:xfrm>
            <a:off x="838200" y="222245"/>
            <a:ext cx="10515600" cy="1325563"/>
          </a:xfrm>
        </p:spPr>
        <p:txBody>
          <a:bodyPr>
            <a:normAutofit/>
          </a:bodyPr>
          <a:lstStyle/>
          <a:p>
            <a:r>
              <a:rPr lang="en-US" dirty="0"/>
              <a:t>About </a:t>
            </a:r>
            <a:r>
              <a:rPr lang="en-US" dirty="0" err="1"/>
              <a:t>document.write</a:t>
            </a:r>
            <a:endParaRPr lang="en-US" dirty="0"/>
          </a:p>
        </p:txBody>
      </p:sp>
      <p:sp>
        <p:nvSpPr>
          <p:cNvPr id="3" name="Content Placeholder 2">
            <a:extLst>
              <a:ext uri="{FF2B5EF4-FFF2-40B4-BE49-F238E27FC236}">
                <a16:creationId xmlns:a16="http://schemas.microsoft.com/office/drawing/2014/main" id="{DECE5D8A-DC5F-4CBF-AA6E-F506A65A31A6}"/>
              </a:ext>
            </a:extLst>
          </p:cNvPr>
          <p:cNvSpPr>
            <a:spLocks noGrp="1"/>
          </p:cNvSpPr>
          <p:nvPr>
            <p:ph idx="1"/>
          </p:nvPr>
        </p:nvSpPr>
        <p:spPr>
          <a:xfrm>
            <a:off x="838200" y="1547808"/>
            <a:ext cx="10515600" cy="5053017"/>
          </a:xfrm>
        </p:spPr>
        <p:txBody>
          <a:bodyPr>
            <a:normAutofit lnSpcReduction="10000"/>
          </a:bodyPr>
          <a:lstStyle/>
          <a:p>
            <a:r>
              <a:rPr lang="en-US" dirty="0"/>
              <a:t>When programming, it’s necessary to have a quick and </a:t>
            </a:r>
            <a:r>
              <a:rPr lang="en-US" b="1" dirty="0">
                <a:solidFill>
                  <a:srgbClr val="002060"/>
                </a:solidFill>
              </a:rPr>
              <a:t>easy way to display the results of expressions</a:t>
            </a:r>
            <a:r>
              <a:rPr lang="en-US" dirty="0"/>
              <a:t>. In PHP there are the </a:t>
            </a:r>
            <a:r>
              <a:rPr lang="en-US" dirty="0">
                <a:solidFill>
                  <a:srgbClr val="002060"/>
                </a:solidFill>
              </a:rPr>
              <a:t>echo</a:t>
            </a:r>
            <a:r>
              <a:rPr lang="en-US" dirty="0"/>
              <a:t> and </a:t>
            </a:r>
            <a:r>
              <a:rPr lang="en-US" dirty="0">
                <a:solidFill>
                  <a:srgbClr val="002060"/>
                </a:solidFill>
              </a:rPr>
              <a:t>print</a:t>
            </a:r>
            <a:r>
              <a:rPr lang="en-US" dirty="0"/>
              <a:t> statements. In JavaScript, though, there are the following alternatives:</a:t>
            </a:r>
          </a:p>
          <a:p>
            <a:endParaRPr lang="en-US" dirty="0"/>
          </a:p>
          <a:p>
            <a:pPr marL="0" indent="0">
              <a:buNone/>
            </a:pPr>
            <a:r>
              <a:rPr lang="en-US" u="sng" dirty="0"/>
              <a:t>Using console.log</a:t>
            </a:r>
          </a:p>
          <a:p>
            <a:r>
              <a:rPr lang="en-US" dirty="0"/>
              <a:t>The </a:t>
            </a:r>
            <a:r>
              <a:rPr lang="en-US" dirty="0">
                <a:solidFill>
                  <a:srgbClr val="0070C0"/>
                </a:solidFill>
              </a:rPr>
              <a:t>console.log </a:t>
            </a:r>
            <a:r>
              <a:rPr lang="en-US" dirty="0"/>
              <a:t>function will output the result of any value or expression passed to it in the console of the current browser. </a:t>
            </a:r>
          </a:p>
          <a:p>
            <a:pPr marL="457200" lvl="1" indent="0">
              <a:buNone/>
            </a:pPr>
            <a:r>
              <a:rPr lang="en-US" dirty="0"/>
              <a:t>This is a special mode with a frame or window separate to the browser window, and in which errors and other messages can be made to display. </a:t>
            </a:r>
          </a:p>
          <a:p>
            <a:pPr marL="457200" lvl="1" indent="0">
              <a:buNone/>
            </a:pPr>
            <a:endParaRPr lang="en-US" dirty="0"/>
          </a:p>
          <a:p>
            <a:r>
              <a:rPr lang="en-US" dirty="0"/>
              <a:t>But remember that it works differently in all browsers, and the output is not near the web content in the browser.</a:t>
            </a:r>
          </a:p>
        </p:txBody>
      </p:sp>
    </p:spTree>
    <p:extLst>
      <p:ext uri="{BB962C8B-B14F-4D97-AF65-F5344CB8AC3E}">
        <p14:creationId xmlns:p14="http://schemas.microsoft.com/office/powerpoint/2010/main" val="10244242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7EC0-3663-4CE0-B990-08EB92A65D55}"/>
              </a:ext>
            </a:extLst>
          </p:cNvPr>
          <p:cNvSpPr>
            <a:spLocks noGrp="1"/>
          </p:cNvSpPr>
          <p:nvPr>
            <p:ph type="title"/>
          </p:nvPr>
        </p:nvSpPr>
        <p:spPr>
          <a:xfrm>
            <a:off x="838200" y="222245"/>
            <a:ext cx="10515600" cy="1325563"/>
          </a:xfrm>
        </p:spPr>
        <p:txBody>
          <a:bodyPr>
            <a:normAutofit/>
          </a:bodyPr>
          <a:lstStyle/>
          <a:p>
            <a:r>
              <a:rPr lang="en-US" dirty="0"/>
              <a:t>About </a:t>
            </a:r>
            <a:r>
              <a:rPr lang="en-US" dirty="0" err="1"/>
              <a:t>document.write</a:t>
            </a:r>
            <a:endParaRPr lang="en-US" dirty="0"/>
          </a:p>
        </p:txBody>
      </p:sp>
      <p:sp>
        <p:nvSpPr>
          <p:cNvPr id="3" name="Content Placeholder 2">
            <a:extLst>
              <a:ext uri="{FF2B5EF4-FFF2-40B4-BE49-F238E27FC236}">
                <a16:creationId xmlns:a16="http://schemas.microsoft.com/office/drawing/2014/main" id="{DECE5D8A-DC5F-4CBF-AA6E-F506A65A31A6}"/>
              </a:ext>
            </a:extLst>
          </p:cNvPr>
          <p:cNvSpPr>
            <a:spLocks noGrp="1"/>
          </p:cNvSpPr>
          <p:nvPr>
            <p:ph idx="1"/>
          </p:nvPr>
        </p:nvSpPr>
        <p:spPr>
          <a:xfrm>
            <a:off x="838200" y="1547808"/>
            <a:ext cx="10515600" cy="5053017"/>
          </a:xfrm>
        </p:spPr>
        <p:txBody>
          <a:bodyPr>
            <a:normAutofit fontScale="92500" lnSpcReduction="10000"/>
          </a:bodyPr>
          <a:lstStyle/>
          <a:p>
            <a:pPr marL="0" indent="0">
              <a:buNone/>
            </a:pPr>
            <a:r>
              <a:rPr lang="en-US" u="sng" dirty="0"/>
              <a:t>Using alert</a:t>
            </a:r>
          </a:p>
          <a:p>
            <a:r>
              <a:rPr lang="en-US" dirty="0"/>
              <a:t>The alert function displays values or expressions passed to it in a pop-up window, which requires you to click a button to close. </a:t>
            </a:r>
          </a:p>
          <a:p>
            <a:pPr>
              <a:buFont typeface="Courier New" panose="02070309020205020404" pitchFamily="49" charset="0"/>
              <a:buChar char="o"/>
            </a:pPr>
            <a:r>
              <a:rPr lang="en-US" dirty="0"/>
              <a:t>Clearly this </a:t>
            </a:r>
            <a:r>
              <a:rPr lang="en-US" b="1" dirty="0">
                <a:solidFill>
                  <a:srgbClr val="002060"/>
                </a:solidFill>
              </a:rPr>
              <a:t>can become quite irritating very quickly</a:t>
            </a:r>
            <a:r>
              <a:rPr lang="en-US" dirty="0"/>
              <a:t>, and it has the downside of displaying only the current message—previous ones are erased.</a:t>
            </a:r>
          </a:p>
          <a:p>
            <a:endParaRPr lang="en-US" dirty="0"/>
          </a:p>
          <a:p>
            <a:pPr marL="0" indent="0">
              <a:buNone/>
            </a:pPr>
            <a:r>
              <a:rPr lang="en-US" u="sng" dirty="0"/>
              <a:t>Writing into Elements</a:t>
            </a:r>
          </a:p>
          <a:p>
            <a:r>
              <a:rPr lang="en-US" dirty="0"/>
              <a:t>It is possible to write directly into the text of an HTML element, which is a fairly elegant solution (and the </a:t>
            </a:r>
            <a:r>
              <a:rPr lang="en-US" b="1" dirty="0">
                <a:solidFill>
                  <a:srgbClr val="002060"/>
                </a:solidFill>
              </a:rPr>
              <a:t>best one for production websites</a:t>
            </a:r>
            <a:r>
              <a:rPr lang="en-US" dirty="0"/>
              <a:t>)</a:t>
            </a:r>
          </a:p>
          <a:p>
            <a:pPr>
              <a:buFont typeface="Courier New" panose="02070309020205020404" pitchFamily="49" charset="0"/>
              <a:buChar char="o"/>
            </a:pPr>
            <a:r>
              <a:rPr lang="en-US" dirty="0"/>
              <a:t>But, it requires to create such element, and some lines of JavaScript code to access it. </a:t>
            </a:r>
          </a:p>
          <a:p>
            <a:endParaRPr lang="en-US" dirty="0"/>
          </a:p>
        </p:txBody>
      </p:sp>
    </p:spTree>
    <p:extLst>
      <p:ext uri="{BB962C8B-B14F-4D97-AF65-F5344CB8AC3E}">
        <p14:creationId xmlns:p14="http://schemas.microsoft.com/office/powerpoint/2010/main" val="264532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7EC0-3663-4CE0-B990-08EB92A65D55}"/>
              </a:ext>
            </a:extLst>
          </p:cNvPr>
          <p:cNvSpPr>
            <a:spLocks noGrp="1"/>
          </p:cNvSpPr>
          <p:nvPr>
            <p:ph type="title"/>
          </p:nvPr>
        </p:nvSpPr>
        <p:spPr>
          <a:xfrm>
            <a:off x="838200" y="222245"/>
            <a:ext cx="10515600" cy="1325563"/>
          </a:xfrm>
        </p:spPr>
        <p:txBody>
          <a:bodyPr>
            <a:normAutofit/>
          </a:bodyPr>
          <a:lstStyle/>
          <a:p>
            <a:r>
              <a:rPr lang="en-US" dirty="0"/>
              <a:t>About </a:t>
            </a:r>
            <a:r>
              <a:rPr lang="en-US" dirty="0" err="1"/>
              <a:t>document.write</a:t>
            </a:r>
            <a:endParaRPr lang="en-US" dirty="0"/>
          </a:p>
        </p:txBody>
      </p:sp>
      <p:sp>
        <p:nvSpPr>
          <p:cNvPr id="3" name="Content Placeholder 2">
            <a:extLst>
              <a:ext uri="{FF2B5EF4-FFF2-40B4-BE49-F238E27FC236}">
                <a16:creationId xmlns:a16="http://schemas.microsoft.com/office/drawing/2014/main" id="{DECE5D8A-DC5F-4CBF-AA6E-F506A65A31A6}"/>
              </a:ext>
            </a:extLst>
          </p:cNvPr>
          <p:cNvSpPr>
            <a:spLocks noGrp="1"/>
          </p:cNvSpPr>
          <p:nvPr>
            <p:ph idx="1"/>
          </p:nvPr>
        </p:nvSpPr>
        <p:spPr>
          <a:xfrm>
            <a:off x="838200" y="1547808"/>
            <a:ext cx="10515600" cy="5053017"/>
          </a:xfrm>
        </p:spPr>
        <p:txBody>
          <a:bodyPr>
            <a:normAutofit/>
          </a:bodyPr>
          <a:lstStyle/>
          <a:p>
            <a:pPr marL="0" indent="0">
              <a:buNone/>
            </a:pPr>
            <a:r>
              <a:rPr lang="en-US" u="sng" dirty="0"/>
              <a:t>Using </a:t>
            </a:r>
            <a:r>
              <a:rPr lang="en-US" u="sng" dirty="0" err="1"/>
              <a:t>document.write</a:t>
            </a:r>
            <a:endParaRPr lang="en-US" u="sng" dirty="0"/>
          </a:p>
          <a:p>
            <a:r>
              <a:rPr lang="en-US" dirty="0"/>
              <a:t>The </a:t>
            </a:r>
            <a:r>
              <a:rPr lang="en-US" dirty="0" err="1">
                <a:solidFill>
                  <a:srgbClr val="0070C0"/>
                </a:solidFill>
              </a:rPr>
              <a:t>document.write</a:t>
            </a:r>
            <a:r>
              <a:rPr lang="en-US" dirty="0">
                <a:solidFill>
                  <a:srgbClr val="0070C0"/>
                </a:solidFill>
              </a:rPr>
              <a:t> </a:t>
            </a:r>
            <a:r>
              <a:rPr lang="en-US" dirty="0"/>
              <a:t>function writes a value or expression </a:t>
            </a:r>
            <a:r>
              <a:rPr lang="en-US" b="1" dirty="0">
                <a:solidFill>
                  <a:srgbClr val="002060"/>
                </a:solidFill>
              </a:rPr>
              <a:t>at the current browser location</a:t>
            </a:r>
            <a:r>
              <a:rPr lang="en-US" dirty="0"/>
              <a:t>, and is therefore the perfect choice for quickly displaying results</a:t>
            </a:r>
          </a:p>
          <a:p>
            <a:endParaRPr lang="en-US" dirty="0"/>
          </a:p>
          <a:p>
            <a:pPr>
              <a:buFont typeface="Courier New" panose="02070309020205020404" pitchFamily="49" charset="0"/>
              <a:buChar char="o"/>
            </a:pPr>
            <a:r>
              <a:rPr lang="en-US" dirty="0"/>
              <a:t>You may, however, have heard that this function is regarded as unsafe by some developers, because </a:t>
            </a:r>
            <a:r>
              <a:rPr lang="en-US" b="1" dirty="0">
                <a:solidFill>
                  <a:srgbClr val="002060"/>
                </a:solidFill>
              </a:rPr>
              <a:t>when you call it after a web page is fully loaded, </a:t>
            </a:r>
            <a:r>
              <a:rPr lang="en-US" b="1" u="sng" dirty="0">
                <a:solidFill>
                  <a:srgbClr val="002060"/>
                </a:solidFill>
              </a:rPr>
              <a:t>it will overwrite the current document</a:t>
            </a:r>
            <a:endParaRPr lang="en-US" dirty="0"/>
          </a:p>
          <a:p>
            <a:endParaRPr lang="en-US" dirty="0"/>
          </a:p>
        </p:txBody>
      </p:sp>
    </p:spTree>
    <p:extLst>
      <p:ext uri="{BB962C8B-B14F-4D97-AF65-F5344CB8AC3E}">
        <p14:creationId xmlns:p14="http://schemas.microsoft.com/office/powerpoint/2010/main" val="4510266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7EC0-3663-4CE0-B990-08EB92A65D55}"/>
              </a:ext>
            </a:extLst>
          </p:cNvPr>
          <p:cNvSpPr>
            <a:spLocks noGrp="1"/>
          </p:cNvSpPr>
          <p:nvPr>
            <p:ph type="title"/>
          </p:nvPr>
        </p:nvSpPr>
        <p:spPr>
          <a:xfrm>
            <a:off x="838200" y="222245"/>
            <a:ext cx="10515600" cy="1325563"/>
          </a:xfrm>
        </p:spPr>
        <p:txBody>
          <a:bodyPr>
            <a:normAutofit/>
          </a:bodyPr>
          <a:lstStyle/>
          <a:p>
            <a:r>
              <a:rPr lang="en-US" dirty="0"/>
              <a:t>Expressions</a:t>
            </a:r>
          </a:p>
        </p:txBody>
      </p:sp>
      <p:sp>
        <p:nvSpPr>
          <p:cNvPr id="3" name="Content Placeholder 2">
            <a:extLst>
              <a:ext uri="{FF2B5EF4-FFF2-40B4-BE49-F238E27FC236}">
                <a16:creationId xmlns:a16="http://schemas.microsoft.com/office/drawing/2014/main" id="{DECE5D8A-DC5F-4CBF-AA6E-F506A65A31A6}"/>
              </a:ext>
            </a:extLst>
          </p:cNvPr>
          <p:cNvSpPr>
            <a:spLocks noGrp="1"/>
          </p:cNvSpPr>
          <p:nvPr>
            <p:ph idx="1"/>
          </p:nvPr>
        </p:nvSpPr>
        <p:spPr>
          <a:xfrm>
            <a:off x="838200" y="1547808"/>
            <a:ext cx="10515600" cy="5053017"/>
          </a:xfrm>
        </p:spPr>
        <p:txBody>
          <a:bodyPr>
            <a:normAutofit/>
          </a:bodyPr>
          <a:lstStyle/>
          <a:p>
            <a:pPr marL="457200" lvl="1" indent="0">
              <a:buNone/>
            </a:pPr>
            <a:r>
              <a:rPr lang="en-US" dirty="0">
                <a:solidFill>
                  <a:srgbClr val="0070C0"/>
                </a:solidFill>
              </a:rPr>
              <a:t>&lt;script&gt;</a:t>
            </a: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("a: " + (42 &gt; 3) + "&lt;</a:t>
            </a:r>
            <a:r>
              <a:rPr lang="en-US" dirty="0" err="1">
                <a:solidFill>
                  <a:srgbClr val="0070C0"/>
                </a:solidFill>
              </a:rPr>
              <a:t>br</a:t>
            </a:r>
            <a:r>
              <a:rPr lang="en-US" dirty="0">
                <a:solidFill>
                  <a:srgbClr val="0070C0"/>
                </a:solidFill>
              </a:rPr>
              <a:t>&gt;")</a:t>
            </a:r>
          </a:p>
          <a:p>
            <a:pPr marL="457200" lvl="1" indent="0">
              <a:buNone/>
            </a:pPr>
            <a:r>
              <a:rPr lang="it-IT" dirty="0">
                <a:solidFill>
                  <a:srgbClr val="0070C0"/>
                </a:solidFill>
              </a:rPr>
              <a:t>	document.write("b: " + (91 &lt; 4) + "&lt;br&gt;")</a:t>
            </a:r>
          </a:p>
          <a:p>
            <a:pPr marL="457200" lvl="1" indent="0">
              <a:buNone/>
            </a:pPr>
            <a:r>
              <a:rPr lang="it-IT" dirty="0">
                <a:solidFill>
                  <a:srgbClr val="0070C0"/>
                </a:solidFill>
              </a:rPr>
              <a:t>	document.write("c: " + (8 == 2) + "&lt;br&gt;")</a:t>
            </a:r>
          </a:p>
          <a:p>
            <a:pPr marL="457200" lvl="1" indent="0">
              <a:buNone/>
            </a:pPr>
            <a:r>
              <a:rPr lang="it-IT" dirty="0">
                <a:solidFill>
                  <a:srgbClr val="0070C0"/>
                </a:solidFill>
              </a:rPr>
              <a:t>	document.write("d: " + (4 &lt; 17) + "&lt;br&gt;")</a:t>
            </a:r>
          </a:p>
          <a:p>
            <a:pPr marL="457200" lvl="1" indent="0">
              <a:buNone/>
            </a:pPr>
            <a:r>
              <a:rPr lang="en-US" dirty="0">
                <a:solidFill>
                  <a:srgbClr val="0070C0"/>
                </a:solidFill>
              </a:rPr>
              <a:t>&lt;/script&gt;</a:t>
            </a:r>
          </a:p>
          <a:p>
            <a:pPr marL="457200" lvl="1" indent="0">
              <a:buNone/>
            </a:pPr>
            <a:endParaRPr lang="en-US" dirty="0">
              <a:solidFill>
                <a:srgbClr val="0070C0"/>
              </a:solidFill>
            </a:endParaRPr>
          </a:p>
          <a:p>
            <a:pPr marL="0" indent="0">
              <a:buNone/>
            </a:pPr>
            <a:r>
              <a:rPr lang="en-US" dirty="0"/>
              <a:t>The output from this code is as follows:</a:t>
            </a:r>
          </a:p>
          <a:p>
            <a:pPr marL="457200" lvl="1" indent="0">
              <a:buNone/>
            </a:pPr>
            <a:r>
              <a:rPr lang="en-US" b="1" dirty="0"/>
              <a:t>a: true</a:t>
            </a:r>
          </a:p>
          <a:p>
            <a:pPr marL="457200" lvl="1" indent="0">
              <a:buNone/>
            </a:pPr>
            <a:r>
              <a:rPr lang="en-US" b="1" dirty="0"/>
              <a:t>b: false</a:t>
            </a:r>
          </a:p>
          <a:p>
            <a:pPr marL="457200" lvl="1" indent="0">
              <a:buNone/>
            </a:pPr>
            <a:r>
              <a:rPr lang="en-US" b="1" dirty="0"/>
              <a:t>c: false</a:t>
            </a:r>
          </a:p>
          <a:p>
            <a:pPr marL="457200" lvl="1" indent="0">
              <a:buNone/>
            </a:pPr>
            <a:r>
              <a:rPr lang="en-US" b="1" dirty="0"/>
              <a:t>d: true</a:t>
            </a:r>
          </a:p>
          <a:p>
            <a:endParaRPr lang="en-US" dirty="0"/>
          </a:p>
        </p:txBody>
      </p:sp>
    </p:spTree>
    <p:extLst>
      <p:ext uri="{BB962C8B-B14F-4D97-AF65-F5344CB8AC3E}">
        <p14:creationId xmlns:p14="http://schemas.microsoft.com/office/powerpoint/2010/main" val="4925670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7EC0-3663-4CE0-B990-08EB92A65D55}"/>
              </a:ext>
            </a:extLst>
          </p:cNvPr>
          <p:cNvSpPr>
            <a:spLocks noGrp="1"/>
          </p:cNvSpPr>
          <p:nvPr>
            <p:ph type="title"/>
          </p:nvPr>
        </p:nvSpPr>
        <p:spPr>
          <a:xfrm>
            <a:off x="838200" y="222245"/>
            <a:ext cx="10515600" cy="1325563"/>
          </a:xfrm>
        </p:spPr>
        <p:txBody>
          <a:bodyPr>
            <a:normAutofit/>
          </a:bodyPr>
          <a:lstStyle/>
          <a:p>
            <a:r>
              <a:rPr lang="en-US" dirty="0"/>
              <a:t>Expressions</a:t>
            </a:r>
          </a:p>
        </p:txBody>
      </p:sp>
      <p:sp>
        <p:nvSpPr>
          <p:cNvPr id="3" name="Content Placeholder 2">
            <a:extLst>
              <a:ext uri="{FF2B5EF4-FFF2-40B4-BE49-F238E27FC236}">
                <a16:creationId xmlns:a16="http://schemas.microsoft.com/office/drawing/2014/main" id="{DECE5D8A-DC5F-4CBF-AA6E-F506A65A31A6}"/>
              </a:ext>
            </a:extLst>
          </p:cNvPr>
          <p:cNvSpPr>
            <a:spLocks noGrp="1"/>
          </p:cNvSpPr>
          <p:nvPr>
            <p:ph idx="1"/>
          </p:nvPr>
        </p:nvSpPr>
        <p:spPr>
          <a:xfrm>
            <a:off x="838200" y="1547808"/>
            <a:ext cx="10515600" cy="5053017"/>
          </a:xfrm>
        </p:spPr>
        <p:txBody>
          <a:bodyPr>
            <a:normAutofit/>
          </a:bodyPr>
          <a:lstStyle/>
          <a:p>
            <a:r>
              <a:rPr lang="en-US" dirty="0"/>
              <a:t>Unlike PHP (which would print the number 1 and nothing, respectively), actual strings of </a:t>
            </a:r>
            <a:r>
              <a:rPr lang="en-US" dirty="0">
                <a:solidFill>
                  <a:srgbClr val="0070C0"/>
                </a:solidFill>
              </a:rPr>
              <a:t>true</a:t>
            </a:r>
            <a:r>
              <a:rPr lang="en-US" dirty="0"/>
              <a:t> and </a:t>
            </a:r>
            <a:r>
              <a:rPr lang="en-US" dirty="0">
                <a:solidFill>
                  <a:srgbClr val="0070C0"/>
                </a:solidFill>
              </a:rPr>
              <a:t>false</a:t>
            </a:r>
            <a:r>
              <a:rPr lang="en-US" dirty="0"/>
              <a:t> are displayed.</a:t>
            </a:r>
          </a:p>
          <a:p>
            <a:pPr marL="457200" lvl="1" indent="0">
              <a:buNone/>
            </a:pPr>
            <a:r>
              <a:rPr lang="en-US" dirty="0"/>
              <a:t>In JavaScript, when you are checking whether a value is true or false, </a:t>
            </a:r>
            <a:r>
              <a:rPr lang="en-US" u="sng" dirty="0"/>
              <a:t>all values evaluate to true except</a:t>
            </a:r>
            <a:r>
              <a:rPr lang="en-US" dirty="0"/>
              <a:t> the following, which evaluate to false: the string </a:t>
            </a:r>
            <a:r>
              <a:rPr lang="en-US" b="1" dirty="0">
                <a:solidFill>
                  <a:srgbClr val="002060"/>
                </a:solidFill>
              </a:rPr>
              <a:t>false</a:t>
            </a:r>
            <a:r>
              <a:rPr lang="en-US" dirty="0"/>
              <a:t> itself, </a:t>
            </a:r>
            <a:r>
              <a:rPr lang="en-US" b="1" dirty="0">
                <a:solidFill>
                  <a:srgbClr val="002060"/>
                </a:solidFill>
              </a:rPr>
              <a:t>0</a:t>
            </a:r>
            <a:r>
              <a:rPr lang="en-US" dirty="0"/>
              <a:t>, </a:t>
            </a:r>
            <a:r>
              <a:rPr lang="en-US" b="1" dirty="0">
                <a:solidFill>
                  <a:srgbClr val="002060"/>
                </a:solidFill>
              </a:rPr>
              <a:t>–0</a:t>
            </a:r>
            <a:r>
              <a:rPr lang="en-US" dirty="0"/>
              <a:t>, the </a:t>
            </a:r>
            <a:r>
              <a:rPr lang="en-US" b="1" dirty="0">
                <a:solidFill>
                  <a:srgbClr val="002060"/>
                </a:solidFill>
              </a:rPr>
              <a:t>empty string</a:t>
            </a:r>
            <a:r>
              <a:rPr lang="en-US" dirty="0"/>
              <a:t>, </a:t>
            </a:r>
            <a:r>
              <a:rPr lang="en-US" b="1" dirty="0">
                <a:solidFill>
                  <a:srgbClr val="002060"/>
                </a:solidFill>
              </a:rPr>
              <a:t>null</a:t>
            </a:r>
            <a:r>
              <a:rPr lang="en-US" dirty="0"/>
              <a:t>, </a:t>
            </a:r>
            <a:r>
              <a:rPr lang="en-US" b="1" dirty="0">
                <a:solidFill>
                  <a:srgbClr val="002060"/>
                </a:solidFill>
              </a:rPr>
              <a:t>undefined</a:t>
            </a:r>
            <a:r>
              <a:rPr lang="en-US" dirty="0"/>
              <a:t>, and </a:t>
            </a:r>
            <a:r>
              <a:rPr lang="en-US" b="1" dirty="0" err="1">
                <a:solidFill>
                  <a:srgbClr val="002060"/>
                </a:solidFill>
              </a:rPr>
              <a:t>NaN</a:t>
            </a:r>
            <a:r>
              <a:rPr lang="en-US" dirty="0"/>
              <a:t> (Not a Number).</a:t>
            </a:r>
          </a:p>
          <a:p>
            <a:pPr marL="457200" lvl="1" indent="0">
              <a:buNone/>
            </a:pPr>
            <a:endParaRPr lang="en-US" sz="400" dirty="0"/>
          </a:p>
          <a:p>
            <a:pPr lvl="1"/>
            <a:r>
              <a:rPr lang="en-US" dirty="0"/>
              <a:t>Note how I am referring to true and false </a:t>
            </a:r>
            <a:r>
              <a:rPr lang="en-US" b="1" dirty="0">
                <a:solidFill>
                  <a:srgbClr val="002060"/>
                </a:solidFill>
              </a:rPr>
              <a:t>in lowercase</a:t>
            </a:r>
            <a:r>
              <a:rPr lang="en-US" dirty="0"/>
              <a:t>. This is because, unlike in PHP, these values </a:t>
            </a:r>
            <a:r>
              <a:rPr lang="en-US" i="1" dirty="0"/>
              <a:t>must </a:t>
            </a:r>
            <a:r>
              <a:rPr lang="en-US" dirty="0"/>
              <a:t>be in lowercase in JavaScript. </a:t>
            </a:r>
          </a:p>
          <a:p>
            <a:pPr marL="0" indent="0">
              <a:buNone/>
            </a:pPr>
            <a:r>
              <a:rPr lang="en-US" dirty="0"/>
              <a:t>The output from this code is as follows:</a:t>
            </a:r>
          </a:p>
          <a:p>
            <a:pPr marL="457200" lvl="1" indent="0">
              <a:buNone/>
            </a:pPr>
            <a:r>
              <a:rPr lang="en-US" b="1" dirty="0"/>
              <a:t>a: true</a:t>
            </a:r>
          </a:p>
          <a:p>
            <a:pPr marL="457200" lvl="1" indent="0">
              <a:buNone/>
            </a:pPr>
            <a:r>
              <a:rPr lang="en-US" b="1" dirty="0"/>
              <a:t>b: false</a:t>
            </a:r>
          </a:p>
          <a:p>
            <a:pPr marL="457200" lvl="1" indent="0">
              <a:buNone/>
            </a:pPr>
            <a:r>
              <a:rPr lang="en-US" b="1" dirty="0"/>
              <a:t>c: false</a:t>
            </a:r>
          </a:p>
          <a:p>
            <a:pPr marL="457200" lvl="1" indent="0">
              <a:buNone/>
            </a:pPr>
            <a:r>
              <a:rPr lang="en-US" b="1" dirty="0"/>
              <a:t>d: true</a:t>
            </a:r>
          </a:p>
          <a:p>
            <a:endParaRPr lang="en-US" dirty="0"/>
          </a:p>
        </p:txBody>
      </p:sp>
    </p:spTree>
    <p:extLst>
      <p:ext uri="{BB962C8B-B14F-4D97-AF65-F5344CB8AC3E}">
        <p14:creationId xmlns:p14="http://schemas.microsoft.com/office/powerpoint/2010/main" val="7648902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7EC0-3663-4CE0-B990-08EB92A65D55}"/>
              </a:ext>
            </a:extLst>
          </p:cNvPr>
          <p:cNvSpPr>
            <a:spLocks noGrp="1"/>
          </p:cNvSpPr>
          <p:nvPr>
            <p:ph type="title"/>
          </p:nvPr>
        </p:nvSpPr>
        <p:spPr>
          <a:xfrm>
            <a:off x="838200" y="222245"/>
            <a:ext cx="10515600" cy="1325563"/>
          </a:xfrm>
        </p:spPr>
        <p:txBody>
          <a:bodyPr>
            <a:normAutofit/>
          </a:bodyPr>
          <a:lstStyle/>
          <a:p>
            <a:r>
              <a:rPr lang="en-US" dirty="0"/>
              <a:t>Operators</a:t>
            </a:r>
          </a:p>
        </p:txBody>
      </p:sp>
      <p:pic>
        <p:nvPicPr>
          <p:cNvPr id="4" name="Picture 3">
            <a:extLst>
              <a:ext uri="{FF2B5EF4-FFF2-40B4-BE49-F238E27FC236}">
                <a16:creationId xmlns:a16="http://schemas.microsoft.com/office/drawing/2014/main" id="{BA537541-7909-4E8C-8485-E19F28885B3B}"/>
              </a:ext>
            </a:extLst>
          </p:cNvPr>
          <p:cNvPicPr>
            <a:picLocks noChangeAspect="1"/>
          </p:cNvPicPr>
          <p:nvPr/>
        </p:nvPicPr>
        <p:blipFill>
          <a:blip r:embed="rId3"/>
          <a:stretch>
            <a:fillRect/>
          </a:stretch>
        </p:blipFill>
        <p:spPr>
          <a:xfrm>
            <a:off x="2309813" y="1547808"/>
            <a:ext cx="7572374" cy="4742758"/>
          </a:xfrm>
          <a:prstGeom prst="rect">
            <a:avLst/>
          </a:prstGeom>
        </p:spPr>
      </p:pic>
    </p:spTree>
    <p:extLst>
      <p:ext uri="{BB962C8B-B14F-4D97-AF65-F5344CB8AC3E}">
        <p14:creationId xmlns:p14="http://schemas.microsoft.com/office/powerpoint/2010/main" val="11271292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7EC0-3663-4CE0-B990-08EB92A65D55}"/>
              </a:ext>
            </a:extLst>
          </p:cNvPr>
          <p:cNvSpPr>
            <a:spLocks noGrp="1"/>
          </p:cNvSpPr>
          <p:nvPr>
            <p:ph type="title"/>
          </p:nvPr>
        </p:nvSpPr>
        <p:spPr>
          <a:xfrm>
            <a:off x="838200" y="222245"/>
            <a:ext cx="10515600" cy="1325563"/>
          </a:xfrm>
        </p:spPr>
        <p:txBody>
          <a:bodyPr>
            <a:normAutofit/>
          </a:bodyPr>
          <a:lstStyle/>
          <a:p>
            <a:r>
              <a:rPr lang="en-US" dirty="0"/>
              <a:t>Logical operators</a:t>
            </a:r>
          </a:p>
        </p:txBody>
      </p:sp>
      <p:sp>
        <p:nvSpPr>
          <p:cNvPr id="3" name="Content Placeholder 2">
            <a:extLst>
              <a:ext uri="{FF2B5EF4-FFF2-40B4-BE49-F238E27FC236}">
                <a16:creationId xmlns:a16="http://schemas.microsoft.com/office/drawing/2014/main" id="{DECE5D8A-DC5F-4CBF-AA6E-F506A65A31A6}"/>
              </a:ext>
            </a:extLst>
          </p:cNvPr>
          <p:cNvSpPr>
            <a:spLocks noGrp="1"/>
          </p:cNvSpPr>
          <p:nvPr>
            <p:ph idx="1"/>
          </p:nvPr>
        </p:nvSpPr>
        <p:spPr>
          <a:xfrm>
            <a:off x="838200" y="1547808"/>
            <a:ext cx="10515600" cy="5053017"/>
          </a:xfrm>
        </p:spPr>
        <p:txBody>
          <a:bodyPr>
            <a:normAutofit/>
          </a:bodyPr>
          <a:lstStyle/>
          <a:p>
            <a:pPr marL="457200" lvl="1" indent="0">
              <a:buNone/>
            </a:pPr>
            <a:r>
              <a:rPr lang="en-US" dirty="0">
                <a:solidFill>
                  <a:srgbClr val="0070C0"/>
                </a:solidFill>
              </a:rPr>
              <a:t>&lt;script&gt;</a:t>
            </a:r>
          </a:p>
          <a:p>
            <a:pPr marL="457200" lvl="1" indent="0">
              <a:buNone/>
            </a:pPr>
            <a:r>
              <a:rPr lang="en-US" dirty="0">
                <a:solidFill>
                  <a:srgbClr val="0070C0"/>
                </a:solidFill>
              </a:rPr>
              <a:t>	a = 1; b = 0</a:t>
            </a: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((a &amp;&amp; b)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((a || b)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 !b )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&lt;/script&gt;</a:t>
            </a:r>
          </a:p>
          <a:p>
            <a:endParaRPr lang="en-US" dirty="0"/>
          </a:p>
          <a:p>
            <a:endParaRPr lang="en-US" dirty="0"/>
          </a:p>
          <a:p>
            <a:r>
              <a:rPr lang="en-US" dirty="0"/>
              <a:t>One simple note: The </a:t>
            </a:r>
            <a:r>
              <a:rPr lang="en-US" dirty="0">
                <a:solidFill>
                  <a:srgbClr val="0070C0"/>
                </a:solidFill>
              </a:rPr>
              <a:t>&amp;&amp;</a:t>
            </a:r>
            <a:r>
              <a:rPr lang="en-US" dirty="0"/>
              <a:t> and </a:t>
            </a:r>
            <a:r>
              <a:rPr lang="en-US" dirty="0">
                <a:solidFill>
                  <a:srgbClr val="0070C0"/>
                </a:solidFill>
              </a:rPr>
              <a:t>||</a:t>
            </a:r>
            <a:r>
              <a:rPr lang="en-US" dirty="0"/>
              <a:t> operators are short-circuit operators.</a:t>
            </a:r>
          </a:p>
        </p:txBody>
      </p:sp>
    </p:spTree>
    <p:extLst>
      <p:ext uri="{BB962C8B-B14F-4D97-AF65-F5344CB8AC3E}">
        <p14:creationId xmlns:p14="http://schemas.microsoft.com/office/powerpoint/2010/main" val="1334907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38319F-383E-41BF-BCFF-53B606EB5193}"/>
              </a:ext>
            </a:extLst>
          </p:cNvPr>
          <p:cNvSpPr>
            <a:spLocks noGrp="1"/>
          </p:cNvSpPr>
          <p:nvPr>
            <p:ph type="title"/>
          </p:nvPr>
        </p:nvSpPr>
        <p:spPr/>
        <p:txBody>
          <a:bodyPr/>
          <a:lstStyle/>
          <a:p>
            <a:r>
              <a:rPr lang="en-US" dirty="0"/>
              <a:t>JavaScript and HTML Text</a:t>
            </a:r>
          </a:p>
        </p:txBody>
      </p:sp>
      <p:sp>
        <p:nvSpPr>
          <p:cNvPr id="5" name="Content Placeholder 4">
            <a:extLst>
              <a:ext uri="{FF2B5EF4-FFF2-40B4-BE49-F238E27FC236}">
                <a16:creationId xmlns:a16="http://schemas.microsoft.com/office/drawing/2014/main" id="{E7E26035-2247-419D-91B4-F38FF70666C1}"/>
              </a:ext>
            </a:extLst>
          </p:cNvPr>
          <p:cNvSpPr>
            <a:spLocks noGrp="1"/>
          </p:cNvSpPr>
          <p:nvPr>
            <p:ph idx="1"/>
          </p:nvPr>
        </p:nvSpPr>
        <p:spPr/>
        <p:txBody>
          <a:bodyPr>
            <a:normAutofit fontScale="92500" lnSpcReduction="20000"/>
          </a:bodyPr>
          <a:lstStyle/>
          <a:p>
            <a:r>
              <a:rPr lang="en-US" dirty="0"/>
              <a:t>You may have seen web pages that use the HTML tag </a:t>
            </a:r>
            <a:r>
              <a:rPr lang="en-US" dirty="0">
                <a:solidFill>
                  <a:schemeClr val="bg2">
                    <a:lumMod val="50000"/>
                  </a:schemeClr>
                </a:solidFill>
              </a:rPr>
              <a:t>&lt;</a:t>
            </a:r>
            <a:r>
              <a:rPr lang="en-US" dirty="0" err="1">
                <a:solidFill>
                  <a:schemeClr val="bg2">
                    <a:lumMod val="50000"/>
                  </a:schemeClr>
                </a:solidFill>
              </a:rPr>
              <a:t>scriptlanguage</a:t>
            </a:r>
            <a:r>
              <a:rPr lang="en-US" dirty="0">
                <a:solidFill>
                  <a:schemeClr val="bg2">
                    <a:lumMod val="50000"/>
                  </a:schemeClr>
                </a:solidFill>
              </a:rPr>
              <a:t>="</a:t>
            </a:r>
            <a:r>
              <a:rPr lang="en-US" dirty="0" err="1">
                <a:solidFill>
                  <a:schemeClr val="bg2">
                    <a:lumMod val="50000"/>
                  </a:schemeClr>
                </a:solidFill>
              </a:rPr>
              <a:t>javascript</a:t>
            </a:r>
            <a:r>
              <a:rPr lang="en-US" dirty="0">
                <a:solidFill>
                  <a:schemeClr val="bg2">
                    <a:lumMod val="50000"/>
                  </a:schemeClr>
                </a:solidFill>
              </a:rPr>
              <a:t>"&gt;</a:t>
            </a:r>
            <a:r>
              <a:rPr lang="en-US" dirty="0"/>
              <a:t>, but that usage has </a:t>
            </a:r>
            <a:r>
              <a:rPr lang="en-US" b="1" dirty="0">
                <a:solidFill>
                  <a:srgbClr val="002060"/>
                </a:solidFill>
              </a:rPr>
              <a:t>now been deprecated</a:t>
            </a:r>
            <a:r>
              <a:rPr lang="en-US" dirty="0"/>
              <a:t>.</a:t>
            </a:r>
          </a:p>
          <a:p>
            <a:pPr>
              <a:buFont typeface="Courier New" panose="02070309020205020404" pitchFamily="49" charset="0"/>
              <a:buChar char="o"/>
            </a:pPr>
            <a:r>
              <a:rPr lang="en-US" dirty="0"/>
              <a:t>This example uses the more recent and preferred </a:t>
            </a:r>
          </a:p>
          <a:p>
            <a:pPr marL="0" indent="0">
              <a:buNone/>
            </a:pPr>
            <a:r>
              <a:rPr lang="en-US" dirty="0">
                <a:solidFill>
                  <a:srgbClr val="0070C0"/>
                </a:solidFill>
              </a:rPr>
              <a:t>    &lt;script type="text/</a:t>
            </a:r>
            <a:r>
              <a:rPr lang="en-US" dirty="0" err="1">
                <a:solidFill>
                  <a:srgbClr val="0070C0"/>
                </a:solidFill>
              </a:rPr>
              <a:t>javascript</a:t>
            </a:r>
            <a:r>
              <a:rPr lang="en-US" dirty="0">
                <a:solidFill>
                  <a:srgbClr val="0070C0"/>
                </a:solidFill>
              </a:rPr>
              <a:t>"&gt;</a:t>
            </a:r>
            <a:r>
              <a:rPr lang="en-US" dirty="0"/>
              <a:t>, or you can just use </a:t>
            </a:r>
            <a:r>
              <a:rPr lang="en-US" dirty="0">
                <a:solidFill>
                  <a:srgbClr val="0070C0"/>
                </a:solidFill>
              </a:rPr>
              <a:t>&lt;script&gt; </a:t>
            </a:r>
            <a:r>
              <a:rPr lang="en-US" dirty="0"/>
              <a:t>on its own if </a:t>
            </a:r>
          </a:p>
          <a:p>
            <a:pPr marL="0" indent="0">
              <a:buNone/>
            </a:pPr>
            <a:r>
              <a:rPr lang="en-US" dirty="0"/>
              <a:t>     you like.</a:t>
            </a:r>
          </a:p>
          <a:p>
            <a:pPr>
              <a:buFont typeface="Courier New" panose="02070309020205020404" pitchFamily="49" charset="0"/>
              <a:buChar char="o"/>
            </a:pPr>
            <a:endParaRPr lang="en-US" dirty="0"/>
          </a:p>
          <a:p>
            <a:endParaRPr lang="en-US" dirty="0"/>
          </a:p>
          <a:p>
            <a:r>
              <a:rPr lang="en-US" dirty="0"/>
              <a:t>You may also have noticed that, unlike with PHP, there is </a:t>
            </a:r>
            <a:r>
              <a:rPr lang="en-US" b="1" dirty="0">
                <a:solidFill>
                  <a:srgbClr val="002060"/>
                </a:solidFill>
              </a:rPr>
              <a:t>no trailing semicolon </a:t>
            </a:r>
            <a:r>
              <a:rPr lang="en-US" dirty="0"/>
              <a:t>(</a:t>
            </a:r>
            <a:r>
              <a:rPr lang="en-US" b="1" dirty="0">
                <a:solidFill>
                  <a:srgbClr val="0070C0"/>
                </a:solidFill>
              </a:rPr>
              <a:t>;</a:t>
            </a:r>
            <a:r>
              <a:rPr lang="en-US" dirty="0"/>
              <a:t>). This is because a newline serves the same purpose as a semicolon in JavaScript. </a:t>
            </a:r>
          </a:p>
          <a:p>
            <a:pPr>
              <a:buFont typeface="Courier New" panose="02070309020205020404" pitchFamily="49" charset="0"/>
              <a:buChar char="o"/>
            </a:pPr>
            <a:r>
              <a:rPr lang="en-US" dirty="0"/>
              <a:t>However, if you wish to have </a:t>
            </a:r>
            <a:r>
              <a:rPr lang="en-US" b="1" dirty="0">
                <a:solidFill>
                  <a:srgbClr val="002060"/>
                </a:solidFill>
              </a:rPr>
              <a:t>more than one statement on a single line, you do need to add a semicolon </a:t>
            </a:r>
            <a:r>
              <a:rPr lang="en-US" dirty="0"/>
              <a:t>after each command except the last one. </a:t>
            </a:r>
          </a:p>
          <a:p>
            <a:endParaRPr lang="en-US" dirty="0"/>
          </a:p>
        </p:txBody>
      </p:sp>
    </p:spTree>
    <p:extLst>
      <p:ext uri="{BB962C8B-B14F-4D97-AF65-F5344CB8AC3E}">
        <p14:creationId xmlns:p14="http://schemas.microsoft.com/office/powerpoint/2010/main" val="1833465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7EC0-3663-4CE0-B990-08EB92A65D55}"/>
              </a:ext>
            </a:extLst>
          </p:cNvPr>
          <p:cNvSpPr>
            <a:spLocks noGrp="1"/>
          </p:cNvSpPr>
          <p:nvPr>
            <p:ph type="title"/>
          </p:nvPr>
        </p:nvSpPr>
        <p:spPr>
          <a:xfrm>
            <a:off x="838200" y="222245"/>
            <a:ext cx="10515600" cy="1325563"/>
          </a:xfrm>
        </p:spPr>
        <p:txBody>
          <a:bodyPr>
            <a:normAutofit/>
          </a:bodyPr>
          <a:lstStyle/>
          <a:p>
            <a:r>
              <a:rPr lang="en-US" dirty="0"/>
              <a:t>The with Statement</a:t>
            </a:r>
          </a:p>
        </p:txBody>
      </p:sp>
      <p:sp>
        <p:nvSpPr>
          <p:cNvPr id="3" name="Content Placeholder 2">
            <a:extLst>
              <a:ext uri="{FF2B5EF4-FFF2-40B4-BE49-F238E27FC236}">
                <a16:creationId xmlns:a16="http://schemas.microsoft.com/office/drawing/2014/main" id="{DECE5D8A-DC5F-4CBF-AA6E-F506A65A31A6}"/>
              </a:ext>
            </a:extLst>
          </p:cNvPr>
          <p:cNvSpPr>
            <a:spLocks noGrp="1"/>
          </p:cNvSpPr>
          <p:nvPr>
            <p:ph idx="1"/>
          </p:nvPr>
        </p:nvSpPr>
        <p:spPr>
          <a:xfrm>
            <a:off x="838200" y="1547808"/>
            <a:ext cx="10515600" cy="5053017"/>
          </a:xfrm>
        </p:spPr>
        <p:txBody>
          <a:bodyPr>
            <a:normAutofit fontScale="85000" lnSpcReduction="20000"/>
          </a:bodyPr>
          <a:lstStyle/>
          <a:p>
            <a:r>
              <a:rPr lang="en-US" dirty="0"/>
              <a:t>The </a:t>
            </a:r>
            <a:r>
              <a:rPr lang="en-US" dirty="0">
                <a:solidFill>
                  <a:srgbClr val="0070C0"/>
                </a:solidFill>
              </a:rPr>
              <a:t>with</a:t>
            </a:r>
            <a:r>
              <a:rPr lang="en-US" dirty="0"/>
              <a:t> is exclusive to JavaScript. With it (if you see what I mean), you can simplify some types of JavaScript statements by reducing many references to an object to just one reference.</a:t>
            </a:r>
          </a:p>
          <a:p>
            <a:pPr marL="457200" lvl="1" indent="0">
              <a:buNone/>
            </a:pPr>
            <a:endParaRPr lang="en-US" dirty="0">
              <a:solidFill>
                <a:srgbClr val="0070C0"/>
              </a:solidFill>
            </a:endParaRPr>
          </a:p>
          <a:p>
            <a:pPr marL="457200" lvl="1" indent="0">
              <a:buNone/>
            </a:pPr>
            <a:r>
              <a:rPr lang="en-US" dirty="0">
                <a:solidFill>
                  <a:srgbClr val="0070C0"/>
                </a:solidFill>
              </a:rPr>
              <a:t>&lt;script&gt;</a:t>
            </a:r>
          </a:p>
          <a:p>
            <a:pPr marL="457200" lvl="1" indent="0">
              <a:buNone/>
            </a:pPr>
            <a:r>
              <a:rPr lang="en-US" dirty="0">
                <a:solidFill>
                  <a:srgbClr val="0070C0"/>
                </a:solidFill>
              </a:rPr>
              <a:t>	string = "The quick brown fox jumps over the lazy dog"</a:t>
            </a:r>
          </a:p>
          <a:p>
            <a:pPr marL="457200" lvl="1" indent="0">
              <a:buNone/>
            </a:pPr>
            <a:r>
              <a:rPr lang="en-US" b="1" dirty="0">
                <a:solidFill>
                  <a:srgbClr val="0070C0"/>
                </a:solidFill>
              </a:rPr>
              <a:t>	with</a:t>
            </a:r>
            <a:r>
              <a:rPr lang="en-US" dirty="0">
                <a:solidFill>
                  <a:srgbClr val="0070C0"/>
                </a:solidFill>
              </a:rPr>
              <a:t> (string) {</a:t>
            </a: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("The string is " + length + " characters&lt;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("In upper case it's: " + </a:t>
            </a:r>
            <a:r>
              <a:rPr lang="en-US" dirty="0" err="1">
                <a:solidFill>
                  <a:srgbClr val="0070C0"/>
                </a:solidFill>
              </a:rPr>
              <a:t>toUpperCase</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&lt;/script&gt;</a:t>
            </a:r>
          </a:p>
          <a:p>
            <a:endParaRPr lang="en-US" dirty="0"/>
          </a:p>
          <a:p>
            <a:r>
              <a:rPr lang="en-US" dirty="0"/>
              <a:t>Even though string is never directly referenced by </a:t>
            </a:r>
            <a:r>
              <a:rPr lang="en-US" dirty="0" err="1">
                <a:solidFill>
                  <a:srgbClr val="0070C0"/>
                </a:solidFill>
              </a:rPr>
              <a:t>document.write</a:t>
            </a:r>
            <a:r>
              <a:rPr lang="en-US" dirty="0"/>
              <a:t>, this code still manages to output the following:</a:t>
            </a:r>
          </a:p>
          <a:p>
            <a:pPr marL="457200" lvl="1" indent="0">
              <a:buNone/>
            </a:pPr>
            <a:r>
              <a:rPr lang="en-US" b="1" dirty="0"/>
              <a:t>The string is 43 characters</a:t>
            </a:r>
          </a:p>
          <a:p>
            <a:pPr marL="457200" lvl="1" indent="0">
              <a:buNone/>
            </a:pPr>
            <a:r>
              <a:rPr lang="en-US" b="1" dirty="0"/>
              <a:t>In upper case it's: THE QUICK BROWN FOX JUMPS OVER THE LAZY DOG</a:t>
            </a:r>
          </a:p>
        </p:txBody>
      </p:sp>
    </p:spTree>
    <p:extLst>
      <p:ext uri="{BB962C8B-B14F-4D97-AF65-F5344CB8AC3E}">
        <p14:creationId xmlns:p14="http://schemas.microsoft.com/office/powerpoint/2010/main" val="1161215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7EC0-3663-4CE0-B990-08EB92A65D55}"/>
              </a:ext>
            </a:extLst>
          </p:cNvPr>
          <p:cNvSpPr>
            <a:spLocks noGrp="1"/>
          </p:cNvSpPr>
          <p:nvPr>
            <p:ph type="title"/>
          </p:nvPr>
        </p:nvSpPr>
        <p:spPr>
          <a:xfrm>
            <a:off x="838200" y="222245"/>
            <a:ext cx="10515600" cy="1325563"/>
          </a:xfrm>
        </p:spPr>
        <p:txBody>
          <a:bodyPr>
            <a:normAutofit/>
          </a:bodyPr>
          <a:lstStyle/>
          <a:p>
            <a:r>
              <a:rPr lang="en-US" dirty="0"/>
              <a:t>The with Statement</a:t>
            </a:r>
          </a:p>
        </p:txBody>
      </p:sp>
      <p:sp>
        <p:nvSpPr>
          <p:cNvPr id="3" name="Content Placeholder 2">
            <a:extLst>
              <a:ext uri="{FF2B5EF4-FFF2-40B4-BE49-F238E27FC236}">
                <a16:creationId xmlns:a16="http://schemas.microsoft.com/office/drawing/2014/main" id="{DECE5D8A-DC5F-4CBF-AA6E-F506A65A31A6}"/>
              </a:ext>
            </a:extLst>
          </p:cNvPr>
          <p:cNvSpPr>
            <a:spLocks noGrp="1"/>
          </p:cNvSpPr>
          <p:nvPr>
            <p:ph idx="1"/>
          </p:nvPr>
        </p:nvSpPr>
        <p:spPr>
          <a:xfrm>
            <a:off x="838200" y="1547808"/>
            <a:ext cx="10515600" cy="5053017"/>
          </a:xfrm>
        </p:spPr>
        <p:txBody>
          <a:bodyPr>
            <a:normAutofit fontScale="85000" lnSpcReduction="20000"/>
          </a:bodyPr>
          <a:lstStyle/>
          <a:p>
            <a:r>
              <a:rPr lang="en-US" dirty="0"/>
              <a:t>The </a:t>
            </a:r>
            <a:r>
              <a:rPr lang="en-US" dirty="0">
                <a:solidFill>
                  <a:srgbClr val="0070C0"/>
                </a:solidFill>
              </a:rPr>
              <a:t>with</a:t>
            </a:r>
            <a:r>
              <a:rPr lang="en-US" dirty="0"/>
              <a:t> is exclusive to JavaScript. With it (if you see what I mean), you can simplify some types of JavaScript statements by reducing many references to an object to just one reference.</a:t>
            </a:r>
          </a:p>
          <a:p>
            <a:pPr marL="457200" lvl="1" indent="0">
              <a:buNone/>
            </a:pPr>
            <a:endParaRPr lang="en-US" dirty="0">
              <a:solidFill>
                <a:srgbClr val="0070C0"/>
              </a:solidFill>
            </a:endParaRPr>
          </a:p>
          <a:p>
            <a:pPr marL="457200" lvl="1" indent="0">
              <a:buNone/>
            </a:pPr>
            <a:r>
              <a:rPr lang="en-US" dirty="0">
                <a:solidFill>
                  <a:srgbClr val="0070C0"/>
                </a:solidFill>
              </a:rPr>
              <a:t>&lt;script&gt;</a:t>
            </a:r>
          </a:p>
          <a:p>
            <a:pPr marL="457200" lvl="1" indent="0">
              <a:buNone/>
            </a:pPr>
            <a:r>
              <a:rPr lang="en-US" dirty="0">
                <a:solidFill>
                  <a:srgbClr val="0070C0"/>
                </a:solidFill>
              </a:rPr>
              <a:t>	string = "The quick brown fox jumps over the lazy dog"</a:t>
            </a:r>
          </a:p>
          <a:p>
            <a:pPr marL="457200" lvl="1" indent="0">
              <a:buNone/>
            </a:pPr>
            <a:r>
              <a:rPr lang="en-US" b="1" dirty="0">
                <a:solidFill>
                  <a:srgbClr val="0070C0"/>
                </a:solidFill>
              </a:rPr>
              <a:t>	with</a:t>
            </a:r>
            <a:r>
              <a:rPr lang="en-US" dirty="0">
                <a:solidFill>
                  <a:srgbClr val="0070C0"/>
                </a:solidFill>
              </a:rPr>
              <a:t> (string) {</a:t>
            </a: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("The string is " + </a:t>
            </a:r>
            <a:r>
              <a:rPr lang="en-US" b="1" dirty="0">
                <a:solidFill>
                  <a:srgbClr val="0070C0"/>
                </a:solidFill>
              </a:rPr>
              <a:t>length</a:t>
            </a:r>
            <a:r>
              <a:rPr lang="en-US" dirty="0">
                <a:solidFill>
                  <a:srgbClr val="0070C0"/>
                </a:solidFill>
              </a:rPr>
              <a:t> + " characters&lt;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("In upper case it's: " + </a:t>
            </a:r>
            <a:r>
              <a:rPr lang="en-US" b="1" dirty="0" err="1">
                <a:solidFill>
                  <a:srgbClr val="0070C0"/>
                </a:solidFill>
              </a:rPr>
              <a:t>toUpperCase</a:t>
            </a:r>
            <a:r>
              <a:rPr lang="en-US" b="1" dirty="0">
                <a:solidFill>
                  <a:srgbClr val="0070C0"/>
                </a:solidFill>
              </a:rPr>
              <a:t>()</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&lt;/script&gt;</a:t>
            </a:r>
          </a:p>
          <a:p>
            <a:endParaRPr lang="en-US" dirty="0"/>
          </a:p>
          <a:p>
            <a:r>
              <a:rPr lang="en-US" dirty="0"/>
              <a:t>This is how the code works: the JavaScript interpreter recognizes that the </a:t>
            </a:r>
            <a:r>
              <a:rPr lang="en-US" dirty="0">
                <a:solidFill>
                  <a:srgbClr val="0070C0"/>
                </a:solidFill>
              </a:rPr>
              <a:t>length</a:t>
            </a:r>
            <a:r>
              <a:rPr lang="en-US" dirty="0"/>
              <a:t> property and </a:t>
            </a:r>
            <a:r>
              <a:rPr lang="en-US" dirty="0" err="1">
                <a:solidFill>
                  <a:srgbClr val="0070C0"/>
                </a:solidFill>
              </a:rPr>
              <a:t>toUpperCase</a:t>
            </a:r>
            <a:r>
              <a:rPr lang="en-US" dirty="0">
                <a:solidFill>
                  <a:srgbClr val="0070C0"/>
                </a:solidFill>
              </a:rPr>
              <a:t>() </a:t>
            </a:r>
            <a:r>
              <a:rPr lang="en-US" dirty="0"/>
              <a:t>method have to be applied to some object. Because they stand alone, the interpreter assumes they apply to the string object that you specified in the </a:t>
            </a:r>
            <a:r>
              <a:rPr lang="en-US" dirty="0">
                <a:solidFill>
                  <a:srgbClr val="0070C0"/>
                </a:solidFill>
              </a:rPr>
              <a:t>with</a:t>
            </a:r>
            <a:r>
              <a:rPr lang="en-US" dirty="0"/>
              <a:t> statement.</a:t>
            </a:r>
          </a:p>
        </p:txBody>
      </p:sp>
    </p:spTree>
    <p:extLst>
      <p:ext uri="{BB962C8B-B14F-4D97-AF65-F5344CB8AC3E}">
        <p14:creationId xmlns:p14="http://schemas.microsoft.com/office/powerpoint/2010/main" val="21167456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7EC0-3663-4CE0-B990-08EB92A65D55}"/>
              </a:ext>
            </a:extLst>
          </p:cNvPr>
          <p:cNvSpPr>
            <a:spLocks noGrp="1"/>
          </p:cNvSpPr>
          <p:nvPr>
            <p:ph type="title"/>
          </p:nvPr>
        </p:nvSpPr>
        <p:spPr>
          <a:xfrm>
            <a:off x="838200" y="222245"/>
            <a:ext cx="10515600" cy="1325563"/>
          </a:xfrm>
        </p:spPr>
        <p:txBody>
          <a:bodyPr>
            <a:normAutofit/>
          </a:bodyPr>
          <a:lstStyle/>
          <a:p>
            <a:r>
              <a:rPr lang="en-US" dirty="0"/>
              <a:t>Using </a:t>
            </a:r>
            <a:r>
              <a:rPr lang="en-US" dirty="0" err="1"/>
              <a:t>onerror</a:t>
            </a:r>
            <a:endParaRPr lang="en-US" dirty="0"/>
          </a:p>
        </p:txBody>
      </p:sp>
      <p:sp>
        <p:nvSpPr>
          <p:cNvPr id="3" name="Content Placeholder 2">
            <a:extLst>
              <a:ext uri="{FF2B5EF4-FFF2-40B4-BE49-F238E27FC236}">
                <a16:creationId xmlns:a16="http://schemas.microsoft.com/office/drawing/2014/main" id="{DECE5D8A-DC5F-4CBF-AA6E-F506A65A31A6}"/>
              </a:ext>
            </a:extLst>
          </p:cNvPr>
          <p:cNvSpPr>
            <a:spLocks noGrp="1"/>
          </p:cNvSpPr>
          <p:nvPr>
            <p:ph idx="1"/>
          </p:nvPr>
        </p:nvSpPr>
        <p:spPr>
          <a:xfrm>
            <a:off x="838200" y="1547808"/>
            <a:ext cx="10515600" cy="5310192"/>
          </a:xfrm>
        </p:spPr>
        <p:txBody>
          <a:bodyPr>
            <a:normAutofit fontScale="77500" lnSpcReduction="20000"/>
          </a:bodyPr>
          <a:lstStyle/>
          <a:p>
            <a:r>
              <a:rPr lang="en-US" b="1" i="1" dirty="0"/>
              <a:t>Events</a:t>
            </a:r>
            <a:r>
              <a:rPr lang="en-US" i="1" dirty="0"/>
              <a:t> </a:t>
            </a:r>
            <a:r>
              <a:rPr lang="en-US" dirty="0"/>
              <a:t>are actions that can be detected by JavaScript. </a:t>
            </a:r>
          </a:p>
          <a:p>
            <a:pPr>
              <a:buFont typeface="Courier New" panose="02070309020205020404" pitchFamily="49" charset="0"/>
              <a:buChar char="o"/>
            </a:pPr>
            <a:r>
              <a:rPr lang="en-US" dirty="0"/>
              <a:t>Every element on a web page has certain </a:t>
            </a:r>
            <a:r>
              <a:rPr lang="en-US" b="1" dirty="0">
                <a:solidFill>
                  <a:srgbClr val="002060"/>
                </a:solidFill>
              </a:rPr>
              <a:t>events that can trigger JavaScript functions</a:t>
            </a:r>
            <a:r>
              <a:rPr lang="en-US" dirty="0"/>
              <a:t>. </a:t>
            </a:r>
          </a:p>
          <a:p>
            <a:pPr marL="457200" lvl="1" indent="0">
              <a:buNone/>
            </a:pPr>
            <a:r>
              <a:rPr lang="en-US" dirty="0"/>
              <a:t>For example, the </a:t>
            </a:r>
            <a:r>
              <a:rPr lang="en-US" dirty="0" err="1">
                <a:solidFill>
                  <a:srgbClr val="0070C0"/>
                </a:solidFill>
              </a:rPr>
              <a:t>onclick</a:t>
            </a:r>
            <a:r>
              <a:rPr lang="en-US" dirty="0"/>
              <a:t> event of a button element can be set to call a function and make it run whenever a user clicks the button.</a:t>
            </a:r>
          </a:p>
          <a:p>
            <a:endParaRPr lang="en-US" dirty="0"/>
          </a:p>
          <a:p>
            <a:pPr marL="457200" lvl="1" indent="0">
              <a:buNone/>
            </a:pPr>
            <a:r>
              <a:rPr lang="en-US" dirty="0">
                <a:solidFill>
                  <a:srgbClr val="0070C0"/>
                </a:solidFill>
              </a:rPr>
              <a:t>&lt;script&gt;</a:t>
            </a:r>
          </a:p>
          <a:p>
            <a:pPr marL="457200" lvl="1" indent="0">
              <a:buNone/>
            </a:pPr>
            <a:r>
              <a:rPr lang="en-US" dirty="0">
                <a:solidFill>
                  <a:srgbClr val="0070C0"/>
                </a:solidFill>
              </a:rPr>
              <a:t>	</a:t>
            </a:r>
            <a:r>
              <a:rPr lang="en-US" b="1" dirty="0" err="1">
                <a:solidFill>
                  <a:srgbClr val="0070C0"/>
                </a:solidFill>
              </a:rPr>
              <a:t>onerror</a:t>
            </a:r>
            <a:r>
              <a:rPr lang="en-US" dirty="0">
                <a:solidFill>
                  <a:srgbClr val="0070C0"/>
                </a:solidFill>
              </a:rPr>
              <a:t> = </a:t>
            </a:r>
            <a:r>
              <a:rPr lang="en-US" dirty="0" err="1">
                <a:solidFill>
                  <a:srgbClr val="0070C0"/>
                </a:solidFill>
              </a:rPr>
              <a:t>errorHandler</a:t>
            </a: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document.writ</a:t>
            </a:r>
            <a:r>
              <a:rPr lang="en-US" dirty="0">
                <a:solidFill>
                  <a:srgbClr val="0070C0"/>
                </a:solidFill>
              </a:rPr>
              <a:t>("Welcome to this website") // Deliberate error</a:t>
            </a:r>
          </a:p>
          <a:p>
            <a:pPr marL="457200" lvl="1" indent="0">
              <a:buNone/>
            </a:pPr>
            <a:endParaRPr lang="en-US" dirty="0">
              <a:solidFill>
                <a:srgbClr val="0070C0"/>
              </a:solidFill>
            </a:endParaRPr>
          </a:p>
          <a:p>
            <a:pPr marL="457200" lvl="1" indent="0">
              <a:buNone/>
            </a:pPr>
            <a:r>
              <a:rPr lang="en-US" dirty="0">
                <a:solidFill>
                  <a:srgbClr val="0070C0"/>
                </a:solidFill>
              </a:rPr>
              <a:t>	function </a:t>
            </a:r>
            <a:r>
              <a:rPr lang="en-US" dirty="0" err="1">
                <a:solidFill>
                  <a:srgbClr val="0070C0"/>
                </a:solidFill>
              </a:rPr>
              <a:t>errorHandler</a:t>
            </a:r>
            <a:r>
              <a:rPr lang="en-US" dirty="0">
                <a:solidFill>
                  <a:srgbClr val="0070C0"/>
                </a:solidFill>
              </a:rPr>
              <a:t>(message, </a:t>
            </a:r>
            <a:r>
              <a:rPr lang="en-US" dirty="0" err="1">
                <a:solidFill>
                  <a:srgbClr val="0070C0"/>
                </a:solidFill>
              </a:rPr>
              <a:t>url</a:t>
            </a:r>
            <a:r>
              <a:rPr lang="en-US" dirty="0">
                <a:solidFill>
                  <a:srgbClr val="0070C0"/>
                </a:solidFill>
              </a:rPr>
              <a:t>, line) {</a:t>
            </a:r>
          </a:p>
          <a:p>
            <a:pPr marL="457200" lvl="1" indent="0">
              <a:buNone/>
            </a:pPr>
            <a:r>
              <a:rPr lang="en-US" dirty="0">
                <a:solidFill>
                  <a:srgbClr val="0070C0"/>
                </a:solidFill>
              </a:rPr>
              <a:t>		out = "Sorry, an error was encountered.\n\n";</a:t>
            </a:r>
          </a:p>
          <a:p>
            <a:pPr marL="457200" lvl="1" indent="0">
              <a:buNone/>
            </a:pPr>
            <a:r>
              <a:rPr lang="en-US" dirty="0">
                <a:solidFill>
                  <a:srgbClr val="0070C0"/>
                </a:solidFill>
              </a:rPr>
              <a:t>		out += "Error: " + message + "\n";</a:t>
            </a:r>
          </a:p>
          <a:p>
            <a:pPr marL="457200" lvl="1" indent="0">
              <a:buNone/>
            </a:pPr>
            <a:r>
              <a:rPr lang="en-US" dirty="0">
                <a:solidFill>
                  <a:srgbClr val="0070C0"/>
                </a:solidFill>
              </a:rPr>
              <a:t>		out += "URL: " + </a:t>
            </a:r>
            <a:r>
              <a:rPr lang="en-US" dirty="0" err="1">
                <a:solidFill>
                  <a:srgbClr val="0070C0"/>
                </a:solidFill>
              </a:rPr>
              <a:t>url</a:t>
            </a:r>
            <a:r>
              <a:rPr lang="en-US" dirty="0">
                <a:solidFill>
                  <a:srgbClr val="0070C0"/>
                </a:solidFill>
              </a:rPr>
              <a:t> + "\n";</a:t>
            </a:r>
          </a:p>
          <a:p>
            <a:pPr marL="457200" lvl="1" indent="0">
              <a:buNone/>
            </a:pPr>
            <a:r>
              <a:rPr lang="en-US" dirty="0">
                <a:solidFill>
                  <a:srgbClr val="0070C0"/>
                </a:solidFill>
              </a:rPr>
              <a:t>		out += "Line: " + line + "\n\n";</a:t>
            </a:r>
          </a:p>
          <a:p>
            <a:pPr marL="457200" lvl="1" indent="0">
              <a:buNone/>
            </a:pPr>
            <a:r>
              <a:rPr lang="en-US" dirty="0">
                <a:solidFill>
                  <a:srgbClr val="0070C0"/>
                </a:solidFill>
              </a:rPr>
              <a:t>		out += "Click OK to continue.\n\n";</a:t>
            </a:r>
          </a:p>
          <a:p>
            <a:pPr marL="457200" lvl="1" indent="0">
              <a:buNone/>
            </a:pPr>
            <a:r>
              <a:rPr lang="en-US" dirty="0">
                <a:solidFill>
                  <a:srgbClr val="0070C0"/>
                </a:solidFill>
              </a:rPr>
              <a:t>		alert(out);</a:t>
            </a:r>
          </a:p>
          <a:p>
            <a:pPr marL="457200" lvl="1" indent="0">
              <a:buNone/>
            </a:pPr>
            <a:r>
              <a:rPr lang="en-US" dirty="0">
                <a:solidFill>
                  <a:srgbClr val="0070C0"/>
                </a:solidFill>
              </a:rPr>
              <a:t>		return true;</a:t>
            </a:r>
          </a:p>
          <a:p>
            <a:pPr marL="457200" lvl="1" indent="0">
              <a:buNone/>
            </a:pPr>
            <a:r>
              <a:rPr lang="en-US" dirty="0">
                <a:solidFill>
                  <a:srgbClr val="0070C0"/>
                </a:solidFill>
              </a:rPr>
              <a:t>	}</a:t>
            </a:r>
          </a:p>
          <a:p>
            <a:pPr marL="457200" lvl="1" indent="0">
              <a:buNone/>
            </a:pPr>
            <a:r>
              <a:rPr lang="en-US" dirty="0">
                <a:solidFill>
                  <a:srgbClr val="0070C0"/>
                </a:solidFill>
              </a:rPr>
              <a:t>&lt;/script&gt;</a:t>
            </a:r>
          </a:p>
        </p:txBody>
      </p:sp>
      <p:sp>
        <p:nvSpPr>
          <p:cNvPr id="4" name="Rectangle 3">
            <a:extLst>
              <a:ext uri="{FF2B5EF4-FFF2-40B4-BE49-F238E27FC236}">
                <a16:creationId xmlns:a16="http://schemas.microsoft.com/office/drawing/2014/main" id="{188DB3F8-9A0E-4B3E-9642-D3377C7C9688}"/>
              </a:ext>
            </a:extLst>
          </p:cNvPr>
          <p:cNvSpPr/>
          <p:nvPr/>
        </p:nvSpPr>
        <p:spPr>
          <a:xfrm>
            <a:off x="8253412" y="2873371"/>
            <a:ext cx="3738563" cy="1569660"/>
          </a:xfrm>
          <a:prstGeom prst="rect">
            <a:avLst/>
          </a:prstGeom>
        </p:spPr>
        <p:txBody>
          <a:bodyPr wrap="square">
            <a:spAutoFit/>
          </a:bodyPr>
          <a:lstStyle/>
          <a:p>
            <a:r>
              <a:rPr lang="en-US" sz="2400" dirty="0"/>
              <a:t>The first line of this script tells the error event to use the new </a:t>
            </a:r>
            <a:r>
              <a:rPr lang="en-US" sz="2400" dirty="0" err="1">
                <a:solidFill>
                  <a:srgbClr val="0070C0"/>
                </a:solidFill>
              </a:rPr>
              <a:t>errorHandler</a:t>
            </a:r>
            <a:r>
              <a:rPr lang="en-US" sz="2400" dirty="0"/>
              <a:t> function from now onward </a:t>
            </a:r>
          </a:p>
        </p:txBody>
      </p:sp>
      <p:cxnSp>
        <p:nvCxnSpPr>
          <p:cNvPr id="6" name="Straight Arrow Connector 5">
            <a:extLst>
              <a:ext uri="{FF2B5EF4-FFF2-40B4-BE49-F238E27FC236}">
                <a16:creationId xmlns:a16="http://schemas.microsoft.com/office/drawing/2014/main" id="{EBB6845F-1197-4E96-98DD-23BC00B610ED}"/>
              </a:ext>
            </a:extLst>
          </p:cNvPr>
          <p:cNvCxnSpPr/>
          <p:nvPr/>
        </p:nvCxnSpPr>
        <p:spPr>
          <a:xfrm flipH="1">
            <a:off x="4271963" y="3446650"/>
            <a:ext cx="384333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52442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7EC0-3663-4CE0-B990-08EB92A65D55}"/>
              </a:ext>
            </a:extLst>
          </p:cNvPr>
          <p:cNvSpPr>
            <a:spLocks noGrp="1"/>
          </p:cNvSpPr>
          <p:nvPr>
            <p:ph type="title"/>
          </p:nvPr>
        </p:nvSpPr>
        <p:spPr>
          <a:xfrm>
            <a:off x="838200" y="222245"/>
            <a:ext cx="10515600" cy="1325563"/>
          </a:xfrm>
        </p:spPr>
        <p:txBody>
          <a:bodyPr>
            <a:normAutofit/>
          </a:bodyPr>
          <a:lstStyle/>
          <a:p>
            <a:r>
              <a:rPr lang="en-US" dirty="0"/>
              <a:t>Using </a:t>
            </a:r>
            <a:r>
              <a:rPr lang="en-US" dirty="0" err="1"/>
              <a:t>onerror</a:t>
            </a:r>
            <a:endParaRPr lang="en-US" dirty="0"/>
          </a:p>
        </p:txBody>
      </p:sp>
      <p:sp>
        <p:nvSpPr>
          <p:cNvPr id="3" name="Content Placeholder 2">
            <a:extLst>
              <a:ext uri="{FF2B5EF4-FFF2-40B4-BE49-F238E27FC236}">
                <a16:creationId xmlns:a16="http://schemas.microsoft.com/office/drawing/2014/main" id="{DECE5D8A-DC5F-4CBF-AA6E-F506A65A31A6}"/>
              </a:ext>
            </a:extLst>
          </p:cNvPr>
          <p:cNvSpPr>
            <a:spLocks noGrp="1"/>
          </p:cNvSpPr>
          <p:nvPr>
            <p:ph idx="1"/>
          </p:nvPr>
        </p:nvSpPr>
        <p:spPr>
          <a:xfrm>
            <a:off x="838200" y="1547808"/>
            <a:ext cx="10515600" cy="5053017"/>
          </a:xfrm>
        </p:spPr>
        <p:txBody>
          <a:bodyPr>
            <a:normAutofit/>
          </a:bodyPr>
          <a:lstStyle/>
          <a:p>
            <a:r>
              <a:rPr lang="en-US" dirty="0"/>
              <a:t>The figure shows the result of running this script in a browser. </a:t>
            </a:r>
          </a:p>
          <a:p>
            <a:pPr>
              <a:buFont typeface="Courier New" panose="02070309020205020404" pitchFamily="49" charset="0"/>
              <a:buChar char="o"/>
            </a:pPr>
            <a:r>
              <a:rPr lang="en-US" dirty="0"/>
              <a:t>Using </a:t>
            </a:r>
            <a:r>
              <a:rPr lang="en-US" dirty="0" err="1">
                <a:solidFill>
                  <a:srgbClr val="0070C0"/>
                </a:solidFill>
              </a:rPr>
              <a:t>onerror</a:t>
            </a:r>
            <a:r>
              <a:rPr lang="en-US" dirty="0"/>
              <a:t> this way can also be quite useful during the debugging process.</a:t>
            </a:r>
          </a:p>
        </p:txBody>
      </p:sp>
      <p:pic>
        <p:nvPicPr>
          <p:cNvPr id="4" name="Picture 3">
            <a:extLst>
              <a:ext uri="{FF2B5EF4-FFF2-40B4-BE49-F238E27FC236}">
                <a16:creationId xmlns:a16="http://schemas.microsoft.com/office/drawing/2014/main" id="{B9B127A8-73BA-406E-8464-FF854A1BDC25}"/>
              </a:ext>
            </a:extLst>
          </p:cNvPr>
          <p:cNvPicPr>
            <a:picLocks noChangeAspect="1"/>
          </p:cNvPicPr>
          <p:nvPr/>
        </p:nvPicPr>
        <p:blipFill>
          <a:blip r:embed="rId3"/>
          <a:stretch>
            <a:fillRect/>
          </a:stretch>
        </p:blipFill>
        <p:spPr>
          <a:xfrm>
            <a:off x="3457575" y="3248025"/>
            <a:ext cx="5276850" cy="3048000"/>
          </a:xfrm>
          <a:prstGeom prst="rect">
            <a:avLst/>
          </a:prstGeom>
        </p:spPr>
      </p:pic>
    </p:spTree>
    <p:extLst>
      <p:ext uri="{BB962C8B-B14F-4D97-AF65-F5344CB8AC3E}">
        <p14:creationId xmlns:p14="http://schemas.microsoft.com/office/powerpoint/2010/main" val="35951287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7EC0-3663-4CE0-B990-08EB92A65D55}"/>
              </a:ext>
            </a:extLst>
          </p:cNvPr>
          <p:cNvSpPr>
            <a:spLocks noGrp="1"/>
          </p:cNvSpPr>
          <p:nvPr>
            <p:ph type="title"/>
          </p:nvPr>
        </p:nvSpPr>
        <p:spPr>
          <a:xfrm>
            <a:off x="838200" y="222245"/>
            <a:ext cx="10515600" cy="1325563"/>
          </a:xfrm>
        </p:spPr>
        <p:txBody>
          <a:bodyPr>
            <a:normAutofit/>
          </a:bodyPr>
          <a:lstStyle/>
          <a:p>
            <a:r>
              <a:rPr lang="en-US" dirty="0"/>
              <a:t>Using try...catch</a:t>
            </a:r>
          </a:p>
        </p:txBody>
      </p:sp>
      <p:sp>
        <p:nvSpPr>
          <p:cNvPr id="3" name="Content Placeholder 2">
            <a:extLst>
              <a:ext uri="{FF2B5EF4-FFF2-40B4-BE49-F238E27FC236}">
                <a16:creationId xmlns:a16="http://schemas.microsoft.com/office/drawing/2014/main" id="{DECE5D8A-DC5F-4CBF-AA6E-F506A65A31A6}"/>
              </a:ext>
            </a:extLst>
          </p:cNvPr>
          <p:cNvSpPr>
            <a:spLocks noGrp="1"/>
          </p:cNvSpPr>
          <p:nvPr>
            <p:ph idx="1"/>
          </p:nvPr>
        </p:nvSpPr>
        <p:spPr>
          <a:xfrm>
            <a:off x="838200" y="1547808"/>
            <a:ext cx="10515600" cy="5053017"/>
          </a:xfrm>
        </p:spPr>
        <p:txBody>
          <a:bodyPr>
            <a:normAutofit/>
          </a:bodyPr>
          <a:lstStyle/>
          <a:p>
            <a:r>
              <a:rPr lang="en-US" dirty="0"/>
              <a:t>The </a:t>
            </a:r>
            <a:r>
              <a:rPr lang="en-US" dirty="0">
                <a:solidFill>
                  <a:srgbClr val="0070C0"/>
                </a:solidFill>
              </a:rPr>
              <a:t>try</a:t>
            </a:r>
            <a:r>
              <a:rPr lang="en-US" dirty="0"/>
              <a:t> and </a:t>
            </a:r>
            <a:r>
              <a:rPr lang="en-US" dirty="0">
                <a:solidFill>
                  <a:srgbClr val="0070C0"/>
                </a:solidFill>
              </a:rPr>
              <a:t>catch</a:t>
            </a:r>
            <a:r>
              <a:rPr lang="en-US" dirty="0"/>
              <a:t> keywords </a:t>
            </a:r>
            <a:r>
              <a:rPr lang="en-US" b="1" dirty="0">
                <a:solidFill>
                  <a:srgbClr val="002060"/>
                </a:solidFill>
              </a:rPr>
              <a:t>are more standard and more flexible</a:t>
            </a:r>
            <a:r>
              <a:rPr lang="en-US" dirty="0"/>
              <a:t> than the </a:t>
            </a:r>
            <a:r>
              <a:rPr lang="en-US" dirty="0" err="1">
                <a:solidFill>
                  <a:srgbClr val="0070C0"/>
                </a:solidFill>
              </a:rPr>
              <a:t>onerror</a:t>
            </a:r>
            <a:r>
              <a:rPr lang="en-US" dirty="0"/>
              <a:t> technique shown in the previous section. </a:t>
            </a:r>
          </a:p>
          <a:p>
            <a:pPr marL="457200" lvl="1" indent="0">
              <a:buNone/>
            </a:pPr>
            <a:r>
              <a:rPr lang="en-US" dirty="0"/>
              <a:t>These keywords let you trap errors for a selected section of code, rather than all scripts in a document. </a:t>
            </a:r>
          </a:p>
          <a:p>
            <a:pPr marL="457200" lvl="1" indent="0">
              <a:buNone/>
            </a:pPr>
            <a:endParaRPr lang="en-US" dirty="0"/>
          </a:p>
          <a:p>
            <a:r>
              <a:rPr lang="en-US" dirty="0"/>
              <a:t>However, </a:t>
            </a:r>
            <a:r>
              <a:rPr lang="en-US" b="1" dirty="0">
                <a:solidFill>
                  <a:srgbClr val="002060"/>
                </a:solidFill>
              </a:rPr>
              <a:t>they do not catch syntax errors</a:t>
            </a:r>
            <a:r>
              <a:rPr lang="en-US" dirty="0"/>
              <a:t>, for which you need </a:t>
            </a:r>
            <a:r>
              <a:rPr lang="en-US" dirty="0" err="1">
                <a:solidFill>
                  <a:srgbClr val="0070C0"/>
                </a:solidFill>
              </a:rPr>
              <a:t>onerror</a:t>
            </a:r>
            <a:endParaRPr lang="en-US" dirty="0"/>
          </a:p>
          <a:p>
            <a:endParaRPr lang="en-US" dirty="0"/>
          </a:p>
          <a:p>
            <a:pPr marL="457200" lvl="1" indent="0">
              <a:buNone/>
            </a:pPr>
            <a:r>
              <a:rPr lang="en-US" dirty="0"/>
              <a:t>The </a:t>
            </a:r>
            <a:r>
              <a:rPr lang="en-US" dirty="0">
                <a:solidFill>
                  <a:srgbClr val="0070C0"/>
                </a:solidFill>
              </a:rPr>
              <a:t>try...catch </a:t>
            </a:r>
            <a:r>
              <a:rPr lang="en-US" dirty="0"/>
              <a:t>construct </a:t>
            </a:r>
            <a:r>
              <a:rPr lang="en-US" u="sng" dirty="0"/>
              <a:t>is supported by all major browsers </a:t>
            </a:r>
            <a:r>
              <a:rPr lang="en-US" dirty="0"/>
              <a:t>and is handy when you want to catch a certain condition that you are aware could occur in a specific part of your code.</a:t>
            </a:r>
          </a:p>
          <a:p>
            <a:endParaRPr lang="en-US" dirty="0"/>
          </a:p>
        </p:txBody>
      </p:sp>
    </p:spTree>
    <p:extLst>
      <p:ext uri="{BB962C8B-B14F-4D97-AF65-F5344CB8AC3E}">
        <p14:creationId xmlns:p14="http://schemas.microsoft.com/office/powerpoint/2010/main" val="15306565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7EC0-3663-4CE0-B990-08EB92A65D55}"/>
              </a:ext>
            </a:extLst>
          </p:cNvPr>
          <p:cNvSpPr>
            <a:spLocks noGrp="1"/>
          </p:cNvSpPr>
          <p:nvPr>
            <p:ph type="title"/>
          </p:nvPr>
        </p:nvSpPr>
        <p:spPr>
          <a:xfrm>
            <a:off x="838200" y="222245"/>
            <a:ext cx="10515600" cy="1325563"/>
          </a:xfrm>
        </p:spPr>
        <p:txBody>
          <a:bodyPr>
            <a:normAutofit/>
          </a:bodyPr>
          <a:lstStyle/>
          <a:p>
            <a:r>
              <a:rPr lang="en-US" dirty="0"/>
              <a:t>Using try...catch</a:t>
            </a:r>
          </a:p>
        </p:txBody>
      </p:sp>
      <p:sp>
        <p:nvSpPr>
          <p:cNvPr id="3" name="Content Placeholder 2">
            <a:extLst>
              <a:ext uri="{FF2B5EF4-FFF2-40B4-BE49-F238E27FC236}">
                <a16:creationId xmlns:a16="http://schemas.microsoft.com/office/drawing/2014/main" id="{DECE5D8A-DC5F-4CBF-AA6E-F506A65A31A6}"/>
              </a:ext>
            </a:extLst>
          </p:cNvPr>
          <p:cNvSpPr>
            <a:spLocks noGrp="1"/>
          </p:cNvSpPr>
          <p:nvPr>
            <p:ph idx="1"/>
          </p:nvPr>
        </p:nvSpPr>
        <p:spPr>
          <a:xfrm>
            <a:off x="838200" y="1547808"/>
            <a:ext cx="10515600" cy="5053017"/>
          </a:xfrm>
        </p:spPr>
        <p:txBody>
          <a:bodyPr>
            <a:normAutofit fontScale="85000" lnSpcReduction="20000"/>
          </a:bodyPr>
          <a:lstStyle/>
          <a:p>
            <a:pPr marL="457200" lvl="1" indent="0">
              <a:buNone/>
            </a:pPr>
            <a:r>
              <a:rPr lang="en-US" dirty="0">
                <a:solidFill>
                  <a:srgbClr val="0070C0"/>
                </a:solidFill>
              </a:rPr>
              <a:t>&lt;script&gt;</a:t>
            </a:r>
          </a:p>
          <a:p>
            <a:pPr marL="457200" lvl="1" indent="0">
              <a:buNone/>
            </a:pPr>
            <a:r>
              <a:rPr lang="en-US" dirty="0">
                <a:solidFill>
                  <a:srgbClr val="0070C0"/>
                </a:solidFill>
              </a:rPr>
              <a:t>	try {</a:t>
            </a:r>
          </a:p>
          <a:p>
            <a:pPr marL="457200" lvl="1" indent="0">
              <a:buNone/>
            </a:pPr>
            <a:r>
              <a:rPr lang="en-US" dirty="0">
                <a:solidFill>
                  <a:srgbClr val="0070C0"/>
                </a:solidFill>
              </a:rPr>
              <a:t>		request = new </a:t>
            </a:r>
            <a:r>
              <a:rPr lang="en-US" dirty="0" err="1">
                <a:solidFill>
                  <a:srgbClr val="0070C0"/>
                </a:solidFill>
              </a:rPr>
              <a:t>XMLHTTPRequest</a:t>
            </a:r>
            <a:r>
              <a:rPr lang="en-US" dirty="0">
                <a:solidFill>
                  <a:srgbClr val="0070C0"/>
                </a:solidFill>
              </a:rPr>
              <a:t>() // Ajax object that doesn’t work in IE</a:t>
            </a:r>
          </a:p>
          <a:p>
            <a:pPr marL="457200" lvl="1" indent="0">
              <a:buNone/>
            </a:pPr>
            <a:r>
              <a:rPr lang="en-US" dirty="0">
                <a:solidFill>
                  <a:srgbClr val="0070C0"/>
                </a:solidFill>
              </a:rPr>
              <a:t>	}</a:t>
            </a:r>
          </a:p>
          <a:p>
            <a:pPr marL="457200" lvl="1" indent="0">
              <a:buNone/>
            </a:pPr>
            <a:r>
              <a:rPr lang="en-US" dirty="0">
                <a:solidFill>
                  <a:srgbClr val="0070C0"/>
                </a:solidFill>
              </a:rPr>
              <a:t>	catch(err) {</a:t>
            </a:r>
          </a:p>
          <a:p>
            <a:pPr marL="457200" lvl="1" indent="0">
              <a:buNone/>
            </a:pPr>
            <a:r>
              <a:rPr lang="en-US" dirty="0">
                <a:solidFill>
                  <a:srgbClr val="0070C0"/>
                </a:solidFill>
              </a:rPr>
              <a:t>		// Use a different method to create an XML HTTP Request object</a:t>
            </a:r>
          </a:p>
          <a:p>
            <a:pPr marL="457200" lvl="1" indent="0">
              <a:buNone/>
            </a:pPr>
            <a:r>
              <a:rPr lang="en-US" dirty="0">
                <a:solidFill>
                  <a:srgbClr val="0070C0"/>
                </a:solidFill>
              </a:rPr>
              <a:t>	}</a:t>
            </a:r>
          </a:p>
          <a:p>
            <a:pPr marL="457200" lvl="1" indent="0">
              <a:buNone/>
            </a:pPr>
            <a:r>
              <a:rPr lang="en-US" dirty="0">
                <a:solidFill>
                  <a:srgbClr val="0070C0"/>
                </a:solidFill>
              </a:rPr>
              <a:t>&lt;/script&gt;</a:t>
            </a:r>
          </a:p>
          <a:p>
            <a:endParaRPr lang="en-US" dirty="0"/>
          </a:p>
          <a:p>
            <a:pPr lvl="1"/>
            <a:r>
              <a:rPr lang="en-US" dirty="0"/>
              <a:t>There’s also another keyword associated with try and catch called </a:t>
            </a:r>
            <a:r>
              <a:rPr lang="en-US" dirty="0">
                <a:solidFill>
                  <a:srgbClr val="0070C0"/>
                </a:solidFill>
              </a:rPr>
              <a:t>finally</a:t>
            </a:r>
            <a:r>
              <a:rPr lang="en-US" dirty="0"/>
              <a:t> that is </a:t>
            </a:r>
            <a:r>
              <a:rPr lang="en-US" b="1" dirty="0">
                <a:solidFill>
                  <a:srgbClr val="002060"/>
                </a:solidFill>
              </a:rPr>
              <a:t>always executed</a:t>
            </a:r>
            <a:r>
              <a:rPr lang="en-US" dirty="0"/>
              <a:t>, regardless of whether an error occurs in the try clause. To use it, just add something like the following statements </a:t>
            </a:r>
            <a:r>
              <a:rPr lang="en-US" u="sng" dirty="0"/>
              <a:t>after a catch statement</a:t>
            </a:r>
            <a:r>
              <a:rPr lang="en-US" dirty="0"/>
              <a:t>:</a:t>
            </a:r>
          </a:p>
          <a:p>
            <a:endParaRPr lang="en-US" sz="600" dirty="0"/>
          </a:p>
          <a:p>
            <a:pPr marL="457200" lvl="1" indent="0">
              <a:buNone/>
            </a:pPr>
            <a:r>
              <a:rPr lang="en-US" dirty="0">
                <a:solidFill>
                  <a:srgbClr val="0070C0"/>
                </a:solidFill>
              </a:rPr>
              <a:t>finally</a:t>
            </a:r>
          </a:p>
          <a:p>
            <a:pPr marL="457200" lvl="1" indent="0">
              <a:buNone/>
            </a:pPr>
            <a:r>
              <a:rPr lang="en-US" dirty="0">
                <a:solidFill>
                  <a:srgbClr val="0070C0"/>
                </a:solidFill>
              </a:rPr>
              <a:t>{</a:t>
            </a:r>
          </a:p>
          <a:p>
            <a:pPr marL="457200" lvl="1" indent="0">
              <a:buNone/>
            </a:pPr>
            <a:r>
              <a:rPr lang="en-US" dirty="0">
                <a:solidFill>
                  <a:srgbClr val="0070C0"/>
                </a:solidFill>
              </a:rPr>
              <a:t>	alert("The 'try' clause was encountered")</a:t>
            </a:r>
          </a:p>
          <a:p>
            <a:pPr marL="457200" lvl="1" indent="0">
              <a:buNone/>
            </a:pPr>
            <a:r>
              <a:rPr lang="en-US" dirty="0">
                <a:solidFill>
                  <a:srgbClr val="0070C0"/>
                </a:solidFill>
              </a:rPr>
              <a:t>}</a:t>
            </a:r>
          </a:p>
        </p:txBody>
      </p:sp>
    </p:spTree>
    <p:extLst>
      <p:ext uri="{BB962C8B-B14F-4D97-AF65-F5344CB8AC3E}">
        <p14:creationId xmlns:p14="http://schemas.microsoft.com/office/powerpoint/2010/main" val="12712958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7EC0-3663-4CE0-B990-08EB92A65D55}"/>
              </a:ext>
            </a:extLst>
          </p:cNvPr>
          <p:cNvSpPr>
            <a:spLocks noGrp="1"/>
          </p:cNvSpPr>
          <p:nvPr>
            <p:ph type="title"/>
          </p:nvPr>
        </p:nvSpPr>
        <p:spPr>
          <a:xfrm>
            <a:off x="838200" y="222245"/>
            <a:ext cx="10515600" cy="1325563"/>
          </a:xfrm>
        </p:spPr>
        <p:txBody>
          <a:bodyPr>
            <a:normAutofit/>
          </a:bodyPr>
          <a:lstStyle/>
          <a:p>
            <a:r>
              <a:rPr lang="en-US" dirty="0"/>
              <a:t>If statement </a:t>
            </a:r>
          </a:p>
        </p:txBody>
      </p:sp>
      <p:sp>
        <p:nvSpPr>
          <p:cNvPr id="3" name="Content Placeholder 2">
            <a:extLst>
              <a:ext uri="{FF2B5EF4-FFF2-40B4-BE49-F238E27FC236}">
                <a16:creationId xmlns:a16="http://schemas.microsoft.com/office/drawing/2014/main" id="{DECE5D8A-DC5F-4CBF-AA6E-F506A65A31A6}"/>
              </a:ext>
            </a:extLst>
          </p:cNvPr>
          <p:cNvSpPr>
            <a:spLocks noGrp="1"/>
          </p:cNvSpPr>
          <p:nvPr>
            <p:ph idx="1"/>
          </p:nvPr>
        </p:nvSpPr>
        <p:spPr>
          <a:xfrm>
            <a:off x="838200" y="1547808"/>
            <a:ext cx="10515600" cy="5053017"/>
          </a:xfrm>
        </p:spPr>
        <p:txBody>
          <a:bodyPr>
            <a:normAutofit/>
          </a:bodyPr>
          <a:lstStyle/>
          <a:p>
            <a:r>
              <a:rPr lang="en-US" dirty="0"/>
              <a:t>Unlike PHP, JavaScript has no </a:t>
            </a:r>
            <a:r>
              <a:rPr lang="en-US" dirty="0" err="1">
                <a:solidFill>
                  <a:srgbClr val="0070C0"/>
                </a:solidFill>
              </a:rPr>
              <a:t>elseif</a:t>
            </a:r>
            <a:r>
              <a:rPr lang="en-US" dirty="0"/>
              <a:t> statement, but that’s not a problem, because you can use an </a:t>
            </a:r>
            <a:r>
              <a:rPr lang="en-US" dirty="0">
                <a:solidFill>
                  <a:srgbClr val="0070C0"/>
                </a:solidFill>
              </a:rPr>
              <a:t>else</a:t>
            </a:r>
            <a:r>
              <a:rPr lang="en-US" dirty="0"/>
              <a:t> followed by another </a:t>
            </a:r>
            <a:r>
              <a:rPr lang="en-US" dirty="0">
                <a:solidFill>
                  <a:srgbClr val="0070C0"/>
                </a:solidFill>
              </a:rPr>
              <a:t>if</a:t>
            </a:r>
            <a:r>
              <a:rPr lang="en-US" dirty="0"/>
              <a:t> to form the equivalent of an </a:t>
            </a:r>
            <a:r>
              <a:rPr lang="en-US" dirty="0" err="1">
                <a:solidFill>
                  <a:srgbClr val="0070C0"/>
                </a:solidFill>
              </a:rPr>
              <a:t>elseif</a:t>
            </a:r>
            <a:r>
              <a:rPr lang="en-US" dirty="0"/>
              <a:t> statement, like this:</a:t>
            </a:r>
          </a:p>
          <a:p>
            <a:endParaRPr lang="en-US" dirty="0"/>
          </a:p>
          <a:p>
            <a:pPr marL="457200" lvl="1" indent="0">
              <a:buNone/>
            </a:pPr>
            <a:r>
              <a:rPr lang="en-US" dirty="0">
                <a:solidFill>
                  <a:srgbClr val="0070C0"/>
                </a:solidFill>
              </a:rPr>
              <a:t>if (a &gt; 100) </a:t>
            </a: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("a is greater than 100")</a:t>
            </a:r>
          </a:p>
          <a:p>
            <a:pPr marL="457200" lvl="1" indent="0">
              <a:buNone/>
            </a:pPr>
            <a:r>
              <a:rPr lang="en-US" b="1" dirty="0">
                <a:solidFill>
                  <a:srgbClr val="0070C0"/>
                </a:solidFill>
              </a:rPr>
              <a:t>else if</a:t>
            </a:r>
            <a:r>
              <a:rPr lang="en-US" dirty="0">
                <a:solidFill>
                  <a:srgbClr val="0070C0"/>
                </a:solidFill>
              </a:rPr>
              <a:t>(a &lt; 100) </a:t>
            </a: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("a is less than 100")</a:t>
            </a:r>
          </a:p>
          <a:p>
            <a:pPr marL="457200" lvl="1" indent="0">
              <a:buNone/>
            </a:pPr>
            <a:r>
              <a:rPr lang="en-US" dirty="0">
                <a:solidFill>
                  <a:srgbClr val="0070C0"/>
                </a:solidFill>
              </a:rPr>
              <a:t>else </a:t>
            </a: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("a is equal to 100")</a:t>
            </a:r>
          </a:p>
          <a:p>
            <a:pPr marL="457200" lvl="1" indent="0">
              <a:buNone/>
            </a:pPr>
            <a:endParaRPr lang="en-US" dirty="0">
              <a:solidFill>
                <a:srgbClr val="0070C0"/>
              </a:solidFill>
            </a:endParaRPr>
          </a:p>
        </p:txBody>
      </p:sp>
    </p:spTree>
    <p:extLst>
      <p:ext uri="{BB962C8B-B14F-4D97-AF65-F5344CB8AC3E}">
        <p14:creationId xmlns:p14="http://schemas.microsoft.com/office/powerpoint/2010/main" val="21662986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F721-38EC-44C1-97A8-0D0990743F0F}"/>
              </a:ext>
            </a:extLst>
          </p:cNvPr>
          <p:cNvSpPr>
            <a:spLocks noGrp="1"/>
          </p:cNvSpPr>
          <p:nvPr>
            <p:ph type="title"/>
          </p:nvPr>
        </p:nvSpPr>
        <p:spPr/>
        <p:txBody>
          <a:bodyPr/>
          <a:lstStyle/>
          <a:p>
            <a:r>
              <a:rPr lang="en-US" dirty="0"/>
              <a:t>Explicit Casting</a:t>
            </a:r>
          </a:p>
        </p:txBody>
      </p:sp>
      <p:sp>
        <p:nvSpPr>
          <p:cNvPr id="3" name="Content Placeholder 2">
            <a:extLst>
              <a:ext uri="{FF2B5EF4-FFF2-40B4-BE49-F238E27FC236}">
                <a16:creationId xmlns:a16="http://schemas.microsoft.com/office/drawing/2014/main" id="{9B5F4407-034E-4759-ADD1-E2A69CDEF1DC}"/>
              </a:ext>
            </a:extLst>
          </p:cNvPr>
          <p:cNvSpPr>
            <a:spLocks noGrp="1"/>
          </p:cNvSpPr>
          <p:nvPr>
            <p:ph idx="1"/>
          </p:nvPr>
        </p:nvSpPr>
        <p:spPr/>
        <p:txBody>
          <a:bodyPr/>
          <a:lstStyle/>
          <a:p>
            <a:r>
              <a:rPr lang="en-US" dirty="0"/>
              <a:t>Unlike PHP, JavaScript has no explicit casting of types such as (</a:t>
            </a:r>
            <a:r>
              <a:rPr lang="en-US" dirty="0" err="1"/>
              <a:t>int</a:t>
            </a:r>
            <a:r>
              <a:rPr lang="en-US" dirty="0"/>
              <a:t>) or (float).</a:t>
            </a:r>
          </a:p>
          <a:p>
            <a:pPr>
              <a:buFont typeface="Courier New" panose="02070309020205020404" pitchFamily="49" charset="0"/>
              <a:buChar char="o"/>
            </a:pPr>
            <a:r>
              <a:rPr lang="en-US" dirty="0"/>
              <a:t>Instead, when you need a value to be of a certain type, use one of JavaScript’s built-in functions</a:t>
            </a:r>
          </a:p>
        </p:txBody>
      </p:sp>
      <p:pic>
        <p:nvPicPr>
          <p:cNvPr id="4" name="Picture 3">
            <a:extLst>
              <a:ext uri="{FF2B5EF4-FFF2-40B4-BE49-F238E27FC236}">
                <a16:creationId xmlns:a16="http://schemas.microsoft.com/office/drawing/2014/main" id="{CF1A32A4-70DE-46B8-BF5C-5CAD9DFB8FEA}"/>
              </a:ext>
            </a:extLst>
          </p:cNvPr>
          <p:cNvPicPr>
            <a:picLocks noChangeAspect="1"/>
          </p:cNvPicPr>
          <p:nvPr/>
        </p:nvPicPr>
        <p:blipFill>
          <a:blip r:embed="rId2"/>
          <a:stretch>
            <a:fillRect/>
          </a:stretch>
        </p:blipFill>
        <p:spPr>
          <a:xfrm>
            <a:off x="4167187" y="3840459"/>
            <a:ext cx="3976688" cy="3017541"/>
          </a:xfrm>
          <a:prstGeom prst="rect">
            <a:avLst/>
          </a:prstGeom>
        </p:spPr>
      </p:pic>
    </p:spTree>
    <p:extLst>
      <p:ext uri="{BB962C8B-B14F-4D97-AF65-F5344CB8AC3E}">
        <p14:creationId xmlns:p14="http://schemas.microsoft.com/office/powerpoint/2010/main" val="2161713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38319F-383E-41BF-BCFF-53B606EB5193}"/>
              </a:ext>
            </a:extLst>
          </p:cNvPr>
          <p:cNvSpPr>
            <a:spLocks noGrp="1"/>
          </p:cNvSpPr>
          <p:nvPr>
            <p:ph type="title"/>
          </p:nvPr>
        </p:nvSpPr>
        <p:spPr/>
        <p:txBody>
          <a:bodyPr/>
          <a:lstStyle/>
          <a:p>
            <a:r>
              <a:rPr lang="en-US" dirty="0"/>
              <a:t>JavaScript and HTML Text</a:t>
            </a:r>
          </a:p>
        </p:txBody>
      </p:sp>
      <p:sp>
        <p:nvSpPr>
          <p:cNvPr id="5" name="Content Placeholder 4">
            <a:extLst>
              <a:ext uri="{FF2B5EF4-FFF2-40B4-BE49-F238E27FC236}">
                <a16:creationId xmlns:a16="http://schemas.microsoft.com/office/drawing/2014/main" id="{E7E26035-2247-419D-91B4-F38FF70666C1}"/>
              </a:ext>
            </a:extLst>
          </p:cNvPr>
          <p:cNvSpPr>
            <a:spLocks noGrp="1"/>
          </p:cNvSpPr>
          <p:nvPr>
            <p:ph idx="1"/>
          </p:nvPr>
        </p:nvSpPr>
        <p:spPr/>
        <p:txBody>
          <a:bodyPr>
            <a:normAutofit fontScale="77500" lnSpcReduction="20000"/>
          </a:bodyPr>
          <a:lstStyle/>
          <a:p>
            <a:r>
              <a:rPr lang="en-US" dirty="0"/>
              <a:t>JavaScript is </a:t>
            </a:r>
            <a:r>
              <a:rPr lang="en-US" u="sng" dirty="0"/>
              <a:t>a client-side scripting language </a:t>
            </a:r>
            <a:r>
              <a:rPr lang="en-US" dirty="0"/>
              <a:t>that runs entirely inside the web browser.</a:t>
            </a:r>
          </a:p>
          <a:p>
            <a:pPr>
              <a:buFont typeface="Courier New" panose="02070309020205020404" pitchFamily="49" charset="0"/>
              <a:buChar char="o"/>
            </a:pPr>
            <a:r>
              <a:rPr lang="en-US" dirty="0"/>
              <a:t>To call it up, you place it between opening </a:t>
            </a:r>
            <a:r>
              <a:rPr lang="en-US" dirty="0">
                <a:solidFill>
                  <a:srgbClr val="0070C0"/>
                </a:solidFill>
              </a:rPr>
              <a:t>&lt;script&gt; </a:t>
            </a:r>
            <a:r>
              <a:rPr lang="en-US" dirty="0"/>
              <a:t>and closing </a:t>
            </a:r>
            <a:r>
              <a:rPr lang="en-US" dirty="0">
                <a:solidFill>
                  <a:srgbClr val="0070C0"/>
                </a:solidFill>
              </a:rPr>
              <a:t>&lt;/script&gt; </a:t>
            </a:r>
            <a:r>
              <a:rPr lang="en-US" dirty="0"/>
              <a:t>HTML tags. </a:t>
            </a:r>
          </a:p>
          <a:p>
            <a:endParaRPr lang="en-US" dirty="0"/>
          </a:p>
          <a:p>
            <a:pPr marL="457200" lvl="1" indent="0">
              <a:buNone/>
            </a:pPr>
            <a:r>
              <a:rPr lang="en-US" dirty="0">
                <a:solidFill>
                  <a:srgbClr val="0070C0"/>
                </a:solidFill>
              </a:rPr>
              <a:t>&lt;html&gt;</a:t>
            </a:r>
          </a:p>
          <a:p>
            <a:pPr marL="457200" lvl="1" indent="0">
              <a:buNone/>
            </a:pPr>
            <a:r>
              <a:rPr lang="en-US" dirty="0">
                <a:solidFill>
                  <a:srgbClr val="0070C0"/>
                </a:solidFill>
              </a:rPr>
              <a:t>	&lt;head&gt;&lt;title&gt;Hello World&lt;/title&gt;&lt;/head&gt;</a:t>
            </a:r>
          </a:p>
          <a:p>
            <a:pPr marL="457200" lvl="1" indent="0">
              <a:buNone/>
            </a:pPr>
            <a:r>
              <a:rPr lang="en-US" dirty="0">
                <a:solidFill>
                  <a:srgbClr val="0070C0"/>
                </a:solidFill>
              </a:rPr>
              <a:t>	&lt;body&gt;</a:t>
            </a:r>
          </a:p>
          <a:p>
            <a:pPr marL="457200" lvl="1" indent="0">
              <a:buNone/>
            </a:pPr>
            <a:r>
              <a:rPr lang="en-US" dirty="0">
                <a:solidFill>
                  <a:srgbClr val="0070C0"/>
                </a:solidFill>
              </a:rPr>
              <a:t>		&lt;script type="text/</a:t>
            </a:r>
            <a:r>
              <a:rPr lang="en-US" dirty="0" err="1">
                <a:solidFill>
                  <a:srgbClr val="0070C0"/>
                </a:solidFill>
              </a:rPr>
              <a:t>javascript</a:t>
            </a:r>
            <a:r>
              <a:rPr lang="en-US" dirty="0">
                <a:solidFill>
                  <a:srgbClr val="0070C0"/>
                </a:solidFill>
              </a:rPr>
              <a:t>"&gt;</a:t>
            </a: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("Hello World")</a:t>
            </a:r>
          </a:p>
          <a:p>
            <a:pPr marL="457200" lvl="1" indent="0">
              <a:buNone/>
            </a:pPr>
            <a:r>
              <a:rPr lang="en-US" dirty="0">
                <a:solidFill>
                  <a:srgbClr val="0070C0"/>
                </a:solidFill>
              </a:rPr>
              <a:t>		&lt;/script&gt;</a:t>
            </a:r>
          </a:p>
          <a:p>
            <a:pPr marL="457200" lvl="1" indent="0">
              <a:buNone/>
            </a:pPr>
            <a:r>
              <a:rPr lang="en-US" dirty="0">
                <a:solidFill>
                  <a:srgbClr val="0070C0"/>
                </a:solidFill>
              </a:rPr>
              <a:t>		</a:t>
            </a:r>
            <a:r>
              <a:rPr lang="en-US" b="1" dirty="0">
                <a:solidFill>
                  <a:srgbClr val="0070C0"/>
                </a:solidFill>
              </a:rPr>
              <a:t>&lt;</a:t>
            </a:r>
            <a:r>
              <a:rPr lang="en-US" b="1" dirty="0" err="1">
                <a:solidFill>
                  <a:srgbClr val="0070C0"/>
                </a:solidFill>
              </a:rPr>
              <a:t>noscript</a:t>
            </a:r>
            <a:r>
              <a:rPr lang="en-US" b="1" dirty="0">
                <a:solidFill>
                  <a:srgbClr val="0070C0"/>
                </a:solidFill>
              </a:rPr>
              <a:t>&gt;</a:t>
            </a:r>
          </a:p>
          <a:p>
            <a:pPr marL="457200" lvl="1" indent="0">
              <a:buNone/>
            </a:pPr>
            <a:r>
              <a:rPr lang="en-US" b="1" dirty="0">
                <a:solidFill>
                  <a:srgbClr val="0070C0"/>
                </a:solidFill>
              </a:rPr>
              <a:t>			Your browser doesn't support or has disabled JavaScript</a:t>
            </a:r>
          </a:p>
          <a:p>
            <a:pPr marL="457200" lvl="1" indent="0">
              <a:buNone/>
            </a:pPr>
            <a:r>
              <a:rPr lang="en-US" b="1" dirty="0">
                <a:solidFill>
                  <a:srgbClr val="0070C0"/>
                </a:solidFill>
              </a:rPr>
              <a:t>		&lt;/</a:t>
            </a:r>
            <a:r>
              <a:rPr lang="en-US" b="1" dirty="0" err="1">
                <a:solidFill>
                  <a:srgbClr val="0070C0"/>
                </a:solidFill>
              </a:rPr>
              <a:t>noscript</a:t>
            </a:r>
            <a:r>
              <a:rPr lang="en-US" b="1" dirty="0">
                <a:solidFill>
                  <a:srgbClr val="0070C0"/>
                </a:solidFill>
              </a:rPr>
              <a:t>&gt;</a:t>
            </a:r>
          </a:p>
          <a:p>
            <a:pPr marL="457200" lvl="1" indent="0">
              <a:buNone/>
            </a:pPr>
            <a:r>
              <a:rPr lang="en-US" dirty="0">
                <a:solidFill>
                  <a:srgbClr val="0070C0"/>
                </a:solidFill>
              </a:rPr>
              <a:t>	&lt;/body&gt;</a:t>
            </a:r>
          </a:p>
          <a:p>
            <a:pPr marL="457200" lvl="1" indent="0">
              <a:buNone/>
            </a:pPr>
            <a:r>
              <a:rPr lang="en-US" dirty="0">
                <a:solidFill>
                  <a:srgbClr val="0070C0"/>
                </a:solidFill>
              </a:rPr>
              <a:t>&lt;/html&gt;</a:t>
            </a:r>
          </a:p>
        </p:txBody>
      </p:sp>
      <p:sp>
        <p:nvSpPr>
          <p:cNvPr id="3" name="Rectangle 2">
            <a:extLst>
              <a:ext uri="{FF2B5EF4-FFF2-40B4-BE49-F238E27FC236}">
                <a16:creationId xmlns:a16="http://schemas.microsoft.com/office/drawing/2014/main" id="{16F42217-A02F-4989-9BEF-D2061066865B}"/>
              </a:ext>
            </a:extLst>
          </p:cNvPr>
          <p:cNvSpPr/>
          <p:nvPr/>
        </p:nvSpPr>
        <p:spPr>
          <a:xfrm>
            <a:off x="5414963" y="5380672"/>
            <a:ext cx="6643687" cy="1200329"/>
          </a:xfrm>
          <a:prstGeom prst="rect">
            <a:avLst/>
          </a:prstGeom>
        </p:spPr>
        <p:txBody>
          <a:bodyPr wrap="square">
            <a:spAutoFit/>
          </a:bodyPr>
          <a:lstStyle/>
          <a:p>
            <a:r>
              <a:rPr lang="en-US" dirty="0"/>
              <a:t>The other thing to note in the previous example is the </a:t>
            </a:r>
            <a:r>
              <a:rPr lang="en-US" dirty="0">
                <a:solidFill>
                  <a:srgbClr val="0070C0"/>
                </a:solidFill>
              </a:rPr>
              <a:t>&lt;</a:t>
            </a:r>
            <a:r>
              <a:rPr lang="en-US" dirty="0" err="1">
                <a:solidFill>
                  <a:srgbClr val="0070C0"/>
                </a:solidFill>
              </a:rPr>
              <a:t>noscript</a:t>
            </a:r>
            <a:r>
              <a:rPr lang="en-US" dirty="0">
                <a:solidFill>
                  <a:srgbClr val="0070C0"/>
                </a:solidFill>
              </a:rPr>
              <a:t>&gt;</a:t>
            </a:r>
            <a:r>
              <a:rPr lang="en-US" dirty="0"/>
              <a:t> and </a:t>
            </a:r>
            <a:r>
              <a:rPr lang="en-US" dirty="0">
                <a:solidFill>
                  <a:srgbClr val="0070C0"/>
                </a:solidFill>
              </a:rPr>
              <a:t>&lt;/</a:t>
            </a:r>
            <a:r>
              <a:rPr lang="en-US" dirty="0" err="1">
                <a:solidFill>
                  <a:srgbClr val="0070C0"/>
                </a:solidFill>
              </a:rPr>
              <a:t>noscript</a:t>
            </a:r>
            <a:r>
              <a:rPr lang="en-US" dirty="0">
                <a:solidFill>
                  <a:srgbClr val="0070C0"/>
                </a:solidFill>
              </a:rPr>
              <a:t>&gt; </a:t>
            </a:r>
            <a:r>
              <a:rPr lang="en-US" dirty="0"/>
              <a:t>pair of tags. </a:t>
            </a:r>
          </a:p>
          <a:p>
            <a:pPr>
              <a:buFont typeface="Courier New" panose="02070309020205020404" pitchFamily="49" charset="0"/>
              <a:buChar char="o"/>
            </a:pPr>
            <a:r>
              <a:rPr lang="en-US" dirty="0"/>
              <a:t>These are used when you wish to </a:t>
            </a:r>
            <a:r>
              <a:rPr lang="en-US" b="1" dirty="0">
                <a:solidFill>
                  <a:srgbClr val="002060"/>
                </a:solidFill>
              </a:rPr>
              <a:t>offer alternative HTML </a:t>
            </a:r>
            <a:r>
              <a:rPr lang="en-US" dirty="0"/>
              <a:t>to users whose browser does not support JavaScript or who have it disabled. </a:t>
            </a:r>
          </a:p>
        </p:txBody>
      </p:sp>
    </p:spTree>
    <p:extLst>
      <p:ext uri="{BB962C8B-B14F-4D97-AF65-F5344CB8AC3E}">
        <p14:creationId xmlns:p14="http://schemas.microsoft.com/office/powerpoint/2010/main" val="67308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38319F-383E-41BF-BCFF-53B606EB5193}"/>
              </a:ext>
            </a:extLst>
          </p:cNvPr>
          <p:cNvSpPr>
            <a:spLocks noGrp="1"/>
          </p:cNvSpPr>
          <p:nvPr>
            <p:ph type="title"/>
          </p:nvPr>
        </p:nvSpPr>
        <p:spPr/>
        <p:txBody>
          <a:bodyPr/>
          <a:lstStyle/>
          <a:p>
            <a:r>
              <a:rPr lang="en-US" dirty="0"/>
              <a:t>Using Scripts Within a Document Head</a:t>
            </a:r>
          </a:p>
        </p:txBody>
      </p:sp>
      <p:sp>
        <p:nvSpPr>
          <p:cNvPr id="5" name="Content Placeholder 4">
            <a:extLst>
              <a:ext uri="{FF2B5EF4-FFF2-40B4-BE49-F238E27FC236}">
                <a16:creationId xmlns:a16="http://schemas.microsoft.com/office/drawing/2014/main" id="{E7E26035-2247-419D-91B4-F38FF70666C1}"/>
              </a:ext>
            </a:extLst>
          </p:cNvPr>
          <p:cNvSpPr>
            <a:spLocks noGrp="1"/>
          </p:cNvSpPr>
          <p:nvPr>
            <p:ph idx="1"/>
          </p:nvPr>
        </p:nvSpPr>
        <p:spPr/>
        <p:txBody>
          <a:bodyPr>
            <a:normAutofit lnSpcReduction="10000"/>
          </a:bodyPr>
          <a:lstStyle/>
          <a:p>
            <a:r>
              <a:rPr lang="en-US" dirty="0"/>
              <a:t>In addition to </a:t>
            </a:r>
            <a:r>
              <a:rPr lang="en-US" u="sng" dirty="0"/>
              <a:t>placing a script </a:t>
            </a:r>
            <a:r>
              <a:rPr lang="en-US" dirty="0"/>
              <a:t>within the body of a document, you can put it in the </a:t>
            </a:r>
            <a:r>
              <a:rPr lang="en-US" dirty="0">
                <a:solidFill>
                  <a:srgbClr val="0070C0"/>
                </a:solidFill>
              </a:rPr>
              <a:t>&lt;head&gt;</a:t>
            </a:r>
            <a:r>
              <a:rPr lang="en-US" dirty="0"/>
              <a:t> section, which is the ideal place if you wish to execute a script when a page loads. </a:t>
            </a:r>
          </a:p>
          <a:p>
            <a:pPr lvl="1">
              <a:buFont typeface="Wingdings" panose="05000000000000000000" pitchFamily="2" charset="2"/>
              <a:buChar char="Ø"/>
            </a:pPr>
            <a:r>
              <a:rPr lang="en-US" dirty="0"/>
              <a:t>If you </a:t>
            </a:r>
            <a:r>
              <a:rPr lang="en-US" u="sng" dirty="0"/>
              <a:t>place critical code and functions there</a:t>
            </a:r>
            <a:r>
              <a:rPr lang="en-US" dirty="0"/>
              <a:t>, </a:t>
            </a:r>
            <a:r>
              <a:rPr lang="en-US" b="1" dirty="0">
                <a:solidFill>
                  <a:srgbClr val="002060"/>
                </a:solidFill>
              </a:rPr>
              <a:t>you can ensure that they are ready to use immediately by any other script sections </a:t>
            </a:r>
            <a:r>
              <a:rPr lang="en-US" dirty="0"/>
              <a:t>in the document that rely on them.</a:t>
            </a:r>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a:p>
            <a:r>
              <a:rPr lang="en-US" dirty="0"/>
              <a:t>Another reason for placing a script in the document head is to enable JavaScript to </a:t>
            </a:r>
            <a:r>
              <a:rPr lang="en-US" b="1" dirty="0">
                <a:solidFill>
                  <a:srgbClr val="002060"/>
                </a:solidFill>
              </a:rPr>
              <a:t>write things such as meta tags into the </a:t>
            </a:r>
            <a:r>
              <a:rPr lang="en-US" b="1" dirty="0">
                <a:solidFill>
                  <a:srgbClr val="0070C0"/>
                </a:solidFill>
              </a:rPr>
              <a:t>&lt;head&gt; </a:t>
            </a:r>
            <a:r>
              <a:rPr lang="en-US" b="1" dirty="0">
                <a:solidFill>
                  <a:srgbClr val="002060"/>
                </a:solidFill>
              </a:rPr>
              <a:t>section</a:t>
            </a:r>
            <a:r>
              <a:rPr lang="en-US" dirty="0"/>
              <a:t>, because the location of your script is the part of the document it writes to by default.</a:t>
            </a:r>
          </a:p>
        </p:txBody>
      </p:sp>
    </p:spTree>
    <p:extLst>
      <p:ext uri="{BB962C8B-B14F-4D97-AF65-F5344CB8AC3E}">
        <p14:creationId xmlns:p14="http://schemas.microsoft.com/office/powerpoint/2010/main" val="2794021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38319F-383E-41BF-BCFF-53B606EB5193}"/>
              </a:ext>
            </a:extLst>
          </p:cNvPr>
          <p:cNvSpPr>
            <a:spLocks noGrp="1"/>
          </p:cNvSpPr>
          <p:nvPr>
            <p:ph type="title"/>
          </p:nvPr>
        </p:nvSpPr>
        <p:spPr/>
        <p:txBody>
          <a:bodyPr/>
          <a:lstStyle/>
          <a:p>
            <a:r>
              <a:rPr lang="en-US" dirty="0"/>
              <a:t>Older and Nonstandard Browsers</a:t>
            </a:r>
          </a:p>
        </p:txBody>
      </p:sp>
      <p:sp>
        <p:nvSpPr>
          <p:cNvPr id="5" name="Content Placeholder 4">
            <a:extLst>
              <a:ext uri="{FF2B5EF4-FFF2-40B4-BE49-F238E27FC236}">
                <a16:creationId xmlns:a16="http://schemas.microsoft.com/office/drawing/2014/main" id="{E7E26035-2247-419D-91B4-F38FF70666C1}"/>
              </a:ext>
            </a:extLst>
          </p:cNvPr>
          <p:cNvSpPr>
            <a:spLocks noGrp="1"/>
          </p:cNvSpPr>
          <p:nvPr>
            <p:ph idx="1"/>
          </p:nvPr>
        </p:nvSpPr>
        <p:spPr/>
        <p:txBody>
          <a:bodyPr>
            <a:normAutofit fontScale="92500" lnSpcReduction="10000"/>
          </a:bodyPr>
          <a:lstStyle/>
          <a:p>
            <a:r>
              <a:rPr lang="en-US" u="sng" dirty="0"/>
              <a:t>If you need to support browsers that do not offer scripting</a:t>
            </a:r>
            <a:r>
              <a:rPr lang="en-US" dirty="0"/>
              <a:t>, you will need to use the HTML comment tags (</a:t>
            </a:r>
            <a:r>
              <a:rPr lang="en-US" dirty="0">
                <a:solidFill>
                  <a:srgbClr val="0070C0"/>
                </a:solidFill>
              </a:rPr>
              <a:t>&lt;!--</a:t>
            </a:r>
            <a:r>
              <a:rPr lang="en-US" dirty="0"/>
              <a:t> and </a:t>
            </a:r>
            <a:r>
              <a:rPr lang="en-US" dirty="0">
                <a:solidFill>
                  <a:srgbClr val="0070C0"/>
                </a:solidFill>
              </a:rPr>
              <a:t>--&gt;</a:t>
            </a:r>
            <a:r>
              <a:rPr lang="en-US" dirty="0"/>
              <a:t>) to prevent them from encountering script code that they should not see. </a:t>
            </a:r>
          </a:p>
          <a:p>
            <a:endParaRPr lang="en-US" dirty="0"/>
          </a:p>
          <a:p>
            <a:pPr marL="457200" lvl="1" indent="0">
              <a:buNone/>
            </a:pPr>
            <a:r>
              <a:rPr lang="en-US" dirty="0">
                <a:solidFill>
                  <a:srgbClr val="0070C0"/>
                </a:solidFill>
              </a:rPr>
              <a:t>&lt;html&gt;</a:t>
            </a:r>
          </a:p>
          <a:p>
            <a:pPr marL="457200" lvl="1" indent="0">
              <a:buNone/>
            </a:pPr>
            <a:r>
              <a:rPr lang="en-US" dirty="0">
                <a:solidFill>
                  <a:srgbClr val="0070C0"/>
                </a:solidFill>
              </a:rPr>
              <a:t>	&lt;head&gt;&lt;title&gt;Hello World&lt;/title&gt;&lt;/head&gt;</a:t>
            </a:r>
          </a:p>
          <a:p>
            <a:pPr marL="457200" lvl="1" indent="0">
              <a:buNone/>
            </a:pPr>
            <a:r>
              <a:rPr lang="en-US" dirty="0">
                <a:solidFill>
                  <a:srgbClr val="0070C0"/>
                </a:solidFill>
              </a:rPr>
              <a:t>	&lt;body&gt;</a:t>
            </a:r>
          </a:p>
          <a:p>
            <a:pPr marL="457200" lvl="1" indent="0">
              <a:buNone/>
            </a:pPr>
            <a:r>
              <a:rPr lang="en-US" dirty="0">
                <a:solidFill>
                  <a:srgbClr val="0070C0"/>
                </a:solidFill>
              </a:rPr>
              <a:t>		&lt;script type="text/</a:t>
            </a:r>
            <a:r>
              <a:rPr lang="en-US" dirty="0" err="1">
                <a:solidFill>
                  <a:srgbClr val="0070C0"/>
                </a:solidFill>
              </a:rPr>
              <a:t>javascript</a:t>
            </a:r>
            <a:r>
              <a:rPr lang="en-US" dirty="0">
                <a:solidFill>
                  <a:srgbClr val="0070C0"/>
                </a:solidFill>
              </a:rPr>
              <a:t>"&gt;</a:t>
            </a:r>
            <a:r>
              <a:rPr lang="en-US" b="1" dirty="0">
                <a:solidFill>
                  <a:srgbClr val="0070C0"/>
                </a:solidFill>
              </a:rPr>
              <a:t>&lt;!--</a:t>
            </a:r>
          </a:p>
          <a:p>
            <a:pPr marL="457200" lvl="1" indent="0">
              <a:buNone/>
            </a:pPr>
            <a:r>
              <a:rPr lang="en-US" dirty="0">
                <a:solidFill>
                  <a:srgbClr val="0070C0"/>
                </a:solidFill>
              </a:rPr>
              <a:t>			</a:t>
            </a:r>
            <a:r>
              <a:rPr lang="en-US" dirty="0" err="1">
                <a:solidFill>
                  <a:srgbClr val="0070C0"/>
                </a:solidFill>
              </a:rPr>
              <a:t>document.write</a:t>
            </a:r>
            <a:r>
              <a:rPr lang="en-US" dirty="0">
                <a:solidFill>
                  <a:srgbClr val="0070C0"/>
                </a:solidFill>
              </a:rPr>
              <a:t>("Hello World")</a:t>
            </a:r>
          </a:p>
          <a:p>
            <a:pPr marL="457200" lvl="1" indent="0">
              <a:buNone/>
            </a:pPr>
            <a:r>
              <a:rPr lang="en-US" b="1" dirty="0">
                <a:solidFill>
                  <a:srgbClr val="0070C0"/>
                </a:solidFill>
              </a:rPr>
              <a:t>		// --&gt;</a:t>
            </a:r>
            <a:r>
              <a:rPr lang="en-US" dirty="0">
                <a:solidFill>
                  <a:srgbClr val="0070C0"/>
                </a:solidFill>
              </a:rPr>
              <a:t>&lt;/script&gt;</a:t>
            </a:r>
          </a:p>
          <a:p>
            <a:pPr marL="457200" lvl="1" indent="0">
              <a:buNone/>
            </a:pPr>
            <a:r>
              <a:rPr lang="en-US" dirty="0">
                <a:solidFill>
                  <a:srgbClr val="0070C0"/>
                </a:solidFill>
              </a:rPr>
              <a:t>	&lt;/body&gt;</a:t>
            </a:r>
          </a:p>
          <a:p>
            <a:pPr marL="457200" lvl="1" indent="0">
              <a:buNone/>
            </a:pPr>
            <a:r>
              <a:rPr lang="en-US" dirty="0">
                <a:solidFill>
                  <a:srgbClr val="0070C0"/>
                </a:solidFill>
              </a:rPr>
              <a:t>&lt;/html&gt;</a:t>
            </a:r>
          </a:p>
        </p:txBody>
      </p:sp>
      <p:sp>
        <p:nvSpPr>
          <p:cNvPr id="2" name="Rectangle 1">
            <a:extLst>
              <a:ext uri="{FF2B5EF4-FFF2-40B4-BE49-F238E27FC236}">
                <a16:creationId xmlns:a16="http://schemas.microsoft.com/office/drawing/2014/main" id="{ABEC7C30-B6B0-49B2-9A3A-D41BED187C42}"/>
              </a:ext>
            </a:extLst>
          </p:cNvPr>
          <p:cNvSpPr/>
          <p:nvPr/>
        </p:nvSpPr>
        <p:spPr>
          <a:xfrm>
            <a:off x="4429125" y="5380672"/>
            <a:ext cx="7762875" cy="1477328"/>
          </a:xfrm>
          <a:prstGeom prst="rect">
            <a:avLst/>
          </a:prstGeom>
        </p:spPr>
        <p:txBody>
          <a:bodyPr wrap="square">
            <a:spAutoFit/>
          </a:bodyPr>
          <a:lstStyle/>
          <a:p>
            <a:r>
              <a:rPr lang="en-US" dirty="0">
                <a:latin typeface="MinionPro-Regular"/>
              </a:rPr>
              <a:t>The double forward slash (</a:t>
            </a:r>
            <a:r>
              <a:rPr lang="en-US" b="1" dirty="0">
                <a:solidFill>
                  <a:srgbClr val="0070C0"/>
                </a:solidFill>
                <a:latin typeface="UbuntuMono-Regular"/>
              </a:rPr>
              <a:t>//</a:t>
            </a:r>
            <a:r>
              <a:rPr lang="en-US" dirty="0">
                <a:latin typeface="MinionPro-Regular"/>
              </a:rPr>
              <a:t>) is used by JavaScript to indicate that the rest of the line is a comment. </a:t>
            </a:r>
          </a:p>
          <a:p>
            <a:r>
              <a:rPr lang="en-US" dirty="0">
                <a:latin typeface="MinionPro-Regular"/>
              </a:rPr>
              <a:t>It is there so that browsers that </a:t>
            </a:r>
            <a:r>
              <a:rPr lang="en-US" i="1" dirty="0">
                <a:latin typeface="MinionPro-It"/>
              </a:rPr>
              <a:t>do </a:t>
            </a:r>
            <a:r>
              <a:rPr lang="en-US" dirty="0">
                <a:latin typeface="MinionPro-Regular"/>
              </a:rPr>
              <a:t>support JavaScript will ignore the following </a:t>
            </a:r>
            <a:r>
              <a:rPr lang="en-US" dirty="0">
                <a:solidFill>
                  <a:srgbClr val="0070C0"/>
                </a:solidFill>
                <a:latin typeface="UbuntuMono-Regular"/>
              </a:rPr>
              <a:t>--&gt;</a:t>
            </a:r>
            <a:r>
              <a:rPr lang="en-US" dirty="0">
                <a:latin typeface="MinionPro-Regular"/>
              </a:rPr>
              <a:t>, but non-JavaScript browsers will ignore the preceding </a:t>
            </a:r>
            <a:r>
              <a:rPr lang="en-US" dirty="0">
                <a:solidFill>
                  <a:srgbClr val="0070C0"/>
                </a:solidFill>
                <a:latin typeface="UbuntuMono-Regular"/>
              </a:rPr>
              <a:t>//</a:t>
            </a:r>
            <a:r>
              <a:rPr lang="en-US" dirty="0">
                <a:latin typeface="MinionPro-Regular"/>
              </a:rPr>
              <a:t>, and act on the </a:t>
            </a:r>
            <a:r>
              <a:rPr lang="en-US" dirty="0">
                <a:solidFill>
                  <a:srgbClr val="0070C0"/>
                </a:solidFill>
                <a:latin typeface="UbuntuMono-Regular"/>
              </a:rPr>
              <a:t>--&gt;</a:t>
            </a:r>
            <a:r>
              <a:rPr lang="en-US" dirty="0">
                <a:latin typeface="UbuntuMono-Regular"/>
              </a:rPr>
              <a:t> </a:t>
            </a:r>
            <a:r>
              <a:rPr lang="en-US" dirty="0">
                <a:latin typeface="MinionPro-Regular"/>
              </a:rPr>
              <a:t>by closing the HTML comment.</a:t>
            </a:r>
            <a:endParaRPr lang="en-US" dirty="0"/>
          </a:p>
        </p:txBody>
      </p:sp>
      <p:sp>
        <p:nvSpPr>
          <p:cNvPr id="3" name="Rectangle 2">
            <a:extLst>
              <a:ext uri="{FF2B5EF4-FFF2-40B4-BE49-F238E27FC236}">
                <a16:creationId xmlns:a16="http://schemas.microsoft.com/office/drawing/2014/main" id="{1EE4BBCD-C8A5-41B6-B18E-E40E92657085}"/>
              </a:ext>
            </a:extLst>
          </p:cNvPr>
          <p:cNvSpPr/>
          <p:nvPr/>
        </p:nvSpPr>
        <p:spPr>
          <a:xfrm>
            <a:off x="8310562" y="3216464"/>
            <a:ext cx="3667126" cy="1569660"/>
          </a:xfrm>
          <a:prstGeom prst="rect">
            <a:avLst/>
          </a:prstGeom>
        </p:spPr>
        <p:txBody>
          <a:bodyPr wrap="square">
            <a:spAutoFit/>
          </a:bodyPr>
          <a:lstStyle/>
          <a:p>
            <a:r>
              <a:rPr lang="en-US" sz="2400" dirty="0">
                <a:latin typeface="MinionPro-Regular"/>
              </a:rPr>
              <a:t>However, </a:t>
            </a:r>
            <a:r>
              <a:rPr lang="en-US" sz="2400" b="1" dirty="0">
                <a:solidFill>
                  <a:srgbClr val="002060"/>
                </a:solidFill>
                <a:latin typeface="MinionPro-Regular"/>
              </a:rPr>
              <a:t>the use of these comments is unnecessary </a:t>
            </a:r>
            <a:r>
              <a:rPr lang="en-US" sz="2400" dirty="0">
                <a:latin typeface="MinionPro-Regular"/>
              </a:rPr>
              <a:t>for any browser released over the past several years.</a:t>
            </a:r>
            <a:endParaRPr lang="en-US" sz="2400" dirty="0"/>
          </a:p>
        </p:txBody>
      </p:sp>
    </p:spTree>
    <p:extLst>
      <p:ext uri="{BB962C8B-B14F-4D97-AF65-F5344CB8AC3E}">
        <p14:creationId xmlns:p14="http://schemas.microsoft.com/office/powerpoint/2010/main" val="308016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11628</TotalTime>
  <Words>4893</Words>
  <Application>Microsoft Office PowerPoint</Application>
  <PresentationFormat>Widescreen</PresentationFormat>
  <Paragraphs>660</Paragraphs>
  <Slides>67</Slides>
  <Notes>44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67</vt:i4>
      </vt:variant>
    </vt:vector>
  </HeadingPairs>
  <TitlesOfParts>
    <vt:vector size="76" baseType="lpstr">
      <vt:lpstr>Arial</vt:lpstr>
      <vt:lpstr>Calibri</vt:lpstr>
      <vt:lpstr>Calibri Light</vt:lpstr>
      <vt:lpstr>Courier New</vt:lpstr>
      <vt:lpstr>MinionPro-It</vt:lpstr>
      <vt:lpstr>MinionPro-Regular</vt:lpstr>
      <vt:lpstr>UbuntuMono-Regular</vt:lpstr>
      <vt:lpstr>Wingdings</vt:lpstr>
      <vt:lpstr>Office Theme</vt:lpstr>
      <vt:lpstr>PowerPoint Presentation</vt:lpstr>
      <vt:lpstr>JavaScript</vt:lpstr>
      <vt:lpstr>   JavaScript</vt:lpstr>
      <vt:lpstr>JavaScript</vt:lpstr>
      <vt:lpstr>JavaScript and HTML Text</vt:lpstr>
      <vt:lpstr>JavaScript and HTML Text</vt:lpstr>
      <vt:lpstr>JavaScript and HTML Text</vt:lpstr>
      <vt:lpstr>Using Scripts Within a Document Head</vt:lpstr>
      <vt:lpstr>Older and Nonstandard Browsers</vt:lpstr>
      <vt:lpstr>Using Scripts Within a Document Head</vt:lpstr>
      <vt:lpstr>Including JavaScript Files</vt:lpstr>
      <vt:lpstr>Debugging JavaScript Errors</vt:lpstr>
      <vt:lpstr>Debugging JavaScript Errors</vt:lpstr>
      <vt:lpstr>Debugging JavaScript Errors</vt:lpstr>
      <vt:lpstr>Debugging JavaScript Errors</vt:lpstr>
      <vt:lpstr>Using Comments</vt:lpstr>
      <vt:lpstr>Semicolons</vt:lpstr>
      <vt:lpstr>Variables</vt:lpstr>
      <vt:lpstr>String Variables</vt:lpstr>
      <vt:lpstr>Numeric Variables</vt:lpstr>
      <vt:lpstr>Arrays</vt:lpstr>
      <vt:lpstr>Arrays</vt:lpstr>
      <vt:lpstr>Operators</vt:lpstr>
      <vt:lpstr>Arithmetic Operators</vt:lpstr>
      <vt:lpstr>Assignment Operators</vt:lpstr>
      <vt:lpstr>Comparison Operators</vt:lpstr>
      <vt:lpstr>Logical Operators</vt:lpstr>
      <vt:lpstr>Variable Incrementing and Decrementing</vt:lpstr>
      <vt:lpstr>String Concatenation</vt:lpstr>
      <vt:lpstr>Escaping Characters</vt:lpstr>
      <vt:lpstr>PowerPoint Presentation</vt:lpstr>
      <vt:lpstr>Variable Typing</vt:lpstr>
      <vt:lpstr>PowerPoint Presentation</vt:lpstr>
      <vt:lpstr>Variable Typing</vt:lpstr>
      <vt:lpstr>PowerPoint Presentation</vt:lpstr>
      <vt:lpstr>Functions</vt:lpstr>
      <vt:lpstr>Global Variables </vt:lpstr>
      <vt:lpstr>Local Variables</vt:lpstr>
      <vt:lpstr>Local Variables</vt:lpstr>
      <vt:lpstr>Local Variables</vt:lpstr>
      <vt:lpstr>The Document Object Model</vt:lpstr>
      <vt:lpstr>The Document Object Model</vt:lpstr>
      <vt:lpstr>The Document Object Model</vt:lpstr>
      <vt:lpstr>The Document Object Model</vt:lpstr>
      <vt:lpstr>The Document Object Model</vt:lpstr>
      <vt:lpstr>But It’s Not That Simple</vt:lpstr>
      <vt:lpstr>But It’s Not That Simple</vt:lpstr>
      <vt:lpstr>But It’s Not That Simple</vt:lpstr>
      <vt:lpstr>Another use for the $ symbol</vt:lpstr>
      <vt:lpstr>Using the DOM</vt:lpstr>
      <vt:lpstr>Using the DOM</vt:lpstr>
      <vt:lpstr>Using the DOM</vt:lpstr>
      <vt:lpstr>About document.write</vt:lpstr>
      <vt:lpstr>About document.write</vt:lpstr>
      <vt:lpstr>About document.write</vt:lpstr>
      <vt:lpstr>Expressions</vt:lpstr>
      <vt:lpstr>Expressions</vt:lpstr>
      <vt:lpstr>Operators</vt:lpstr>
      <vt:lpstr>Logical operators</vt:lpstr>
      <vt:lpstr>The with Statement</vt:lpstr>
      <vt:lpstr>The with Statement</vt:lpstr>
      <vt:lpstr>Using onerror</vt:lpstr>
      <vt:lpstr>Using onerror</vt:lpstr>
      <vt:lpstr>Using try...catch</vt:lpstr>
      <vt:lpstr>Using try...catch</vt:lpstr>
      <vt:lpstr>If statement </vt:lpstr>
      <vt:lpstr>Explicit Casting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Fabio Di Troia</dc:creator>
  <cp:lastModifiedBy>Fabio Di Troia</cp:lastModifiedBy>
  <cp:revision>1</cp:revision>
  <dcterms:created xsi:type="dcterms:W3CDTF">2017-11-11T21:51:25Z</dcterms:created>
  <dcterms:modified xsi:type="dcterms:W3CDTF">2017-11-21T23:59:52Z</dcterms:modified>
</cp:coreProperties>
</file>