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4" r:id="rId2"/>
    <p:sldId id="325" r:id="rId3"/>
    <p:sldId id="326" r:id="rId4"/>
    <p:sldId id="327" r:id="rId5"/>
    <p:sldId id="328" r:id="rId6"/>
    <p:sldId id="329" r:id="rId7"/>
    <p:sldId id="330" r:id="rId8"/>
    <p:sldId id="331" r:id="rId9"/>
    <p:sldId id="332" r:id="rId10"/>
    <p:sldId id="333" r:id="rId11"/>
    <p:sldId id="334" r:id="rId12"/>
    <p:sldId id="336" r:id="rId13"/>
    <p:sldId id="338" r:id="rId14"/>
    <p:sldId id="335" r:id="rId15"/>
    <p:sldId id="337" r:id="rId16"/>
    <p:sldId id="339" r:id="rId17"/>
    <p:sldId id="340" r:id="rId18"/>
    <p:sldId id="341" r:id="rId19"/>
    <p:sldId id="342" r:id="rId20"/>
    <p:sldId id="343" r:id="rId21"/>
    <p:sldId id="344" r:id="rId22"/>
    <p:sldId id="345" r:id="rId23"/>
    <p:sldId id="346"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280" autoAdjust="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F13AF-6851-40A6-AA3B-6B94EA2D6B56}" type="datetimeFigureOut">
              <a:rPr lang="en-US" smtClean="0"/>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CD390-D5C8-4FA0-A191-C4E131FE8B62}" type="slidenum">
              <a:rPr lang="en-US" smtClean="0"/>
              <a:t>‹#›</a:t>
            </a:fld>
            <a:endParaRPr lang="en-US"/>
          </a:p>
        </p:txBody>
      </p:sp>
    </p:spTree>
    <p:extLst>
      <p:ext uri="{BB962C8B-B14F-4D97-AF65-F5344CB8AC3E}">
        <p14:creationId xmlns:p14="http://schemas.microsoft.com/office/powerpoint/2010/main" val="219139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the return statement, and a couple of useful methods</a:t>
            </a:r>
          </a:p>
        </p:txBody>
      </p:sp>
      <p:sp>
        <p:nvSpPr>
          <p:cNvPr id="4" name="Slide Number Placeholder 3"/>
          <p:cNvSpPr>
            <a:spLocks noGrp="1"/>
          </p:cNvSpPr>
          <p:nvPr>
            <p:ph type="sldNum" sz="quarter" idx="10"/>
          </p:nvPr>
        </p:nvSpPr>
        <p:spPr/>
        <p:txBody>
          <a:bodyPr/>
          <a:lstStyle/>
          <a:p>
            <a:fld id="{A61CD390-D5C8-4FA0-A191-C4E131FE8B62}" type="slidenum">
              <a:rPr lang="en-US" smtClean="0"/>
              <a:t>3</a:t>
            </a:fld>
            <a:endParaRPr lang="en-US"/>
          </a:p>
        </p:txBody>
      </p:sp>
    </p:spTree>
    <p:extLst>
      <p:ext uri="{BB962C8B-B14F-4D97-AF65-F5344CB8AC3E}">
        <p14:creationId xmlns:p14="http://schemas.microsoft.com/office/powerpoint/2010/main" val="21642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12</a:t>
            </a:fld>
            <a:endParaRPr lang="en-US"/>
          </a:p>
        </p:txBody>
      </p:sp>
    </p:spTree>
    <p:extLst>
      <p:ext uri="{BB962C8B-B14F-4D97-AF65-F5344CB8AC3E}">
        <p14:creationId xmlns:p14="http://schemas.microsoft.com/office/powerpoint/2010/main" val="166093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13</a:t>
            </a:fld>
            <a:endParaRPr lang="en-US"/>
          </a:p>
        </p:txBody>
      </p:sp>
    </p:spTree>
    <p:extLst>
      <p:ext uri="{BB962C8B-B14F-4D97-AF65-F5344CB8AC3E}">
        <p14:creationId xmlns:p14="http://schemas.microsoft.com/office/powerpoint/2010/main" val="388269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14</a:t>
            </a:fld>
            <a:endParaRPr lang="en-US"/>
          </a:p>
        </p:txBody>
      </p:sp>
    </p:spTree>
    <p:extLst>
      <p:ext uri="{BB962C8B-B14F-4D97-AF65-F5344CB8AC3E}">
        <p14:creationId xmlns:p14="http://schemas.microsoft.com/office/powerpoint/2010/main" val="4202468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15</a:t>
            </a:fld>
            <a:endParaRPr lang="en-US"/>
          </a:p>
        </p:txBody>
      </p:sp>
    </p:spTree>
    <p:extLst>
      <p:ext uri="{BB962C8B-B14F-4D97-AF65-F5344CB8AC3E}">
        <p14:creationId xmlns:p14="http://schemas.microsoft.com/office/powerpoint/2010/main" val="194343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16</a:t>
            </a:fld>
            <a:endParaRPr lang="en-US"/>
          </a:p>
        </p:txBody>
      </p:sp>
    </p:spTree>
    <p:extLst>
      <p:ext uri="{BB962C8B-B14F-4D97-AF65-F5344CB8AC3E}">
        <p14:creationId xmlns:p14="http://schemas.microsoft.com/office/powerpoint/2010/main" val="759082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17</a:t>
            </a:fld>
            <a:endParaRPr lang="en-US"/>
          </a:p>
        </p:txBody>
      </p:sp>
    </p:spTree>
    <p:extLst>
      <p:ext uri="{BB962C8B-B14F-4D97-AF65-F5344CB8AC3E}">
        <p14:creationId xmlns:p14="http://schemas.microsoft.com/office/powerpoint/2010/main" val="225548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18</a:t>
            </a:fld>
            <a:endParaRPr lang="en-US"/>
          </a:p>
        </p:txBody>
      </p:sp>
    </p:spTree>
    <p:extLst>
      <p:ext uri="{BB962C8B-B14F-4D97-AF65-F5344CB8AC3E}">
        <p14:creationId xmlns:p14="http://schemas.microsoft.com/office/powerpoint/2010/main" val="65976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break down the expression into its component parts, the two</a:t>
            </a:r>
            <a:r>
              <a:rPr lang="en-US" dirty="0">
                <a:solidFill>
                  <a:srgbClr val="0070C0"/>
                </a:solidFill>
              </a:rPr>
              <a:t> / </a:t>
            </a:r>
            <a:r>
              <a:rPr lang="en-US" dirty="0"/>
              <a:t>characters mark the start and end of the expression, and the final </a:t>
            </a:r>
            <a:r>
              <a:rPr lang="en-US" dirty="0">
                <a:solidFill>
                  <a:srgbClr val="0070C0"/>
                </a:solidFill>
              </a:rPr>
              <a:t>g </a:t>
            </a:r>
            <a:r>
              <a:rPr lang="en-US" dirty="0"/>
              <a:t>specifies a global search. Inside the expression, the </a:t>
            </a:r>
            <a:r>
              <a:rPr lang="en-US" dirty="0">
                <a:solidFill>
                  <a:srgbClr val="0070C0"/>
                </a:solidFill>
              </a:rPr>
              <a:t>^\s+</a:t>
            </a:r>
            <a:r>
              <a:rPr lang="en-US" dirty="0"/>
              <a:t> part searches for one or more whitespace characters appearing at the start of the search string, while the \s+$ part searches for one or more whitespace characters at the end of the search string. The | character in the middle acts to separate the alternatives.</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19</a:t>
            </a:fld>
            <a:endParaRPr lang="en-US"/>
          </a:p>
        </p:txBody>
      </p:sp>
    </p:spTree>
    <p:extLst>
      <p:ext uri="{BB962C8B-B14F-4D97-AF65-F5344CB8AC3E}">
        <p14:creationId xmlns:p14="http://schemas.microsoft.com/office/powerpoint/2010/main" val="87369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20</a:t>
            </a:fld>
            <a:endParaRPr lang="en-US"/>
          </a:p>
        </p:txBody>
      </p:sp>
    </p:spTree>
    <p:extLst>
      <p:ext uri="{BB962C8B-B14F-4D97-AF65-F5344CB8AC3E}">
        <p14:creationId xmlns:p14="http://schemas.microsoft.com/office/powerpoint/2010/main" val="83075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21</a:t>
            </a:fld>
            <a:endParaRPr lang="en-US"/>
          </a:p>
        </p:txBody>
      </p:sp>
    </p:spTree>
    <p:extLst>
      <p:ext uri="{BB962C8B-B14F-4D97-AF65-F5344CB8AC3E}">
        <p14:creationId xmlns:p14="http://schemas.microsoft.com/office/powerpoint/2010/main" val="288695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an array</a:t>
            </a:r>
          </a:p>
        </p:txBody>
      </p:sp>
      <p:sp>
        <p:nvSpPr>
          <p:cNvPr id="4" name="Slide Number Placeholder 3"/>
          <p:cNvSpPr>
            <a:spLocks noGrp="1"/>
          </p:cNvSpPr>
          <p:nvPr>
            <p:ph type="sldNum" sz="quarter" idx="10"/>
          </p:nvPr>
        </p:nvSpPr>
        <p:spPr/>
        <p:txBody>
          <a:bodyPr/>
          <a:lstStyle/>
          <a:p>
            <a:fld id="{A61CD390-D5C8-4FA0-A191-C4E131FE8B62}" type="slidenum">
              <a:rPr lang="en-US" smtClean="0"/>
              <a:t>4</a:t>
            </a:fld>
            <a:endParaRPr lang="en-US"/>
          </a:p>
        </p:txBody>
      </p:sp>
    </p:spTree>
    <p:extLst>
      <p:ext uri="{BB962C8B-B14F-4D97-AF65-F5344CB8AC3E}">
        <p14:creationId xmlns:p14="http://schemas.microsoft.com/office/powerpoint/2010/main" val="283172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22</a:t>
            </a:fld>
            <a:endParaRPr lang="en-US"/>
          </a:p>
        </p:txBody>
      </p:sp>
    </p:spTree>
    <p:extLst>
      <p:ext uri="{BB962C8B-B14F-4D97-AF65-F5344CB8AC3E}">
        <p14:creationId xmlns:p14="http://schemas.microsoft.com/office/powerpoint/2010/main" val="103079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23</a:t>
            </a:fld>
            <a:endParaRPr lang="en-US"/>
          </a:p>
        </p:txBody>
      </p:sp>
    </p:spTree>
    <p:extLst>
      <p:ext uri="{BB962C8B-B14F-4D97-AF65-F5344CB8AC3E}">
        <p14:creationId xmlns:p14="http://schemas.microsoft.com/office/powerpoint/2010/main" val="1732891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24</a:t>
            </a:fld>
            <a:endParaRPr lang="en-US"/>
          </a:p>
        </p:txBody>
      </p:sp>
    </p:spTree>
    <p:extLst>
      <p:ext uri="{BB962C8B-B14F-4D97-AF65-F5344CB8AC3E}">
        <p14:creationId xmlns:p14="http://schemas.microsoft.com/office/powerpoint/2010/main" val="2561905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25</a:t>
            </a:fld>
            <a:endParaRPr lang="en-US"/>
          </a:p>
        </p:txBody>
      </p:sp>
    </p:spTree>
    <p:extLst>
      <p:ext uri="{BB962C8B-B14F-4D97-AF65-F5344CB8AC3E}">
        <p14:creationId xmlns:p14="http://schemas.microsoft.com/office/powerpoint/2010/main" val="3867787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26</a:t>
            </a:fld>
            <a:endParaRPr lang="en-US"/>
          </a:p>
        </p:txBody>
      </p:sp>
    </p:spTree>
    <p:extLst>
      <p:ext uri="{BB962C8B-B14F-4D97-AF65-F5344CB8AC3E}">
        <p14:creationId xmlns:p14="http://schemas.microsoft.com/office/powerpoint/2010/main" val="4265488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27</a:t>
            </a:fld>
            <a:endParaRPr lang="en-US"/>
          </a:p>
        </p:txBody>
      </p:sp>
    </p:spTree>
    <p:extLst>
      <p:ext uri="{BB962C8B-B14F-4D97-AF65-F5344CB8AC3E}">
        <p14:creationId xmlns:p14="http://schemas.microsoft.com/office/powerpoint/2010/main" val="4042078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28</a:t>
            </a:fld>
            <a:endParaRPr lang="en-US"/>
          </a:p>
        </p:txBody>
      </p:sp>
    </p:spTree>
    <p:extLst>
      <p:ext uri="{BB962C8B-B14F-4D97-AF65-F5344CB8AC3E}">
        <p14:creationId xmlns:p14="http://schemas.microsoft.com/office/powerpoint/2010/main" val="1336364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29</a:t>
            </a:fld>
            <a:endParaRPr lang="en-US"/>
          </a:p>
        </p:txBody>
      </p:sp>
    </p:spTree>
    <p:extLst>
      <p:ext uri="{BB962C8B-B14F-4D97-AF65-F5344CB8AC3E}">
        <p14:creationId xmlns:p14="http://schemas.microsoft.com/office/powerpoint/2010/main" val="4100145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30</a:t>
            </a:fld>
            <a:endParaRPr lang="en-US"/>
          </a:p>
        </p:txBody>
      </p:sp>
    </p:spTree>
    <p:extLst>
      <p:ext uri="{BB962C8B-B14F-4D97-AF65-F5344CB8AC3E}">
        <p14:creationId xmlns:p14="http://schemas.microsoft.com/office/powerpoint/2010/main" val="4073678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31</a:t>
            </a:fld>
            <a:endParaRPr lang="en-US"/>
          </a:p>
        </p:txBody>
      </p:sp>
    </p:spTree>
    <p:extLst>
      <p:ext uri="{BB962C8B-B14F-4D97-AF65-F5344CB8AC3E}">
        <p14:creationId xmlns:p14="http://schemas.microsoft.com/office/powerpoint/2010/main" val="139189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an array</a:t>
            </a:r>
          </a:p>
        </p:txBody>
      </p:sp>
      <p:sp>
        <p:nvSpPr>
          <p:cNvPr id="4" name="Slide Number Placeholder 3"/>
          <p:cNvSpPr>
            <a:spLocks noGrp="1"/>
          </p:cNvSpPr>
          <p:nvPr>
            <p:ph type="sldNum" sz="quarter" idx="10"/>
          </p:nvPr>
        </p:nvSpPr>
        <p:spPr/>
        <p:txBody>
          <a:bodyPr/>
          <a:lstStyle/>
          <a:p>
            <a:fld id="{A61CD390-D5C8-4FA0-A191-C4E131FE8B62}" type="slidenum">
              <a:rPr lang="en-US" smtClean="0"/>
              <a:t>5</a:t>
            </a:fld>
            <a:endParaRPr lang="en-US"/>
          </a:p>
        </p:txBody>
      </p:sp>
    </p:spTree>
    <p:extLst>
      <p:ext uri="{BB962C8B-B14F-4D97-AF65-F5344CB8AC3E}">
        <p14:creationId xmlns:p14="http://schemas.microsoft.com/office/powerpoint/2010/main" val="1263931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32</a:t>
            </a:fld>
            <a:endParaRPr lang="en-US"/>
          </a:p>
        </p:txBody>
      </p:sp>
    </p:spTree>
    <p:extLst>
      <p:ext uri="{BB962C8B-B14F-4D97-AF65-F5344CB8AC3E}">
        <p14:creationId xmlns:p14="http://schemas.microsoft.com/office/powerpoint/2010/main" val="2278447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33</a:t>
            </a:fld>
            <a:endParaRPr lang="en-US"/>
          </a:p>
        </p:txBody>
      </p:sp>
    </p:spTree>
    <p:extLst>
      <p:ext uri="{BB962C8B-B14F-4D97-AF65-F5344CB8AC3E}">
        <p14:creationId xmlns:p14="http://schemas.microsoft.com/office/powerpoint/2010/main" val="3606707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34</a:t>
            </a:fld>
            <a:endParaRPr lang="en-US"/>
          </a:p>
        </p:txBody>
      </p:sp>
    </p:spTree>
    <p:extLst>
      <p:ext uri="{BB962C8B-B14F-4D97-AF65-F5344CB8AC3E}">
        <p14:creationId xmlns:p14="http://schemas.microsoft.com/office/powerpoint/2010/main" val="698171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35</a:t>
            </a:fld>
            <a:endParaRPr lang="en-US"/>
          </a:p>
        </p:txBody>
      </p:sp>
    </p:spTree>
    <p:extLst>
      <p:ext uri="{BB962C8B-B14F-4D97-AF65-F5344CB8AC3E}">
        <p14:creationId xmlns:p14="http://schemas.microsoft.com/office/powerpoint/2010/main" val="879115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36</a:t>
            </a:fld>
            <a:endParaRPr lang="en-US"/>
          </a:p>
        </p:txBody>
      </p:sp>
    </p:spTree>
    <p:extLst>
      <p:ext uri="{BB962C8B-B14F-4D97-AF65-F5344CB8AC3E}">
        <p14:creationId xmlns:p14="http://schemas.microsoft.com/office/powerpoint/2010/main" val="294756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a constructor for the class User with three properties: forename, username, and password. The class also defines the method </a:t>
            </a:r>
            <a:r>
              <a:rPr lang="en-US" dirty="0" err="1"/>
              <a:t>showUser</a:t>
            </a:r>
            <a:r>
              <a:rPr lang="en-US" dirty="0"/>
              <a:t>.</a:t>
            </a:r>
          </a:p>
        </p:txBody>
      </p:sp>
      <p:sp>
        <p:nvSpPr>
          <p:cNvPr id="4" name="Slide Number Placeholder 3"/>
          <p:cNvSpPr>
            <a:spLocks noGrp="1"/>
          </p:cNvSpPr>
          <p:nvPr>
            <p:ph type="sldNum" sz="quarter" idx="10"/>
          </p:nvPr>
        </p:nvSpPr>
        <p:spPr/>
        <p:txBody>
          <a:bodyPr/>
          <a:lstStyle/>
          <a:p>
            <a:fld id="{A61CD390-D5C8-4FA0-A191-C4E131FE8B62}" type="slidenum">
              <a:rPr lang="en-US" smtClean="0"/>
              <a:t>6</a:t>
            </a:fld>
            <a:endParaRPr lang="en-US"/>
          </a:p>
        </p:txBody>
      </p:sp>
    </p:spTree>
    <p:extLst>
      <p:ext uri="{BB962C8B-B14F-4D97-AF65-F5344CB8AC3E}">
        <p14:creationId xmlns:p14="http://schemas.microsoft.com/office/powerpoint/2010/main" val="303766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7</a:t>
            </a:fld>
            <a:endParaRPr lang="en-US"/>
          </a:p>
        </p:txBody>
      </p:sp>
    </p:spTree>
    <p:extLst>
      <p:ext uri="{BB962C8B-B14F-4D97-AF65-F5344CB8AC3E}">
        <p14:creationId xmlns:p14="http://schemas.microsoft.com/office/powerpoint/2010/main" val="19779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8</a:t>
            </a:fld>
            <a:endParaRPr lang="en-US"/>
          </a:p>
        </p:txBody>
      </p:sp>
    </p:spTree>
    <p:extLst>
      <p:ext uri="{BB962C8B-B14F-4D97-AF65-F5344CB8AC3E}">
        <p14:creationId xmlns:p14="http://schemas.microsoft.com/office/powerpoint/2010/main" val="66072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9</a:t>
            </a:fld>
            <a:endParaRPr lang="en-US"/>
          </a:p>
        </p:txBody>
      </p:sp>
    </p:spTree>
    <p:extLst>
      <p:ext uri="{BB962C8B-B14F-4D97-AF65-F5344CB8AC3E}">
        <p14:creationId xmlns:p14="http://schemas.microsoft.com/office/powerpoint/2010/main" val="86449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10</a:t>
            </a:fld>
            <a:endParaRPr lang="en-US"/>
          </a:p>
        </p:txBody>
      </p:sp>
    </p:spTree>
    <p:extLst>
      <p:ext uri="{BB962C8B-B14F-4D97-AF65-F5344CB8AC3E}">
        <p14:creationId xmlns:p14="http://schemas.microsoft.com/office/powerpoint/2010/main" val="199045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11</a:t>
            </a:fld>
            <a:endParaRPr lang="en-US"/>
          </a:p>
        </p:txBody>
      </p:sp>
    </p:spTree>
    <p:extLst>
      <p:ext uri="{BB962C8B-B14F-4D97-AF65-F5344CB8AC3E}">
        <p14:creationId xmlns:p14="http://schemas.microsoft.com/office/powerpoint/2010/main" val="9915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35-3264-4C17-80E9-D69D3E027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0ACE09-1948-469A-A6F4-1AADAE31E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A161E-C990-4C74-B78D-9C54688FAA9C}"/>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676B2975-AA53-447F-971F-A09B5D489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FB736-4A7B-4E68-86A5-9676DD34A963}"/>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80498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5AC5-C205-47D2-8A4E-FA6493A6F7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DFE06-09F0-4098-85AF-428ED212C7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75ABA-49AC-47E7-91CF-11C032724CBC}"/>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4B3FF1F7-3848-4647-A728-800752381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4389B-5279-4F30-A070-E378C98AEF04}"/>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15774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20A13-2625-409F-82E7-5C8BDF158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6972E-E73B-4653-A510-861DBBE19D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32602-E85B-4830-9364-39D46EC0B2B8}"/>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5A60A835-19D1-4603-A26F-0001BB5FD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255D4-2CF0-444E-8DA8-B076DC7DD7DB}"/>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4010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26E2-1690-46AB-BD14-2A2E5ECB5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5D860-1222-4E67-95F3-C4C22BC0FE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23A90-F6FB-41EF-AED5-EC358BADFD88}"/>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4ED3A77C-6EE1-4027-A8D9-F64351CDC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F8FCE-5B71-4D21-8944-BC99BEAA414B}"/>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08224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E838-E5C1-4F96-B6E2-40AB7DA76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B2518-DC75-47BF-9CC5-19A70E72E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265C22-7D46-4476-A535-69953EB4AA5E}"/>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718ED517-8885-4DEB-8446-F9DB8F7A5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3DBBB-11E4-48C9-A15B-13B37F355799}"/>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43294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A99E-678F-4C55-ACEF-433D3C7F7E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D3E9-51C9-4964-ACD4-A06957C196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4311FF-4C9C-4DF4-BBC2-4D0F3B81E3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BB741-2E8A-4900-8B09-8F52DA1FAF92}"/>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6" name="Footer Placeholder 5">
            <a:extLst>
              <a:ext uri="{FF2B5EF4-FFF2-40B4-BE49-F238E27FC236}">
                <a16:creationId xmlns:a16="http://schemas.microsoft.com/office/drawing/2014/main" id="{82E94983-8775-4951-A495-0D84B401B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C897C-AE56-4639-949D-EE5097138F87}"/>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8110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A6C-DAA8-42AE-9499-B171ECAF96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DDBA0-EA67-4CA8-A085-669FFA7BD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F5724A-6A9D-4940-BC7A-E7C90476C4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78DC5-23AC-4F83-8A60-D314A5B42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DB4024-6E0A-41E1-99D2-BD7F550B1B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DCE7B-A452-49B6-86FA-84BA20DFA0DB}"/>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8" name="Footer Placeholder 7">
            <a:extLst>
              <a:ext uri="{FF2B5EF4-FFF2-40B4-BE49-F238E27FC236}">
                <a16:creationId xmlns:a16="http://schemas.microsoft.com/office/drawing/2014/main" id="{83B60DEA-AA7F-4BE1-837B-9B76352BE9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E7AF7-499C-4B98-886C-40421211CCB2}"/>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05168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09C0-779F-4481-ADE6-6CFE819B99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C7AD7-0CE6-4D50-AB9E-60F0DC9F1441}"/>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4" name="Footer Placeholder 3">
            <a:extLst>
              <a:ext uri="{FF2B5EF4-FFF2-40B4-BE49-F238E27FC236}">
                <a16:creationId xmlns:a16="http://schemas.microsoft.com/office/drawing/2014/main" id="{0BD1C15D-DE2F-4112-9C52-E4597B1A60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149AF-F0C7-4FC3-A470-38C35B2B04C5}"/>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57084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5D5B5-1FB9-4399-8522-073D88479FA7}"/>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3" name="Footer Placeholder 2">
            <a:extLst>
              <a:ext uri="{FF2B5EF4-FFF2-40B4-BE49-F238E27FC236}">
                <a16:creationId xmlns:a16="http://schemas.microsoft.com/office/drawing/2014/main" id="{E0337348-E481-49BD-B069-E6890212E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9C34A-DC8D-4A88-A2E1-B0C1B0051F22}"/>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36586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5DFC-1D55-4D5C-A362-EBD35EA9A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18104-430F-4490-B2B7-0FDB8EDD3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CE25E9-426C-4E8F-9563-7EFA8F826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1DEFDE-2908-474F-A778-B4A542FCE11B}"/>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6" name="Footer Placeholder 5">
            <a:extLst>
              <a:ext uri="{FF2B5EF4-FFF2-40B4-BE49-F238E27FC236}">
                <a16:creationId xmlns:a16="http://schemas.microsoft.com/office/drawing/2014/main" id="{6F579CAA-058F-4F15-BAE4-F179DAB9D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205E8-500E-41BC-83F9-1CBFB1572455}"/>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87530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D8A-A316-4AC5-8E84-A4916AD04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724D3-5CB9-45F8-B8A3-954173172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24A47-5026-450B-9086-DB98E1DCE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592638-30ED-414C-83D5-4A80ED0DE53B}"/>
              </a:ext>
            </a:extLst>
          </p:cNvPr>
          <p:cNvSpPr>
            <a:spLocks noGrp="1"/>
          </p:cNvSpPr>
          <p:nvPr>
            <p:ph type="dt" sz="half" idx="10"/>
          </p:nvPr>
        </p:nvSpPr>
        <p:spPr/>
        <p:txBody>
          <a:bodyPr/>
          <a:lstStyle/>
          <a:p>
            <a:fld id="{C74A5C6F-6080-4255-AD37-A44768E44989}" type="datetimeFigureOut">
              <a:rPr lang="en-US" smtClean="0"/>
              <a:t>11/28/2017</a:t>
            </a:fld>
            <a:endParaRPr lang="en-US"/>
          </a:p>
        </p:txBody>
      </p:sp>
      <p:sp>
        <p:nvSpPr>
          <p:cNvPr id="6" name="Footer Placeholder 5">
            <a:extLst>
              <a:ext uri="{FF2B5EF4-FFF2-40B4-BE49-F238E27FC236}">
                <a16:creationId xmlns:a16="http://schemas.microsoft.com/office/drawing/2014/main" id="{BF6BDA51-A9F9-4CD6-A81D-062AF007E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08F82-728F-45EA-9593-EC1AA3AFA128}"/>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310702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C2276-2BF8-4E6A-BF62-935D0E028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7F5162-E28F-44CE-8F54-A3C442DC0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343BD-48FD-4F35-BB0A-3BA0FE4DB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A5C6F-6080-4255-AD37-A44768E44989}" type="datetimeFigureOut">
              <a:rPr lang="en-US" smtClean="0"/>
              <a:t>11/28/2017</a:t>
            </a:fld>
            <a:endParaRPr lang="en-US"/>
          </a:p>
        </p:txBody>
      </p:sp>
      <p:sp>
        <p:nvSpPr>
          <p:cNvPr id="5" name="Footer Placeholder 4">
            <a:extLst>
              <a:ext uri="{FF2B5EF4-FFF2-40B4-BE49-F238E27FC236}">
                <a16:creationId xmlns:a16="http://schemas.microsoft.com/office/drawing/2014/main" id="{BE12F1A8-F164-44B9-84B6-C75E7143E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6FF8C4-7861-47DA-9C6C-20A7FEBC1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EE22E-C121-451B-BDE8-1A0303E5C198}" type="slidenum">
              <a:rPr lang="en-US" smtClean="0"/>
              <a:t>‹#›</a:t>
            </a:fld>
            <a:endParaRPr lang="en-US"/>
          </a:p>
        </p:txBody>
      </p:sp>
    </p:spTree>
    <p:extLst>
      <p:ext uri="{BB962C8B-B14F-4D97-AF65-F5344CB8AC3E}">
        <p14:creationId xmlns:p14="http://schemas.microsoft.com/office/powerpoint/2010/main" val="302118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i="1" dirty="0"/>
              <a:t>Defining a function</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p:txBody>
          <a:bodyPr>
            <a:normAutofit lnSpcReduction="10000"/>
          </a:bodyPr>
          <a:lstStyle/>
          <a:p>
            <a:pPr marL="457200" lvl="1" indent="0">
              <a:buNone/>
            </a:pPr>
            <a:r>
              <a:rPr lang="en-US" dirty="0">
                <a:solidFill>
                  <a:srgbClr val="0070C0"/>
                </a:solidFill>
              </a:rPr>
              <a:t>&lt;script&gt;</a:t>
            </a:r>
          </a:p>
          <a:p>
            <a:pPr marL="457200" lvl="1" indent="0">
              <a:buNone/>
            </a:pPr>
            <a:r>
              <a:rPr lang="en-US" dirty="0">
                <a:solidFill>
                  <a:srgbClr val="0070C0"/>
                </a:solidFill>
              </a:rPr>
              <a:t>	</a:t>
            </a:r>
            <a:r>
              <a:rPr lang="en-US" dirty="0" err="1">
                <a:solidFill>
                  <a:srgbClr val="0070C0"/>
                </a:solidFill>
              </a:rPr>
              <a:t>displayItems</a:t>
            </a:r>
            <a:r>
              <a:rPr lang="en-US" dirty="0">
                <a:solidFill>
                  <a:srgbClr val="0070C0"/>
                </a:solidFill>
              </a:rPr>
              <a:t>("Dog", "Cat", "Pony", "Hamster", "Tortoise")</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displayItems</a:t>
            </a:r>
            <a:r>
              <a:rPr lang="en-US" dirty="0">
                <a:solidFill>
                  <a:srgbClr val="0070C0"/>
                </a:solidFill>
              </a:rPr>
              <a:t>(v1, v2, v3, v4, v5)</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(v1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(v2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(v3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(v4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(v5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40841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You can also add new properties to an object, like this:</a:t>
            </a:r>
          </a:p>
          <a:p>
            <a:endParaRPr lang="en-US" sz="800" dirty="0"/>
          </a:p>
          <a:p>
            <a:pPr marL="457200" lvl="1" indent="0">
              <a:buNone/>
            </a:pPr>
            <a:r>
              <a:rPr lang="en-US" dirty="0" err="1">
                <a:solidFill>
                  <a:srgbClr val="0070C0"/>
                </a:solidFill>
              </a:rPr>
              <a:t>details.greeting</a:t>
            </a:r>
            <a:r>
              <a:rPr lang="en-US" dirty="0">
                <a:solidFill>
                  <a:srgbClr val="0070C0"/>
                </a:solidFill>
              </a:rPr>
              <a:t> = "Hello“</a:t>
            </a:r>
          </a:p>
          <a:p>
            <a:endParaRPr lang="en-US" sz="800" dirty="0"/>
          </a:p>
          <a:p>
            <a:endParaRPr lang="en-US" sz="800" dirty="0"/>
          </a:p>
          <a:p>
            <a:r>
              <a:rPr lang="en-US" dirty="0"/>
              <a:t>You can verify that adding such new properties works with the following statement:</a:t>
            </a:r>
          </a:p>
          <a:p>
            <a:endParaRPr lang="en-US" sz="800" dirty="0"/>
          </a:p>
          <a:p>
            <a:pPr marL="457200" lvl="1" indent="0">
              <a:buNone/>
            </a:pPr>
            <a:r>
              <a:rPr lang="en-US" dirty="0" err="1">
                <a:solidFill>
                  <a:srgbClr val="0070C0"/>
                </a:solidFill>
              </a:rPr>
              <a:t>document.write</a:t>
            </a:r>
            <a:r>
              <a:rPr lang="en-US" dirty="0">
                <a:solidFill>
                  <a:srgbClr val="0070C0"/>
                </a:solidFill>
              </a:rPr>
              <a:t>(</a:t>
            </a:r>
            <a:r>
              <a:rPr lang="en-US" dirty="0" err="1">
                <a:solidFill>
                  <a:srgbClr val="0070C0"/>
                </a:solidFill>
              </a:rPr>
              <a:t>details.greeting</a:t>
            </a:r>
            <a:r>
              <a:rPr lang="en-US" dirty="0">
                <a:solidFill>
                  <a:srgbClr val="0070C0"/>
                </a:solidFill>
              </a:rPr>
              <a:t>)</a:t>
            </a:r>
          </a:p>
          <a:p>
            <a:endParaRPr lang="en-US" sz="1000" dirty="0"/>
          </a:p>
        </p:txBody>
      </p:sp>
    </p:spTree>
    <p:extLst>
      <p:ext uri="{BB962C8B-B14F-4D97-AF65-F5344CB8AC3E}">
        <p14:creationId xmlns:p14="http://schemas.microsoft.com/office/powerpoint/2010/main" val="216734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Accessing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To access an object, you can refer to its properties, as in the following two unrelated example statements:</a:t>
            </a:r>
          </a:p>
          <a:p>
            <a:endParaRPr lang="en-US" sz="600" dirty="0"/>
          </a:p>
          <a:p>
            <a:pPr marL="457200" lvl="1" indent="0">
              <a:buNone/>
            </a:pPr>
            <a:r>
              <a:rPr lang="en-US" dirty="0">
                <a:solidFill>
                  <a:srgbClr val="0070C0"/>
                </a:solidFill>
              </a:rPr>
              <a:t>name = </a:t>
            </a:r>
            <a:r>
              <a:rPr lang="en-US" dirty="0" err="1">
                <a:solidFill>
                  <a:srgbClr val="0070C0"/>
                </a:solidFill>
              </a:rPr>
              <a:t>details.forename</a:t>
            </a:r>
            <a:endParaRPr lang="en-US" dirty="0">
              <a:solidFill>
                <a:srgbClr val="0070C0"/>
              </a:solidFill>
            </a:endParaRPr>
          </a:p>
          <a:p>
            <a:pPr marL="457200" lvl="1" indent="0">
              <a:buNone/>
            </a:pPr>
            <a:r>
              <a:rPr lang="en-US" dirty="0">
                <a:solidFill>
                  <a:srgbClr val="0070C0"/>
                </a:solidFill>
              </a:rPr>
              <a:t>if (</a:t>
            </a:r>
            <a:r>
              <a:rPr lang="en-US" dirty="0" err="1">
                <a:solidFill>
                  <a:srgbClr val="0070C0"/>
                </a:solidFill>
              </a:rPr>
              <a:t>details.username</a:t>
            </a:r>
            <a:r>
              <a:rPr lang="en-US" dirty="0">
                <a:solidFill>
                  <a:srgbClr val="0070C0"/>
                </a:solidFill>
              </a:rPr>
              <a:t> == "Admin") </a:t>
            </a:r>
            <a:r>
              <a:rPr lang="en-US" dirty="0" err="1">
                <a:solidFill>
                  <a:srgbClr val="0070C0"/>
                </a:solidFill>
              </a:rPr>
              <a:t>loginAsAdmin</a:t>
            </a:r>
            <a:r>
              <a:rPr lang="en-US" dirty="0">
                <a:solidFill>
                  <a:srgbClr val="0070C0"/>
                </a:solidFill>
              </a:rPr>
              <a:t>()</a:t>
            </a:r>
          </a:p>
          <a:p>
            <a:endParaRPr lang="en-US" dirty="0"/>
          </a:p>
          <a:p>
            <a:r>
              <a:rPr lang="en-US" dirty="0"/>
              <a:t>So, to access the </a:t>
            </a:r>
            <a:r>
              <a:rPr lang="en-US" dirty="0" err="1">
                <a:solidFill>
                  <a:srgbClr val="0070C0"/>
                </a:solidFill>
              </a:rPr>
              <a:t>showUser</a:t>
            </a:r>
            <a:r>
              <a:rPr lang="en-US" dirty="0"/>
              <a:t> method of an object of class </a:t>
            </a:r>
            <a:r>
              <a:rPr lang="en-US" dirty="0">
                <a:solidFill>
                  <a:srgbClr val="0070C0"/>
                </a:solidFill>
              </a:rPr>
              <a:t>User</a:t>
            </a:r>
            <a:r>
              <a:rPr lang="en-US" dirty="0"/>
              <a:t>, you would use the following syntax, in which the object details has already been created and populated with data:</a:t>
            </a:r>
          </a:p>
          <a:p>
            <a:endParaRPr lang="en-US" sz="500" dirty="0"/>
          </a:p>
          <a:p>
            <a:pPr marL="457200" lvl="1" indent="0">
              <a:buNone/>
            </a:pPr>
            <a:r>
              <a:rPr lang="en-US" dirty="0" err="1">
                <a:solidFill>
                  <a:srgbClr val="0070C0"/>
                </a:solidFill>
              </a:rPr>
              <a:t>details.showUser</a:t>
            </a:r>
            <a:r>
              <a:rPr lang="en-US" dirty="0">
                <a:solidFill>
                  <a:srgbClr val="0070C0"/>
                </a:solidFill>
              </a:rPr>
              <a:t>()</a:t>
            </a:r>
          </a:p>
          <a:p>
            <a:endParaRPr lang="en-US" dirty="0"/>
          </a:p>
        </p:txBody>
      </p:sp>
    </p:spTree>
    <p:extLst>
      <p:ext uri="{BB962C8B-B14F-4D97-AF65-F5344CB8AC3E}">
        <p14:creationId xmlns:p14="http://schemas.microsoft.com/office/powerpoint/2010/main" val="49910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The prototype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The </a:t>
            </a:r>
            <a:r>
              <a:rPr lang="en-US" b="1" dirty="0">
                <a:solidFill>
                  <a:srgbClr val="0070C0"/>
                </a:solidFill>
              </a:rPr>
              <a:t>prototype</a:t>
            </a:r>
            <a:r>
              <a:rPr lang="en-US" dirty="0"/>
              <a:t> keyword can </a:t>
            </a:r>
            <a:r>
              <a:rPr lang="en-US" u="sng" dirty="0"/>
              <a:t>save you a lot of memory</a:t>
            </a:r>
            <a:r>
              <a:rPr lang="en-US" dirty="0"/>
              <a:t>. </a:t>
            </a:r>
          </a:p>
          <a:p>
            <a:endParaRPr lang="en-US" dirty="0"/>
          </a:p>
          <a:p>
            <a:pPr lvl="1">
              <a:buFont typeface="Courier New" panose="02070309020205020404" pitchFamily="49" charset="0"/>
              <a:buChar char="o"/>
            </a:pPr>
            <a:r>
              <a:rPr lang="en-US" dirty="0"/>
              <a:t>In the </a:t>
            </a:r>
            <a:r>
              <a:rPr lang="en-US" dirty="0">
                <a:solidFill>
                  <a:srgbClr val="0070C0"/>
                </a:solidFill>
              </a:rPr>
              <a:t>User</a:t>
            </a:r>
            <a:r>
              <a:rPr lang="en-US" dirty="0"/>
              <a:t> class, every instance will contain the three properties and the method.</a:t>
            </a:r>
          </a:p>
          <a:p>
            <a:pPr lvl="1">
              <a:buFont typeface="Courier New" panose="02070309020205020404" pitchFamily="49" charset="0"/>
              <a:buChar char="o"/>
            </a:pPr>
            <a:r>
              <a:rPr lang="en-US" dirty="0"/>
              <a:t>Therefore, if you have 1,000 of these objects in memory, the method </a:t>
            </a:r>
            <a:r>
              <a:rPr lang="en-US" dirty="0" err="1">
                <a:solidFill>
                  <a:srgbClr val="0070C0"/>
                </a:solidFill>
              </a:rPr>
              <a:t>showUser</a:t>
            </a:r>
            <a:r>
              <a:rPr lang="en-US" dirty="0"/>
              <a:t> will also be replicated 1,000 times. </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However, because the method is identical in every case, you can specify that </a:t>
            </a:r>
            <a:r>
              <a:rPr lang="en-US" u="sng" dirty="0"/>
              <a:t>new objects should refer to a single instance of the method</a:t>
            </a:r>
            <a:r>
              <a:rPr lang="en-US" dirty="0"/>
              <a:t> instead of creating a copy of it. </a:t>
            </a:r>
          </a:p>
        </p:txBody>
      </p:sp>
    </p:spTree>
    <p:extLst>
      <p:ext uri="{BB962C8B-B14F-4D97-AF65-F5344CB8AC3E}">
        <p14:creationId xmlns:p14="http://schemas.microsoft.com/office/powerpoint/2010/main" val="72483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The prototype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So, instead of using the following in a class constructor:</a:t>
            </a:r>
          </a:p>
          <a:p>
            <a:endParaRPr lang="en-US" dirty="0"/>
          </a:p>
          <a:p>
            <a:pPr marL="457200" lvl="1" indent="0">
              <a:buNone/>
            </a:pPr>
            <a:r>
              <a:rPr lang="en-US" dirty="0" err="1">
                <a:solidFill>
                  <a:srgbClr val="0070C0"/>
                </a:solidFill>
              </a:rPr>
              <a:t>this.showUser</a:t>
            </a:r>
            <a:r>
              <a:rPr lang="en-US" dirty="0">
                <a:solidFill>
                  <a:srgbClr val="0070C0"/>
                </a:solidFill>
              </a:rPr>
              <a:t> = function()</a:t>
            </a:r>
          </a:p>
          <a:p>
            <a:pPr marL="0" indent="0">
              <a:buNone/>
            </a:pPr>
            <a:endParaRPr lang="en-US" dirty="0"/>
          </a:p>
          <a:p>
            <a:pPr marL="0" indent="0">
              <a:buNone/>
            </a:pPr>
            <a:r>
              <a:rPr lang="en-US" dirty="0"/>
              <a:t>  you could replace it with this:</a:t>
            </a:r>
          </a:p>
          <a:p>
            <a:pPr marL="0" indent="0">
              <a:buNone/>
            </a:pPr>
            <a:endParaRPr lang="en-US" dirty="0"/>
          </a:p>
          <a:p>
            <a:pPr marL="457200" lvl="1" indent="0">
              <a:buNone/>
            </a:pPr>
            <a:r>
              <a:rPr lang="en-US" dirty="0" err="1">
                <a:solidFill>
                  <a:srgbClr val="0070C0"/>
                </a:solidFill>
              </a:rPr>
              <a:t>User.prototype.showUser</a:t>
            </a:r>
            <a:r>
              <a:rPr lang="en-US" dirty="0">
                <a:solidFill>
                  <a:srgbClr val="0070C0"/>
                </a:solidFill>
              </a:rPr>
              <a:t> = function()</a:t>
            </a:r>
          </a:p>
        </p:txBody>
      </p:sp>
    </p:spTree>
    <p:extLst>
      <p:ext uri="{BB962C8B-B14F-4D97-AF65-F5344CB8AC3E}">
        <p14:creationId xmlns:p14="http://schemas.microsoft.com/office/powerpoint/2010/main" val="183020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The prototype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10000"/>
          </a:bodyPr>
          <a:lstStyle/>
          <a:p>
            <a:pPr marL="457200" lvl="1" indent="0">
              <a:buNone/>
            </a:pPr>
            <a:r>
              <a:rPr lang="en-US" dirty="0">
                <a:solidFill>
                  <a:srgbClr val="0070C0"/>
                </a:solidFill>
              </a:rPr>
              <a:t>&lt;script&gt;</a:t>
            </a:r>
          </a:p>
          <a:p>
            <a:pPr marL="457200" lvl="1" indent="0">
              <a:buNone/>
            </a:pPr>
            <a:r>
              <a:rPr lang="en-US" dirty="0">
                <a:solidFill>
                  <a:srgbClr val="0070C0"/>
                </a:solidFill>
              </a:rPr>
              <a:t>	function User(forename, username, password)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this.forename</a:t>
            </a:r>
            <a:r>
              <a:rPr lang="en-US" dirty="0">
                <a:solidFill>
                  <a:srgbClr val="0070C0"/>
                </a:solidFill>
              </a:rPr>
              <a:t> = forename</a:t>
            </a:r>
          </a:p>
          <a:p>
            <a:pPr marL="457200" lvl="1" indent="0">
              <a:buNone/>
            </a:pPr>
            <a:r>
              <a:rPr lang="en-US" dirty="0">
                <a:solidFill>
                  <a:srgbClr val="0070C0"/>
                </a:solidFill>
              </a:rPr>
              <a:t>		</a:t>
            </a:r>
            <a:r>
              <a:rPr lang="en-US" dirty="0" err="1">
                <a:solidFill>
                  <a:srgbClr val="0070C0"/>
                </a:solidFill>
              </a:rPr>
              <a:t>this.username</a:t>
            </a:r>
            <a:r>
              <a:rPr lang="en-US" dirty="0">
                <a:solidFill>
                  <a:srgbClr val="0070C0"/>
                </a:solidFill>
              </a:rPr>
              <a:t> = username</a:t>
            </a:r>
          </a:p>
          <a:p>
            <a:pPr marL="457200" lvl="1" indent="0">
              <a:buNone/>
            </a:pPr>
            <a:r>
              <a:rPr lang="en-US" dirty="0">
                <a:solidFill>
                  <a:srgbClr val="0070C0"/>
                </a:solidFill>
              </a:rPr>
              <a:t>		</a:t>
            </a:r>
            <a:r>
              <a:rPr lang="en-US" dirty="0" err="1">
                <a:solidFill>
                  <a:srgbClr val="0070C0"/>
                </a:solidFill>
              </a:rPr>
              <a:t>this.password</a:t>
            </a:r>
            <a:r>
              <a:rPr lang="en-US" dirty="0">
                <a:solidFill>
                  <a:srgbClr val="0070C0"/>
                </a:solidFill>
              </a:rPr>
              <a:t> = password</a:t>
            </a:r>
          </a:p>
          <a:p>
            <a:pPr marL="457200" lvl="1" indent="0">
              <a:buNone/>
            </a:pPr>
            <a:r>
              <a:rPr lang="en-US" dirty="0">
                <a:solidFill>
                  <a:srgbClr val="0070C0"/>
                </a:solidFill>
              </a:rPr>
              <a:t>		</a:t>
            </a:r>
            <a:r>
              <a:rPr lang="en-US" b="1" dirty="0" err="1">
                <a:solidFill>
                  <a:srgbClr val="0070C0"/>
                </a:solidFill>
              </a:rPr>
              <a:t>User.prototype.showUser</a:t>
            </a:r>
            <a:r>
              <a:rPr lang="en-US" b="1" dirty="0">
                <a:solidFill>
                  <a:srgbClr val="0070C0"/>
                </a:solidFill>
              </a:rPr>
              <a:t> = function()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("Forename: " + </a:t>
            </a:r>
            <a:r>
              <a:rPr lang="en-US" dirty="0" err="1">
                <a:solidFill>
                  <a:srgbClr val="0070C0"/>
                </a:solidFill>
              </a:rPr>
              <a:t>this.forename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("Username: " + </a:t>
            </a:r>
            <a:r>
              <a:rPr lang="en-US" dirty="0" err="1">
                <a:solidFill>
                  <a:srgbClr val="0070C0"/>
                </a:solidFill>
              </a:rPr>
              <a:t>this.username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("Password: " + </a:t>
            </a:r>
            <a:r>
              <a:rPr lang="en-US" dirty="0" err="1">
                <a:solidFill>
                  <a:srgbClr val="0070C0"/>
                </a:solidFill>
              </a:rPr>
              <a:t>this.password</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p:txBody>
      </p:sp>
    </p:spTree>
    <p:extLst>
      <p:ext uri="{BB962C8B-B14F-4D97-AF65-F5344CB8AC3E}">
        <p14:creationId xmlns:p14="http://schemas.microsoft.com/office/powerpoint/2010/main" val="34316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The prototype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lnSpcReduction="10000"/>
          </a:bodyPr>
          <a:lstStyle/>
          <a:p>
            <a:r>
              <a:rPr lang="en-US" dirty="0"/>
              <a:t>This works because </a:t>
            </a:r>
            <a:r>
              <a:rPr lang="en-US" u="sng" dirty="0"/>
              <a:t>all functions have a prototype property</a:t>
            </a:r>
            <a:r>
              <a:rPr lang="en-US" dirty="0"/>
              <a:t>, designed to hold properties and methods that are not replicated in any objects created from a class. Instead, </a:t>
            </a:r>
            <a:r>
              <a:rPr lang="en-US" b="1" dirty="0">
                <a:solidFill>
                  <a:srgbClr val="002060"/>
                </a:solidFill>
              </a:rPr>
              <a:t>they are passed to its objects by reference</a:t>
            </a:r>
            <a:r>
              <a:rPr lang="en-US" dirty="0"/>
              <a:t>.</a:t>
            </a:r>
          </a:p>
          <a:p>
            <a:pPr lvl="1">
              <a:buFont typeface="Courier New" panose="02070309020205020404" pitchFamily="49" charset="0"/>
              <a:buChar char="o"/>
            </a:pPr>
            <a:r>
              <a:rPr lang="en-US" dirty="0"/>
              <a:t>This means that </a:t>
            </a:r>
            <a:r>
              <a:rPr lang="en-US" b="1" dirty="0">
                <a:solidFill>
                  <a:srgbClr val="002060"/>
                </a:solidFill>
              </a:rPr>
              <a:t>you can add a prototype property or method at any time</a:t>
            </a:r>
            <a:r>
              <a:rPr lang="en-US" dirty="0"/>
              <a:t>, and all objects (even those already created) will inherit it, as the following statements illustrate:</a:t>
            </a:r>
          </a:p>
          <a:p>
            <a:pPr>
              <a:buFont typeface="Courier New" panose="02070309020205020404" pitchFamily="49" charset="0"/>
              <a:buChar char="o"/>
            </a:pPr>
            <a:endParaRPr lang="en-US" sz="400" dirty="0"/>
          </a:p>
          <a:p>
            <a:pPr marL="914400" lvl="2" indent="0">
              <a:buNone/>
            </a:pPr>
            <a:r>
              <a:rPr lang="en-US" dirty="0" err="1">
                <a:solidFill>
                  <a:srgbClr val="0070C0"/>
                </a:solidFill>
              </a:rPr>
              <a:t>User.prototype.greeting</a:t>
            </a:r>
            <a:r>
              <a:rPr lang="en-US" dirty="0">
                <a:solidFill>
                  <a:srgbClr val="0070C0"/>
                </a:solidFill>
              </a:rPr>
              <a:t> = "Hello"</a:t>
            </a:r>
          </a:p>
          <a:p>
            <a:pPr marL="914400" lvl="2" indent="0">
              <a:buNone/>
            </a:pPr>
            <a:r>
              <a:rPr lang="en-US" dirty="0" err="1">
                <a:solidFill>
                  <a:srgbClr val="0070C0"/>
                </a:solidFill>
              </a:rPr>
              <a:t>document.write</a:t>
            </a:r>
            <a:r>
              <a:rPr lang="en-US" dirty="0">
                <a:solidFill>
                  <a:srgbClr val="0070C0"/>
                </a:solidFill>
              </a:rPr>
              <a:t>(</a:t>
            </a:r>
            <a:r>
              <a:rPr lang="en-US" dirty="0" err="1">
                <a:solidFill>
                  <a:srgbClr val="0070C0"/>
                </a:solidFill>
              </a:rPr>
              <a:t>details.greeting</a:t>
            </a:r>
            <a:r>
              <a:rPr lang="en-US" dirty="0">
                <a:solidFill>
                  <a:srgbClr val="0070C0"/>
                </a:solidFill>
              </a:rPr>
              <a:t>)</a:t>
            </a:r>
          </a:p>
          <a:p>
            <a:pPr marL="914400" lvl="2" indent="0">
              <a:buNone/>
            </a:pPr>
            <a:endParaRPr lang="en-US" dirty="0">
              <a:solidFill>
                <a:srgbClr val="0070C0"/>
              </a:solidFill>
            </a:endParaRPr>
          </a:p>
          <a:p>
            <a:pPr marL="457200" lvl="1" indent="0">
              <a:buNone/>
            </a:pPr>
            <a:r>
              <a:rPr lang="en-US" dirty="0"/>
              <a:t>The first statement adds the prototype property of greeting with a value of Hello to the class </a:t>
            </a:r>
            <a:r>
              <a:rPr lang="en-US" dirty="0">
                <a:solidFill>
                  <a:srgbClr val="0070C0"/>
                </a:solidFill>
              </a:rPr>
              <a:t>User</a:t>
            </a:r>
            <a:r>
              <a:rPr lang="en-US" dirty="0"/>
              <a:t>. In the second line, the object details, which has already been created, correctly displays this new property.</a:t>
            </a:r>
          </a:p>
        </p:txBody>
      </p:sp>
    </p:spTree>
    <p:extLst>
      <p:ext uri="{BB962C8B-B14F-4D97-AF65-F5344CB8AC3E}">
        <p14:creationId xmlns:p14="http://schemas.microsoft.com/office/powerpoint/2010/main" val="14801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The prototype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77500" lnSpcReduction="20000"/>
          </a:bodyPr>
          <a:lstStyle/>
          <a:p>
            <a:r>
              <a:rPr lang="en-US" dirty="0"/>
              <a:t>You can also </a:t>
            </a:r>
            <a:r>
              <a:rPr lang="en-US" u="sng" dirty="0"/>
              <a:t>add to or modify methods in a class</a:t>
            </a:r>
            <a:r>
              <a:rPr lang="en-US" dirty="0"/>
              <a:t>, as the following statements illustrate:</a:t>
            </a:r>
          </a:p>
          <a:p>
            <a:endParaRPr lang="en-US" sz="500" dirty="0"/>
          </a:p>
          <a:p>
            <a:pPr marL="457200" lvl="1" indent="0">
              <a:buNone/>
            </a:pPr>
            <a:r>
              <a:rPr lang="en-US" dirty="0" err="1">
                <a:solidFill>
                  <a:srgbClr val="0070C0"/>
                </a:solidFill>
              </a:rPr>
              <a:t>User.prototype.showUser</a:t>
            </a:r>
            <a:r>
              <a:rPr lang="en-US" dirty="0">
                <a:solidFill>
                  <a:srgbClr val="0070C0"/>
                </a:solidFill>
              </a:rPr>
              <a:t> = function()</a:t>
            </a:r>
          </a:p>
          <a:p>
            <a:pPr marL="457200" lvl="1" indent="0">
              <a:buNone/>
            </a:pP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("Name " + </a:t>
            </a:r>
            <a:r>
              <a:rPr lang="en-US" dirty="0" err="1">
                <a:solidFill>
                  <a:srgbClr val="0070C0"/>
                </a:solidFill>
              </a:rPr>
              <a:t>this.forename</a:t>
            </a:r>
            <a:r>
              <a:rPr lang="en-US" dirty="0">
                <a:solidFill>
                  <a:srgbClr val="0070C0"/>
                </a:solidFill>
              </a:rPr>
              <a:t> +</a:t>
            </a:r>
          </a:p>
          <a:p>
            <a:pPr marL="457200" lvl="1" indent="0">
              <a:buNone/>
            </a:pPr>
            <a:r>
              <a:rPr lang="en-US" dirty="0">
                <a:solidFill>
                  <a:srgbClr val="0070C0"/>
                </a:solidFill>
              </a:rPr>
              <a:t>		" User " + </a:t>
            </a:r>
            <a:r>
              <a:rPr lang="en-US" dirty="0" err="1">
                <a:solidFill>
                  <a:srgbClr val="0070C0"/>
                </a:solidFill>
              </a:rPr>
              <a:t>this.username</a:t>
            </a:r>
            <a:r>
              <a:rPr lang="en-US" dirty="0">
                <a:solidFill>
                  <a:srgbClr val="0070C0"/>
                </a:solidFill>
              </a:rPr>
              <a:t> +</a:t>
            </a:r>
          </a:p>
          <a:p>
            <a:pPr marL="457200" lvl="1" indent="0">
              <a:buNone/>
            </a:pPr>
            <a:r>
              <a:rPr lang="en-US" dirty="0">
                <a:solidFill>
                  <a:srgbClr val="0070C0"/>
                </a:solidFill>
              </a:rPr>
              <a:t>		" Pass " + </a:t>
            </a:r>
            <a:r>
              <a:rPr lang="en-US" dirty="0" err="1">
                <a:solidFill>
                  <a:srgbClr val="0070C0"/>
                </a:solidFill>
              </a:rPr>
              <a:t>this.password</a:t>
            </a:r>
            <a:r>
              <a:rPr lang="en-US" dirty="0">
                <a:solidFill>
                  <a:srgbClr val="0070C0"/>
                </a:solidFill>
              </a:rPr>
              <a:t>)</a:t>
            </a:r>
          </a:p>
          <a:p>
            <a:pPr marL="457200" lvl="1" indent="0">
              <a:buNone/>
            </a:pPr>
            <a:r>
              <a:rPr lang="en-US" dirty="0">
                <a:solidFill>
                  <a:srgbClr val="0070C0"/>
                </a:solidFill>
              </a:rPr>
              <a:t>}</a:t>
            </a:r>
          </a:p>
          <a:p>
            <a:pPr marL="457200" lvl="1" indent="0">
              <a:buNone/>
            </a:pPr>
            <a:r>
              <a:rPr lang="en-US" dirty="0" err="1">
                <a:solidFill>
                  <a:srgbClr val="0070C0"/>
                </a:solidFill>
              </a:rPr>
              <a:t>details.showUser</a:t>
            </a:r>
            <a:r>
              <a:rPr lang="en-US" dirty="0">
                <a:solidFill>
                  <a:srgbClr val="0070C0"/>
                </a:solidFill>
              </a:rPr>
              <a:t>()</a:t>
            </a:r>
          </a:p>
          <a:p>
            <a:pPr marL="457200" lvl="1" indent="0">
              <a:buNone/>
            </a:pPr>
            <a:endParaRPr lang="en-US" dirty="0">
              <a:solidFill>
                <a:srgbClr val="0070C0"/>
              </a:solidFill>
            </a:endParaRPr>
          </a:p>
          <a:p>
            <a:pPr marL="457200" lvl="1" indent="0">
              <a:buNone/>
            </a:pPr>
            <a:endParaRPr lang="en-US" dirty="0">
              <a:solidFill>
                <a:srgbClr val="0070C0"/>
              </a:solidFill>
            </a:endParaRPr>
          </a:p>
          <a:p>
            <a:r>
              <a:rPr lang="en-US" dirty="0"/>
              <a:t>You might add these lines to your script in a conditional statement (such as if), so they run if user activities cause you to decide you need a different </a:t>
            </a:r>
            <a:r>
              <a:rPr lang="en-US" dirty="0" err="1">
                <a:solidFill>
                  <a:srgbClr val="0070C0"/>
                </a:solidFill>
              </a:rPr>
              <a:t>showUser</a:t>
            </a:r>
            <a:r>
              <a:rPr lang="en-US" dirty="0"/>
              <a:t> method.</a:t>
            </a:r>
          </a:p>
          <a:p>
            <a:pPr>
              <a:buFont typeface="Courier New" panose="02070309020205020404" pitchFamily="49" charset="0"/>
              <a:buChar char="o"/>
            </a:pPr>
            <a:r>
              <a:rPr lang="en-US" dirty="0"/>
              <a:t>After these lines run, even if the object details has been created already, further calls to </a:t>
            </a:r>
            <a:r>
              <a:rPr lang="en-US" dirty="0" err="1">
                <a:solidFill>
                  <a:srgbClr val="0070C0"/>
                </a:solidFill>
              </a:rPr>
              <a:t>details.showUser</a:t>
            </a:r>
            <a:r>
              <a:rPr lang="en-US" dirty="0">
                <a:solidFill>
                  <a:srgbClr val="0070C0"/>
                </a:solidFill>
              </a:rPr>
              <a:t> </a:t>
            </a:r>
            <a:r>
              <a:rPr lang="en-US" dirty="0"/>
              <a:t>will run the new function. </a:t>
            </a:r>
          </a:p>
          <a:p>
            <a:pPr marL="457200" lvl="1" indent="0">
              <a:buNone/>
            </a:pPr>
            <a:r>
              <a:rPr lang="en-US" dirty="0"/>
              <a:t>The old definition of </a:t>
            </a:r>
            <a:r>
              <a:rPr lang="en-US" dirty="0" err="1">
                <a:solidFill>
                  <a:srgbClr val="0070C0"/>
                </a:solidFill>
              </a:rPr>
              <a:t>showUser</a:t>
            </a:r>
            <a:r>
              <a:rPr lang="en-US" dirty="0"/>
              <a:t> has been erased.</a:t>
            </a:r>
          </a:p>
        </p:txBody>
      </p:sp>
    </p:spTree>
    <p:extLst>
      <p:ext uri="{BB962C8B-B14F-4D97-AF65-F5344CB8AC3E}">
        <p14:creationId xmlns:p14="http://schemas.microsoft.com/office/powerpoint/2010/main" val="384994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Static methods and properties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JavaScript also supports </a:t>
            </a:r>
            <a:r>
              <a:rPr lang="en-US" b="1" dirty="0">
                <a:solidFill>
                  <a:srgbClr val="002060"/>
                </a:solidFill>
              </a:rPr>
              <a:t>static properties and methods</a:t>
            </a:r>
            <a:r>
              <a:rPr lang="en-US" dirty="0"/>
              <a:t>, which you can conveniently store and retrieve from the class’s prototype. </a:t>
            </a:r>
          </a:p>
          <a:p>
            <a:endParaRPr lang="en-US" dirty="0"/>
          </a:p>
          <a:p>
            <a:r>
              <a:rPr lang="en-US" dirty="0"/>
              <a:t>Thus, the following statements set and read a static string from User:</a:t>
            </a:r>
          </a:p>
          <a:p>
            <a:endParaRPr lang="en-US" sz="400" dirty="0"/>
          </a:p>
          <a:p>
            <a:pPr marL="457200" lvl="1" indent="0">
              <a:buNone/>
            </a:pPr>
            <a:r>
              <a:rPr lang="en-US" dirty="0" err="1">
                <a:solidFill>
                  <a:srgbClr val="0070C0"/>
                </a:solidFill>
              </a:rPr>
              <a:t>User.prototype.greeting</a:t>
            </a:r>
            <a:r>
              <a:rPr lang="en-US" dirty="0">
                <a:solidFill>
                  <a:srgbClr val="0070C0"/>
                </a:solidFill>
              </a:rPr>
              <a:t> = "Hello"</a:t>
            </a:r>
          </a:p>
          <a:p>
            <a:pPr marL="457200" lvl="1" indent="0">
              <a:buNone/>
            </a:pPr>
            <a:r>
              <a:rPr lang="en-US" dirty="0" err="1">
                <a:solidFill>
                  <a:srgbClr val="0070C0"/>
                </a:solidFill>
              </a:rPr>
              <a:t>document.write</a:t>
            </a:r>
            <a:r>
              <a:rPr lang="en-US" dirty="0">
                <a:solidFill>
                  <a:srgbClr val="0070C0"/>
                </a:solidFill>
              </a:rPr>
              <a:t>(</a:t>
            </a:r>
            <a:r>
              <a:rPr lang="en-US" dirty="0" err="1">
                <a:solidFill>
                  <a:srgbClr val="0070C0"/>
                </a:solidFill>
              </a:rPr>
              <a:t>User.prototype.greeting</a:t>
            </a:r>
            <a:r>
              <a:rPr lang="en-US" dirty="0">
                <a:solidFill>
                  <a:srgbClr val="0070C0"/>
                </a:solidFill>
              </a:rPr>
              <a:t>)</a:t>
            </a:r>
          </a:p>
        </p:txBody>
      </p:sp>
    </p:spTree>
    <p:extLst>
      <p:ext uri="{BB962C8B-B14F-4D97-AF65-F5344CB8AC3E}">
        <p14:creationId xmlns:p14="http://schemas.microsoft.com/office/powerpoint/2010/main" val="251052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Extending 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85000" lnSpcReduction="20000"/>
          </a:bodyPr>
          <a:lstStyle/>
          <a:p>
            <a:r>
              <a:rPr lang="en-US" dirty="0"/>
              <a:t>The </a:t>
            </a:r>
            <a:r>
              <a:rPr lang="en-US" dirty="0">
                <a:solidFill>
                  <a:srgbClr val="0070C0"/>
                </a:solidFill>
              </a:rPr>
              <a:t>prototype</a:t>
            </a:r>
            <a:r>
              <a:rPr lang="en-US" dirty="0"/>
              <a:t> keyword even lets you </a:t>
            </a:r>
            <a:r>
              <a:rPr lang="en-US" b="1" dirty="0">
                <a:solidFill>
                  <a:srgbClr val="002060"/>
                </a:solidFill>
              </a:rPr>
              <a:t>add functionality to a built-in object</a:t>
            </a:r>
            <a:r>
              <a:rPr lang="en-US" dirty="0"/>
              <a:t>.</a:t>
            </a:r>
          </a:p>
          <a:p>
            <a:pPr marL="457200" lvl="1" indent="0">
              <a:buNone/>
            </a:pPr>
            <a:r>
              <a:rPr lang="en-US" dirty="0"/>
              <a:t>For example, suppose that you would like to add the ability to replace all spaces in a string with nonbreaking spaces in order to prevent it from wrapping around. </a:t>
            </a:r>
          </a:p>
          <a:p>
            <a:pPr lvl="1"/>
            <a:r>
              <a:rPr lang="en-US" dirty="0"/>
              <a:t>You can do this by </a:t>
            </a:r>
            <a:r>
              <a:rPr lang="en-US" u="sng" dirty="0"/>
              <a:t>adding a prototype method to JavaScript’s default String object definition</a:t>
            </a:r>
            <a:r>
              <a:rPr lang="en-US" dirty="0"/>
              <a:t>, like this:</a:t>
            </a:r>
          </a:p>
          <a:p>
            <a:pPr marL="457200" lvl="1" indent="0">
              <a:buNone/>
            </a:pPr>
            <a:endParaRPr lang="en-US" sz="800" dirty="0"/>
          </a:p>
          <a:p>
            <a:pPr marL="457200" lvl="1" indent="0">
              <a:buNone/>
            </a:pPr>
            <a:r>
              <a:rPr lang="en-US" dirty="0" err="1">
                <a:solidFill>
                  <a:srgbClr val="0070C0"/>
                </a:solidFill>
              </a:rPr>
              <a:t>String.prototype.nbsp</a:t>
            </a:r>
            <a:r>
              <a:rPr lang="en-US" dirty="0">
                <a:solidFill>
                  <a:srgbClr val="0070C0"/>
                </a:solidFill>
              </a:rPr>
              <a:t> = function()</a:t>
            </a:r>
          </a:p>
          <a:p>
            <a:pPr marL="457200" lvl="1" indent="0">
              <a:buNone/>
            </a:pP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this.replace</a:t>
            </a:r>
            <a:r>
              <a:rPr lang="en-US" dirty="0">
                <a:solidFill>
                  <a:srgbClr val="0070C0"/>
                </a:solidFill>
              </a:rPr>
              <a:t>(/ /g, '&amp;</a:t>
            </a:r>
            <a:r>
              <a:rPr lang="en-US" dirty="0" err="1">
                <a:solidFill>
                  <a:srgbClr val="0070C0"/>
                </a:solidFill>
              </a:rPr>
              <a:t>nbsp</a:t>
            </a:r>
            <a:r>
              <a:rPr lang="en-US" dirty="0">
                <a:solidFill>
                  <a:srgbClr val="0070C0"/>
                </a:solidFill>
              </a:rPr>
              <a:t>;’)</a:t>
            </a:r>
          </a:p>
          <a:p>
            <a:pPr marL="457200" lvl="1" indent="0">
              <a:buNone/>
            </a:pPr>
            <a:r>
              <a:rPr lang="en-US" dirty="0">
                <a:solidFill>
                  <a:srgbClr val="0070C0"/>
                </a:solidFill>
              </a:rPr>
              <a:t>}</a:t>
            </a:r>
          </a:p>
          <a:p>
            <a:pPr marL="457200" lvl="1" indent="0">
              <a:buNone/>
            </a:pPr>
            <a:endParaRPr lang="en-US" dirty="0">
              <a:solidFill>
                <a:srgbClr val="0070C0"/>
              </a:solidFill>
            </a:endParaRPr>
          </a:p>
          <a:p>
            <a:r>
              <a:rPr lang="en-US" dirty="0"/>
              <a:t>Here the replace method is used with a </a:t>
            </a:r>
            <a:r>
              <a:rPr lang="en-US" i="1" dirty="0"/>
              <a:t>regular expression </a:t>
            </a:r>
            <a:r>
              <a:rPr lang="en-US" dirty="0"/>
              <a:t>to find and replace all single spaces with the string </a:t>
            </a:r>
            <a:r>
              <a:rPr lang="en-US" dirty="0">
                <a:solidFill>
                  <a:schemeClr val="bg2">
                    <a:lumMod val="50000"/>
                  </a:schemeClr>
                </a:solidFill>
              </a:rPr>
              <a:t>&amp;</a:t>
            </a:r>
            <a:r>
              <a:rPr lang="en-US" dirty="0" err="1">
                <a:solidFill>
                  <a:schemeClr val="bg2">
                    <a:lumMod val="50000"/>
                  </a:schemeClr>
                </a:solidFill>
              </a:rPr>
              <a:t>nbsp</a:t>
            </a:r>
            <a:r>
              <a:rPr lang="en-US" dirty="0">
                <a:solidFill>
                  <a:schemeClr val="bg2">
                    <a:lumMod val="50000"/>
                  </a:schemeClr>
                </a:solidFill>
              </a:rPr>
              <a:t>;</a:t>
            </a:r>
            <a:r>
              <a:rPr lang="en-US" dirty="0"/>
              <a:t>. If you then enter the following command:</a:t>
            </a:r>
          </a:p>
          <a:p>
            <a:endParaRPr lang="en-US" sz="800" dirty="0"/>
          </a:p>
          <a:p>
            <a:pPr marL="457200" lvl="1" indent="0">
              <a:buNone/>
            </a:pPr>
            <a:r>
              <a:rPr lang="en-US" dirty="0" err="1">
                <a:solidFill>
                  <a:srgbClr val="0070C0"/>
                </a:solidFill>
              </a:rPr>
              <a:t>document.write</a:t>
            </a:r>
            <a:r>
              <a:rPr lang="en-US" dirty="0">
                <a:solidFill>
                  <a:srgbClr val="0070C0"/>
                </a:solidFill>
              </a:rPr>
              <a:t>("The quick brown fox".</a:t>
            </a:r>
            <a:r>
              <a:rPr lang="en-US" dirty="0" err="1">
                <a:solidFill>
                  <a:srgbClr val="0070C0"/>
                </a:solidFill>
              </a:rPr>
              <a:t>nbsp</a:t>
            </a:r>
            <a:r>
              <a:rPr lang="en-US" dirty="0">
                <a:solidFill>
                  <a:srgbClr val="0070C0"/>
                </a:solidFill>
              </a:rPr>
              <a:t>())</a:t>
            </a:r>
          </a:p>
          <a:p>
            <a:pPr marL="457200" lvl="1" indent="0">
              <a:buNone/>
            </a:pPr>
            <a:endParaRPr lang="en-US" sz="800" dirty="0">
              <a:solidFill>
                <a:srgbClr val="0070C0"/>
              </a:solidFill>
            </a:endParaRPr>
          </a:p>
          <a:p>
            <a:pPr marL="0" indent="0">
              <a:buNone/>
            </a:pPr>
            <a:r>
              <a:rPr lang="en-US" dirty="0"/>
              <a:t>it will output the string </a:t>
            </a:r>
            <a:r>
              <a:rPr lang="en-US" dirty="0" err="1">
                <a:solidFill>
                  <a:schemeClr val="bg2">
                    <a:lumMod val="50000"/>
                  </a:schemeClr>
                </a:solidFill>
              </a:rPr>
              <a:t>The&amp;nbsp;quick&amp;nbsp;brown&amp;nbsp;fox</a:t>
            </a:r>
            <a:r>
              <a:rPr lang="en-US" dirty="0"/>
              <a:t> </a:t>
            </a:r>
            <a:endParaRPr lang="en-US" dirty="0">
              <a:solidFill>
                <a:srgbClr val="0070C0"/>
              </a:solidFill>
            </a:endParaRPr>
          </a:p>
        </p:txBody>
      </p:sp>
    </p:spTree>
    <p:extLst>
      <p:ext uri="{BB962C8B-B14F-4D97-AF65-F5344CB8AC3E}">
        <p14:creationId xmlns:p14="http://schemas.microsoft.com/office/powerpoint/2010/main" val="129711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Extending 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pPr marL="0" indent="0">
              <a:buNone/>
            </a:pPr>
            <a:r>
              <a:rPr lang="en-US" dirty="0"/>
              <a:t>Or here’s a method you can add that will </a:t>
            </a:r>
            <a:r>
              <a:rPr lang="en-US" b="1" dirty="0">
                <a:solidFill>
                  <a:srgbClr val="002060"/>
                </a:solidFill>
              </a:rPr>
              <a:t>trim leading and trailing spaces from a string </a:t>
            </a:r>
            <a:r>
              <a:rPr lang="en-US" dirty="0"/>
              <a:t>(once again using a </a:t>
            </a:r>
            <a:r>
              <a:rPr lang="en-US" i="1" dirty="0"/>
              <a:t>regular expression</a:t>
            </a:r>
            <a:r>
              <a:rPr lang="en-US" dirty="0"/>
              <a:t>):</a:t>
            </a:r>
          </a:p>
          <a:p>
            <a:pPr marL="0" indent="0">
              <a:buNone/>
            </a:pPr>
            <a:endParaRPr lang="en-US" sz="600" dirty="0"/>
          </a:p>
          <a:p>
            <a:pPr marL="457200" lvl="1" indent="0">
              <a:buNone/>
            </a:pPr>
            <a:r>
              <a:rPr lang="en-US" dirty="0" err="1">
                <a:solidFill>
                  <a:srgbClr val="0070C0"/>
                </a:solidFill>
              </a:rPr>
              <a:t>String.prototype.trim</a:t>
            </a:r>
            <a:r>
              <a:rPr lang="en-US" dirty="0">
                <a:solidFill>
                  <a:srgbClr val="0070C0"/>
                </a:solidFill>
              </a:rPr>
              <a:t> = function()</a:t>
            </a:r>
          </a:p>
          <a:p>
            <a:pPr marL="457200" lvl="1" indent="0">
              <a:buNone/>
            </a:pPr>
            <a:r>
              <a:rPr lang="en-US" dirty="0">
                <a:solidFill>
                  <a:srgbClr val="0070C0"/>
                </a:solidFill>
              </a:rPr>
              <a:t>{</a:t>
            </a:r>
          </a:p>
          <a:p>
            <a:pPr marL="457200" lvl="1" indent="0">
              <a:buNone/>
            </a:pPr>
            <a:r>
              <a:rPr lang="en-US" dirty="0">
                <a:solidFill>
                  <a:srgbClr val="0070C0"/>
                </a:solidFill>
              </a:rPr>
              <a:t>	return </a:t>
            </a:r>
            <a:r>
              <a:rPr lang="en-US" dirty="0" err="1">
                <a:solidFill>
                  <a:srgbClr val="0070C0"/>
                </a:solidFill>
              </a:rPr>
              <a:t>this.replace</a:t>
            </a:r>
            <a:r>
              <a:rPr lang="en-US" dirty="0">
                <a:solidFill>
                  <a:srgbClr val="0070C0"/>
                </a:solidFill>
              </a:rPr>
              <a:t>(/^\s+|\s+$/g, ‘’)</a:t>
            </a:r>
          </a:p>
          <a:p>
            <a:pPr marL="457200" lvl="1" indent="0">
              <a:buNone/>
            </a:pPr>
            <a:r>
              <a:rPr lang="en-US" dirty="0">
                <a:solidFill>
                  <a:srgbClr val="0070C0"/>
                </a:solidFill>
              </a:rPr>
              <a:t>}</a:t>
            </a:r>
          </a:p>
          <a:p>
            <a:pPr marL="457200" lvl="1" indent="0">
              <a:buNone/>
            </a:pPr>
            <a:endParaRPr lang="en-US" dirty="0">
              <a:solidFill>
                <a:srgbClr val="0070C0"/>
              </a:solidFill>
            </a:endParaRPr>
          </a:p>
          <a:p>
            <a:r>
              <a:rPr lang="en-US" dirty="0"/>
              <a:t>If you issue the following statement, the output will be the string Please trim me (with the leading and trailing spaces removed):</a:t>
            </a:r>
          </a:p>
          <a:p>
            <a:endParaRPr lang="en-US" sz="600" dirty="0"/>
          </a:p>
          <a:p>
            <a:pPr marL="457200" lvl="1" indent="0">
              <a:buNone/>
            </a:pPr>
            <a:r>
              <a:rPr lang="en-US" dirty="0" err="1">
                <a:solidFill>
                  <a:srgbClr val="0070C0"/>
                </a:solidFill>
              </a:rPr>
              <a:t>document.write</a:t>
            </a:r>
            <a:r>
              <a:rPr lang="en-US" dirty="0">
                <a:solidFill>
                  <a:srgbClr val="0070C0"/>
                </a:solidFill>
              </a:rPr>
              <a:t>(" Please trim me ".trim())</a:t>
            </a:r>
          </a:p>
          <a:p>
            <a:pPr marL="457200" lvl="1" indent="0">
              <a:buNone/>
            </a:pPr>
            <a:endParaRPr lang="en-US" sz="600" dirty="0">
              <a:solidFill>
                <a:srgbClr val="0070C0"/>
              </a:solidFill>
            </a:endParaRPr>
          </a:p>
        </p:txBody>
      </p:sp>
    </p:spTree>
    <p:extLst>
      <p:ext uri="{BB962C8B-B14F-4D97-AF65-F5344CB8AC3E}">
        <p14:creationId xmlns:p14="http://schemas.microsoft.com/office/powerpoint/2010/main" val="6086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i="1" dirty="0"/>
              <a:t>Defining a function</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85000" lnSpcReduction="20000"/>
          </a:bodyPr>
          <a:lstStyle/>
          <a:p>
            <a:pPr marL="0" indent="0">
              <a:buNone/>
            </a:pPr>
            <a:r>
              <a:rPr lang="en-US" dirty="0"/>
              <a:t>All of this is fine, but what if you wanted to pass more than five items to the function?</a:t>
            </a:r>
          </a:p>
          <a:p>
            <a:r>
              <a:rPr lang="en-US" dirty="0"/>
              <a:t>Luckily, the </a:t>
            </a:r>
            <a:r>
              <a:rPr lang="en-US" b="1" dirty="0">
                <a:solidFill>
                  <a:srgbClr val="0070C0"/>
                </a:solidFill>
              </a:rPr>
              <a:t>arguments</a:t>
            </a:r>
            <a:r>
              <a:rPr lang="en-US" dirty="0"/>
              <a:t> array gives you the flexibility to handle a variable number of arguments. </a:t>
            </a:r>
          </a:p>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function </a:t>
            </a:r>
            <a:r>
              <a:rPr lang="en-US" dirty="0" err="1">
                <a:solidFill>
                  <a:srgbClr val="0070C0"/>
                </a:solidFill>
              </a:rPr>
              <a:t>displayItems</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for (j = 0 ; j &lt; </a:t>
            </a:r>
            <a:r>
              <a:rPr lang="en-US" dirty="0" err="1">
                <a:solidFill>
                  <a:srgbClr val="0070C0"/>
                </a:solidFill>
              </a:rPr>
              <a:t>displayItems.arguments.length</a:t>
            </a:r>
            <a:r>
              <a:rPr lang="en-US" dirty="0">
                <a:solidFill>
                  <a:srgbClr val="0070C0"/>
                </a:solidFill>
              </a:rPr>
              <a:t> ; ++j)</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t>
            </a:r>
            <a:r>
              <a:rPr lang="en-US" dirty="0" err="1">
                <a:solidFill>
                  <a:srgbClr val="0070C0"/>
                </a:solidFill>
              </a:rPr>
              <a:t>displayItems.arguments</a:t>
            </a:r>
            <a:r>
              <a:rPr lang="en-US" dirty="0">
                <a:solidFill>
                  <a:srgbClr val="0070C0"/>
                </a:solidFill>
              </a:rPr>
              <a:t>[j]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a:p>
            <a:r>
              <a:rPr lang="en-US" dirty="0"/>
              <a:t>Using this technique, you now have a function that can take as many (or as few) arguments as you like and act on each argument as you desire.</a:t>
            </a:r>
            <a:endParaRPr lang="en-US" dirty="0">
              <a:solidFill>
                <a:srgbClr val="0070C0"/>
              </a:solidFill>
            </a:endParaRPr>
          </a:p>
        </p:txBody>
      </p:sp>
    </p:spTree>
    <p:extLst>
      <p:ext uri="{BB962C8B-B14F-4D97-AF65-F5344CB8AC3E}">
        <p14:creationId xmlns:p14="http://schemas.microsoft.com/office/powerpoint/2010/main" val="225985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Numeric Arrays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To create a new array, use the following syntax:</a:t>
            </a:r>
          </a:p>
          <a:p>
            <a:endParaRPr lang="en-US" dirty="0"/>
          </a:p>
          <a:p>
            <a:pPr marL="457200" lvl="1" indent="0">
              <a:buNone/>
            </a:pPr>
            <a:r>
              <a:rPr lang="en-US" dirty="0" err="1">
                <a:solidFill>
                  <a:srgbClr val="0070C0"/>
                </a:solidFill>
              </a:rPr>
              <a:t>arrayname</a:t>
            </a:r>
            <a:r>
              <a:rPr lang="en-US" dirty="0">
                <a:solidFill>
                  <a:srgbClr val="0070C0"/>
                </a:solidFill>
              </a:rPr>
              <a:t> = new Array()</a:t>
            </a:r>
          </a:p>
          <a:p>
            <a:endParaRPr lang="en-US" dirty="0"/>
          </a:p>
          <a:p>
            <a:r>
              <a:rPr lang="en-US" dirty="0"/>
              <a:t>Or you can use the shorthand form, as follows:</a:t>
            </a:r>
          </a:p>
          <a:p>
            <a:endParaRPr lang="en-US" dirty="0"/>
          </a:p>
          <a:p>
            <a:pPr marL="457200" lvl="1" indent="0">
              <a:buNone/>
            </a:pPr>
            <a:r>
              <a:rPr lang="en-US" dirty="0" err="1">
                <a:solidFill>
                  <a:srgbClr val="0070C0"/>
                </a:solidFill>
              </a:rPr>
              <a:t>arrayname</a:t>
            </a:r>
            <a:r>
              <a:rPr lang="en-US" dirty="0">
                <a:solidFill>
                  <a:srgbClr val="0070C0"/>
                </a:solidFill>
              </a:rPr>
              <a:t> = []</a:t>
            </a:r>
          </a:p>
        </p:txBody>
      </p:sp>
    </p:spTree>
    <p:extLst>
      <p:ext uri="{BB962C8B-B14F-4D97-AF65-F5344CB8AC3E}">
        <p14:creationId xmlns:p14="http://schemas.microsoft.com/office/powerpoint/2010/main" val="87149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Assigning element values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In PHP, you could add a new element to an array by simply assigning it without specifying the element offset, like this:</a:t>
            </a:r>
          </a:p>
          <a:p>
            <a:endParaRPr lang="en-US" sz="700" dirty="0"/>
          </a:p>
          <a:p>
            <a:pPr marL="457200" lvl="1" indent="0">
              <a:buNone/>
            </a:pPr>
            <a:r>
              <a:rPr lang="en-US" dirty="0">
                <a:solidFill>
                  <a:srgbClr val="0070C0"/>
                </a:solidFill>
              </a:rPr>
              <a:t>$</a:t>
            </a:r>
            <a:r>
              <a:rPr lang="en-US" dirty="0" err="1">
                <a:solidFill>
                  <a:srgbClr val="0070C0"/>
                </a:solidFill>
              </a:rPr>
              <a:t>arrayname</a:t>
            </a:r>
            <a:r>
              <a:rPr lang="en-US" dirty="0">
                <a:solidFill>
                  <a:srgbClr val="0070C0"/>
                </a:solidFill>
              </a:rPr>
              <a:t>[] = "Element 1";</a:t>
            </a:r>
          </a:p>
          <a:p>
            <a:pPr marL="457200" lvl="1" indent="0">
              <a:buNone/>
            </a:pPr>
            <a:r>
              <a:rPr lang="en-US" dirty="0">
                <a:solidFill>
                  <a:srgbClr val="0070C0"/>
                </a:solidFill>
              </a:rPr>
              <a:t>$</a:t>
            </a:r>
            <a:r>
              <a:rPr lang="en-US" dirty="0" err="1">
                <a:solidFill>
                  <a:srgbClr val="0070C0"/>
                </a:solidFill>
              </a:rPr>
              <a:t>arrayname</a:t>
            </a:r>
            <a:r>
              <a:rPr lang="en-US" dirty="0">
                <a:solidFill>
                  <a:srgbClr val="0070C0"/>
                </a:solidFill>
              </a:rPr>
              <a:t>[] = "Element 2";</a:t>
            </a:r>
          </a:p>
          <a:p>
            <a:endParaRPr lang="en-US" dirty="0"/>
          </a:p>
          <a:p>
            <a:r>
              <a:rPr lang="en-US" dirty="0"/>
              <a:t>But in JavaScript you use the </a:t>
            </a:r>
            <a:r>
              <a:rPr lang="en-US" dirty="0">
                <a:solidFill>
                  <a:srgbClr val="0070C0"/>
                </a:solidFill>
              </a:rPr>
              <a:t>push</a:t>
            </a:r>
            <a:r>
              <a:rPr lang="en-US" dirty="0"/>
              <a:t> method to achieve the same thing, like this:</a:t>
            </a:r>
          </a:p>
          <a:p>
            <a:endParaRPr lang="en-US" sz="700" dirty="0"/>
          </a:p>
          <a:p>
            <a:pPr marL="457200" lvl="1" indent="0">
              <a:buNone/>
            </a:pPr>
            <a:r>
              <a:rPr lang="en-US" dirty="0" err="1">
                <a:solidFill>
                  <a:srgbClr val="0070C0"/>
                </a:solidFill>
              </a:rPr>
              <a:t>arrayname.push</a:t>
            </a:r>
            <a:r>
              <a:rPr lang="en-US" dirty="0">
                <a:solidFill>
                  <a:srgbClr val="0070C0"/>
                </a:solidFill>
              </a:rPr>
              <a:t>("Element 1")</a:t>
            </a:r>
          </a:p>
          <a:p>
            <a:pPr marL="457200" lvl="1" indent="0">
              <a:buNone/>
            </a:pPr>
            <a:r>
              <a:rPr lang="en-US" dirty="0" err="1">
                <a:solidFill>
                  <a:srgbClr val="0070C0"/>
                </a:solidFill>
              </a:rPr>
              <a:t>arrayname.push</a:t>
            </a:r>
            <a:r>
              <a:rPr lang="en-US" dirty="0">
                <a:solidFill>
                  <a:srgbClr val="0070C0"/>
                </a:solidFill>
              </a:rPr>
              <a:t>("Element 2")</a:t>
            </a:r>
          </a:p>
          <a:p>
            <a:endParaRPr lang="en-US" dirty="0"/>
          </a:p>
        </p:txBody>
      </p:sp>
    </p:spTree>
    <p:extLst>
      <p:ext uri="{BB962C8B-B14F-4D97-AF65-F5344CB8AC3E}">
        <p14:creationId xmlns:p14="http://schemas.microsoft.com/office/powerpoint/2010/main" val="253648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Assigning element values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When you need to know how many elements are in an array, you can use the </a:t>
            </a:r>
            <a:r>
              <a:rPr lang="en-US" dirty="0">
                <a:solidFill>
                  <a:srgbClr val="0070C0"/>
                </a:solidFill>
              </a:rPr>
              <a:t>length</a:t>
            </a:r>
            <a:r>
              <a:rPr lang="en-US" dirty="0"/>
              <a:t> property, like this:</a:t>
            </a:r>
          </a:p>
          <a:p>
            <a:endParaRPr lang="en-US" sz="700" dirty="0"/>
          </a:p>
          <a:p>
            <a:pPr marL="457200" lvl="1" indent="0">
              <a:buNone/>
            </a:pPr>
            <a:r>
              <a:rPr lang="en-US" dirty="0" err="1">
                <a:solidFill>
                  <a:srgbClr val="0070C0"/>
                </a:solidFill>
              </a:rPr>
              <a:t>document.write</a:t>
            </a:r>
            <a:r>
              <a:rPr lang="en-US" dirty="0">
                <a:solidFill>
                  <a:srgbClr val="0070C0"/>
                </a:solidFill>
              </a:rPr>
              <a:t>(</a:t>
            </a:r>
            <a:r>
              <a:rPr lang="en-US" dirty="0" err="1">
                <a:solidFill>
                  <a:srgbClr val="0070C0"/>
                </a:solidFill>
              </a:rPr>
              <a:t>arrayname.length</a:t>
            </a:r>
            <a:r>
              <a:rPr lang="en-US" dirty="0">
                <a:solidFill>
                  <a:srgbClr val="0070C0"/>
                </a:solidFill>
              </a:rPr>
              <a:t>)</a:t>
            </a:r>
          </a:p>
          <a:p>
            <a:endParaRPr lang="en-US" dirty="0"/>
          </a:p>
          <a:p>
            <a:r>
              <a:rPr lang="en-US" dirty="0"/>
              <a:t>Alternatively, if you wish to keep track of the element locations yourself and place them in specific locations, you can use syntax such as this:</a:t>
            </a:r>
          </a:p>
          <a:p>
            <a:endParaRPr lang="en-US" sz="700" dirty="0"/>
          </a:p>
          <a:p>
            <a:pPr marL="457200" lvl="1" indent="0">
              <a:buNone/>
            </a:pPr>
            <a:r>
              <a:rPr lang="en-US" dirty="0" err="1">
                <a:solidFill>
                  <a:srgbClr val="0070C0"/>
                </a:solidFill>
              </a:rPr>
              <a:t>arrayname</a:t>
            </a:r>
            <a:r>
              <a:rPr lang="en-US" dirty="0">
                <a:solidFill>
                  <a:srgbClr val="0070C0"/>
                </a:solidFill>
              </a:rPr>
              <a:t>[0] = "Element 1"</a:t>
            </a:r>
          </a:p>
          <a:p>
            <a:pPr marL="457200" lvl="1" indent="0">
              <a:buNone/>
            </a:pPr>
            <a:r>
              <a:rPr lang="en-US" dirty="0" err="1">
                <a:solidFill>
                  <a:srgbClr val="0070C0"/>
                </a:solidFill>
              </a:rPr>
              <a:t>arrayname</a:t>
            </a:r>
            <a:r>
              <a:rPr lang="en-US" dirty="0">
                <a:solidFill>
                  <a:srgbClr val="0070C0"/>
                </a:solidFill>
              </a:rPr>
              <a:t>[1] = "Element 2"</a:t>
            </a:r>
          </a:p>
          <a:p>
            <a:endParaRPr lang="en-US" dirty="0"/>
          </a:p>
        </p:txBody>
      </p:sp>
    </p:spTree>
    <p:extLst>
      <p:ext uri="{BB962C8B-B14F-4D97-AF65-F5344CB8AC3E}">
        <p14:creationId xmlns:p14="http://schemas.microsoft.com/office/powerpoint/2010/main" val="135244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Assignment using the array keyword</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r>
              <a:rPr lang="en-US" dirty="0"/>
              <a:t>You can also create an array together with some initial elements by using the </a:t>
            </a:r>
            <a:r>
              <a:rPr lang="en-US" dirty="0">
                <a:solidFill>
                  <a:srgbClr val="0070C0"/>
                </a:solidFill>
              </a:rPr>
              <a:t>Array</a:t>
            </a:r>
            <a:r>
              <a:rPr lang="en-US" dirty="0"/>
              <a:t> keyword, like this:</a:t>
            </a:r>
          </a:p>
          <a:p>
            <a:endParaRPr lang="en-US" sz="400" dirty="0"/>
          </a:p>
          <a:p>
            <a:pPr marL="457200" lvl="1" indent="0">
              <a:buNone/>
            </a:pPr>
            <a:r>
              <a:rPr lang="en-US" dirty="0">
                <a:solidFill>
                  <a:srgbClr val="0070C0"/>
                </a:solidFill>
              </a:rPr>
              <a:t>numbers = Array("One", "Two", "Three")</a:t>
            </a:r>
          </a:p>
          <a:p>
            <a:endParaRPr lang="en-US" dirty="0"/>
          </a:p>
          <a:p>
            <a:pPr lvl="1">
              <a:buFont typeface="Wingdings" panose="05000000000000000000" pitchFamily="2" charset="2"/>
              <a:buChar char="Ø"/>
            </a:pPr>
            <a:r>
              <a:rPr lang="en-US" dirty="0"/>
              <a:t>There is nothing stopping you from adding more elements afterward as well.</a:t>
            </a:r>
          </a:p>
        </p:txBody>
      </p:sp>
    </p:spTree>
    <p:extLst>
      <p:ext uri="{BB962C8B-B14F-4D97-AF65-F5344CB8AC3E}">
        <p14:creationId xmlns:p14="http://schemas.microsoft.com/office/powerpoint/2010/main" val="122579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Associative Arrays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r>
              <a:rPr lang="en-US" dirty="0"/>
              <a:t>To create an associative array, define a block of elements within curly braces. </a:t>
            </a:r>
          </a:p>
          <a:p>
            <a:pPr>
              <a:buFont typeface="Courier New" panose="02070309020205020404" pitchFamily="49" charset="0"/>
              <a:buChar char="o"/>
            </a:pPr>
            <a:r>
              <a:rPr lang="en-US" dirty="0"/>
              <a:t>For each element, place the key on the left and the contents on the right of a colon (:) </a:t>
            </a:r>
          </a:p>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balls = {	"golf":	  "Golf balls, 6",</a:t>
            </a:r>
          </a:p>
          <a:p>
            <a:pPr marL="457200" lvl="1" indent="0">
              <a:buNone/>
            </a:pPr>
            <a:r>
              <a:rPr lang="en-US" dirty="0">
                <a:solidFill>
                  <a:srgbClr val="0070C0"/>
                </a:solidFill>
              </a:rPr>
              <a:t>		"tennis":  "Tennis balls, 3",</a:t>
            </a:r>
          </a:p>
          <a:p>
            <a:pPr marL="457200" lvl="1" indent="0">
              <a:buNone/>
            </a:pPr>
            <a:r>
              <a:rPr lang="en-US" dirty="0">
                <a:solidFill>
                  <a:srgbClr val="0070C0"/>
                </a:solidFill>
              </a:rPr>
              <a:t>		"soccer": "Soccer ball, 1",</a:t>
            </a:r>
          </a:p>
          <a:p>
            <a:pPr marL="457200" lvl="1" indent="0">
              <a:buNone/>
            </a:pPr>
            <a:r>
              <a:rPr lang="en-US" dirty="0">
                <a:solidFill>
                  <a:srgbClr val="0070C0"/>
                </a:solidFill>
              </a:rPr>
              <a:t>		"ping": 	  "Ping Pong balls, 1 </a:t>
            </a:r>
            <a:r>
              <a:rPr lang="en-US" dirty="0" err="1">
                <a:solidFill>
                  <a:srgbClr val="0070C0"/>
                </a:solidFill>
              </a:rPr>
              <a:t>doz</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for (ball in balls)</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(ball + " = " + balls[ball]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409607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Associative Arrays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r>
              <a:rPr lang="en-US" dirty="0"/>
              <a:t>To verify that the array has been correctly created and populated, I have used another kind of for loop using the </a:t>
            </a:r>
            <a:r>
              <a:rPr lang="en-US" b="1" dirty="0">
                <a:solidFill>
                  <a:srgbClr val="0070C0"/>
                </a:solidFill>
              </a:rPr>
              <a:t>in</a:t>
            </a:r>
            <a:r>
              <a:rPr lang="en-US" dirty="0"/>
              <a:t> keyword. </a:t>
            </a:r>
          </a:p>
          <a:p>
            <a:pPr marL="457200" lvl="1" indent="0">
              <a:buNone/>
            </a:pPr>
            <a:r>
              <a:rPr lang="en-US" dirty="0"/>
              <a:t>This creates a new variable to use only within the array (ball, in this example) and iterates through all elements of the array to the right of the in keyword (balls, in this example). The loop acts on each element of balls, placing the key value into ball.</a:t>
            </a:r>
          </a:p>
          <a:p>
            <a:pPr marL="457200" lvl="1" indent="0">
              <a:buNone/>
            </a:pPr>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balls = {	"golf":	  "Golf balls, 6",</a:t>
            </a:r>
          </a:p>
          <a:p>
            <a:pPr marL="457200" lvl="1" indent="0">
              <a:buNone/>
            </a:pPr>
            <a:r>
              <a:rPr lang="en-US" dirty="0">
                <a:solidFill>
                  <a:srgbClr val="0070C0"/>
                </a:solidFill>
              </a:rPr>
              <a:t>		"tennis":  "Tennis balls, 3",</a:t>
            </a:r>
          </a:p>
          <a:p>
            <a:pPr marL="457200" lvl="1" indent="0">
              <a:buNone/>
            </a:pPr>
            <a:r>
              <a:rPr lang="en-US" dirty="0">
                <a:solidFill>
                  <a:srgbClr val="0070C0"/>
                </a:solidFill>
              </a:rPr>
              <a:t>		"soccer": "Soccer ball, 1",</a:t>
            </a:r>
          </a:p>
          <a:p>
            <a:pPr marL="457200" lvl="1" indent="0">
              <a:buNone/>
            </a:pPr>
            <a:r>
              <a:rPr lang="en-US" dirty="0">
                <a:solidFill>
                  <a:srgbClr val="0070C0"/>
                </a:solidFill>
              </a:rPr>
              <a:t>		"ping": 	  "Ping Pong balls, 1 </a:t>
            </a:r>
            <a:r>
              <a:rPr lang="en-US" dirty="0" err="1">
                <a:solidFill>
                  <a:srgbClr val="0070C0"/>
                </a:solidFill>
              </a:rPr>
              <a:t>doz</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for (ball </a:t>
            </a:r>
            <a:r>
              <a:rPr lang="en-US" b="1" dirty="0">
                <a:solidFill>
                  <a:srgbClr val="0070C0"/>
                </a:solidFill>
              </a:rPr>
              <a:t>in</a:t>
            </a:r>
            <a:r>
              <a:rPr lang="en-US" dirty="0">
                <a:solidFill>
                  <a:srgbClr val="0070C0"/>
                </a:solidFill>
              </a:rPr>
              <a:t> balls)</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(ball + " = " + balls[ball]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331029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Associative Arrays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r>
              <a:rPr lang="en-US" dirty="0"/>
              <a:t>To get a specific element of an associative array, you can specify a key explicitly, in the following manner (in this case, outputting the value Soccer ball, 1):</a:t>
            </a:r>
          </a:p>
          <a:p>
            <a:pPr marL="457200" lvl="1" indent="0">
              <a:buNone/>
            </a:pPr>
            <a:r>
              <a:rPr lang="en-US" dirty="0" err="1">
                <a:solidFill>
                  <a:srgbClr val="0070C0"/>
                </a:solidFill>
              </a:rPr>
              <a:t>document.write</a:t>
            </a:r>
            <a:r>
              <a:rPr lang="en-US" dirty="0">
                <a:solidFill>
                  <a:srgbClr val="0070C0"/>
                </a:solidFill>
              </a:rPr>
              <a:t>(balls['soccer’])</a:t>
            </a:r>
          </a:p>
          <a:p>
            <a:pPr marL="457200" lvl="1" indent="0">
              <a:buNone/>
            </a:pPr>
            <a:endParaRPr lang="en-US" dirty="0"/>
          </a:p>
          <a:p>
            <a:pPr marL="457200" lvl="1" indent="0">
              <a:buNone/>
            </a:pPr>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balls = {	"golf":	  "Golf balls, 6",</a:t>
            </a:r>
          </a:p>
          <a:p>
            <a:pPr marL="457200" lvl="1" indent="0">
              <a:buNone/>
            </a:pPr>
            <a:r>
              <a:rPr lang="en-US" dirty="0">
                <a:solidFill>
                  <a:srgbClr val="0070C0"/>
                </a:solidFill>
              </a:rPr>
              <a:t>		"tennis":  "Tennis balls, 3",</a:t>
            </a:r>
          </a:p>
          <a:p>
            <a:pPr marL="457200" lvl="1" indent="0">
              <a:buNone/>
            </a:pPr>
            <a:r>
              <a:rPr lang="en-US" dirty="0">
                <a:solidFill>
                  <a:srgbClr val="0070C0"/>
                </a:solidFill>
              </a:rPr>
              <a:t>		"soccer": "Soccer ball, 1",</a:t>
            </a:r>
          </a:p>
          <a:p>
            <a:pPr marL="457200" lvl="1" indent="0">
              <a:buNone/>
            </a:pPr>
            <a:r>
              <a:rPr lang="en-US" dirty="0">
                <a:solidFill>
                  <a:srgbClr val="0070C0"/>
                </a:solidFill>
              </a:rPr>
              <a:t>		"ping": 	  "Ping Pong balls, 1 </a:t>
            </a:r>
            <a:r>
              <a:rPr lang="en-US" dirty="0" err="1">
                <a:solidFill>
                  <a:srgbClr val="0070C0"/>
                </a:solidFill>
              </a:rPr>
              <a:t>doz</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for (ball </a:t>
            </a:r>
            <a:r>
              <a:rPr lang="en-US" b="1" dirty="0">
                <a:solidFill>
                  <a:srgbClr val="0070C0"/>
                </a:solidFill>
              </a:rPr>
              <a:t>in</a:t>
            </a:r>
            <a:r>
              <a:rPr lang="en-US" dirty="0">
                <a:solidFill>
                  <a:srgbClr val="0070C0"/>
                </a:solidFill>
              </a:rPr>
              <a:t> balls)</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(ball + " = " + balls[ball]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3708221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505243"/>
            <a:ext cx="10515600" cy="5352757"/>
          </a:xfrm>
        </p:spPr>
        <p:txBody>
          <a:bodyPr>
            <a:normAutofit fontScale="850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checkerboard = Array(</a:t>
            </a:r>
          </a:p>
          <a:p>
            <a:pPr marL="457200" lvl="1" indent="0">
              <a:buNone/>
            </a:pPr>
            <a:r>
              <a:rPr lang="en-US" dirty="0">
                <a:solidFill>
                  <a:srgbClr val="0070C0"/>
                </a:solidFill>
              </a:rPr>
              <a:t>		Array(' ', 'o', ' ', 'o', ' ', 'o', ' ', 'o’),</a:t>
            </a:r>
          </a:p>
          <a:p>
            <a:pPr marL="457200" lvl="1" indent="0">
              <a:buNone/>
            </a:pPr>
            <a:r>
              <a:rPr lang="en-US" dirty="0">
                <a:solidFill>
                  <a:srgbClr val="0070C0"/>
                </a:solidFill>
              </a:rPr>
              <a:t>		Array('o', ' ', 'o', ' ', 'o', ' ', 'o', ' ‘),</a:t>
            </a:r>
          </a:p>
          <a:p>
            <a:pPr marL="457200" lvl="1" indent="0">
              <a:buNone/>
            </a:pPr>
            <a:r>
              <a:rPr lang="en-US" dirty="0">
                <a:solidFill>
                  <a:srgbClr val="0070C0"/>
                </a:solidFill>
              </a:rPr>
              <a:t>		Array(' ', 'o', ' ', 'o', ' ', 'o', ' ', 'o’),</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Array('O', ' ', 'O', ' ', 'O', ' ', 'O', ' ‘),</a:t>
            </a:r>
          </a:p>
          <a:p>
            <a:pPr marL="457200" lvl="1" indent="0">
              <a:buNone/>
            </a:pPr>
            <a:r>
              <a:rPr lang="en-US" dirty="0">
                <a:solidFill>
                  <a:srgbClr val="0070C0"/>
                </a:solidFill>
              </a:rPr>
              <a:t>		Array(' ', 'O', ' ', 'O', ' ', 'O', ' ', 'O’),</a:t>
            </a:r>
          </a:p>
          <a:p>
            <a:pPr marL="457200" lvl="1" indent="0">
              <a:buNone/>
            </a:pPr>
            <a:r>
              <a:rPr lang="en-US" dirty="0">
                <a:solidFill>
                  <a:srgbClr val="0070C0"/>
                </a:solidFill>
              </a:rPr>
              <a:t>		Array('O', ' ', 'O', ' ', 'O', ' ', 'O', ' ‘))</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("&lt;pre&gt;")</a:t>
            </a:r>
          </a:p>
          <a:p>
            <a:pPr marL="457200" lvl="1" indent="0">
              <a:buNone/>
            </a:pPr>
            <a:r>
              <a:rPr lang="en-US" dirty="0">
                <a:solidFill>
                  <a:srgbClr val="0070C0"/>
                </a:solidFill>
              </a:rPr>
              <a:t>	for (j = 0 ; j &lt; 8 ; ++j) {</a:t>
            </a:r>
          </a:p>
          <a:p>
            <a:pPr marL="457200" lvl="1" indent="0">
              <a:buNone/>
            </a:pPr>
            <a:r>
              <a:rPr lang="nn-NO" dirty="0">
                <a:solidFill>
                  <a:srgbClr val="0070C0"/>
                </a:solidFill>
              </a:rPr>
              <a:t>		for (k = 0 ; k &lt; 8 ; ++k)</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(checkerboard[j][k] + "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("&lt;/pre&gt;")</a:t>
            </a:r>
          </a:p>
          <a:p>
            <a:pPr marL="457200" lvl="1" indent="0">
              <a:buNone/>
            </a:pPr>
            <a:r>
              <a:rPr lang="en-US" dirty="0">
                <a:solidFill>
                  <a:srgbClr val="0070C0"/>
                </a:solidFill>
              </a:rPr>
              <a:t>&lt;/script&gt;</a:t>
            </a:r>
          </a:p>
        </p:txBody>
      </p:sp>
      <p:sp>
        <p:nvSpPr>
          <p:cNvPr id="4" name="Rectangle 3">
            <a:extLst>
              <a:ext uri="{FF2B5EF4-FFF2-40B4-BE49-F238E27FC236}">
                <a16:creationId xmlns:a16="http://schemas.microsoft.com/office/drawing/2014/main" id="{99C80BE8-9BE6-4DBB-A9F0-6030C7CE966A}"/>
              </a:ext>
            </a:extLst>
          </p:cNvPr>
          <p:cNvSpPr/>
          <p:nvPr/>
        </p:nvSpPr>
        <p:spPr>
          <a:xfrm>
            <a:off x="7507458" y="1817297"/>
            <a:ext cx="4254305" cy="1200329"/>
          </a:xfrm>
          <a:prstGeom prst="rect">
            <a:avLst/>
          </a:prstGeom>
        </p:spPr>
        <p:txBody>
          <a:bodyPr wrap="square">
            <a:spAutoFit/>
          </a:bodyPr>
          <a:lstStyle/>
          <a:p>
            <a:r>
              <a:rPr lang="en-US" sz="2400" dirty="0"/>
              <a:t>To create a multidimensional array in JavaScript, just place arrays inside other arrays.</a:t>
            </a:r>
          </a:p>
        </p:txBody>
      </p:sp>
    </p:spTree>
    <p:extLst>
      <p:ext uri="{BB962C8B-B14F-4D97-AF65-F5344CB8AC3E}">
        <p14:creationId xmlns:p14="http://schemas.microsoft.com/office/powerpoint/2010/main" val="114528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err="1"/>
              <a:t>concat</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505243"/>
            <a:ext cx="10515600" cy="5352757"/>
          </a:xfrm>
        </p:spPr>
        <p:txBody>
          <a:bodyPr>
            <a:normAutofit fontScale="92500" lnSpcReduction="20000"/>
          </a:bodyPr>
          <a:lstStyle/>
          <a:p>
            <a:pPr marL="0" indent="0">
              <a:buNone/>
            </a:pPr>
            <a:r>
              <a:rPr lang="en-US" dirty="0"/>
              <a:t>Given the power of arrays, JavaScript comes ready-made with a number of </a:t>
            </a:r>
            <a:r>
              <a:rPr lang="en-US" b="1" dirty="0"/>
              <a:t>array methods</a:t>
            </a:r>
            <a:r>
              <a:rPr lang="en-US" dirty="0"/>
              <a:t> for manipulating them and their data. Here is a selection of the most useful ones.</a:t>
            </a:r>
          </a:p>
          <a:p>
            <a:endParaRPr lang="en-US" dirty="0"/>
          </a:p>
          <a:p>
            <a:pPr marL="0" indent="0">
              <a:buNone/>
            </a:pPr>
            <a:r>
              <a:rPr lang="en-US" b="1" dirty="0" err="1"/>
              <a:t>concat</a:t>
            </a:r>
            <a:endParaRPr lang="en-US" b="1" dirty="0"/>
          </a:p>
          <a:p>
            <a:r>
              <a:rPr lang="en-US" dirty="0"/>
              <a:t>The </a:t>
            </a:r>
            <a:r>
              <a:rPr lang="en-US" dirty="0" err="1"/>
              <a:t>concat</a:t>
            </a:r>
            <a:r>
              <a:rPr lang="en-US" dirty="0"/>
              <a:t> method concatenates two arrays, or a series of values within an array. </a:t>
            </a:r>
          </a:p>
          <a:p>
            <a:pPr>
              <a:buFont typeface="Courier New" panose="02070309020205020404" pitchFamily="49" charset="0"/>
              <a:buChar char="o"/>
            </a:pPr>
            <a:r>
              <a:rPr lang="en-US" dirty="0"/>
              <a:t>For example, the following code outputs </a:t>
            </a:r>
            <a:r>
              <a:rPr lang="en-US" b="1" dirty="0" err="1"/>
              <a:t>Banana,Grape,Carrot,Cabbage</a:t>
            </a:r>
            <a:r>
              <a:rPr lang="en-US" dirty="0"/>
              <a:t>:</a:t>
            </a:r>
          </a:p>
          <a:p>
            <a:endParaRPr lang="en-US" sz="600" dirty="0"/>
          </a:p>
          <a:p>
            <a:pPr marL="457200" lvl="1" indent="0">
              <a:buNone/>
            </a:pPr>
            <a:r>
              <a:rPr lang="en-US" dirty="0">
                <a:solidFill>
                  <a:srgbClr val="0070C0"/>
                </a:solidFill>
              </a:rPr>
              <a:t>fruit = ["Banana", "Grape"]</a:t>
            </a:r>
          </a:p>
          <a:p>
            <a:pPr marL="457200" lvl="1" indent="0">
              <a:buNone/>
            </a:pPr>
            <a:r>
              <a:rPr lang="en-US" dirty="0">
                <a:solidFill>
                  <a:srgbClr val="0070C0"/>
                </a:solidFill>
              </a:rPr>
              <a:t>veg = ["Carrot", "Cabbage"]</a:t>
            </a:r>
          </a:p>
          <a:p>
            <a:pPr marL="457200" lvl="1" indent="0">
              <a:buNone/>
            </a:pPr>
            <a:r>
              <a:rPr lang="it-IT" dirty="0">
                <a:solidFill>
                  <a:srgbClr val="0070C0"/>
                </a:solidFill>
              </a:rPr>
              <a:t>document.write(fruit.concat(veg))</a:t>
            </a:r>
          </a:p>
          <a:p>
            <a:endParaRPr lang="it-IT" dirty="0"/>
          </a:p>
          <a:p>
            <a:r>
              <a:rPr lang="en-US" dirty="0"/>
              <a:t>You can specify multiple arrays as arguments, in which case </a:t>
            </a:r>
            <a:r>
              <a:rPr lang="en-US" dirty="0" err="1">
                <a:solidFill>
                  <a:srgbClr val="0070C0"/>
                </a:solidFill>
              </a:rPr>
              <a:t>concat</a:t>
            </a:r>
            <a:r>
              <a:rPr lang="en-US" dirty="0"/>
              <a:t> adds all their elements </a:t>
            </a:r>
            <a:r>
              <a:rPr lang="en-US" u="sng" dirty="0"/>
              <a:t>in the order that the arrays are specified</a:t>
            </a:r>
            <a:r>
              <a:rPr lang="en-US" dirty="0"/>
              <a:t>.</a:t>
            </a:r>
          </a:p>
        </p:txBody>
      </p:sp>
    </p:spTree>
    <p:extLst>
      <p:ext uri="{BB962C8B-B14F-4D97-AF65-F5344CB8AC3E}">
        <p14:creationId xmlns:p14="http://schemas.microsoft.com/office/powerpoint/2010/main" val="99687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err="1"/>
              <a:t>concat</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505243"/>
            <a:ext cx="10515600" cy="5352757"/>
          </a:xfrm>
        </p:spPr>
        <p:txBody>
          <a:bodyPr>
            <a:normAutofit fontScale="92500" lnSpcReduction="20000"/>
          </a:bodyPr>
          <a:lstStyle/>
          <a:p>
            <a:pPr marL="0" indent="0">
              <a:buNone/>
            </a:pPr>
            <a:r>
              <a:rPr lang="en-US" dirty="0"/>
              <a:t>Given the power of arrays, JavaScript comes ready-made with a number of </a:t>
            </a:r>
            <a:r>
              <a:rPr lang="en-US" b="1" dirty="0"/>
              <a:t>array methods</a:t>
            </a:r>
            <a:r>
              <a:rPr lang="en-US" dirty="0"/>
              <a:t> for manipulating them and their data. Here is a selection of the most useful ones.</a:t>
            </a:r>
          </a:p>
          <a:p>
            <a:endParaRPr lang="en-US" dirty="0"/>
          </a:p>
          <a:p>
            <a:pPr marL="0" indent="0">
              <a:buNone/>
            </a:pPr>
            <a:r>
              <a:rPr lang="en-US" b="1" dirty="0" err="1"/>
              <a:t>concat</a:t>
            </a:r>
            <a:endParaRPr lang="en-US" b="1" dirty="0"/>
          </a:p>
          <a:p>
            <a:pPr marL="0" indent="0">
              <a:buNone/>
            </a:pPr>
            <a:r>
              <a:rPr lang="en-US" dirty="0"/>
              <a:t>Here’s another way to use </a:t>
            </a:r>
            <a:r>
              <a:rPr lang="en-US" dirty="0" err="1"/>
              <a:t>concat</a:t>
            </a:r>
            <a:r>
              <a:rPr lang="en-US" dirty="0"/>
              <a:t>. </a:t>
            </a:r>
          </a:p>
          <a:p>
            <a:pPr marL="0" indent="0">
              <a:buNone/>
            </a:pPr>
            <a:endParaRPr lang="en-US" dirty="0"/>
          </a:p>
          <a:p>
            <a:r>
              <a:rPr lang="en-US" dirty="0"/>
              <a:t>This time, plain values are concatenated with the array pets, which outputs </a:t>
            </a:r>
            <a:r>
              <a:rPr lang="en-US" b="1" dirty="0" err="1"/>
              <a:t>Cat,Dog,Fish,Rabbit,Hamster</a:t>
            </a:r>
            <a:r>
              <a:rPr lang="en-US" dirty="0"/>
              <a:t>:</a:t>
            </a:r>
          </a:p>
          <a:p>
            <a:endParaRPr lang="en-US" dirty="0"/>
          </a:p>
          <a:p>
            <a:endParaRPr lang="en-US" dirty="0"/>
          </a:p>
          <a:p>
            <a:pPr marL="457200" lvl="1" indent="0">
              <a:buNone/>
            </a:pPr>
            <a:r>
              <a:rPr lang="en-US" dirty="0">
                <a:solidFill>
                  <a:srgbClr val="0070C0"/>
                </a:solidFill>
              </a:rPr>
              <a:t>pets = ["Cat", "Dog", "Fish"]</a:t>
            </a:r>
          </a:p>
          <a:p>
            <a:pPr marL="457200" lvl="1" indent="0">
              <a:buNone/>
            </a:pPr>
            <a:r>
              <a:rPr lang="en-US" dirty="0" err="1">
                <a:solidFill>
                  <a:srgbClr val="0070C0"/>
                </a:solidFill>
              </a:rPr>
              <a:t>more_pets</a:t>
            </a:r>
            <a:r>
              <a:rPr lang="en-US" dirty="0">
                <a:solidFill>
                  <a:srgbClr val="0070C0"/>
                </a:solidFill>
              </a:rPr>
              <a:t> = </a:t>
            </a:r>
            <a:r>
              <a:rPr lang="en-US" dirty="0" err="1">
                <a:solidFill>
                  <a:srgbClr val="0070C0"/>
                </a:solidFill>
              </a:rPr>
              <a:t>pets.concat</a:t>
            </a:r>
            <a:r>
              <a:rPr lang="en-US" dirty="0">
                <a:solidFill>
                  <a:srgbClr val="0070C0"/>
                </a:solidFill>
              </a:rPr>
              <a:t>("Rabbit", "Hamster")</a:t>
            </a:r>
          </a:p>
          <a:p>
            <a:pPr marL="457200" lvl="1" indent="0">
              <a:buNone/>
            </a:pPr>
            <a:r>
              <a:rPr lang="en-US" dirty="0" err="1">
                <a:solidFill>
                  <a:srgbClr val="0070C0"/>
                </a:solidFill>
              </a:rPr>
              <a:t>document.write</a:t>
            </a:r>
            <a:r>
              <a:rPr lang="en-US" dirty="0">
                <a:solidFill>
                  <a:srgbClr val="0070C0"/>
                </a:solidFill>
              </a:rPr>
              <a:t>(</a:t>
            </a:r>
            <a:r>
              <a:rPr lang="en-US" dirty="0" err="1">
                <a:solidFill>
                  <a:srgbClr val="0070C0"/>
                </a:solidFill>
              </a:rPr>
              <a:t>more_pets</a:t>
            </a:r>
            <a:r>
              <a:rPr lang="en-US" dirty="0">
                <a:solidFill>
                  <a:srgbClr val="0070C0"/>
                </a:solidFill>
              </a:rPr>
              <a:t>)</a:t>
            </a:r>
          </a:p>
          <a:p>
            <a:pPr marL="457200" lvl="1" indent="0">
              <a:buNone/>
            </a:pPr>
            <a:endParaRPr lang="en-US" dirty="0">
              <a:solidFill>
                <a:srgbClr val="0070C0"/>
              </a:solidFill>
            </a:endParaRPr>
          </a:p>
          <a:p>
            <a:pPr marL="457200" lvl="1" indent="0">
              <a:buNone/>
            </a:pPr>
            <a:endParaRPr lang="en-US" dirty="0">
              <a:solidFill>
                <a:srgbClr val="0070C0"/>
              </a:solidFill>
            </a:endParaRPr>
          </a:p>
        </p:txBody>
      </p:sp>
    </p:spTree>
    <p:extLst>
      <p:ext uri="{BB962C8B-B14F-4D97-AF65-F5344CB8AC3E}">
        <p14:creationId xmlns:p14="http://schemas.microsoft.com/office/powerpoint/2010/main" val="221600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i="1" dirty="0"/>
              <a:t>Defining a function</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lnSpcReduction="10000"/>
          </a:bodyPr>
          <a:lstStyle/>
          <a:p>
            <a:pPr marL="457200" lvl="1" indent="0">
              <a:buNone/>
            </a:pPr>
            <a:r>
              <a:rPr lang="en-US" dirty="0">
                <a:solidFill>
                  <a:srgbClr val="0070C0"/>
                </a:solidFill>
              </a:rPr>
              <a:t>&lt;script&gt;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t>
            </a:r>
            <a:r>
              <a:rPr lang="en-US" dirty="0" err="1">
                <a:solidFill>
                  <a:srgbClr val="0070C0"/>
                </a:solidFill>
              </a:rPr>
              <a:t>fixNames</a:t>
            </a:r>
            <a:r>
              <a:rPr lang="en-US" dirty="0">
                <a:solidFill>
                  <a:srgbClr val="0070C0"/>
                </a:solidFill>
              </a:rPr>
              <a:t>("the", "DALLAS", "</a:t>
            </a:r>
            <a:r>
              <a:rPr lang="en-US" dirty="0" err="1">
                <a:solidFill>
                  <a:srgbClr val="0070C0"/>
                </a:solidFill>
              </a:rPr>
              <a:t>CowBoys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fixNames</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s = ""</a:t>
            </a:r>
          </a:p>
          <a:p>
            <a:pPr marL="457200" lvl="1" indent="0">
              <a:buNone/>
            </a:pPr>
            <a:r>
              <a:rPr lang="en-US" dirty="0">
                <a:solidFill>
                  <a:srgbClr val="0070C0"/>
                </a:solidFill>
              </a:rPr>
              <a:t>		for (j = 0 ; j &lt; </a:t>
            </a:r>
            <a:r>
              <a:rPr lang="en-US" dirty="0" err="1">
                <a:solidFill>
                  <a:srgbClr val="0070C0"/>
                </a:solidFill>
              </a:rPr>
              <a:t>fixNames.arguments.length</a:t>
            </a:r>
            <a:r>
              <a:rPr lang="en-US" dirty="0">
                <a:solidFill>
                  <a:srgbClr val="0070C0"/>
                </a:solidFill>
              </a:rPr>
              <a:t> ; ++j)</a:t>
            </a:r>
          </a:p>
          <a:p>
            <a:pPr marL="457200" lvl="1" indent="0">
              <a:buNone/>
            </a:pPr>
            <a:r>
              <a:rPr lang="en-US" dirty="0">
                <a:solidFill>
                  <a:srgbClr val="0070C0"/>
                </a:solidFill>
              </a:rPr>
              <a:t>			s += </a:t>
            </a:r>
            <a:r>
              <a:rPr lang="en-US" dirty="0" err="1">
                <a:solidFill>
                  <a:srgbClr val="0070C0"/>
                </a:solidFill>
              </a:rPr>
              <a:t>fixNames.arguments</a:t>
            </a:r>
            <a:r>
              <a:rPr lang="en-US" dirty="0">
                <a:solidFill>
                  <a:srgbClr val="0070C0"/>
                </a:solidFill>
              </a:rPr>
              <a:t>[j].</a:t>
            </a:r>
            <a:r>
              <a:rPr lang="en-US" dirty="0" err="1">
                <a:solidFill>
                  <a:srgbClr val="0070C0"/>
                </a:solidFill>
              </a:rPr>
              <a:t>charAt</a:t>
            </a:r>
            <a:r>
              <a:rPr lang="en-US" dirty="0">
                <a:solidFill>
                  <a:srgbClr val="0070C0"/>
                </a:solidFill>
              </a:rPr>
              <a:t>(0).</a:t>
            </a:r>
            <a:r>
              <a:rPr lang="en-US" dirty="0" err="1">
                <a:solidFill>
                  <a:srgbClr val="0070C0"/>
                </a:solidFill>
              </a:rPr>
              <a:t>toUpperCase</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fixNames.arguments</a:t>
            </a:r>
            <a:r>
              <a:rPr lang="en-US" dirty="0">
                <a:solidFill>
                  <a:srgbClr val="0070C0"/>
                </a:solidFill>
              </a:rPr>
              <a:t>[j].</a:t>
            </a:r>
            <a:r>
              <a:rPr lang="en-US" dirty="0" err="1">
                <a:solidFill>
                  <a:srgbClr val="0070C0"/>
                </a:solidFill>
              </a:rPr>
              <a:t>substr</a:t>
            </a:r>
            <a:r>
              <a:rPr lang="en-US" dirty="0">
                <a:solidFill>
                  <a:srgbClr val="0070C0"/>
                </a:solidFill>
              </a:rPr>
              <a:t>(1).</a:t>
            </a:r>
            <a:r>
              <a:rPr lang="en-US" dirty="0" err="1">
                <a:solidFill>
                  <a:srgbClr val="0070C0"/>
                </a:solidFill>
              </a:rPr>
              <a:t>toLowerCase</a:t>
            </a:r>
            <a:r>
              <a:rPr lang="en-US" dirty="0">
                <a:solidFill>
                  <a:srgbClr val="0070C0"/>
                </a:solidFill>
              </a:rPr>
              <a:t>() + “ “</a:t>
            </a:r>
          </a:p>
          <a:p>
            <a:pPr marL="457200" lvl="1" indent="0">
              <a:buNone/>
            </a:pPr>
            <a:endParaRPr lang="en-US" dirty="0">
              <a:solidFill>
                <a:srgbClr val="0070C0"/>
              </a:solidFill>
            </a:endParaRPr>
          </a:p>
          <a:p>
            <a:pPr marL="457200" lvl="1" indent="0">
              <a:buNone/>
            </a:pPr>
            <a:r>
              <a:rPr lang="en-US" dirty="0">
                <a:solidFill>
                  <a:srgbClr val="0070C0"/>
                </a:solidFill>
              </a:rPr>
              <a:t>		return </a:t>
            </a:r>
            <a:r>
              <a:rPr lang="en-US" dirty="0" err="1">
                <a:solidFill>
                  <a:srgbClr val="0070C0"/>
                </a:solidFill>
              </a:rPr>
              <a:t>s.substr</a:t>
            </a:r>
            <a:r>
              <a:rPr lang="en-US" dirty="0">
                <a:solidFill>
                  <a:srgbClr val="0070C0"/>
                </a:solidFill>
              </a:rPr>
              <a:t>(0, s.length-1) // returning a string</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3348973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err="1"/>
              <a:t>forEach</a:t>
            </a:r>
            <a:r>
              <a:rPr lang="en-US" dirty="0"/>
              <a:t> (for non-IE browsers)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199" y="1617788"/>
            <a:ext cx="10739511" cy="5022166"/>
          </a:xfrm>
        </p:spPr>
        <p:txBody>
          <a:bodyPr>
            <a:normAutofit fontScale="85000" lnSpcReduction="20000"/>
          </a:bodyPr>
          <a:lstStyle/>
          <a:p>
            <a:r>
              <a:rPr lang="en-US" dirty="0"/>
              <a:t>The </a:t>
            </a:r>
            <a:r>
              <a:rPr lang="en-US" dirty="0" err="1">
                <a:solidFill>
                  <a:srgbClr val="0070C0"/>
                </a:solidFill>
              </a:rPr>
              <a:t>forEach</a:t>
            </a:r>
            <a:r>
              <a:rPr lang="en-US" dirty="0"/>
              <a:t> method in JavaScript is another way of achieving functionality similar to the PHP </a:t>
            </a:r>
            <a:r>
              <a:rPr lang="en-US" dirty="0" err="1"/>
              <a:t>foreach</a:t>
            </a:r>
            <a:r>
              <a:rPr lang="en-US" dirty="0"/>
              <a:t> keyword, but </a:t>
            </a:r>
            <a:r>
              <a:rPr lang="en-US" b="1" i="1" dirty="0">
                <a:solidFill>
                  <a:srgbClr val="002060"/>
                </a:solidFill>
              </a:rPr>
              <a:t>only for browsers other than Internet Explorer</a:t>
            </a:r>
            <a:endParaRPr lang="en-US" dirty="0"/>
          </a:p>
          <a:p>
            <a:pPr>
              <a:buFont typeface="Courier New" panose="02070309020205020404" pitchFamily="49" charset="0"/>
              <a:buChar char="o"/>
            </a:pPr>
            <a:r>
              <a:rPr lang="en-US" dirty="0"/>
              <a:t>To use it, you pass it the name of a function, which </a:t>
            </a:r>
            <a:r>
              <a:rPr lang="en-US" u="sng" dirty="0"/>
              <a:t>will be called for each element within the array</a:t>
            </a:r>
            <a:r>
              <a:rPr lang="en-US" dirty="0"/>
              <a:t>.</a:t>
            </a:r>
          </a:p>
          <a:p>
            <a:pPr>
              <a:buFont typeface="Courier New" panose="02070309020205020404" pitchFamily="49" charset="0"/>
              <a:buChar char="o"/>
            </a:pPr>
            <a:endParaRPr lang="en-US" sz="500" dirty="0"/>
          </a:p>
          <a:p>
            <a:pPr marL="457200" lvl="1" indent="0">
              <a:buNone/>
            </a:pPr>
            <a:r>
              <a:rPr lang="en-US" dirty="0">
                <a:solidFill>
                  <a:srgbClr val="0070C0"/>
                </a:solidFill>
              </a:rPr>
              <a:t>&lt;script&gt;</a:t>
            </a:r>
          </a:p>
          <a:p>
            <a:pPr marL="457200" lvl="1" indent="0">
              <a:buNone/>
            </a:pPr>
            <a:r>
              <a:rPr lang="en-US" dirty="0">
                <a:solidFill>
                  <a:srgbClr val="0070C0"/>
                </a:solidFill>
              </a:rPr>
              <a:t>	pets = ["Cat", "Dog", "Rabbit", "Hamster"]</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pets.forEach</a:t>
            </a:r>
            <a:r>
              <a:rPr lang="en-US" dirty="0">
                <a:solidFill>
                  <a:srgbClr val="0070C0"/>
                </a:solidFill>
              </a:rPr>
              <a:t>(output)</a:t>
            </a:r>
          </a:p>
          <a:p>
            <a:pPr marL="457200" lvl="1" indent="0">
              <a:buNone/>
            </a:pPr>
            <a:endParaRPr lang="en-US" dirty="0">
              <a:solidFill>
                <a:srgbClr val="0070C0"/>
              </a:solidFill>
            </a:endParaRPr>
          </a:p>
          <a:p>
            <a:pPr marL="457200" lvl="1" indent="0">
              <a:buNone/>
            </a:pPr>
            <a:r>
              <a:rPr lang="en-US" dirty="0">
                <a:solidFill>
                  <a:srgbClr val="0070C0"/>
                </a:solidFill>
              </a:rPr>
              <a:t>	function output(element, index, array)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("Element at index " + index + " has the value " + element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sz="500" dirty="0"/>
          </a:p>
          <a:p>
            <a:pPr lvl="1"/>
            <a:r>
              <a:rPr lang="en-US" dirty="0"/>
              <a:t>In this case, the function passed to </a:t>
            </a:r>
            <a:r>
              <a:rPr lang="en-US" dirty="0" err="1">
                <a:solidFill>
                  <a:srgbClr val="0070C0"/>
                </a:solidFill>
              </a:rPr>
              <a:t>forEach</a:t>
            </a:r>
            <a:r>
              <a:rPr lang="en-US" dirty="0"/>
              <a:t> is called output. It takes three parameters: the </a:t>
            </a:r>
            <a:r>
              <a:rPr lang="en-US" b="1" dirty="0">
                <a:solidFill>
                  <a:srgbClr val="002060"/>
                </a:solidFill>
              </a:rPr>
              <a:t>element</a:t>
            </a:r>
            <a:r>
              <a:rPr lang="en-US" dirty="0"/>
              <a:t>, its </a:t>
            </a:r>
            <a:r>
              <a:rPr lang="en-US" b="1" dirty="0">
                <a:solidFill>
                  <a:srgbClr val="002060"/>
                </a:solidFill>
              </a:rPr>
              <a:t>index</a:t>
            </a:r>
            <a:r>
              <a:rPr lang="en-US" dirty="0"/>
              <a:t>, and the </a:t>
            </a:r>
            <a:r>
              <a:rPr lang="en-US" b="1" dirty="0">
                <a:solidFill>
                  <a:srgbClr val="002060"/>
                </a:solidFill>
              </a:rPr>
              <a:t>array</a:t>
            </a:r>
            <a:r>
              <a:rPr lang="en-US" dirty="0"/>
              <a:t>. These can be used as required by your function. In this example, just the </a:t>
            </a:r>
            <a:r>
              <a:rPr lang="en-US" dirty="0">
                <a:solidFill>
                  <a:srgbClr val="002060"/>
                </a:solidFill>
              </a:rPr>
              <a:t>element</a:t>
            </a:r>
            <a:r>
              <a:rPr lang="en-US" dirty="0"/>
              <a:t> and </a:t>
            </a:r>
            <a:r>
              <a:rPr lang="en-US" dirty="0">
                <a:solidFill>
                  <a:srgbClr val="002060"/>
                </a:solidFill>
              </a:rPr>
              <a:t>index</a:t>
            </a:r>
            <a:r>
              <a:rPr lang="en-US" dirty="0"/>
              <a:t> values are displayed using the function </a:t>
            </a:r>
            <a:r>
              <a:rPr lang="en-US" dirty="0" err="1">
                <a:solidFill>
                  <a:srgbClr val="0070C0"/>
                </a:solidFill>
              </a:rPr>
              <a:t>document.write</a:t>
            </a:r>
            <a:r>
              <a:rPr lang="en-US" dirty="0"/>
              <a:t>.</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373906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err="1"/>
              <a:t>forEach</a:t>
            </a:r>
            <a:r>
              <a:rPr lang="en-US" dirty="0"/>
              <a:t> (for non-IE browsers)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690688"/>
            <a:ext cx="10515600" cy="4850789"/>
          </a:xfrm>
        </p:spPr>
        <p:txBody>
          <a:bodyPr>
            <a:normAutofit/>
          </a:bodyPr>
          <a:lstStyle/>
          <a:p>
            <a:r>
              <a:rPr lang="en-US" dirty="0"/>
              <a:t>Once an array has been populated, the method is called like this:</a:t>
            </a:r>
          </a:p>
          <a:p>
            <a:endParaRPr lang="en-US" dirty="0"/>
          </a:p>
          <a:p>
            <a:pPr marL="457200" lvl="1" indent="0">
              <a:buNone/>
            </a:pPr>
            <a:r>
              <a:rPr lang="en-US" dirty="0" err="1">
                <a:solidFill>
                  <a:srgbClr val="0070C0"/>
                </a:solidFill>
              </a:rPr>
              <a:t>pets.forEach</a:t>
            </a:r>
            <a:r>
              <a:rPr lang="en-US" dirty="0">
                <a:solidFill>
                  <a:srgbClr val="0070C0"/>
                </a:solidFill>
              </a:rPr>
              <a:t>(output)</a:t>
            </a:r>
          </a:p>
          <a:p>
            <a:endParaRPr lang="en-US" dirty="0"/>
          </a:p>
          <a:p>
            <a:pPr marL="0" indent="0">
              <a:buNone/>
            </a:pPr>
            <a:r>
              <a:rPr lang="en-US" dirty="0"/>
              <a:t>This is the output:</a:t>
            </a:r>
          </a:p>
          <a:p>
            <a:endParaRPr lang="en-US" dirty="0"/>
          </a:p>
          <a:p>
            <a:pPr marL="457200" lvl="1" indent="0">
              <a:buNone/>
            </a:pPr>
            <a:r>
              <a:rPr lang="en-US" b="1" dirty="0"/>
              <a:t>Element at index 0 has the value Cat</a:t>
            </a:r>
          </a:p>
          <a:p>
            <a:pPr marL="457200" lvl="1" indent="0">
              <a:buNone/>
            </a:pPr>
            <a:r>
              <a:rPr lang="en-US" b="1" dirty="0"/>
              <a:t>Element at index 1 has the value Dog</a:t>
            </a:r>
          </a:p>
          <a:p>
            <a:pPr marL="457200" lvl="1" indent="0">
              <a:buNone/>
            </a:pPr>
            <a:r>
              <a:rPr lang="en-US" b="1" dirty="0"/>
              <a:t>Element at index 2 has the value Rabbit</a:t>
            </a:r>
          </a:p>
          <a:p>
            <a:pPr marL="457200" lvl="1" indent="0">
              <a:buNone/>
            </a:pPr>
            <a:r>
              <a:rPr lang="en-US" b="1" dirty="0"/>
              <a:t>Element at index 3 has the value Hamster</a:t>
            </a:r>
            <a:endParaRPr lang="en-US" dirty="0">
              <a:solidFill>
                <a:srgbClr val="0070C0"/>
              </a:solidFill>
            </a:endParaRPr>
          </a:p>
          <a:p>
            <a:pPr marL="457200" lvl="1" indent="0">
              <a:buNone/>
            </a:pPr>
            <a:endParaRPr lang="en-US" dirty="0">
              <a:solidFill>
                <a:srgbClr val="0070C0"/>
              </a:solidFill>
            </a:endParaRPr>
          </a:p>
        </p:txBody>
      </p:sp>
    </p:spTree>
    <p:extLst>
      <p:ext uri="{BB962C8B-B14F-4D97-AF65-F5344CB8AC3E}">
        <p14:creationId xmlns:p14="http://schemas.microsoft.com/office/powerpoint/2010/main" val="708221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err="1"/>
              <a:t>forEach</a:t>
            </a:r>
            <a:r>
              <a:rPr lang="en-US" dirty="0"/>
              <a:t> (a cross-browser solution)</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690688"/>
            <a:ext cx="10515600" cy="4850789"/>
          </a:xfrm>
        </p:spPr>
        <p:txBody>
          <a:bodyPr>
            <a:normAutofit/>
          </a:bodyPr>
          <a:lstStyle/>
          <a:p>
            <a:r>
              <a:rPr lang="en-US" dirty="0"/>
              <a:t>Of course, as is its way, Microsoft chose not to support the </a:t>
            </a:r>
            <a:r>
              <a:rPr lang="en-US" dirty="0" err="1">
                <a:solidFill>
                  <a:srgbClr val="0070C0"/>
                </a:solidFill>
              </a:rPr>
              <a:t>forEach</a:t>
            </a:r>
            <a:r>
              <a:rPr lang="en-US" dirty="0"/>
              <a:t> method, so the previous example will work only on non–Internet Explorer browsers. </a:t>
            </a:r>
          </a:p>
          <a:p>
            <a:endParaRPr lang="en-US" dirty="0"/>
          </a:p>
          <a:p>
            <a:r>
              <a:rPr lang="en-US" dirty="0"/>
              <a:t>Therefore, until IE does support it, and to ensure cross-browser compatibility, you should use a statement such as the following instead of </a:t>
            </a:r>
            <a:r>
              <a:rPr lang="en-US" dirty="0" err="1">
                <a:solidFill>
                  <a:srgbClr val="0070C0"/>
                </a:solidFill>
              </a:rPr>
              <a:t>pets.forEach</a:t>
            </a:r>
            <a:r>
              <a:rPr lang="en-US" dirty="0">
                <a:solidFill>
                  <a:srgbClr val="0070C0"/>
                </a:solidFill>
              </a:rPr>
              <a:t>(output)</a:t>
            </a:r>
            <a:r>
              <a:rPr lang="en-US" dirty="0"/>
              <a:t>:</a:t>
            </a:r>
          </a:p>
          <a:p>
            <a:endParaRPr lang="en-US" dirty="0"/>
          </a:p>
          <a:p>
            <a:pPr marL="457200" lvl="1" indent="0">
              <a:buNone/>
            </a:pPr>
            <a:r>
              <a:rPr lang="en-US" dirty="0">
                <a:solidFill>
                  <a:srgbClr val="0070C0"/>
                </a:solidFill>
              </a:rPr>
              <a:t>for (j = 0 ; j &lt; </a:t>
            </a:r>
            <a:r>
              <a:rPr lang="en-US" dirty="0" err="1">
                <a:solidFill>
                  <a:srgbClr val="0070C0"/>
                </a:solidFill>
              </a:rPr>
              <a:t>pets.length</a:t>
            </a:r>
            <a:r>
              <a:rPr lang="en-US" dirty="0">
                <a:solidFill>
                  <a:srgbClr val="0070C0"/>
                </a:solidFill>
              </a:rPr>
              <a:t> ; ++j) </a:t>
            </a:r>
          </a:p>
          <a:p>
            <a:pPr marL="457200" lvl="1" indent="0">
              <a:buNone/>
            </a:pPr>
            <a:r>
              <a:rPr lang="en-US" dirty="0">
                <a:solidFill>
                  <a:srgbClr val="0070C0"/>
                </a:solidFill>
              </a:rPr>
              <a:t>	output(pets[j], j)</a:t>
            </a:r>
          </a:p>
        </p:txBody>
      </p:sp>
    </p:spTree>
    <p:extLst>
      <p:ext uri="{BB962C8B-B14F-4D97-AF65-F5344CB8AC3E}">
        <p14:creationId xmlns:p14="http://schemas.microsoft.com/office/powerpoint/2010/main" val="202235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push and pop</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690688"/>
            <a:ext cx="10515600" cy="4850789"/>
          </a:xfrm>
        </p:spPr>
        <p:txBody>
          <a:bodyPr>
            <a:normAutofit fontScale="92500" lnSpcReduction="10000"/>
          </a:bodyPr>
          <a:lstStyle/>
          <a:p>
            <a:r>
              <a:rPr lang="en-US" dirty="0"/>
              <a:t>You already saw how the </a:t>
            </a:r>
            <a:r>
              <a:rPr lang="en-US" b="1" dirty="0">
                <a:solidFill>
                  <a:srgbClr val="0070C0"/>
                </a:solidFill>
              </a:rPr>
              <a:t>push</a:t>
            </a:r>
            <a:r>
              <a:rPr lang="en-US" dirty="0"/>
              <a:t> method can be used to insert a value into an array. </a:t>
            </a:r>
          </a:p>
          <a:p>
            <a:pPr>
              <a:buFont typeface="Courier New" panose="02070309020205020404" pitchFamily="49" charset="0"/>
              <a:buChar char="o"/>
            </a:pPr>
            <a:r>
              <a:rPr lang="en-US" dirty="0"/>
              <a:t>The inverse method is </a:t>
            </a:r>
            <a:r>
              <a:rPr lang="en-US" b="1" dirty="0">
                <a:solidFill>
                  <a:srgbClr val="0070C0"/>
                </a:solidFill>
              </a:rPr>
              <a:t>pop</a:t>
            </a:r>
            <a:r>
              <a:rPr lang="en-US" dirty="0"/>
              <a:t>. It deletes the most recently inserted element from an array and returns it. </a:t>
            </a:r>
          </a:p>
          <a:p>
            <a:endParaRPr lang="en-US" sz="700" dirty="0"/>
          </a:p>
          <a:p>
            <a:pPr marL="457200" lvl="1" indent="0">
              <a:buNone/>
            </a:pPr>
            <a:r>
              <a:rPr lang="en-US" dirty="0">
                <a:solidFill>
                  <a:srgbClr val="0070C0"/>
                </a:solidFill>
              </a:rPr>
              <a:t>&lt;script&gt;</a:t>
            </a:r>
          </a:p>
          <a:p>
            <a:pPr marL="457200" lvl="1" indent="0">
              <a:buNone/>
            </a:pPr>
            <a:r>
              <a:rPr lang="en-US" b="1" dirty="0">
                <a:solidFill>
                  <a:srgbClr val="0070C0"/>
                </a:solidFill>
              </a:rPr>
              <a:t>	sports = ["Football", "Tennis", "Baseball"]</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("Start = " + sports + "&lt;</a:t>
            </a:r>
            <a:r>
              <a:rPr lang="en-US" dirty="0" err="1">
                <a:solidFill>
                  <a:srgbClr val="0070C0"/>
                </a:solidFill>
              </a:rPr>
              <a:t>br</a:t>
            </a:r>
            <a:r>
              <a:rPr lang="en-US" dirty="0">
                <a:solidFill>
                  <a:srgbClr val="0070C0"/>
                </a:solidFill>
              </a:rPr>
              <a:t>&gt;")</a:t>
            </a:r>
          </a:p>
          <a:p>
            <a:pPr marL="457200" lvl="1" indent="0">
              <a:buNone/>
            </a:pPr>
            <a:r>
              <a:rPr lang="en-US" b="1" dirty="0">
                <a:solidFill>
                  <a:srgbClr val="0070C0"/>
                </a:solidFill>
              </a:rPr>
              <a:t>	</a:t>
            </a:r>
            <a:r>
              <a:rPr lang="en-US" b="1" dirty="0" err="1">
                <a:solidFill>
                  <a:srgbClr val="0070C0"/>
                </a:solidFill>
              </a:rPr>
              <a:t>sports.push</a:t>
            </a:r>
            <a:r>
              <a:rPr lang="en-US" b="1" dirty="0">
                <a:solidFill>
                  <a:srgbClr val="0070C0"/>
                </a:solidFill>
              </a:rPr>
              <a:t>("Hockey")</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("After Push = " + sports + "&lt;</a:t>
            </a:r>
            <a:r>
              <a:rPr lang="en-US" dirty="0" err="1">
                <a:solidFill>
                  <a:srgbClr val="0070C0"/>
                </a:solidFill>
              </a:rPr>
              <a:t>br</a:t>
            </a:r>
            <a:r>
              <a:rPr lang="en-US" dirty="0">
                <a:solidFill>
                  <a:srgbClr val="0070C0"/>
                </a:solidFill>
              </a:rPr>
              <a:t>&gt;")</a:t>
            </a:r>
          </a:p>
          <a:p>
            <a:pPr marL="457200" lvl="1" indent="0">
              <a:buNone/>
            </a:pPr>
            <a:r>
              <a:rPr lang="en-US" b="1" dirty="0">
                <a:solidFill>
                  <a:srgbClr val="0070C0"/>
                </a:solidFill>
              </a:rPr>
              <a:t>	removed = </a:t>
            </a:r>
            <a:r>
              <a:rPr lang="en-US" b="1" dirty="0" err="1">
                <a:solidFill>
                  <a:srgbClr val="0070C0"/>
                </a:solidFill>
              </a:rPr>
              <a:t>sports.pop</a:t>
            </a:r>
            <a:r>
              <a:rPr lang="en-US" b="1" dirty="0">
                <a:solidFill>
                  <a:srgbClr val="0070C0"/>
                </a:solidFill>
              </a:rPr>
              <a: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("After Pop = " + sports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("Removed = " + removed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117281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push and pop</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690688"/>
            <a:ext cx="10515600" cy="4850789"/>
          </a:xfrm>
        </p:spPr>
        <p:txBody>
          <a:bodyPr>
            <a:normAutofit/>
          </a:bodyPr>
          <a:lstStyle/>
          <a:p>
            <a:r>
              <a:rPr lang="en-US" dirty="0"/>
              <a:t>The script outputs the following:</a:t>
            </a:r>
          </a:p>
          <a:p>
            <a:endParaRPr lang="en-US" dirty="0"/>
          </a:p>
          <a:p>
            <a:pPr marL="457200" lvl="1" indent="0">
              <a:buNone/>
            </a:pPr>
            <a:r>
              <a:rPr lang="en-US" b="1" dirty="0"/>
              <a:t>Start = </a:t>
            </a:r>
            <a:r>
              <a:rPr lang="en-US" b="1" dirty="0" err="1"/>
              <a:t>Football,Tennis,Baseball</a:t>
            </a:r>
            <a:endParaRPr lang="en-US" b="1" dirty="0"/>
          </a:p>
          <a:p>
            <a:pPr marL="457200" lvl="1" indent="0">
              <a:buNone/>
            </a:pPr>
            <a:r>
              <a:rPr lang="en-US" b="1" dirty="0"/>
              <a:t>After Push = </a:t>
            </a:r>
            <a:r>
              <a:rPr lang="en-US" b="1" dirty="0" err="1"/>
              <a:t>Football,Tennis,Baseball,Hockey</a:t>
            </a:r>
            <a:endParaRPr lang="en-US" b="1" dirty="0"/>
          </a:p>
          <a:p>
            <a:pPr marL="457200" lvl="1" indent="0">
              <a:buNone/>
            </a:pPr>
            <a:r>
              <a:rPr lang="en-US" b="1" dirty="0"/>
              <a:t>After Pop = </a:t>
            </a:r>
            <a:r>
              <a:rPr lang="en-US" b="1" dirty="0" err="1"/>
              <a:t>Football,Tennis,Baseball</a:t>
            </a:r>
            <a:endParaRPr lang="en-US" b="1" dirty="0"/>
          </a:p>
          <a:p>
            <a:pPr marL="457200" lvl="1" indent="0">
              <a:buNone/>
            </a:pPr>
            <a:r>
              <a:rPr lang="en-US" b="1" dirty="0"/>
              <a:t>Removed = Hockey</a:t>
            </a:r>
          </a:p>
          <a:p>
            <a:pPr marL="457200" lvl="1" indent="0">
              <a:buNone/>
            </a:pPr>
            <a:endParaRPr lang="en-US" b="1" dirty="0"/>
          </a:p>
          <a:p>
            <a:pPr marL="457200" lvl="1" indent="0">
              <a:buNone/>
            </a:pPr>
            <a:endParaRPr lang="en-US" b="1"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2806432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Using reverse</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690688"/>
            <a:ext cx="10515600" cy="4850789"/>
          </a:xfrm>
        </p:spPr>
        <p:txBody>
          <a:bodyPr>
            <a:normAutofit/>
          </a:bodyPr>
          <a:lstStyle/>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sports = ["Football", "Tennis", "Baseball", "Hockey"]</a:t>
            </a:r>
          </a:p>
          <a:p>
            <a:pPr marL="457200" lvl="1" indent="0">
              <a:buNone/>
            </a:pPr>
            <a:r>
              <a:rPr lang="en-US" dirty="0">
                <a:solidFill>
                  <a:srgbClr val="0070C0"/>
                </a:solidFill>
              </a:rPr>
              <a:t>	</a:t>
            </a:r>
            <a:r>
              <a:rPr lang="en-US" dirty="0" err="1">
                <a:solidFill>
                  <a:srgbClr val="0070C0"/>
                </a:solidFill>
              </a:rPr>
              <a:t>sports.reverse</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(sports)</a:t>
            </a:r>
          </a:p>
          <a:p>
            <a:pPr marL="457200" lvl="1" indent="0">
              <a:buNone/>
            </a:pPr>
            <a:r>
              <a:rPr lang="en-US" dirty="0">
                <a:solidFill>
                  <a:srgbClr val="0070C0"/>
                </a:solidFill>
              </a:rPr>
              <a:t>&lt;/script&gt;</a:t>
            </a:r>
          </a:p>
          <a:p>
            <a:endParaRPr lang="en-US" dirty="0"/>
          </a:p>
          <a:p>
            <a:r>
              <a:rPr lang="en-US" dirty="0"/>
              <a:t>The </a:t>
            </a:r>
            <a:r>
              <a:rPr lang="en-US" b="1" dirty="0">
                <a:solidFill>
                  <a:srgbClr val="002060"/>
                </a:solidFill>
              </a:rPr>
              <a:t>original array is modified</a:t>
            </a:r>
            <a:r>
              <a:rPr lang="en-US" dirty="0"/>
              <a:t>, and the output from this script is as follows:</a:t>
            </a:r>
          </a:p>
          <a:p>
            <a:endParaRPr lang="en-US" sz="400" dirty="0"/>
          </a:p>
          <a:p>
            <a:pPr marL="0" indent="0">
              <a:buNone/>
            </a:pPr>
            <a:r>
              <a:rPr lang="en-US" b="1" dirty="0" err="1"/>
              <a:t>Hockey,Baseball,Tennis,Football</a:t>
            </a:r>
            <a:endParaRPr lang="en-US" b="1" dirty="0"/>
          </a:p>
          <a:p>
            <a:pPr marL="457200" lvl="1" indent="0">
              <a:buNone/>
            </a:pPr>
            <a:endParaRPr lang="en-US" b="1"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573123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a:xfrm>
            <a:off x="838200" y="69703"/>
            <a:ext cx="10515600" cy="1325563"/>
          </a:xfrm>
        </p:spPr>
        <p:txBody>
          <a:bodyPr/>
          <a:lstStyle/>
          <a:p>
            <a:r>
              <a:rPr lang="en-US" dirty="0"/>
              <a:t>Using sort</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395266"/>
            <a:ext cx="10515600" cy="5462734"/>
          </a:xfrm>
        </p:spPr>
        <p:txBody>
          <a:bodyPr>
            <a:normAutofit fontScale="70000" lnSpcReduction="20000"/>
          </a:bodyPr>
          <a:lstStyle/>
          <a:p>
            <a:pPr marL="457200" lvl="1" indent="0">
              <a:buNone/>
            </a:pPr>
            <a:r>
              <a:rPr lang="en-US" dirty="0">
                <a:solidFill>
                  <a:srgbClr val="0070C0"/>
                </a:solidFill>
              </a:rPr>
              <a:t>&lt;script&gt; </a:t>
            </a:r>
          </a:p>
          <a:p>
            <a:pPr marL="457200" lvl="1" indent="0">
              <a:buNone/>
            </a:pPr>
            <a:r>
              <a:rPr lang="en-US" dirty="0">
                <a:solidFill>
                  <a:srgbClr val="0070C0"/>
                </a:solidFill>
              </a:rPr>
              <a:t>	// Alphabetical sort</a:t>
            </a:r>
          </a:p>
          <a:p>
            <a:pPr marL="457200" lvl="1" indent="0">
              <a:buNone/>
            </a:pPr>
            <a:r>
              <a:rPr lang="en-US" dirty="0">
                <a:solidFill>
                  <a:srgbClr val="0070C0"/>
                </a:solidFill>
              </a:rPr>
              <a:t>	sports = ["Football", "Tennis", "Baseball", "Hockey"]</a:t>
            </a:r>
          </a:p>
          <a:p>
            <a:pPr marL="457200" lvl="1" indent="0">
              <a:buNone/>
            </a:pPr>
            <a:r>
              <a:rPr lang="en-US" dirty="0">
                <a:solidFill>
                  <a:srgbClr val="0070C0"/>
                </a:solidFill>
              </a:rPr>
              <a:t>	</a:t>
            </a:r>
            <a:r>
              <a:rPr lang="en-US" b="1" dirty="0" err="1">
                <a:solidFill>
                  <a:srgbClr val="0070C0"/>
                </a:solidFill>
              </a:rPr>
              <a:t>sports.sort</a:t>
            </a:r>
            <a:r>
              <a:rPr lang="en-US" b="1" dirty="0">
                <a:solidFill>
                  <a:srgbClr val="0070C0"/>
                </a:solidFill>
              </a:rPr>
              <a: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(sports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 Reverse alphabetical sort</a:t>
            </a:r>
          </a:p>
          <a:p>
            <a:pPr marL="457200" lvl="1" indent="0">
              <a:buNone/>
            </a:pPr>
            <a:r>
              <a:rPr lang="en-US" dirty="0">
                <a:solidFill>
                  <a:srgbClr val="0070C0"/>
                </a:solidFill>
              </a:rPr>
              <a:t>	sports = ["Football", "Tennis", "Baseball", "Hockey"]</a:t>
            </a:r>
          </a:p>
          <a:p>
            <a:pPr marL="457200" lvl="1" indent="0">
              <a:buNone/>
            </a:pPr>
            <a:r>
              <a:rPr lang="en-US" dirty="0">
                <a:solidFill>
                  <a:srgbClr val="0070C0"/>
                </a:solidFill>
              </a:rPr>
              <a:t>	</a:t>
            </a:r>
            <a:r>
              <a:rPr lang="en-US" b="1" dirty="0" err="1">
                <a:solidFill>
                  <a:srgbClr val="0070C0"/>
                </a:solidFill>
              </a:rPr>
              <a:t>sports.sort</a:t>
            </a:r>
            <a:r>
              <a:rPr lang="en-US" b="1" dirty="0">
                <a:solidFill>
                  <a:srgbClr val="0070C0"/>
                </a:solidFill>
              </a:rPr>
              <a:t>().reverse()</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(sports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 Ascending numeric sort</a:t>
            </a:r>
          </a:p>
          <a:p>
            <a:pPr marL="457200" lvl="1" indent="0">
              <a:buNone/>
            </a:pPr>
            <a:r>
              <a:rPr lang="en-US" dirty="0">
                <a:solidFill>
                  <a:srgbClr val="0070C0"/>
                </a:solidFill>
              </a:rPr>
              <a:t>	numbers = [7, 23, 6, 74]</a:t>
            </a:r>
          </a:p>
          <a:p>
            <a:pPr marL="457200" lvl="1" indent="0">
              <a:buNone/>
            </a:pPr>
            <a:r>
              <a:rPr lang="en-US" dirty="0">
                <a:solidFill>
                  <a:srgbClr val="0070C0"/>
                </a:solidFill>
              </a:rPr>
              <a:t>	</a:t>
            </a:r>
            <a:r>
              <a:rPr lang="en-US" b="1" dirty="0" err="1">
                <a:solidFill>
                  <a:srgbClr val="0070C0"/>
                </a:solidFill>
              </a:rPr>
              <a:t>numbers.sort</a:t>
            </a:r>
            <a:r>
              <a:rPr lang="en-US" b="1" dirty="0">
                <a:solidFill>
                  <a:srgbClr val="0070C0"/>
                </a:solidFill>
              </a:rPr>
              <a:t>(function(</a:t>
            </a:r>
            <a:r>
              <a:rPr lang="en-US" b="1" dirty="0" err="1">
                <a:solidFill>
                  <a:srgbClr val="0070C0"/>
                </a:solidFill>
              </a:rPr>
              <a:t>a,b</a:t>
            </a:r>
            <a:r>
              <a:rPr lang="en-US" b="1" dirty="0">
                <a:solidFill>
                  <a:srgbClr val="0070C0"/>
                </a:solidFill>
              </a:rPr>
              <a:t>){return a - b})</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(numbers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 Descending numeric sort</a:t>
            </a:r>
          </a:p>
          <a:p>
            <a:pPr marL="457200" lvl="1" indent="0">
              <a:buNone/>
            </a:pPr>
            <a:r>
              <a:rPr lang="en-US" dirty="0">
                <a:solidFill>
                  <a:srgbClr val="0070C0"/>
                </a:solidFill>
              </a:rPr>
              <a:t>	numbers = [7, 23, 6, 74]</a:t>
            </a:r>
          </a:p>
          <a:p>
            <a:pPr marL="457200" lvl="1" indent="0">
              <a:buNone/>
            </a:pPr>
            <a:r>
              <a:rPr lang="en-US" dirty="0">
                <a:solidFill>
                  <a:srgbClr val="0070C0"/>
                </a:solidFill>
              </a:rPr>
              <a:t>	</a:t>
            </a:r>
            <a:r>
              <a:rPr lang="en-US" b="1" dirty="0" err="1">
                <a:solidFill>
                  <a:srgbClr val="0070C0"/>
                </a:solidFill>
              </a:rPr>
              <a:t>numbers.sort</a:t>
            </a:r>
            <a:r>
              <a:rPr lang="en-US" b="1" dirty="0">
                <a:solidFill>
                  <a:srgbClr val="0070C0"/>
                </a:solidFill>
              </a:rPr>
              <a:t>(function(</a:t>
            </a:r>
            <a:r>
              <a:rPr lang="en-US" b="1" dirty="0" err="1">
                <a:solidFill>
                  <a:srgbClr val="0070C0"/>
                </a:solidFill>
              </a:rPr>
              <a:t>a,b</a:t>
            </a:r>
            <a:r>
              <a:rPr lang="en-US" b="1" dirty="0">
                <a:solidFill>
                  <a:srgbClr val="0070C0"/>
                </a:solidFill>
              </a:rPr>
              <a:t>){return b - a})</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(numbers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endParaRPr lang="en-US" b="1" dirty="0">
              <a:solidFill>
                <a:srgbClr val="0070C0"/>
              </a:solidFill>
            </a:endParaRPr>
          </a:p>
          <a:p>
            <a:pPr marL="457200" lvl="1" indent="0">
              <a:buNone/>
            </a:pPr>
            <a:endParaRPr lang="en-US" dirty="0">
              <a:solidFill>
                <a:srgbClr val="0070C0"/>
              </a:solidFill>
            </a:endParaRPr>
          </a:p>
        </p:txBody>
      </p:sp>
      <p:sp>
        <p:nvSpPr>
          <p:cNvPr id="4" name="Rectangle 3">
            <a:extLst>
              <a:ext uri="{FF2B5EF4-FFF2-40B4-BE49-F238E27FC236}">
                <a16:creationId xmlns:a16="http://schemas.microsoft.com/office/drawing/2014/main" id="{CDA65A1E-88FF-4B3A-A5C8-1E655DEE4710}"/>
              </a:ext>
            </a:extLst>
          </p:cNvPr>
          <p:cNvSpPr/>
          <p:nvPr/>
        </p:nvSpPr>
        <p:spPr>
          <a:xfrm>
            <a:off x="6457071" y="3041571"/>
            <a:ext cx="5734929" cy="3816429"/>
          </a:xfrm>
          <a:prstGeom prst="rect">
            <a:avLst/>
          </a:prstGeom>
          <a:ln>
            <a:solidFill>
              <a:schemeClr val="tx1"/>
            </a:solidFill>
          </a:ln>
        </p:spPr>
        <p:txBody>
          <a:bodyPr wrap="square">
            <a:spAutoFit/>
          </a:bodyPr>
          <a:lstStyle/>
          <a:p>
            <a:r>
              <a:rPr lang="en-US" sz="2200" dirty="0">
                <a:latin typeface="MinionPro-Regular"/>
              </a:rPr>
              <a:t>Here, </a:t>
            </a:r>
            <a:r>
              <a:rPr lang="en-US" sz="2200" dirty="0">
                <a:solidFill>
                  <a:srgbClr val="0070C0"/>
                </a:solidFill>
                <a:latin typeface="UbuntuMono-Regular"/>
              </a:rPr>
              <a:t>function</a:t>
            </a:r>
            <a:r>
              <a:rPr lang="en-US" sz="2200" dirty="0">
                <a:latin typeface="UbuntuMono-Regular"/>
              </a:rPr>
              <a:t> </a:t>
            </a:r>
            <a:r>
              <a:rPr lang="en-US" sz="2200" dirty="0">
                <a:latin typeface="MinionPro-Regular"/>
              </a:rPr>
              <a:t>creates an </a:t>
            </a:r>
            <a:r>
              <a:rPr lang="en-US" sz="2200" b="1" dirty="0">
                <a:latin typeface="MinionPro-Regular"/>
              </a:rPr>
              <a:t>anonymous function </a:t>
            </a:r>
            <a:r>
              <a:rPr lang="en-US" sz="2200" u="sng" dirty="0">
                <a:latin typeface="MinionPro-Regular"/>
              </a:rPr>
              <a:t>meeting the needs of the </a:t>
            </a:r>
            <a:r>
              <a:rPr lang="en-US" sz="2200" u="sng" dirty="0">
                <a:latin typeface="UbuntuMono-Regular"/>
              </a:rPr>
              <a:t>sort </a:t>
            </a:r>
            <a:r>
              <a:rPr lang="en-US" sz="2200" u="sng" dirty="0">
                <a:latin typeface="MinionPro-Regular"/>
              </a:rPr>
              <a:t>method</a:t>
            </a:r>
            <a:r>
              <a:rPr lang="en-US" sz="2200" dirty="0">
                <a:latin typeface="MinionPro-Regular"/>
              </a:rPr>
              <a:t>. </a:t>
            </a:r>
          </a:p>
          <a:p>
            <a:endParaRPr lang="en-US" sz="2200" dirty="0">
              <a:latin typeface="MinionPro-Regular"/>
            </a:endParaRPr>
          </a:p>
          <a:p>
            <a:pPr lvl="1"/>
            <a:r>
              <a:rPr lang="en-US" sz="2200" dirty="0">
                <a:latin typeface="MinionPro-Regular"/>
              </a:rPr>
              <a:t>If the function returns a value greater than zero, the sort assumes that </a:t>
            </a:r>
            <a:r>
              <a:rPr lang="en-US" sz="2200" dirty="0">
                <a:latin typeface="UbuntuMono-Regular"/>
              </a:rPr>
              <a:t>b </a:t>
            </a:r>
            <a:r>
              <a:rPr lang="en-US" sz="2200" dirty="0">
                <a:latin typeface="MinionPro-Regular"/>
              </a:rPr>
              <a:t>comes before </a:t>
            </a:r>
            <a:r>
              <a:rPr lang="en-US" sz="2200" dirty="0">
                <a:latin typeface="UbuntuMono-Regular"/>
              </a:rPr>
              <a:t>a</a:t>
            </a:r>
            <a:endParaRPr lang="en-US" sz="2200" dirty="0">
              <a:latin typeface="MinionPro-Regular"/>
            </a:endParaRPr>
          </a:p>
          <a:p>
            <a:pPr lvl="1"/>
            <a:endParaRPr lang="en-US" sz="2200" dirty="0">
              <a:latin typeface="MinionPro-Regular"/>
            </a:endParaRPr>
          </a:p>
          <a:p>
            <a:pPr lvl="1"/>
            <a:r>
              <a:rPr lang="en-US" sz="2200" dirty="0">
                <a:latin typeface="MinionPro-Regular"/>
              </a:rPr>
              <a:t>If the function returns a value less than zero, the sort assumes that </a:t>
            </a:r>
            <a:r>
              <a:rPr lang="en-US" sz="2200" dirty="0">
                <a:latin typeface="UbuntuMono-Regular"/>
              </a:rPr>
              <a:t>a </a:t>
            </a:r>
            <a:r>
              <a:rPr lang="en-US" sz="2200" dirty="0">
                <a:latin typeface="MinionPro-Regular"/>
              </a:rPr>
              <a:t>comes before </a:t>
            </a:r>
            <a:r>
              <a:rPr lang="en-US" sz="2200" dirty="0">
                <a:latin typeface="UbuntuMono-Regular"/>
              </a:rPr>
              <a:t>b</a:t>
            </a:r>
            <a:r>
              <a:rPr lang="en-US" sz="2200" dirty="0">
                <a:latin typeface="MinionPro-Regular"/>
              </a:rPr>
              <a:t>. </a:t>
            </a:r>
          </a:p>
          <a:p>
            <a:pPr lvl="1"/>
            <a:endParaRPr lang="en-US" sz="2200" dirty="0">
              <a:latin typeface="MinionPro-Regular"/>
            </a:endParaRPr>
          </a:p>
          <a:p>
            <a:r>
              <a:rPr lang="en-US" sz="2200" dirty="0">
                <a:latin typeface="MinionPro-Regular"/>
              </a:rPr>
              <a:t>The sort runs this function across all the values in the array to determine their order.</a:t>
            </a:r>
            <a:endParaRPr lang="en-US" sz="2200" dirty="0"/>
          </a:p>
        </p:txBody>
      </p:sp>
      <p:sp>
        <p:nvSpPr>
          <p:cNvPr id="5" name="Left Brace 4">
            <a:extLst>
              <a:ext uri="{FF2B5EF4-FFF2-40B4-BE49-F238E27FC236}">
                <a16:creationId xmlns:a16="http://schemas.microsoft.com/office/drawing/2014/main" id="{02DF2353-94C3-48DB-BD09-E63346A3D050}"/>
              </a:ext>
            </a:extLst>
          </p:cNvPr>
          <p:cNvSpPr/>
          <p:nvPr/>
        </p:nvSpPr>
        <p:spPr>
          <a:xfrm rot="10800000">
            <a:off x="5275385" y="4009292"/>
            <a:ext cx="820615" cy="23774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958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i="1" dirty="0"/>
              <a:t>Defining a function</a:t>
            </a:r>
            <a:endParaRPr lang="en-US" dirty="0"/>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words = </a:t>
            </a:r>
            <a:r>
              <a:rPr lang="en-US" dirty="0" err="1">
                <a:solidFill>
                  <a:srgbClr val="0070C0"/>
                </a:solidFill>
              </a:rPr>
              <a:t>fixNames</a:t>
            </a:r>
            <a:r>
              <a:rPr lang="en-US" dirty="0">
                <a:solidFill>
                  <a:srgbClr val="0070C0"/>
                </a:solidFill>
              </a:rPr>
              <a:t>("the", "DALLAS", "</a:t>
            </a:r>
            <a:r>
              <a:rPr lang="en-US" dirty="0" err="1">
                <a:solidFill>
                  <a:srgbClr val="0070C0"/>
                </a:solidFill>
              </a:rPr>
              <a:t>CowBoys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for (j = 0 ; j &lt; </a:t>
            </a:r>
            <a:r>
              <a:rPr lang="en-US" dirty="0" err="1">
                <a:solidFill>
                  <a:srgbClr val="0070C0"/>
                </a:solidFill>
              </a:rPr>
              <a:t>words.length</a:t>
            </a:r>
            <a:r>
              <a:rPr lang="en-US" dirty="0">
                <a:solidFill>
                  <a:srgbClr val="0070C0"/>
                </a:solidFill>
              </a:rPr>
              <a:t> ; ++j)</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(words[j]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fixNames</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s = new Array()</a:t>
            </a:r>
          </a:p>
          <a:p>
            <a:pPr marL="457200" lvl="1" indent="0">
              <a:buNone/>
            </a:pPr>
            <a:r>
              <a:rPr lang="en-US" dirty="0">
                <a:solidFill>
                  <a:srgbClr val="0070C0"/>
                </a:solidFill>
              </a:rPr>
              <a:t>		for (j = 0 ; j &lt; </a:t>
            </a:r>
            <a:r>
              <a:rPr lang="en-US" dirty="0" err="1">
                <a:solidFill>
                  <a:srgbClr val="0070C0"/>
                </a:solidFill>
              </a:rPr>
              <a:t>fixNames.arguments.length</a:t>
            </a:r>
            <a:r>
              <a:rPr lang="en-US" dirty="0">
                <a:solidFill>
                  <a:srgbClr val="0070C0"/>
                </a:solidFill>
              </a:rPr>
              <a:t> ; ++j)</a:t>
            </a:r>
          </a:p>
          <a:p>
            <a:pPr marL="457200" lvl="1" indent="0">
              <a:buNone/>
            </a:pPr>
            <a:r>
              <a:rPr lang="en-US" dirty="0">
                <a:solidFill>
                  <a:srgbClr val="0070C0"/>
                </a:solidFill>
              </a:rPr>
              <a:t>			s[j] = </a:t>
            </a:r>
            <a:r>
              <a:rPr lang="en-US" dirty="0" err="1">
                <a:solidFill>
                  <a:srgbClr val="0070C0"/>
                </a:solidFill>
              </a:rPr>
              <a:t>fixNames.arguments</a:t>
            </a:r>
            <a:r>
              <a:rPr lang="en-US" dirty="0">
                <a:solidFill>
                  <a:srgbClr val="0070C0"/>
                </a:solidFill>
              </a:rPr>
              <a:t>[j].</a:t>
            </a:r>
            <a:r>
              <a:rPr lang="en-US" dirty="0" err="1">
                <a:solidFill>
                  <a:srgbClr val="0070C0"/>
                </a:solidFill>
              </a:rPr>
              <a:t>charAt</a:t>
            </a:r>
            <a:r>
              <a:rPr lang="en-US" dirty="0">
                <a:solidFill>
                  <a:srgbClr val="0070C0"/>
                </a:solidFill>
              </a:rPr>
              <a:t>(0).</a:t>
            </a:r>
            <a:r>
              <a:rPr lang="en-US" dirty="0" err="1">
                <a:solidFill>
                  <a:srgbClr val="0070C0"/>
                </a:solidFill>
              </a:rPr>
              <a:t>toUpperCase</a:t>
            </a: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fixNames.arguments</a:t>
            </a:r>
            <a:r>
              <a:rPr lang="en-US" dirty="0">
                <a:solidFill>
                  <a:srgbClr val="0070C0"/>
                </a:solidFill>
              </a:rPr>
              <a:t>[j].</a:t>
            </a:r>
            <a:r>
              <a:rPr lang="en-US" dirty="0" err="1">
                <a:solidFill>
                  <a:srgbClr val="0070C0"/>
                </a:solidFill>
              </a:rPr>
              <a:t>substr</a:t>
            </a:r>
            <a:r>
              <a:rPr lang="en-US" dirty="0">
                <a:solidFill>
                  <a:srgbClr val="0070C0"/>
                </a:solidFill>
              </a:rPr>
              <a:t>(1).</a:t>
            </a:r>
            <a:r>
              <a:rPr lang="en-US" dirty="0" err="1">
                <a:solidFill>
                  <a:srgbClr val="0070C0"/>
                </a:solidFill>
              </a:rPr>
              <a:t>toLowerCase</a:t>
            </a:r>
            <a:r>
              <a:rPr lang="en-US" dirty="0">
                <a:solidFill>
                  <a:srgbClr val="0070C0"/>
                </a:solidFill>
              </a:rPr>
              <a:t>()</a:t>
            </a:r>
          </a:p>
          <a:p>
            <a:pPr marL="457200" lvl="1" indent="0">
              <a:buNone/>
            </a:pPr>
            <a:r>
              <a:rPr lang="en-US" dirty="0">
                <a:solidFill>
                  <a:srgbClr val="0070C0"/>
                </a:solidFill>
              </a:rPr>
              <a:t>		return s // returning an array</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Tree>
    <p:extLst>
      <p:ext uri="{BB962C8B-B14F-4D97-AF65-F5344CB8AC3E}">
        <p14:creationId xmlns:p14="http://schemas.microsoft.com/office/powerpoint/2010/main" val="345189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a:bodyPr>
          <a:lstStyle/>
          <a:p>
            <a:endParaRPr lang="en-US" dirty="0"/>
          </a:p>
          <a:p>
            <a:r>
              <a:rPr lang="en-US" dirty="0"/>
              <a:t>To create the class, just </a:t>
            </a:r>
            <a:r>
              <a:rPr lang="en-US" u="sng" dirty="0"/>
              <a:t>write a function named after the class</a:t>
            </a:r>
            <a:r>
              <a:rPr lang="en-US" dirty="0"/>
              <a:t>.</a:t>
            </a:r>
          </a:p>
          <a:p>
            <a:pPr>
              <a:buFont typeface="Courier New" panose="02070309020205020404" pitchFamily="49" charset="0"/>
              <a:buChar char="o"/>
            </a:pPr>
            <a:r>
              <a:rPr lang="en-US" dirty="0"/>
              <a:t>This function can accept arguments and can create properties and methods for objects in that class. </a:t>
            </a:r>
          </a:p>
          <a:p>
            <a:pPr>
              <a:buFont typeface="Courier New" panose="02070309020205020404" pitchFamily="49" charset="0"/>
              <a:buChar char="o"/>
            </a:pPr>
            <a:endParaRPr lang="en-US" dirty="0"/>
          </a:p>
          <a:p>
            <a:r>
              <a:rPr lang="en-US" dirty="0"/>
              <a:t>The function is called a </a:t>
            </a:r>
            <a:r>
              <a:rPr lang="en-US" b="1" i="1" dirty="0"/>
              <a:t>constructor</a:t>
            </a:r>
            <a:r>
              <a:rPr lang="en-US" dirty="0"/>
              <a:t>.</a:t>
            </a:r>
          </a:p>
          <a:p>
            <a:endParaRPr lang="en-US" dirty="0">
              <a:solidFill>
                <a:srgbClr val="0070C0"/>
              </a:solidFill>
            </a:endParaRPr>
          </a:p>
        </p:txBody>
      </p:sp>
    </p:spTree>
    <p:extLst>
      <p:ext uri="{BB962C8B-B14F-4D97-AF65-F5344CB8AC3E}">
        <p14:creationId xmlns:p14="http://schemas.microsoft.com/office/powerpoint/2010/main" val="300162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function User(forename, username, password)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this.forename</a:t>
            </a:r>
            <a:r>
              <a:rPr lang="en-US" dirty="0">
                <a:solidFill>
                  <a:srgbClr val="0070C0"/>
                </a:solidFill>
              </a:rPr>
              <a:t> = forename</a:t>
            </a:r>
          </a:p>
          <a:p>
            <a:pPr marL="457200" lvl="1" indent="0">
              <a:buNone/>
            </a:pPr>
            <a:r>
              <a:rPr lang="en-US" dirty="0">
                <a:solidFill>
                  <a:srgbClr val="0070C0"/>
                </a:solidFill>
              </a:rPr>
              <a:t>		</a:t>
            </a:r>
            <a:r>
              <a:rPr lang="en-US" dirty="0" err="1">
                <a:solidFill>
                  <a:srgbClr val="0070C0"/>
                </a:solidFill>
              </a:rPr>
              <a:t>this.username</a:t>
            </a:r>
            <a:r>
              <a:rPr lang="en-US" dirty="0">
                <a:solidFill>
                  <a:srgbClr val="0070C0"/>
                </a:solidFill>
              </a:rPr>
              <a:t> = username</a:t>
            </a:r>
          </a:p>
          <a:p>
            <a:pPr marL="457200" lvl="1" indent="0">
              <a:buNone/>
            </a:pPr>
            <a:r>
              <a:rPr lang="en-US" dirty="0">
                <a:solidFill>
                  <a:srgbClr val="0070C0"/>
                </a:solidFill>
              </a:rPr>
              <a:t>		</a:t>
            </a:r>
            <a:r>
              <a:rPr lang="en-US" dirty="0" err="1">
                <a:solidFill>
                  <a:srgbClr val="0070C0"/>
                </a:solidFill>
              </a:rPr>
              <a:t>this.password</a:t>
            </a:r>
            <a:r>
              <a:rPr lang="en-US" dirty="0">
                <a:solidFill>
                  <a:srgbClr val="0070C0"/>
                </a:solidFill>
              </a:rPr>
              <a:t> = password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this.showUser</a:t>
            </a:r>
            <a:r>
              <a:rPr lang="en-US" dirty="0">
                <a:solidFill>
                  <a:srgbClr val="0070C0"/>
                </a:solidFill>
              </a:rPr>
              <a:t> = function()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("Forename: " + </a:t>
            </a:r>
            <a:r>
              <a:rPr lang="en-US" dirty="0" err="1">
                <a:solidFill>
                  <a:srgbClr val="0070C0"/>
                </a:solidFill>
              </a:rPr>
              <a:t>this.forename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("Username: " + </a:t>
            </a:r>
            <a:r>
              <a:rPr lang="en-US" dirty="0" err="1">
                <a:solidFill>
                  <a:srgbClr val="0070C0"/>
                </a:solidFill>
              </a:rPr>
              <a:t>this.username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("Password: " + </a:t>
            </a:r>
            <a:r>
              <a:rPr lang="en-US" dirty="0" err="1">
                <a:solidFill>
                  <a:srgbClr val="0070C0"/>
                </a:solidFill>
              </a:rPr>
              <a:t>this.password</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
        <p:nvSpPr>
          <p:cNvPr id="5" name="Rectangle 4">
            <a:extLst>
              <a:ext uri="{FF2B5EF4-FFF2-40B4-BE49-F238E27FC236}">
                <a16:creationId xmlns:a16="http://schemas.microsoft.com/office/drawing/2014/main" id="{57EC930F-DCC0-41BE-AB5E-E9E390C3A1B1}"/>
              </a:ext>
            </a:extLst>
          </p:cNvPr>
          <p:cNvSpPr/>
          <p:nvPr/>
        </p:nvSpPr>
        <p:spPr>
          <a:xfrm>
            <a:off x="7936301" y="2190958"/>
            <a:ext cx="3969589" cy="1569660"/>
          </a:xfrm>
          <a:prstGeom prst="rect">
            <a:avLst/>
          </a:prstGeom>
        </p:spPr>
        <p:txBody>
          <a:bodyPr wrap="square">
            <a:spAutoFit/>
          </a:bodyPr>
          <a:lstStyle/>
          <a:p>
            <a:r>
              <a:rPr lang="en-US" sz="2400" dirty="0">
                <a:latin typeface="MinionPro-Regular"/>
              </a:rPr>
              <a:t>When the program creates an instance of </a:t>
            </a:r>
            <a:r>
              <a:rPr lang="en-US" sz="2400" dirty="0">
                <a:latin typeface="UbuntuMono-Regular"/>
              </a:rPr>
              <a:t>User </a:t>
            </a:r>
            <a:r>
              <a:rPr lang="en-US" sz="2400" dirty="0">
                <a:latin typeface="MinionPro-Regular"/>
              </a:rPr>
              <a:t>by running this function, </a:t>
            </a:r>
            <a:r>
              <a:rPr lang="en-US" sz="2400" b="1" dirty="0">
                <a:solidFill>
                  <a:srgbClr val="0070C0"/>
                </a:solidFill>
                <a:latin typeface="UbuntuMono-Regular"/>
              </a:rPr>
              <a:t>this</a:t>
            </a:r>
            <a:r>
              <a:rPr lang="en-US" sz="2400" dirty="0">
                <a:latin typeface="UbuntuMono-Regular"/>
              </a:rPr>
              <a:t> </a:t>
            </a:r>
            <a:r>
              <a:rPr lang="en-US" sz="2400" dirty="0">
                <a:latin typeface="MinionPro-Regular"/>
              </a:rPr>
              <a:t>refers to the instance being created</a:t>
            </a:r>
            <a:endParaRPr lang="en-US" sz="2400" dirty="0"/>
          </a:p>
        </p:txBody>
      </p:sp>
    </p:spTree>
    <p:extLst>
      <p:ext uri="{BB962C8B-B14F-4D97-AF65-F5344CB8AC3E}">
        <p14:creationId xmlns:p14="http://schemas.microsoft.com/office/powerpoint/2010/main" val="183957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function User(forename, username, password)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this.forename</a:t>
            </a:r>
            <a:r>
              <a:rPr lang="en-US" dirty="0">
                <a:solidFill>
                  <a:srgbClr val="0070C0"/>
                </a:solidFill>
              </a:rPr>
              <a:t> = forename</a:t>
            </a:r>
          </a:p>
          <a:p>
            <a:pPr marL="457200" lvl="1" indent="0">
              <a:buNone/>
            </a:pPr>
            <a:r>
              <a:rPr lang="en-US" dirty="0">
                <a:solidFill>
                  <a:srgbClr val="0070C0"/>
                </a:solidFill>
              </a:rPr>
              <a:t>		</a:t>
            </a:r>
            <a:r>
              <a:rPr lang="en-US" dirty="0" err="1">
                <a:solidFill>
                  <a:srgbClr val="0070C0"/>
                </a:solidFill>
              </a:rPr>
              <a:t>this.username</a:t>
            </a:r>
            <a:r>
              <a:rPr lang="en-US" dirty="0">
                <a:solidFill>
                  <a:srgbClr val="0070C0"/>
                </a:solidFill>
              </a:rPr>
              <a:t> = username</a:t>
            </a:r>
          </a:p>
          <a:p>
            <a:pPr marL="457200" lvl="1" indent="0">
              <a:buNone/>
            </a:pPr>
            <a:r>
              <a:rPr lang="en-US" dirty="0">
                <a:solidFill>
                  <a:srgbClr val="0070C0"/>
                </a:solidFill>
              </a:rPr>
              <a:t>		</a:t>
            </a:r>
            <a:r>
              <a:rPr lang="en-US" dirty="0" err="1">
                <a:solidFill>
                  <a:srgbClr val="0070C0"/>
                </a:solidFill>
              </a:rPr>
              <a:t>this.password</a:t>
            </a:r>
            <a:r>
              <a:rPr lang="en-US" dirty="0">
                <a:solidFill>
                  <a:srgbClr val="0070C0"/>
                </a:solidFill>
              </a:rPr>
              <a:t> = password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this.showUser</a:t>
            </a:r>
            <a:r>
              <a:rPr lang="en-US" dirty="0">
                <a:solidFill>
                  <a:srgbClr val="0070C0"/>
                </a:solidFill>
              </a:rPr>
              <a:t> = function()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("Forename: " + </a:t>
            </a:r>
            <a:r>
              <a:rPr lang="en-US" dirty="0" err="1">
                <a:solidFill>
                  <a:srgbClr val="0070C0"/>
                </a:solidFill>
              </a:rPr>
              <a:t>this.forename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("Username: " + </a:t>
            </a:r>
            <a:r>
              <a:rPr lang="en-US" dirty="0" err="1">
                <a:solidFill>
                  <a:srgbClr val="0070C0"/>
                </a:solidFill>
              </a:rPr>
              <a:t>this.username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("Password: " + </a:t>
            </a:r>
            <a:r>
              <a:rPr lang="en-US" dirty="0" err="1">
                <a:solidFill>
                  <a:srgbClr val="0070C0"/>
                </a:solidFill>
              </a:rPr>
              <a:t>this.password</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
        <p:nvSpPr>
          <p:cNvPr id="5" name="Rectangle 4">
            <a:extLst>
              <a:ext uri="{FF2B5EF4-FFF2-40B4-BE49-F238E27FC236}">
                <a16:creationId xmlns:a16="http://schemas.microsoft.com/office/drawing/2014/main" id="{57EC930F-DCC0-41BE-AB5E-E9E390C3A1B1}"/>
              </a:ext>
            </a:extLst>
          </p:cNvPr>
          <p:cNvSpPr/>
          <p:nvPr/>
        </p:nvSpPr>
        <p:spPr>
          <a:xfrm>
            <a:off x="8005312" y="1492705"/>
            <a:ext cx="3969589" cy="2677656"/>
          </a:xfrm>
          <a:prstGeom prst="rect">
            <a:avLst/>
          </a:prstGeom>
        </p:spPr>
        <p:txBody>
          <a:bodyPr wrap="square">
            <a:spAutoFit/>
          </a:bodyPr>
          <a:lstStyle/>
          <a:p>
            <a:r>
              <a:rPr lang="en-US" sz="2400" dirty="0"/>
              <a:t>The syntax shown here is new and rather complicated, but its purpose is to </a:t>
            </a:r>
            <a:r>
              <a:rPr lang="en-US" sz="2400" b="1" dirty="0">
                <a:solidFill>
                  <a:srgbClr val="002060"/>
                </a:solidFill>
              </a:rPr>
              <a:t>tie </a:t>
            </a:r>
            <a:r>
              <a:rPr lang="en-US" sz="2400" b="1" dirty="0" err="1">
                <a:solidFill>
                  <a:srgbClr val="002060"/>
                </a:solidFill>
              </a:rPr>
              <a:t>showUser</a:t>
            </a:r>
            <a:r>
              <a:rPr lang="en-US" sz="2400" b="1" dirty="0">
                <a:solidFill>
                  <a:srgbClr val="002060"/>
                </a:solidFill>
              </a:rPr>
              <a:t> to the User class</a:t>
            </a:r>
            <a:r>
              <a:rPr lang="en-US" sz="2400" dirty="0"/>
              <a:t>. </a:t>
            </a:r>
          </a:p>
          <a:p>
            <a:r>
              <a:rPr lang="en-US" sz="2400" dirty="0"/>
              <a:t>Thus, </a:t>
            </a:r>
            <a:r>
              <a:rPr lang="en-US" sz="2400" dirty="0" err="1">
                <a:solidFill>
                  <a:srgbClr val="0070C0"/>
                </a:solidFill>
              </a:rPr>
              <a:t>showUser</a:t>
            </a:r>
            <a:r>
              <a:rPr lang="en-US" sz="2400" dirty="0"/>
              <a:t> comes into being as a method of the User class</a:t>
            </a:r>
          </a:p>
        </p:txBody>
      </p:sp>
      <p:cxnSp>
        <p:nvCxnSpPr>
          <p:cNvPr id="6" name="Straight Arrow Connector 5">
            <a:extLst>
              <a:ext uri="{FF2B5EF4-FFF2-40B4-BE49-F238E27FC236}">
                <a16:creationId xmlns:a16="http://schemas.microsoft.com/office/drawing/2014/main" id="{6306958C-3AA1-43F5-A913-561781D8AD6E}"/>
              </a:ext>
            </a:extLst>
          </p:cNvPr>
          <p:cNvCxnSpPr>
            <a:cxnSpLocks/>
          </p:cNvCxnSpPr>
          <p:nvPr/>
        </p:nvCxnSpPr>
        <p:spPr>
          <a:xfrm flipH="1">
            <a:off x="6161649" y="2932981"/>
            <a:ext cx="1533114" cy="9919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787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912801"/>
          </a:xfrm>
        </p:spPr>
        <p:txBody>
          <a:bodyPr>
            <a:normAutofit fontScale="850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function User(forename, username, password)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this.forename</a:t>
            </a:r>
            <a:r>
              <a:rPr lang="en-US" dirty="0">
                <a:solidFill>
                  <a:srgbClr val="0070C0"/>
                </a:solidFill>
              </a:rPr>
              <a:t> = forename</a:t>
            </a:r>
          </a:p>
          <a:p>
            <a:pPr marL="457200" lvl="1" indent="0">
              <a:buNone/>
            </a:pPr>
            <a:r>
              <a:rPr lang="en-US" dirty="0">
                <a:solidFill>
                  <a:srgbClr val="0070C0"/>
                </a:solidFill>
              </a:rPr>
              <a:t>		</a:t>
            </a:r>
            <a:r>
              <a:rPr lang="en-US" dirty="0" err="1">
                <a:solidFill>
                  <a:srgbClr val="0070C0"/>
                </a:solidFill>
              </a:rPr>
              <a:t>this.username</a:t>
            </a:r>
            <a:r>
              <a:rPr lang="en-US" dirty="0">
                <a:solidFill>
                  <a:srgbClr val="0070C0"/>
                </a:solidFill>
              </a:rPr>
              <a:t> = username</a:t>
            </a:r>
          </a:p>
          <a:p>
            <a:pPr marL="457200" lvl="1" indent="0">
              <a:buNone/>
            </a:pPr>
            <a:r>
              <a:rPr lang="en-US" dirty="0">
                <a:solidFill>
                  <a:srgbClr val="0070C0"/>
                </a:solidFill>
              </a:rPr>
              <a:t>		</a:t>
            </a:r>
            <a:r>
              <a:rPr lang="en-US" dirty="0" err="1">
                <a:solidFill>
                  <a:srgbClr val="0070C0"/>
                </a:solidFill>
              </a:rPr>
              <a:t>this.password</a:t>
            </a:r>
            <a:r>
              <a:rPr lang="en-US" dirty="0">
                <a:solidFill>
                  <a:srgbClr val="0070C0"/>
                </a:solidFill>
              </a:rPr>
              <a:t> = password</a:t>
            </a:r>
          </a:p>
          <a:p>
            <a:pPr marL="457200" lvl="1" indent="0">
              <a:buNone/>
            </a:pPr>
            <a:r>
              <a:rPr lang="en-US" dirty="0">
                <a:solidFill>
                  <a:srgbClr val="0070C0"/>
                </a:solidFill>
              </a:rPr>
              <a:t>		</a:t>
            </a:r>
            <a:r>
              <a:rPr lang="en-US" dirty="0" err="1">
                <a:solidFill>
                  <a:srgbClr val="0070C0"/>
                </a:solidFill>
              </a:rPr>
              <a:t>this.showUser</a:t>
            </a:r>
            <a:r>
              <a:rPr lang="en-US" dirty="0">
                <a:solidFill>
                  <a:srgbClr val="0070C0"/>
                </a:solidFill>
              </a:rPr>
              <a:t> = </a:t>
            </a:r>
            <a:r>
              <a:rPr lang="en-US" dirty="0" err="1">
                <a:solidFill>
                  <a:srgbClr val="0070C0"/>
                </a:solidFill>
              </a:rPr>
              <a:t>showUser</a:t>
            </a:r>
            <a:endParaRPr lang="en-US" dirty="0">
              <a:solidFill>
                <a:srgbClr val="0070C0"/>
              </a:solidFill>
            </a:endParaRPr>
          </a:p>
          <a:p>
            <a:pPr marL="457200" lvl="1" indent="0">
              <a:buNone/>
            </a:pPr>
            <a:r>
              <a:rPr lang="en-US" dirty="0">
                <a:solidFill>
                  <a:srgbClr val="0070C0"/>
                </a:solidFill>
              </a:rPr>
              <a:t>	}</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showUser</a:t>
            </a:r>
            <a:r>
              <a:rPr lang="en-US" dirty="0">
                <a:solidFill>
                  <a:srgbClr val="0070C0"/>
                </a:solidFill>
              </a:rPr>
              <a:t>()  // Outside of the class</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("Forename: " + </a:t>
            </a:r>
            <a:r>
              <a:rPr lang="en-US" dirty="0" err="1">
                <a:solidFill>
                  <a:srgbClr val="0070C0"/>
                </a:solidFill>
              </a:rPr>
              <a:t>this.forename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("Username: " + </a:t>
            </a:r>
            <a:r>
              <a:rPr lang="en-US" dirty="0" err="1">
                <a:solidFill>
                  <a:srgbClr val="0070C0"/>
                </a:solidFill>
              </a:rPr>
              <a:t>this.username</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("Password: " + </a:t>
            </a:r>
            <a:r>
              <a:rPr lang="en-US" dirty="0" err="1">
                <a:solidFill>
                  <a:srgbClr val="0070C0"/>
                </a:solidFill>
              </a:rPr>
              <a:t>this.password</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
        <p:nvSpPr>
          <p:cNvPr id="5" name="Rectangle 4">
            <a:extLst>
              <a:ext uri="{FF2B5EF4-FFF2-40B4-BE49-F238E27FC236}">
                <a16:creationId xmlns:a16="http://schemas.microsoft.com/office/drawing/2014/main" id="{57EC930F-DCC0-41BE-AB5E-E9E390C3A1B1}"/>
              </a:ext>
            </a:extLst>
          </p:cNvPr>
          <p:cNvSpPr/>
          <p:nvPr/>
        </p:nvSpPr>
        <p:spPr>
          <a:xfrm>
            <a:off x="8005312" y="1492705"/>
            <a:ext cx="3969589" cy="1200329"/>
          </a:xfrm>
          <a:prstGeom prst="rect">
            <a:avLst/>
          </a:prstGeom>
        </p:spPr>
        <p:txBody>
          <a:bodyPr wrap="square">
            <a:spAutoFit/>
          </a:bodyPr>
          <a:lstStyle/>
          <a:p>
            <a:r>
              <a:rPr lang="en-US" sz="2400" dirty="0"/>
              <a:t>However, you can also refer to functions defined outside the constructor</a:t>
            </a:r>
          </a:p>
        </p:txBody>
      </p:sp>
      <p:cxnSp>
        <p:nvCxnSpPr>
          <p:cNvPr id="6" name="Straight Arrow Connector 5">
            <a:extLst>
              <a:ext uri="{FF2B5EF4-FFF2-40B4-BE49-F238E27FC236}">
                <a16:creationId xmlns:a16="http://schemas.microsoft.com/office/drawing/2014/main" id="{6306958C-3AA1-43F5-A913-561781D8AD6E}"/>
              </a:ext>
            </a:extLst>
          </p:cNvPr>
          <p:cNvCxnSpPr/>
          <p:nvPr/>
        </p:nvCxnSpPr>
        <p:spPr>
          <a:xfrm flipH="1">
            <a:off x="6763109" y="2932981"/>
            <a:ext cx="931653" cy="12373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2141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a:xfrm>
            <a:off x="838200" y="1825624"/>
            <a:ext cx="10515600" cy="4689475"/>
          </a:xfrm>
        </p:spPr>
        <p:txBody>
          <a:bodyPr>
            <a:normAutofit fontScale="92500" lnSpcReduction="10000"/>
          </a:bodyPr>
          <a:lstStyle/>
          <a:p>
            <a:r>
              <a:rPr lang="en-US" dirty="0"/>
              <a:t>To create an instance of the class User, you can use a statement such as the following:</a:t>
            </a:r>
          </a:p>
          <a:p>
            <a:endParaRPr lang="en-US" sz="1200" dirty="0"/>
          </a:p>
          <a:p>
            <a:pPr marL="457200" lvl="1" indent="0">
              <a:buNone/>
            </a:pPr>
            <a:r>
              <a:rPr lang="en-US" dirty="0">
                <a:solidFill>
                  <a:srgbClr val="0070C0"/>
                </a:solidFill>
              </a:rPr>
              <a:t>details = new User("Wolfgang", "</a:t>
            </a:r>
            <a:r>
              <a:rPr lang="en-US" dirty="0" err="1">
                <a:solidFill>
                  <a:srgbClr val="0070C0"/>
                </a:solidFill>
              </a:rPr>
              <a:t>w.a.mozart</a:t>
            </a:r>
            <a:r>
              <a:rPr lang="en-US" dirty="0">
                <a:solidFill>
                  <a:srgbClr val="0070C0"/>
                </a:solidFill>
              </a:rPr>
              <a:t>", "composer")</a:t>
            </a:r>
          </a:p>
          <a:p>
            <a:endParaRPr lang="en-US" sz="1200" dirty="0"/>
          </a:p>
          <a:p>
            <a:r>
              <a:rPr lang="en-US" dirty="0"/>
              <a:t>Or you can create an empty object, like this:</a:t>
            </a:r>
          </a:p>
          <a:p>
            <a:endParaRPr lang="en-US" sz="1200" dirty="0"/>
          </a:p>
          <a:p>
            <a:pPr marL="457200" lvl="1" indent="0">
              <a:buNone/>
            </a:pPr>
            <a:r>
              <a:rPr lang="en-US" dirty="0">
                <a:solidFill>
                  <a:srgbClr val="0070C0"/>
                </a:solidFill>
              </a:rPr>
              <a:t>details = new User()</a:t>
            </a:r>
          </a:p>
          <a:p>
            <a:endParaRPr lang="en-US" sz="1200" dirty="0"/>
          </a:p>
          <a:p>
            <a:pPr marL="0" indent="0">
              <a:buNone/>
            </a:pPr>
            <a:r>
              <a:rPr lang="en-US" dirty="0"/>
              <a:t>     and then populate it later, like this:</a:t>
            </a:r>
          </a:p>
          <a:p>
            <a:endParaRPr lang="en-US" sz="1200" dirty="0"/>
          </a:p>
          <a:p>
            <a:pPr marL="457200" lvl="1" indent="0">
              <a:buNone/>
            </a:pPr>
            <a:r>
              <a:rPr lang="en-US" dirty="0" err="1">
                <a:solidFill>
                  <a:srgbClr val="0070C0"/>
                </a:solidFill>
              </a:rPr>
              <a:t>details.forename</a:t>
            </a:r>
            <a:r>
              <a:rPr lang="en-US" dirty="0">
                <a:solidFill>
                  <a:srgbClr val="0070C0"/>
                </a:solidFill>
              </a:rPr>
              <a:t> = "Wolfgang"</a:t>
            </a:r>
          </a:p>
          <a:p>
            <a:pPr marL="457200" lvl="1" indent="0">
              <a:buNone/>
            </a:pPr>
            <a:r>
              <a:rPr lang="en-US" dirty="0" err="1">
                <a:solidFill>
                  <a:srgbClr val="0070C0"/>
                </a:solidFill>
              </a:rPr>
              <a:t>details.username</a:t>
            </a:r>
            <a:r>
              <a:rPr lang="en-US" dirty="0">
                <a:solidFill>
                  <a:srgbClr val="0070C0"/>
                </a:solidFill>
              </a:rPr>
              <a:t> = "</a:t>
            </a:r>
            <a:r>
              <a:rPr lang="en-US" dirty="0" err="1">
                <a:solidFill>
                  <a:srgbClr val="0070C0"/>
                </a:solidFill>
              </a:rPr>
              <a:t>w.a.mozart</a:t>
            </a:r>
            <a:r>
              <a:rPr lang="en-US" dirty="0">
                <a:solidFill>
                  <a:srgbClr val="0070C0"/>
                </a:solidFill>
              </a:rPr>
              <a:t>"</a:t>
            </a:r>
          </a:p>
          <a:p>
            <a:pPr marL="457200" lvl="1" indent="0">
              <a:buNone/>
            </a:pPr>
            <a:r>
              <a:rPr lang="en-US" dirty="0" err="1">
                <a:solidFill>
                  <a:srgbClr val="0070C0"/>
                </a:solidFill>
              </a:rPr>
              <a:t>details.password</a:t>
            </a:r>
            <a:r>
              <a:rPr lang="en-US" dirty="0">
                <a:solidFill>
                  <a:srgbClr val="0070C0"/>
                </a:solidFill>
              </a:rPr>
              <a:t> = "composer“</a:t>
            </a:r>
          </a:p>
          <a:p>
            <a:endParaRPr lang="en-US" sz="1000" dirty="0"/>
          </a:p>
        </p:txBody>
      </p:sp>
    </p:spTree>
    <p:extLst>
      <p:ext uri="{BB962C8B-B14F-4D97-AF65-F5344CB8AC3E}">
        <p14:creationId xmlns:p14="http://schemas.microsoft.com/office/powerpoint/2010/main" val="82111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13233</TotalTime>
  <Words>2035</Words>
  <Application>Microsoft Office PowerPoint</Application>
  <PresentationFormat>Widescreen</PresentationFormat>
  <Paragraphs>485</Paragraphs>
  <Slides>36</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MinionPro-Regular</vt:lpstr>
      <vt:lpstr>UbuntuMono-Regular</vt:lpstr>
      <vt:lpstr>Wingdings</vt:lpstr>
      <vt:lpstr>Office Theme</vt:lpstr>
      <vt:lpstr>Defining a function</vt:lpstr>
      <vt:lpstr>Defining a function</vt:lpstr>
      <vt:lpstr>Defining a function</vt:lpstr>
      <vt:lpstr>Defining a function</vt:lpstr>
      <vt:lpstr>JavaScript Objects</vt:lpstr>
      <vt:lpstr>JavaScript Objects</vt:lpstr>
      <vt:lpstr>JavaScript Objects</vt:lpstr>
      <vt:lpstr>JavaScript Objects</vt:lpstr>
      <vt:lpstr>JavaScript Objects</vt:lpstr>
      <vt:lpstr>JavaScript Objects</vt:lpstr>
      <vt:lpstr>Accessing Objects</vt:lpstr>
      <vt:lpstr>The prototype Keyword</vt:lpstr>
      <vt:lpstr>The prototype Keyword</vt:lpstr>
      <vt:lpstr>The prototype Keyword</vt:lpstr>
      <vt:lpstr>The prototype Keyword</vt:lpstr>
      <vt:lpstr>The prototype Keyword</vt:lpstr>
      <vt:lpstr>Static methods and properties</vt:lpstr>
      <vt:lpstr>Extending JavaScript objects</vt:lpstr>
      <vt:lpstr>Extending JavaScript objects</vt:lpstr>
      <vt:lpstr>Numeric Arrays</vt:lpstr>
      <vt:lpstr>Assigning element values</vt:lpstr>
      <vt:lpstr>Assigning element values</vt:lpstr>
      <vt:lpstr>Assignment using the array keyword</vt:lpstr>
      <vt:lpstr>Associative Arrays</vt:lpstr>
      <vt:lpstr>Associative Arrays</vt:lpstr>
      <vt:lpstr>Associative Arrays</vt:lpstr>
      <vt:lpstr>Multidimensional Arrays</vt:lpstr>
      <vt:lpstr>concat</vt:lpstr>
      <vt:lpstr>concat</vt:lpstr>
      <vt:lpstr>forEach (for non-IE browsers)</vt:lpstr>
      <vt:lpstr>forEach (for non-IE browsers)</vt:lpstr>
      <vt:lpstr>forEach (a cross-browser solution)</vt:lpstr>
      <vt:lpstr>push and pop</vt:lpstr>
      <vt:lpstr>push and pop</vt:lpstr>
      <vt:lpstr>Using reverse</vt:lpstr>
      <vt:lpstr>Using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Fabio Di Troia</dc:creator>
  <cp:lastModifiedBy>Fabio Di Troia</cp:lastModifiedBy>
  <cp:revision>1</cp:revision>
  <dcterms:created xsi:type="dcterms:W3CDTF">2017-11-11T21:51:25Z</dcterms:created>
  <dcterms:modified xsi:type="dcterms:W3CDTF">2017-11-29T22:00:40Z</dcterms:modified>
</cp:coreProperties>
</file>