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3" r:id="rId7"/>
    <p:sldId id="261" r:id="rId8"/>
    <p:sldId id="264" r:id="rId9"/>
    <p:sldId id="262" r:id="rId10"/>
    <p:sldId id="265" r:id="rId11"/>
    <p:sldId id="267" r:id="rId12"/>
    <p:sldId id="268" r:id="rId13"/>
    <p:sldId id="269" r:id="rId14"/>
    <p:sldId id="270" r:id="rId15"/>
    <p:sldId id="266" r:id="rId16"/>
    <p:sldId id="271" r:id="rId17"/>
    <p:sldId id="272" r:id="rId18"/>
    <p:sldId id="277" r:id="rId19"/>
    <p:sldId id="273" r:id="rId20"/>
    <p:sldId id="274" r:id="rId21"/>
    <p:sldId id="275" r:id="rId22"/>
    <p:sldId id="278" r:id="rId23"/>
    <p:sldId id="279" r:id="rId24"/>
    <p:sldId id="280" r:id="rId25"/>
    <p:sldId id="276"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0775" autoAdjust="0"/>
  </p:normalViewPr>
  <p:slideViewPr>
    <p:cSldViewPr snapToGrid="0">
      <p:cViewPr varScale="1">
        <p:scale>
          <a:sx n="66" d="100"/>
          <a:sy n="66"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E5242-486F-4F32-9975-78494529341C}"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F6E38-0A58-4158-9938-704053D1A012}" type="slidenum">
              <a:rPr lang="en-US" smtClean="0"/>
              <a:t>‹#›</a:t>
            </a:fld>
            <a:endParaRPr lang="en-US"/>
          </a:p>
        </p:txBody>
      </p:sp>
    </p:spTree>
    <p:extLst>
      <p:ext uri="{BB962C8B-B14F-4D97-AF65-F5344CB8AC3E}">
        <p14:creationId xmlns:p14="http://schemas.microsoft.com/office/powerpoint/2010/main" val="2546474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you can see, the only JavaScript used within the form’s HTML is the call to return buried in the </a:t>
            </a:r>
            <a:r>
              <a:rPr lang="en-US" sz="1200" b="0" i="0" u="none" strike="noStrike" kern="1200" baseline="0" dirty="0" err="1">
                <a:solidFill>
                  <a:schemeClr val="tx1"/>
                </a:solidFill>
                <a:latin typeface="+mn-lt"/>
                <a:ea typeface="+mn-ea"/>
                <a:cs typeface="+mn-cs"/>
              </a:rPr>
              <a:t>onSubmit</a:t>
            </a:r>
            <a:r>
              <a:rPr lang="en-US" sz="1200" b="0" i="0" u="none" strike="noStrike" kern="1200" baseline="0" dirty="0">
                <a:solidFill>
                  <a:schemeClr val="tx1"/>
                </a:solidFill>
                <a:latin typeface="+mn-lt"/>
                <a:ea typeface="+mn-ea"/>
                <a:cs typeface="+mn-cs"/>
              </a:rPr>
              <a:t> attribute. </a:t>
            </a:r>
          </a:p>
          <a:p>
            <a:r>
              <a:rPr lang="en-US" sz="1200" b="0" i="0" u="none" strike="noStrike" kern="1200" baseline="0" dirty="0">
                <a:solidFill>
                  <a:schemeClr val="tx1"/>
                </a:solidFill>
                <a:latin typeface="+mn-lt"/>
                <a:ea typeface="+mn-ea"/>
                <a:cs typeface="+mn-cs"/>
              </a:rPr>
              <a:t>Browsers with JavaScript disabled or not available will simply ignore the </a:t>
            </a:r>
            <a:r>
              <a:rPr lang="en-US" sz="1200" b="0" i="0" u="none" strike="noStrike" kern="1200" baseline="0" dirty="0" err="1">
                <a:solidFill>
                  <a:schemeClr val="tx1"/>
                </a:solidFill>
                <a:latin typeface="+mn-lt"/>
                <a:ea typeface="+mn-ea"/>
                <a:cs typeface="+mn-cs"/>
              </a:rPr>
              <a:t>onSubmit</a:t>
            </a:r>
            <a:r>
              <a:rPr lang="en-US" sz="1200" b="0" i="0" u="none" strike="noStrike" kern="1200" baseline="0" dirty="0">
                <a:solidFill>
                  <a:schemeClr val="tx1"/>
                </a:solidFill>
                <a:latin typeface="+mn-lt"/>
                <a:ea typeface="+mn-ea"/>
                <a:cs typeface="+mn-cs"/>
              </a:rPr>
              <a:t> attribute, and the HTML will display just fine.</a:t>
            </a:r>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7</a:t>
            </a:fld>
            <a:endParaRPr lang="en-US"/>
          </a:p>
        </p:txBody>
      </p:sp>
    </p:spTree>
    <p:extLst>
      <p:ext uri="{BB962C8B-B14F-4D97-AF65-F5344CB8AC3E}">
        <p14:creationId xmlns:p14="http://schemas.microsoft.com/office/powerpoint/2010/main" val="332434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21</a:t>
            </a:fld>
            <a:endParaRPr lang="en-US"/>
          </a:p>
        </p:txBody>
      </p:sp>
    </p:spTree>
    <p:extLst>
      <p:ext uri="{BB962C8B-B14F-4D97-AF65-F5344CB8AC3E}">
        <p14:creationId xmlns:p14="http://schemas.microsoft.com/office/powerpoint/2010/main" val="4254746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22</a:t>
            </a:fld>
            <a:endParaRPr lang="en-US"/>
          </a:p>
        </p:txBody>
      </p:sp>
    </p:spTree>
    <p:extLst>
      <p:ext uri="{BB962C8B-B14F-4D97-AF65-F5344CB8AC3E}">
        <p14:creationId xmlns:p14="http://schemas.microsoft.com/office/powerpoint/2010/main" val="888753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23</a:t>
            </a:fld>
            <a:endParaRPr lang="en-US"/>
          </a:p>
        </p:txBody>
      </p:sp>
    </p:spTree>
    <p:extLst>
      <p:ext uri="{BB962C8B-B14F-4D97-AF65-F5344CB8AC3E}">
        <p14:creationId xmlns:p14="http://schemas.microsoft.com/office/powerpoint/2010/main" val="354390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24</a:t>
            </a:fld>
            <a:endParaRPr lang="en-US"/>
          </a:p>
        </p:txBody>
      </p:sp>
    </p:spTree>
    <p:extLst>
      <p:ext uri="{BB962C8B-B14F-4D97-AF65-F5344CB8AC3E}">
        <p14:creationId xmlns:p14="http://schemas.microsoft.com/office/powerpoint/2010/main" val="137583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Requiring a space afterward ensures that matching will continue right through to the end of a number.</a:t>
            </a:r>
            <a:endParaRPr lang="en-US" dirty="0">
              <a:solidFill>
                <a:srgbClr val="0070C0"/>
              </a:solidFill>
            </a:endParaRPr>
          </a:p>
        </p:txBody>
      </p:sp>
      <p:sp>
        <p:nvSpPr>
          <p:cNvPr id="4" name="Slide Number Placeholder 3"/>
          <p:cNvSpPr>
            <a:spLocks noGrp="1"/>
          </p:cNvSpPr>
          <p:nvPr>
            <p:ph type="sldNum" sz="quarter" idx="10"/>
          </p:nvPr>
        </p:nvSpPr>
        <p:spPr/>
        <p:txBody>
          <a:bodyPr/>
          <a:lstStyle/>
          <a:p>
            <a:fld id="{116F6E38-0A58-4158-9938-704053D1A012}" type="slidenum">
              <a:rPr lang="en-US" smtClean="0"/>
              <a:t>25</a:t>
            </a:fld>
            <a:endParaRPr lang="en-US"/>
          </a:p>
        </p:txBody>
      </p:sp>
    </p:spTree>
    <p:extLst>
      <p:ext uri="{BB962C8B-B14F-4D97-AF65-F5344CB8AC3E}">
        <p14:creationId xmlns:p14="http://schemas.microsoft.com/office/powerpoint/2010/main" val="1824387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p:txBody>
      </p:sp>
      <p:sp>
        <p:nvSpPr>
          <p:cNvPr id="4" name="Slide Number Placeholder 3"/>
          <p:cNvSpPr>
            <a:spLocks noGrp="1"/>
          </p:cNvSpPr>
          <p:nvPr>
            <p:ph type="sldNum" sz="quarter" idx="10"/>
          </p:nvPr>
        </p:nvSpPr>
        <p:spPr/>
        <p:txBody>
          <a:bodyPr/>
          <a:lstStyle/>
          <a:p>
            <a:fld id="{116F6E38-0A58-4158-9938-704053D1A012}" type="slidenum">
              <a:rPr lang="en-US" smtClean="0"/>
              <a:t>26</a:t>
            </a:fld>
            <a:endParaRPr lang="en-US"/>
          </a:p>
        </p:txBody>
      </p:sp>
    </p:spTree>
    <p:extLst>
      <p:ext uri="{BB962C8B-B14F-4D97-AF65-F5344CB8AC3E}">
        <p14:creationId xmlns:p14="http://schemas.microsoft.com/office/powerpoint/2010/main" val="2588199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p:txBody>
      </p:sp>
      <p:sp>
        <p:nvSpPr>
          <p:cNvPr id="4" name="Slide Number Placeholder 3"/>
          <p:cNvSpPr>
            <a:spLocks noGrp="1"/>
          </p:cNvSpPr>
          <p:nvPr>
            <p:ph type="sldNum" sz="quarter" idx="10"/>
          </p:nvPr>
        </p:nvSpPr>
        <p:spPr/>
        <p:txBody>
          <a:bodyPr/>
          <a:lstStyle/>
          <a:p>
            <a:fld id="{116F6E38-0A58-4158-9938-704053D1A012}" type="slidenum">
              <a:rPr lang="en-US" smtClean="0"/>
              <a:t>27</a:t>
            </a:fld>
            <a:endParaRPr lang="en-US"/>
          </a:p>
        </p:txBody>
      </p:sp>
    </p:spTree>
    <p:extLst>
      <p:ext uri="{BB962C8B-B14F-4D97-AF65-F5344CB8AC3E}">
        <p14:creationId xmlns:p14="http://schemas.microsoft.com/office/powerpoint/2010/main" val="2831714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name of the company officially contains an exclamation point!</a:t>
            </a:r>
            <a:endParaRPr lang="en-US" dirty="0">
              <a:solidFill>
                <a:srgbClr val="0070C0"/>
              </a:solidFill>
            </a:endParaRPr>
          </a:p>
        </p:txBody>
      </p:sp>
      <p:sp>
        <p:nvSpPr>
          <p:cNvPr id="4" name="Slide Number Placeholder 3"/>
          <p:cNvSpPr>
            <a:spLocks noGrp="1"/>
          </p:cNvSpPr>
          <p:nvPr>
            <p:ph type="sldNum" sz="quarter" idx="10"/>
          </p:nvPr>
        </p:nvSpPr>
        <p:spPr/>
        <p:txBody>
          <a:bodyPr/>
          <a:lstStyle/>
          <a:p>
            <a:fld id="{116F6E38-0A58-4158-9938-704053D1A012}" type="slidenum">
              <a:rPr lang="en-US" smtClean="0"/>
              <a:t>28</a:t>
            </a:fld>
            <a:endParaRPr lang="en-US"/>
          </a:p>
        </p:txBody>
      </p:sp>
    </p:spTree>
    <p:extLst>
      <p:ext uri="{BB962C8B-B14F-4D97-AF65-F5344CB8AC3E}">
        <p14:creationId xmlns:p14="http://schemas.microsoft.com/office/powerpoint/2010/main" val="183413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p:txBody>
      </p:sp>
      <p:sp>
        <p:nvSpPr>
          <p:cNvPr id="4" name="Slide Number Placeholder 3"/>
          <p:cNvSpPr>
            <a:spLocks noGrp="1"/>
          </p:cNvSpPr>
          <p:nvPr>
            <p:ph type="sldNum" sz="quarter" idx="10"/>
          </p:nvPr>
        </p:nvSpPr>
        <p:spPr/>
        <p:txBody>
          <a:bodyPr/>
          <a:lstStyle/>
          <a:p>
            <a:fld id="{116F6E38-0A58-4158-9938-704053D1A012}" type="slidenum">
              <a:rPr lang="en-US" smtClean="0"/>
              <a:t>29</a:t>
            </a:fld>
            <a:endParaRPr lang="en-US"/>
          </a:p>
        </p:txBody>
      </p:sp>
    </p:spTree>
    <p:extLst>
      <p:ext uri="{BB962C8B-B14F-4D97-AF65-F5344CB8AC3E}">
        <p14:creationId xmlns:p14="http://schemas.microsoft.com/office/powerpoint/2010/main" val="2342635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p:txBody>
      </p:sp>
      <p:sp>
        <p:nvSpPr>
          <p:cNvPr id="4" name="Slide Number Placeholder 3"/>
          <p:cNvSpPr>
            <a:spLocks noGrp="1"/>
          </p:cNvSpPr>
          <p:nvPr>
            <p:ph type="sldNum" sz="quarter" idx="10"/>
          </p:nvPr>
        </p:nvSpPr>
        <p:spPr/>
        <p:txBody>
          <a:bodyPr/>
          <a:lstStyle/>
          <a:p>
            <a:fld id="{116F6E38-0A58-4158-9938-704053D1A012}" type="slidenum">
              <a:rPr lang="en-US" smtClean="0"/>
              <a:t>30</a:t>
            </a:fld>
            <a:endParaRPr lang="en-US"/>
          </a:p>
        </p:txBody>
      </p:sp>
    </p:spTree>
    <p:extLst>
      <p:ext uri="{BB962C8B-B14F-4D97-AF65-F5344CB8AC3E}">
        <p14:creationId xmlns:p14="http://schemas.microsoft.com/office/powerpoint/2010/main" val="324354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a:solidFill>
                  <a:srgbClr val="0070C0"/>
                </a:solidFill>
                <a:latin typeface="+mn-lt"/>
                <a:ea typeface="+mn-ea"/>
                <a:cs typeface="+mn-cs"/>
              </a:rPr>
              <a:t>this</a:t>
            </a:r>
            <a:r>
              <a:rPr lang="en-US" sz="1200" b="0" i="0" u="none" strike="noStrike" kern="1200" baseline="0" dirty="0">
                <a:solidFill>
                  <a:schemeClr val="tx1"/>
                </a:solidFill>
                <a:latin typeface="+mn-lt"/>
                <a:ea typeface="+mn-ea"/>
                <a:cs typeface="+mn-cs"/>
              </a:rPr>
              <a:t> parameter is the current object (i.e., this form) and is passed to the validate function just discussed. </a:t>
            </a:r>
          </a:p>
          <a:p>
            <a:r>
              <a:rPr lang="en-US" sz="1200" b="0" i="0" u="none" strike="noStrike" kern="1200" baseline="0" dirty="0">
                <a:solidFill>
                  <a:schemeClr val="tx1"/>
                </a:solidFill>
                <a:latin typeface="+mn-lt"/>
                <a:ea typeface="+mn-ea"/>
                <a:cs typeface="+mn-cs"/>
              </a:rPr>
              <a:t>The validate function receives this parameter as the object form.</a:t>
            </a:r>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8</a:t>
            </a:fld>
            <a:endParaRPr lang="en-US"/>
          </a:p>
        </p:txBody>
      </p:sp>
    </p:spTree>
    <p:extLst>
      <p:ext uri="{BB962C8B-B14F-4D97-AF65-F5344CB8AC3E}">
        <p14:creationId xmlns:p14="http://schemas.microsoft.com/office/powerpoint/2010/main" val="4040899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may be somewhat confusing that ^ can mean “negate the character class” inside square brackets and “match the beginning of the line” if it’s at the beginning of the regular expression. Unfortunately, the same character is used for two different things, so take care when using it.</a:t>
            </a:r>
          </a:p>
        </p:txBody>
      </p:sp>
      <p:sp>
        <p:nvSpPr>
          <p:cNvPr id="4" name="Slide Number Placeholder 3"/>
          <p:cNvSpPr>
            <a:spLocks noGrp="1"/>
          </p:cNvSpPr>
          <p:nvPr>
            <p:ph type="sldNum" sz="quarter" idx="10"/>
          </p:nvPr>
        </p:nvSpPr>
        <p:spPr/>
        <p:txBody>
          <a:bodyPr/>
          <a:lstStyle/>
          <a:p>
            <a:fld id="{116F6E38-0A58-4158-9938-704053D1A012}" type="slidenum">
              <a:rPr lang="en-US" smtClean="0"/>
              <a:t>31</a:t>
            </a:fld>
            <a:endParaRPr lang="en-US"/>
          </a:p>
        </p:txBody>
      </p:sp>
    </p:spTree>
    <p:extLst>
      <p:ext uri="{BB962C8B-B14F-4D97-AF65-F5344CB8AC3E}">
        <p14:creationId xmlns:p14="http://schemas.microsoft.com/office/powerpoint/2010/main" val="1434289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examples</a:t>
            </a:r>
          </a:p>
        </p:txBody>
      </p:sp>
      <p:sp>
        <p:nvSpPr>
          <p:cNvPr id="4" name="Slide Number Placeholder 3"/>
          <p:cNvSpPr>
            <a:spLocks noGrp="1"/>
          </p:cNvSpPr>
          <p:nvPr>
            <p:ph type="sldNum" sz="quarter" idx="10"/>
          </p:nvPr>
        </p:nvSpPr>
        <p:spPr/>
        <p:txBody>
          <a:bodyPr/>
          <a:lstStyle/>
          <a:p>
            <a:fld id="{116F6E38-0A58-4158-9938-704053D1A012}" type="slidenum">
              <a:rPr lang="en-US" smtClean="0"/>
              <a:t>32</a:t>
            </a:fld>
            <a:endParaRPr lang="en-US"/>
          </a:p>
        </p:txBody>
      </p:sp>
    </p:spTree>
    <p:extLst>
      <p:ext uri="{BB962C8B-B14F-4D97-AF65-F5344CB8AC3E}">
        <p14:creationId xmlns:p14="http://schemas.microsoft.com/office/powerpoint/2010/main" val="2073220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34</a:t>
            </a:fld>
            <a:endParaRPr lang="en-US"/>
          </a:p>
        </p:txBody>
      </p:sp>
    </p:spTree>
    <p:extLst>
      <p:ext uri="{BB962C8B-B14F-4D97-AF65-F5344CB8AC3E}">
        <p14:creationId xmlns:p14="http://schemas.microsoft.com/office/powerpoint/2010/main" val="240827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Avoid “magic numbers” though, it is just an example</a:t>
            </a:r>
          </a:p>
        </p:txBody>
      </p:sp>
      <p:sp>
        <p:nvSpPr>
          <p:cNvPr id="4" name="Slide Number Placeholder 3"/>
          <p:cNvSpPr>
            <a:spLocks noGrp="1"/>
          </p:cNvSpPr>
          <p:nvPr>
            <p:ph type="sldNum" sz="quarter" idx="10"/>
          </p:nvPr>
        </p:nvSpPr>
        <p:spPr/>
        <p:txBody>
          <a:bodyPr/>
          <a:lstStyle/>
          <a:p>
            <a:fld id="{116F6E38-0A58-4158-9938-704053D1A012}" type="slidenum">
              <a:rPr lang="en-US" smtClean="0"/>
              <a:t>12</a:t>
            </a:fld>
            <a:endParaRPr lang="en-US"/>
          </a:p>
        </p:txBody>
      </p:sp>
    </p:spTree>
    <p:extLst>
      <p:ext uri="{BB962C8B-B14F-4D97-AF65-F5344CB8AC3E}">
        <p14:creationId xmlns:p14="http://schemas.microsoft.com/office/powerpoint/2010/main" val="169988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allowed characters in an email address are uppercase and lowercase letters, numbers, and the _, -, period, and @ characters, as detailed in the regular expression passed to the test method. If no errors are found, the empty string is returned to indicate successful validation. </a:t>
            </a:r>
          </a:p>
        </p:txBody>
      </p:sp>
      <p:sp>
        <p:nvSpPr>
          <p:cNvPr id="4" name="Slide Number Placeholder 3"/>
          <p:cNvSpPr>
            <a:spLocks noGrp="1"/>
          </p:cNvSpPr>
          <p:nvPr>
            <p:ph type="sldNum" sz="quarter" idx="10"/>
          </p:nvPr>
        </p:nvSpPr>
        <p:spPr/>
        <p:txBody>
          <a:bodyPr/>
          <a:lstStyle/>
          <a:p>
            <a:fld id="{116F6E38-0A58-4158-9938-704053D1A012}" type="slidenum">
              <a:rPr lang="en-US" smtClean="0"/>
              <a:t>15</a:t>
            </a:fld>
            <a:endParaRPr lang="en-US"/>
          </a:p>
        </p:txBody>
      </p:sp>
    </p:spTree>
    <p:extLst>
      <p:ext uri="{BB962C8B-B14F-4D97-AF65-F5344CB8AC3E}">
        <p14:creationId xmlns:p14="http://schemas.microsoft.com/office/powerpoint/2010/main" val="272919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16</a:t>
            </a:fld>
            <a:endParaRPr lang="en-US"/>
          </a:p>
        </p:txBody>
      </p:sp>
    </p:spTree>
    <p:extLst>
      <p:ext uri="{BB962C8B-B14F-4D97-AF65-F5344CB8AC3E}">
        <p14:creationId xmlns:p14="http://schemas.microsoft.com/office/powerpoint/2010/main" val="2767563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17</a:t>
            </a:fld>
            <a:endParaRPr lang="en-US"/>
          </a:p>
        </p:txBody>
      </p:sp>
    </p:spTree>
    <p:extLst>
      <p:ext uri="{BB962C8B-B14F-4D97-AF65-F5344CB8AC3E}">
        <p14:creationId xmlns:p14="http://schemas.microsoft.com/office/powerpoint/2010/main" val="2110651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18</a:t>
            </a:fld>
            <a:endParaRPr lang="en-US"/>
          </a:p>
        </p:txBody>
      </p:sp>
    </p:spTree>
    <p:extLst>
      <p:ext uri="{BB962C8B-B14F-4D97-AF65-F5344CB8AC3E}">
        <p14:creationId xmlns:p14="http://schemas.microsoft.com/office/powerpoint/2010/main" val="268792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lot more than the name </a:t>
            </a:r>
            <a:r>
              <a:rPr lang="en-US" b="1" i="1" dirty="0">
                <a:solidFill>
                  <a:schemeClr val="bg2">
                    <a:lumMod val="50000"/>
                  </a:schemeClr>
                </a:solidFill>
              </a:rPr>
              <a:t>Le </a:t>
            </a:r>
            <a:r>
              <a:rPr lang="en-US" b="1" i="1" dirty="0" err="1">
                <a:solidFill>
                  <a:schemeClr val="bg2">
                    <a:lumMod val="50000"/>
                  </a:schemeClr>
                </a:solidFill>
              </a:rPr>
              <a:t>Guin</a:t>
            </a:r>
            <a:r>
              <a:rPr lang="en-US" b="1" i="1" dirty="0">
                <a:solidFill>
                  <a:schemeClr val="bg2">
                    <a:lumMod val="50000"/>
                  </a:schemeClr>
                </a:solidFill>
              </a:rPr>
              <a:t> </a:t>
            </a:r>
            <a:r>
              <a:rPr lang="en-US" dirty="0"/>
              <a:t>in the line, but that’s OK. </a:t>
            </a:r>
          </a:p>
          <a:p>
            <a:pPr>
              <a:buFont typeface="Courier New" panose="02070309020205020404" pitchFamily="49" charset="0"/>
              <a:buNone/>
            </a:pPr>
            <a:r>
              <a:rPr lang="en-US" dirty="0"/>
              <a:t>As long as the regular expression matches some part of the line, the test function returns a true value. </a:t>
            </a:r>
          </a:p>
        </p:txBody>
      </p:sp>
      <p:sp>
        <p:nvSpPr>
          <p:cNvPr id="4" name="Slide Number Placeholder 3"/>
          <p:cNvSpPr>
            <a:spLocks noGrp="1"/>
          </p:cNvSpPr>
          <p:nvPr>
            <p:ph type="sldNum" sz="quarter" idx="10"/>
          </p:nvPr>
        </p:nvSpPr>
        <p:spPr/>
        <p:txBody>
          <a:bodyPr/>
          <a:lstStyle/>
          <a:p>
            <a:fld id="{116F6E38-0A58-4158-9938-704053D1A012}" type="slidenum">
              <a:rPr lang="en-US" smtClean="0"/>
              <a:t>19</a:t>
            </a:fld>
            <a:endParaRPr lang="en-US"/>
          </a:p>
        </p:txBody>
      </p:sp>
    </p:spTree>
    <p:extLst>
      <p:ext uri="{BB962C8B-B14F-4D97-AF65-F5344CB8AC3E}">
        <p14:creationId xmlns:p14="http://schemas.microsoft.com/office/powerpoint/2010/main" val="336082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6F6E38-0A58-4158-9938-704053D1A012}" type="slidenum">
              <a:rPr lang="en-US" smtClean="0"/>
              <a:t>20</a:t>
            </a:fld>
            <a:endParaRPr lang="en-US"/>
          </a:p>
        </p:txBody>
      </p:sp>
    </p:spTree>
    <p:extLst>
      <p:ext uri="{BB962C8B-B14F-4D97-AF65-F5344CB8AC3E}">
        <p14:creationId xmlns:p14="http://schemas.microsoft.com/office/powerpoint/2010/main" val="238817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CDAB-D46A-4339-B97A-740B86C2D3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C6590-3AF4-47F4-B131-E5D749035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5CF50-3F85-439C-9D3F-5A06DEEC13F7}"/>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5" name="Footer Placeholder 4">
            <a:extLst>
              <a:ext uri="{FF2B5EF4-FFF2-40B4-BE49-F238E27FC236}">
                <a16:creationId xmlns:a16="http://schemas.microsoft.com/office/drawing/2014/main" id="{E1E4BA09-F9C4-409D-B2C1-72AAEB691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50738-E2DC-4510-9D25-C6EB69E4065A}"/>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2091257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B349-F750-4FBE-8D6D-E31669A115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7D39C-097A-4193-893E-8767BCDDF1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CFECE-4957-4BA0-89C1-3C41BFACF94A}"/>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5" name="Footer Placeholder 4">
            <a:extLst>
              <a:ext uri="{FF2B5EF4-FFF2-40B4-BE49-F238E27FC236}">
                <a16:creationId xmlns:a16="http://schemas.microsoft.com/office/drawing/2014/main" id="{50774C66-8EFD-4D7B-8BFB-BD00F67A6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080F5-5607-47B0-842E-2CD7CA7D9E5C}"/>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370014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7ADC16-E7C3-4B66-AE76-B50D261F5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72B467-153E-49EC-BBBA-1387BC692C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DFD65-DF2F-49FA-B17F-3A4D310B7CBA}"/>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5" name="Footer Placeholder 4">
            <a:extLst>
              <a:ext uri="{FF2B5EF4-FFF2-40B4-BE49-F238E27FC236}">
                <a16:creationId xmlns:a16="http://schemas.microsoft.com/office/drawing/2014/main" id="{B9B6CC0A-21A2-46DF-9657-539349FAF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3B4BC-60E9-4C8C-AA04-E5F2ABAEC6F9}"/>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316839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A86C-0101-4FE3-A102-0AA336C49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1E8B8D-462E-4498-B028-CEBA3AE3F0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BE86E-F9D9-41E4-BF22-308B073898FD}"/>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5" name="Footer Placeholder 4">
            <a:extLst>
              <a:ext uri="{FF2B5EF4-FFF2-40B4-BE49-F238E27FC236}">
                <a16:creationId xmlns:a16="http://schemas.microsoft.com/office/drawing/2014/main" id="{3133C35B-BF25-40EE-AE00-F2FA1B799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FA08A-DEF3-4E46-8659-F12C24031723}"/>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31180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4800-9CE3-4A87-AA71-4819EC226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2B6B7F-C8D7-4587-9BDC-1D0ED85A8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920A15-A02D-4EA3-90AC-ED20130A2516}"/>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5" name="Footer Placeholder 4">
            <a:extLst>
              <a:ext uri="{FF2B5EF4-FFF2-40B4-BE49-F238E27FC236}">
                <a16:creationId xmlns:a16="http://schemas.microsoft.com/office/drawing/2014/main" id="{5700DAA5-6D45-4FCF-A68D-5718166E8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68AE9-FC6E-405E-9F78-4B8FD77FCD49}"/>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149653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1D83-3F9B-4FE1-BCA6-C447D809C7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EE1A3F-6DEB-44E7-8E09-2265049B54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0EF5A6-A25F-453E-8D69-646F0CA22D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35043C-72A9-4499-8AD7-D7F0BE2B4457}"/>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6" name="Footer Placeholder 5">
            <a:extLst>
              <a:ext uri="{FF2B5EF4-FFF2-40B4-BE49-F238E27FC236}">
                <a16:creationId xmlns:a16="http://schemas.microsoft.com/office/drawing/2014/main" id="{BA251238-3738-4621-B77D-E8271AC997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983F1-1627-4EE4-85DD-29ABFDB7E1C4}"/>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374927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9B50-98DF-48B7-8D37-D8A538185E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72AEAB-3FBB-4565-86C9-72D878596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2558BA-A73D-4A07-9577-289C0EA09D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3C3399-9110-464E-9979-7A6470113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463C04-9D17-4D51-92CD-89CDF3AE8F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E7E379-3F83-4DB5-B74A-0F3065D0B3E6}"/>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8" name="Footer Placeholder 7">
            <a:extLst>
              <a:ext uri="{FF2B5EF4-FFF2-40B4-BE49-F238E27FC236}">
                <a16:creationId xmlns:a16="http://schemas.microsoft.com/office/drawing/2014/main" id="{CA490442-9D31-4B3C-86B8-A8A7F03A0A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F04559-3823-441D-9189-9D4001D8CD7C}"/>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120539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F128-AF40-4EF9-9324-176C0F4B85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7133BF-E3C3-457A-8C70-14A8D053DEA3}"/>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4" name="Footer Placeholder 3">
            <a:extLst>
              <a:ext uri="{FF2B5EF4-FFF2-40B4-BE49-F238E27FC236}">
                <a16:creationId xmlns:a16="http://schemas.microsoft.com/office/drawing/2014/main" id="{B7DA19E3-550C-40A2-AFBA-5EB68097B6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62204E-D0D2-4183-8940-92056ABEE699}"/>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124538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7F715-368A-49AE-A073-5F50783B1C34}"/>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3" name="Footer Placeholder 2">
            <a:extLst>
              <a:ext uri="{FF2B5EF4-FFF2-40B4-BE49-F238E27FC236}">
                <a16:creationId xmlns:a16="http://schemas.microsoft.com/office/drawing/2014/main" id="{651A64C5-02A2-46F3-B340-9E08BF4BE1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6DF89B-8576-40B2-9BD5-34D71472F901}"/>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246143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49DC-B0F8-444A-91F6-206C7262D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D4DC7-AA14-4C8B-8018-31DA446C3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357C74-B670-4C44-A248-9F3FBCCC3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951BF6-5B20-41EA-BE5C-726F83FB0BBC}"/>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6" name="Footer Placeholder 5">
            <a:extLst>
              <a:ext uri="{FF2B5EF4-FFF2-40B4-BE49-F238E27FC236}">
                <a16:creationId xmlns:a16="http://schemas.microsoft.com/office/drawing/2014/main" id="{8B8BE3DC-4D23-48E1-AD85-24F58F812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8C482-B4D8-4AD7-AF22-3D566EFA8853}"/>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192142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1225-7765-432E-A1F9-255DC029B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C7160D-C687-4880-AB24-222F762A3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DC9790-CDFB-4AC7-BE63-59DA9B993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B39D64-40A1-4308-8CC3-BFE2DA32D4EE}"/>
              </a:ext>
            </a:extLst>
          </p:cNvPr>
          <p:cNvSpPr>
            <a:spLocks noGrp="1"/>
          </p:cNvSpPr>
          <p:nvPr>
            <p:ph type="dt" sz="half" idx="10"/>
          </p:nvPr>
        </p:nvSpPr>
        <p:spPr/>
        <p:txBody>
          <a:bodyPr/>
          <a:lstStyle/>
          <a:p>
            <a:fld id="{3641E732-72EA-4DDD-B8DE-BD657D0EC2FA}" type="datetimeFigureOut">
              <a:rPr lang="en-US" smtClean="0"/>
              <a:t>11/29/2017</a:t>
            </a:fld>
            <a:endParaRPr lang="en-US"/>
          </a:p>
        </p:txBody>
      </p:sp>
      <p:sp>
        <p:nvSpPr>
          <p:cNvPr id="6" name="Footer Placeholder 5">
            <a:extLst>
              <a:ext uri="{FF2B5EF4-FFF2-40B4-BE49-F238E27FC236}">
                <a16:creationId xmlns:a16="http://schemas.microsoft.com/office/drawing/2014/main" id="{B605202A-606F-4ADC-8EC1-7E6152409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7A97E-75A8-4F9A-9F9A-843DA700E69C}"/>
              </a:ext>
            </a:extLst>
          </p:cNvPr>
          <p:cNvSpPr>
            <a:spLocks noGrp="1"/>
          </p:cNvSpPr>
          <p:nvPr>
            <p:ph type="sldNum" sz="quarter" idx="12"/>
          </p:nvPr>
        </p:nvSpPr>
        <p:spPr/>
        <p:txBody>
          <a:bodyPr/>
          <a:lstStyle/>
          <a:p>
            <a:fld id="{401F7899-4483-487E-ADEF-F128E1D03D7E}" type="slidenum">
              <a:rPr lang="en-US" smtClean="0"/>
              <a:t>‹#›</a:t>
            </a:fld>
            <a:endParaRPr lang="en-US"/>
          </a:p>
        </p:txBody>
      </p:sp>
    </p:spTree>
    <p:extLst>
      <p:ext uri="{BB962C8B-B14F-4D97-AF65-F5344CB8AC3E}">
        <p14:creationId xmlns:p14="http://schemas.microsoft.com/office/powerpoint/2010/main" val="304216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F7C2CD-2990-4403-A024-F93AAEA83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2E711-237C-4883-8A72-A18B641DB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A8A96-5A16-4DE2-B725-C15FF50B8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1E732-72EA-4DDD-B8DE-BD657D0EC2FA}" type="datetimeFigureOut">
              <a:rPr lang="en-US" smtClean="0"/>
              <a:t>11/29/2017</a:t>
            </a:fld>
            <a:endParaRPr lang="en-US"/>
          </a:p>
        </p:txBody>
      </p:sp>
      <p:sp>
        <p:nvSpPr>
          <p:cNvPr id="5" name="Footer Placeholder 4">
            <a:extLst>
              <a:ext uri="{FF2B5EF4-FFF2-40B4-BE49-F238E27FC236}">
                <a16:creationId xmlns:a16="http://schemas.microsoft.com/office/drawing/2014/main" id="{293366A5-BBAF-42FC-B16B-CD28FE240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C5D360-93F2-47CD-BF54-1A1C04799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F7899-4483-487E-ADEF-F128E1D03D7E}" type="slidenum">
              <a:rPr lang="en-US" smtClean="0"/>
              <a:t>‹#›</a:t>
            </a:fld>
            <a:endParaRPr lang="en-US"/>
          </a:p>
        </p:txBody>
      </p:sp>
    </p:spTree>
    <p:extLst>
      <p:ext uri="{BB962C8B-B14F-4D97-AF65-F5344CB8AC3E}">
        <p14:creationId xmlns:p14="http://schemas.microsoft.com/office/powerpoint/2010/main" val="74596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36EC05-8CD3-4201-8378-F963752F9919}"/>
              </a:ext>
            </a:extLst>
          </p:cNvPr>
          <p:cNvSpPr>
            <a:spLocks noGrp="1"/>
          </p:cNvSpPr>
          <p:nvPr>
            <p:ph type="title"/>
          </p:nvPr>
        </p:nvSpPr>
        <p:spPr/>
        <p:txBody>
          <a:bodyPr/>
          <a:lstStyle/>
          <a:p>
            <a:r>
              <a:rPr lang="en-US" dirty="0"/>
              <a:t>Client-side Validation</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lstStyle/>
          <a:p>
            <a:pPr marL="0" indent="0">
              <a:buNone/>
            </a:pPr>
            <a:r>
              <a:rPr lang="en-US" dirty="0"/>
              <a:t>We’ll be using </a:t>
            </a:r>
          </a:p>
          <a:p>
            <a:pPr>
              <a:buFont typeface="Wingdings" panose="05000000000000000000" pitchFamily="2" charset="2"/>
              <a:buChar char="§"/>
            </a:pPr>
            <a:r>
              <a:rPr lang="en-US" dirty="0"/>
              <a:t>PHP to create the forms </a:t>
            </a:r>
          </a:p>
          <a:p>
            <a:pPr>
              <a:buFont typeface="Wingdings" panose="05000000000000000000" pitchFamily="2" charset="2"/>
              <a:buChar char="§"/>
            </a:pPr>
            <a:r>
              <a:rPr lang="en-US" dirty="0"/>
              <a:t>JavaScript to perform client-side validation to ensure that the data is as complete and correct as it can be before it is submitted.</a:t>
            </a:r>
          </a:p>
          <a:p>
            <a:endParaRPr lang="en-US" dirty="0"/>
          </a:p>
          <a:p>
            <a:endParaRPr lang="en-US" dirty="0"/>
          </a:p>
          <a:p>
            <a:pPr marL="0" indent="0">
              <a:buNone/>
            </a:pPr>
            <a:r>
              <a:rPr lang="en-US" dirty="0"/>
              <a:t>Remember though:</a:t>
            </a:r>
          </a:p>
          <a:p>
            <a:pPr>
              <a:buFont typeface="Wingdings" panose="05000000000000000000" pitchFamily="2" charset="2"/>
              <a:buChar char="Ø"/>
            </a:pPr>
            <a:r>
              <a:rPr lang="en-US" dirty="0"/>
              <a:t>Final validation of the input will then be made by PHP, which will, if necessary, present the form again to the user for further modification</a:t>
            </a:r>
          </a:p>
        </p:txBody>
      </p:sp>
    </p:spTree>
    <p:extLst>
      <p:ext uri="{BB962C8B-B14F-4D97-AF65-F5344CB8AC3E}">
        <p14:creationId xmlns:p14="http://schemas.microsoft.com/office/powerpoint/2010/main" val="3937638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463826" y="217085"/>
            <a:ext cx="10889974" cy="6089374"/>
          </a:xfrm>
        </p:spPr>
        <p:txBody>
          <a:bodyPr>
            <a:normAutofit lnSpcReduction="10000"/>
          </a:bodyPr>
          <a:lstStyle/>
          <a:p>
            <a:pPr marL="0" indent="0">
              <a:buNone/>
            </a:pPr>
            <a:r>
              <a:rPr lang="en-US" b="1" dirty="0"/>
              <a:t>Validating the forename</a:t>
            </a:r>
          </a:p>
          <a:p>
            <a:pPr marL="0" indent="0">
              <a:buNone/>
            </a:pPr>
            <a:r>
              <a:rPr lang="en-US" dirty="0"/>
              <a:t>If the value of the forename is the empty string, an error message is returned; otherwise, an empty string is returned to signify that no error was encountered.</a:t>
            </a:r>
          </a:p>
          <a:p>
            <a:endParaRPr lang="en-US" dirty="0"/>
          </a:p>
          <a:p>
            <a:pPr lvl="1"/>
            <a:r>
              <a:rPr lang="en-US" dirty="0"/>
              <a:t>A problem: If the user entered spaces in this field, it would be accepted by </a:t>
            </a:r>
            <a:r>
              <a:rPr lang="en-US" dirty="0" err="1">
                <a:solidFill>
                  <a:srgbClr val="0070C0"/>
                </a:solidFill>
              </a:rPr>
              <a:t>validateForename</a:t>
            </a:r>
            <a:r>
              <a:rPr lang="en-US" dirty="0"/>
              <a:t>, even though it’s empty for all intents and purposes. </a:t>
            </a:r>
          </a:p>
          <a:p>
            <a:pPr lvl="1">
              <a:buFont typeface="Courier New" panose="02070309020205020404" pitchFamily="49" charset="0"/>
              <a:buChar char="o"/>
            </a:pPr>
            <a:r>
              <a:rPr lang="en-US" dirty="0"/>
              <a:t>You can fix this by adding an extra statement to </a:t>
            </a:r>
            <a:r>
              <a:rPr lang="en-US" b="1" dirty="0">
                <a:solidFill>
                  <a:srgbClr val="002060"/>
                </a:solidFill>
              </a:rPr>
              <a:t>trim whitespace </a:t>
            </a:r>
            <a:r>
              <a:rPr lang="en-US" dirty="0"/>
              <a:t>from the field before checking whether it’s empty, use a </a:t>
            </a:r>
            <a:r>
              <a:rPr lang="en-US" i="1" u="sng" dirty="0"/>
              <a:t>regular expression </a:t>
            </a:r>
            <a:r>
              <a:rPr lang="en-US" dirty="0"/>
              <a:t>to make sure there’s something besides whitespace in the field, or, as I do here, just let the user make the mistake and </a:t>
            </a:r>
            <a:r>
              <a:rPr lang="en-US" u="sng" dirty="0"/>
              <a:t>allow the PHP program to catch it </a:t>
            </a:r>
            <a:r>
              <a:rPr lang="en-US" dirty="0"/>
              <a:t>on the server.</a:t>
            </a:r>
          </a:p>
          <a:p>
            <a:endParaRPr lang="en-US" dirty="0">
              <a:solidFill>
                <a:srgbClr val="0070C0"/>
              </a:solidFill>
            </a:endParaRPr>
          </a:p>
          <a:p>
            <a:pPr marL="457200" lvl="1" indent="0">
              <a:buNone/>
            </a:pPr>
            <a:r>
              <a:rPr lang="en-US" b="1" dirty="0">
                <a:solidFill>
                  <a:srgbClr val="0070C0"/>
                </a:solidFill>
              </a:rPr>
              <a:t>function </a:t>
            </a:r>
            <a:r>
              <a:rPr lang="en-US" b="1" dirty="0" err="1">
                <a:solidFill>
                  <a:srgbClr val="0070C0"/>
                </a:solidFill>
              </a:rPr>
              <a:t>validateForename</a:t>
            </a:r>
            <a:r>
              <a:rPr lang="en-US" b="1" dirty="0">
                <a:solidFill>
                  <a:srgbClr val="0070C0"/>
                </a:solidFill>
              </a:rPr>
              <a:t>(field)</a:t>
            </a:r>
          </a:p>
          <a:p>
            <a:pPr marL="457200" lvl="1" indent="0">
              <a:buNone/>
            </a:pPr>
            <a:r>
              <a:rPr lang="en-US" dirty="0">
                <a:solidFill>
                  <a:srgbClr val="0070C0"/>
                </a:solidFill>
              </a:rPr>
              <a:t>{</a:t>
            </a:r>
          </a:p>
          <a:p>
            <a:pPr marL="457200" lvl="1" indent="0">
              <a:buNone/>
            </a:pPr>
            <a:r>
              <a:rPr lang="en-US" dirty="0">
                <a:solidFill>
                  <a:srgbClr val="0070C0"/>
                </a:solidFill>
              </a:rPr>
              <a:t>	return (field == "") ? "No Forename was entered.\n" : ""</a:t>
            </a:r>
          </a:p>
          <a:p>
            <a:pPr marL="457200" lvl="1" indent="0">
              <a:buNone/>
            </a:pPr>
            <a:r>
              <a:rPr lang="en-US" dirty="0">
                <a:solidFill>
                  <a:srgbClr val="0070C0"/>
                </a:solidFill>
              </a:rPr>
              <a:t>}</a:t>
            </a:r>
          </a:p>
          <a:p>
            <a:endParaRPr lang="en-US" dirty="0">
              <a:solidFill>
                <a:srgbClr val="0070C0"/>
              </a:solidFill>
            </a:endParaRPr>
          </a:p>
        </p:txBody>
      </p:sp>
    </p:spTree>
    <p:extLst>
      <p:ext uri="{BB962C8B-B14F-4D97-AF65-F5344CB8AC3E}">
        <p14:creationId xmlns:p14="http://schemas.microsoft.com/office/powerpoint/2010/main" val="141163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463826" y="217085"/>
            <a:ext cx="10889974" cy="6089374"/>
          </a:xfrm>
        </p:spPr>
        <p:txBody>
          <a:bodyPr>
            <a:normAutofit/>
          </a:bodyPr>
          <a:lstStyle/>
          <a:p>
            <a:pPr marL="0" indent="0">
              <a:buNone/>
            </a:pPr>
            <a:r>
              <a:rPr lang="en-US" b="1" dirty="0"/>
              <a:t>Validating the surname</a:t>
            </a:r>
          </a:p>
          <a:p>
            <a:r>
              <a:rPr lang="en-US" dirty="0"/>
              <a:t>The </a:t>
            </a:r>
            <a:r>
              <a:rPr lang="en-US" dirty="0" err="1">
                <a:solidFill>
                  <a:srgbClr val="0070C0"/>
                </a:solidFill>
              </a:rPr>
              <a:t>validateSurname</a:t>
            </a:r>
            <a:r>
              <a:rPr lang="en-US" dirty="0"/>
              <a:t> function is almost identical to </a:t>
            </a:r>
            <a:r>
              <a:rPr lang="en-US" dirty="0" err="1">
                <a:solidFill>
                  <a:srgbClr val="0070C0"/>
                </a:solidFill>
              </a:rPr>
              <a:t>validateForename</a:t>
            </a:r>
            <a:r>
              <a:rPr lang="en-US" dirty="0"/>
              <a:t> in that an error is returned only if the surname supplied was an empty string. </a:t>
            </a:r>
          </a:p>
          <a:p>
            <a:pPr>
              <a:buFont typeface="Courier New" panose="02070309020205020404" pitchFamily="49" charset="0"/>
              <a:buChar char="o"/>
            </a:pPr>
            <a:r>
              <a:rPr lang="en-US" dirty="0"/>
              <a:t>I chose not to limit the characters allowed in either of the name fields to allow for possibilities such as non-English and accented characters.</a:t>
            </a:r>
            <a:endParaRPr lang="en-US" b="1" dirty="0">
              <a:solidFill>
                <a:srgbClr val="0070C0"/>
              </a:solidFill>
            </a:endParaRPr>
          </a:p>
          <a:p>
            <a:pPr marL="457200" lvl="1" indent="0">
              <a:buNone/>
            </a:pPr>
            <a:endParaRPr lang="en-US" b="1" dirty="0">
              <a:solidFill>
                <a:srgbClr val="0070C0"/>
              </a:solidFill>
            </a:endParaRPr>
          </a:p>
          <a:p>
            <a:pPr marL="457200" lvl="1" indent="0">
              <a:buNone/>
            </a:pPr>
            <a:endParaRPr lang="en-US" b="1" dirty="0">
              <a:solidFill>
                <a:srgbClr val="0070C0"/>
              </a:solidFill>
            </a:endParaRPr>
          </a:p>
          <a:p>
            <a:pPr marL="457200" lvl="1" indent="0">
              <a:buNone/>
            </a:pPr>
            <a:r>
              <a:rPr lang="en-US" b="1" dirty="0">
                <a:solidFill>
                  <a:srgbClr val="0070C0"/>
                </a:solidFill>
              </a:rPr>
              <a:t>function </a:t>
            </a:r>
            <a:r>
              <a:rPr lang="en-US" b="1" dirty="0" err="1">
                <a:solidFill>
                  <a:srgbClr val="0070C0"/>
                </a:solidFill>
              </a:rPr>
              <a:t>validateSurname</a:t>
            </a:r>
            <a:r>
              <a:rPr lang="en-US" b="1" dirty="0">
                <a:solidFill>
                  <a:srgbClr val="0070C0"/>
                </a:solidFill>
              </a:rPr>
              <a:t>(field)</a:t>
            </a:r>
          </a:p>
          <a:p>
            <a:pPr marL="457200" lvl="1" indent="0">
              <a:buNone/>
            </a:pPr>
            <a:r>
              <a:rPr lang="en-US" dirty="0">
                <a:solidFill>
                  <a:srgbClr val="0070C0"/>
                </a:solidFill>
              </a:rPr>
              <a:t>{</a:t>
            </a:r>
          </a:p>
          <a:p>
            <a:pPr marL="457200" lvl="1" indent="0">
              <a:buNone/>
            </a:pPr>
            <a:r>
              <a:rPr lang="en-US" dirty="0">
                <a:solidFill>
                  <a:srgbClr val="0070C0"/>
                </a:solidFill>
              </a:rPr>
              <a:t>	return (field == "") ? "No Surname was entered.\n" : ""</a:t>
            </a:r>
          </a:p>
          <a:p>
            <a:pPr marL="457200" lvl="1" indent="0">
              <a:buNone/>
            </a:pPr>
            <a:r>
              <a:rPr lang="en-US" dirty="0">
                <a:solidFill>
                  <a:srgbClr val="0070C0"/>
                </a:solidFill>
              </a:rPr>
              <a:t>}</a:t>
            </a:r>
          </a:p>
          <a:p>
            <a:pPr marL="457200" lvl="1" indent="0">
              <a:buNone/>
            </a:pPr>
            <a:endParaRPr lang="en-US" dirty="0">
              <a:solidFill>
                <a:srgbClr val="0070C0"/>
              </a:solidFill>
            </a:endParaRPr>
          </a:p>
          <a:p>
            <a:endParaRPr lang="en-US" dirty="0">
              <a:solidFill>
                <a:srgbClr val="0070C0"/>
              </a:solidFill>
            </a:endParaRPr>
          </a:p>
        </p:txBody>
      </p:sp>
    </p:spTree>
    <p:extLst>
      <p:ext uri="{BB962C8B-B14F-4D97-AF65-F5344CB8AC3E}">
        <p14:creationId xmlns:p14="http://schemas.microsoft.com/office/powerpoint/2010/main" val="34503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463826" y="217085"/>
            <a:ext cx="10889974" cy="6089374"/>
          </a:xfrm>
        </p:spPr>
        <p:txBody>
          <a:bodyPr>
            <a:normAutofit fontScale="92500" lnSpcReduction="20000"/>
          </a:bodyPr>
          <a:lstStyle/>
          <a:p>
            <a:pPr marL="0" indent="0">
              <a:buNone/>
            </a:pPr>
            <a:r>
              <a:rPr lang="en-US" b="1" dirty="0"/>
              <a:t>Validating the username</a:t>
            </a:r>
          </a:p>
          <a:p>
            <a:r>
              <a:rPr lang="en-US" dirty="0"/>
              <a:t>The </a:t>
            </a:r>
            <a:r>
              <a:rPr lang="en-US" dirty="0" err="1">
                <a:solidFill>
                  <a:srgbClr val="0070C0"/>
                </a:solidFill>
              </a:rPr>
              <a:t>validateUsername</a:t>
            </a:r>
            <a:r>
              <a:rPr lang="en-US" dirty="0"/>
              <a:t> function has to allow through only the characters </a:t>
            </a:r>
            <a:r>
              <a:rPr lang="en-US" dirty="0">
                <a:solidFill>
                  <a:srgbClr val="0070C0"/>
                </a:solidFill>
              </a:rPr>
              <a:t>a-z</a:t>
            </a:r>
            <a:r>
              <a:rPr lang="en-US" dirty="0"/>
              <a:t>, </a:t>
            </a:r>
            <a:r>
              <a:rPr lang="en-US" dirty="0">
                <a:solidFill>
                  <a:srgbClr val="0070C0"/>
                </a:solidFill>
              </a:rPr>
              <a:t>A-Z</a:t>
            </a:r>
            <a:r>
              <a:rPr lang="en-US" dirty="0"/>
              <a:t>, </a:t>
            </a:r>
            <a:r>
              <a:rPr lang="en-US" dirty="0">
                <a:solidFill>
                  <a:srgbClr val="0070C0"/>
                </a:solidFill>
              </a:rPr>
              <a:t>0-9</a:t>
            </a:r>
            <a:r>
              <a:rPr lang="en-US" dirty="0"/>
              <a:t>, </a:t>
            </a:r>
            <a:r>
              <a:rPr lang="en-US" dirty="0">
                <a:solidFill>
                  <a:srgbClr val="0070C0"/>
                </a:solidFill>
              </a:rPr>
              <a:t>_</a:t>
            </a:r>
            <a:r>
              <a:rPr lang="en-US" dirty="0"/>
              <a:t> and </a:t>
            </a:r>
            <a:r>
              <a:rPr lang="en-US" dirty="0">
                <a:solidFill>
                  <a:srgbClr val="0070C0"/>
                </a:solidFill>
              </a:rPr>
              <a:t>-</a:t>
            </a:r>
            <a:r>
              <a:rPr lang="en-US" dirty="0"/>
              <a:t>, and ensure that usernames are at least five characters long.</a:t>
            </a:r>
          </a:p>
          <a:p>
            <a:pPr>
              <a:buFont typeface="Courier New" panose="02070309020205020404" pitchFamily="49" charset="0"/>
              <a:buChar char="o"/>
            </a:pPr>
            <a:r>
              <a:rPr lang="en-US" dirty="0"/>
              <a:t>Then the JavaScript </a:t>
            </a:r>
            <a:r>
              <a:rPr lang="en-US" dirty="0">
                <a:solidFill>
                  <a:srgbClr val="0070C0"/>
                </a:solidFill>
              </a:rPr>
              <a:t>test</a:t>
            </a:r>
            <a:r>
              <a:rPr lang="en-US" dirty="0"/>
              <a:t> function is called, passing a regular expression (which matches any character that is </a:t>
            </a:r>
            <a:r>
              <a:rPr lang="en-US" i="1" dirty="0"/>
              <a:t>not </a:t>
            </a:r>
            <a:r>
              <a:rPr lang="en-US" dirty="0"/>
              <a:t>one of those allowed) to be matched against field. </a:t>
            </a:r>
          </a:p>
          <a:p>
            <a:pPr marL="457200" lvl="1" indent="0">
              <a:buNone/>
            </a:pPr>
            <a:r>
              <a:rPr lang="en-US" dirty="0"/>
              <a:t>If even one character that isn’t one of the acceptable characters is encountered, the test function returns true, and so </a:t>
            </a:r>
            <a:r>
              <a:rPr lang="en-US" dirty="0" err="1">
                <a:solidFill>
                  <a:srgbClr val="0070C0"/>
                </a:solidFill>
              </a:rPr>
              <a:t>validateUser</a:t>
            </a:r>
            <a:r>
              <a:rPr lang="en-US" dirty="0"/>
              <a:t> returns an error string.</a:t>
            </a:r>
            <a:endParaRPr lang="en-US" b="1" dirty="0">
              <a:solidFill>
                <a:srgbClr val="0070C0"/>
              </a:solidFill>
            </a:endParaRPr>
          </a:p>
          <a:p>
            <a:pPr marL="457200" lvl="1" indent="0">
              <a:buNone/>
            </a:pPr>
            <a:endParaRPr lang="en-US" b="1" dirty="0">
              <a:solidFill>
                <a:srgbClr val="0070C0"/>
              </a:solidFill>
            </a:endParaRPr>
          </a:p>
          <a:p>
            <a:pPr marL="457200" lvl="1" indent="0">
              <a:buNone/>
            </a:pPr>
            <a:endParaRPr lang="en-US" b="1" dirty="0">
              <a:solidFill>
                <a:srgbClr val="0070C0"/>
              </a:solidFill>
            </a:endParaRPr>
          </a:p>
          <a:p>
            <a:pPr marL="457200" lvl="1" indent="0">
              <a:buNone/>
            </a:pPr>
            <a:r>
              <a:rPr lang="en-US" b="1" dirty="0">
                <a:solidFill>
                  <a:srgbClr val="0070C0"/>
                </a:solidFill>
              </a:rPr>
              <a:t>function </a:t>
            </a:r>
            <a:r>
              <a:rPr lang="en-US" b="1" dirty="0" err="1">
                <a:solidFill>
                  <a:srgbClr val="0070C0"/>
                </a:solidFill>
              </a:rPr>
              <a:t>validateUsername</a:t>
            </a:r>
            <a:r>
              <a:rPr lang="en-US" b="1" dirty="0">
                <a:solidFill>
                  <a:srgbClr val="0070C0"/>
                </a:solidFill>
              </a:rPr>
              <a:t>(field)</a:t>
            </a:r>
          </a:p>
          <a:p>
            <a:pPr marL="457200" lvl="1" indent="0">
              <a:buNone/>
            </a:pPr>
            <a:r>
              <a:rPr lang="en-US" dirty="0">
                <a:solidFill>
                  <a:srgbClr val="0070C0"/>
                </a:solidFill>
              </a:rPr>
              <a:t>{</a:t>
            </a:r>
          </a:p>
          <a:p>
            <a:pPr marL="457200" lvl="1" indent="0">
              <a:buNone/>
            </a:pPr>
            <a:r>
              <a:rPr lang="en-US" dirty="0">
                <a:solidFill>
                  <a:srgbClr val="0070C0"/>
                </a:solidFill>
              </a:rPr>
              <a:t>	if (field == "") return "No Username was entered.\n"</a:t>
            </a:r>
          </a:p>
          <a:p>
            <a:pPr marL="457200" lvl="1" indent="0">
              <a:buNone/>
            </a:pPr>
            <a:r>
              <a:rPr lang="en-US" dirty="0">
                <a:solidFill>
                  <a:srgbClr val="0070C0"/>
                </a:solidFill>
              </a:rPr>
              <a:t>	else if (</a:t>
            </a:r>
            <a:r>
              <a:rPr lang="en-US" dirty="0" err="1">
                <a:solidFill>
                  <a:srgbClr val="0070C0"/>
                </a:solidFill>
              </a:rPr>
              <a:t>field.length</a:t>
            </a:r>
            <a:r>
              <a:rPr lang="en-US" dirty="0">
                <a:solidFill>
                  <a:srgbClr val="0070C0"/>
                </a:solidFill>
              </a:rPr>
              <a:t> &lt; 5)</a:t>
            </a:r>
          </a:p>
          <a:p>
            <a:pPr marL="457200" lvl="1" indent="0">
              <a:buNone/>
            </a:pPr>
            <a:r>
              <a:rPr lang="en-US" dirty="0">
                <a:solidFill>
                  <a:srgbClr val="0070C0"/>
                </a:solidFill>
              </a:rPr>
              <a:t>		return "Usernames must be at least 5 characters.\n"</a:t>
            </a:r>
          </a:p>
          <a:p>
            <a:pPr marL="457200" lvl="1" indent="0">
              <a:buNone/>
            </a:pPr>
            <a:r>
              <a:rPr lang="en-US" dirty="0">
                <a:solidFill>
                  <a:srgbClr val="0070C0"/>
                </a:solidFill>
              </a:rPr>
              <a:t>	else if (/[^a-zA-Z0-9_-]/.test(field))</a:t>
            </a:r>
          </a:p>
          <a:p>
            <a:pPr marL="457200" lvl="1" indent="0">
              <a:buNone/>
            </a:pPr>
            <a:r>
              <a:rPr lang="en-US" dirty="0">
                <a:solidFill>
                  <a:srgbClr val="0070C0"/>
                </a:solidFill>
              </a:rPr>
              <a:t>		return "Only a-z, A-Z, 0-9, - and _ allowed in Usernames.\n"</a:t>
            </a:r>
          </a:p>
          <a:p>
            <a:pPr marL="457200" lvl="1" indent="0">
              <a:buNone/>
            </a:pPr>
            <a:r>
              <a:rPr lang="en-US" dirty="0">
                <a:solidFill>
                  <a:srgbClr val="0070C0"/>
                </a:solidFill>
              </a:rPr>
              <a:t>	return ""</a:t>
            </a:r>
          </a:p>
          <a:p>
            <a:pPr marL="457200" lvl="1" indent="0">
              <a:buNone/>
            </a:pPr>
            <a:r>
              <a:rPr lang="en-US" dirty="0">
                <a:solidFill>
                  <a:srgbClr val="0070C0"/>
                </a:solidFill>
              </a:rPr>
              <a:t>}</a:t>
            </a:r>
          </a:p>
          <a:p>
            <a:endParaRPr lang="en-US" dirty="0">
              <a:solidFill>
                <a:srgbClr val="0070C0"/>
              </a:solidFill>
            </a:endParaRPr>
          </a:p>
        </p:txBody>
      </p:sp>
    </p:spTree>
    <p:extLst>
      <p:ext uri="{BB962C8B-B14F-4D97-AF65-F5344CB8AC3E}">
        <p14:creationId xmlns:p14="http://schemas.microsoft.com/office/powerpoint/2010/main" val="9165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463826" y="217085"/>
            <a:ext cx="10889974" cy="6089374"/>
          </a:xfrm>
        </p:spPr>
        <p:txBody>
          <a:bodyPr>
            <a:normAutofit fontScale="92500" lnSpcReduction="10000"/>
          </a:bodyPr>
          <a:lstStyle/>
          <a:p>
            <a:pPr marL="0" indent="0">
              <a:buNone/>
            </a:pPr>
            <a:r>
              <a:rPr lang="en-US" b="1" dirty="0"/>
              <a:t>Validating the password</a:t>
            </a:r>
          </a:p>
          <a:p>
            <a:r>
              <a:rPr lang="en-US" dirty="0"/>
              <a:t>First the function checks whether field is empty, and if it is, returns an error. Next, an error message is returned if a password is shorter than six characters.</a:t>
            </a:r>
          </a:p>
          <a:p>
            <a:pPr>
              <a:buFont typeface="Courier New" panose="02070309020205020404" pitchFamily="49" charset="0"/>
              <a:buChar char="o"/>
            </a:pPr>
            <a:r>
              <a:rPr lang="en-US" dirty="0"/>
              <a:t>One of the requirements we’re imposing on passwords is that they must have at least one each of a lowercase, uppercase, and numerical character, so the test function is called three times, once for each of these cases. </a:t>
            </a:r>
          </a:p>
          <a:p>
            <a:pPr marL="457200" lvl="1" indent="0">
              <a:buNone/>
            </a:pPr>
            <a:endParaRPr lang="en-US" dirty="0"/>
          </a:p>
          <a:p>
            <a:pPr marL="457200" lvl="1" indent="0">
              <a:buNone/>
            </a:pPr>
            <a:endParaRPr lang="en-US" b="1" dirty="0">
              <a:solidFill>
                <a:srgbClr val="0070C0"/>
              </a:solidFill>
            </a:endParaRPr>
          </a:p>
          <a:p>
            <a:pPr marL="457200" lvl="1" indent="0">
              <a:buNone/>
            </a:pPr>
            <a:r>
              <a:rPr lang="en-US" b="1" dirty="0">
                <a:solidFill>
                  <a:srgbClr val="0070C0"/>
                </a:solidFill>
              </a:rPr>
              <a:t>function </a:t>
            </a:r>
            <a:r>
              <a:rPr lang="en-US" b="1" dirty="0" err="1">
                <a:solidFill>
                  <a:srgbClr val="0070C0"/>
                </a:solidFill>
              </a:rPr>
              <a:t>validatePassword</a:t>
            </a:r>
            <a:r>
              <a:rPr lang="en-US" b="1" dirty="0">
                <a:solidFill>
                  <a:srgbClr val="0070C0"/>
                </a:solidFill>
              </a:rPr>
              <a:t>(field)</a:t>
            </a:r>
          </a:p>
          <a:p>
            <a:pPr marL="457200" lvl="1" indent="0">
              <a:buNone/>
            </a:pPr>
            <a:r>
              <a:rPr lang="en-US" dirty="0">
                <a:solidFill>
                  <a:srgbClr val="0070C0"/>
                </a:solidFill>
              </a:rPr>
              <a:t>{</a:t>
            </a:r>
          </a:p>
          <a:p>
            <a:pPr marL="457200" lvl="1" indent="0">
              <a:buNone/>
            </a:pPr>
            <a:r>
              <a:rPr lang="en-US" dirty="0">
                <a:solidFill>
                  <a:srgbClr val="0070C0"/>
                </a:solidFill>
              </a:rPr>
              <a:t>	if (field == "") return "No Password was entered.\n"</a:t>
            </a:r>
          </a:p>
          <a:p>
            <a:pPr marL="457200" lvl="1" indent="0">
              <a:buNone/>
            </a:pPr>
            <a:r>
              <a:rPr lang="en-US" dirty="0">
                <a:solidFill>
                  <a:srgbClr val="0070C0"/>
                </a:solidFill>
              </a:rPr>
              <a:t>	else if (</a:t>
            </a:r>
            <a:r>
              <a:rPr lang="en-US" dirty="0" err="1">
                <a:solidFill>
                  <a:srgbClr val="0070C0"/>
                </a:solidFill>
              </a:rPr>
              <a:t>field.length</a:t>
            </a:r>
            <a:r>
              <a:rPr lang="en-US" dirty="0">
                <a:solidFill>
                  <a:srgbClr val="0070C0"/>
                </a:solidFill>
              </a:rPr>
              <a:t> &lt; 6)</a:t>
            </a:r>
          </a:p>
          <a:p>
            <a:pPr marL="457200" lvl="1" indent="0">
              <a:buNone/>
            </a:pPr>
            <a:r>
              <a:rPr lang="en-US" dirty="0">
                <a:solidFill>
                  <a:srgbClr val="0070C0"/>
                </a:solidFill>
              </a:rPr>
              <a:t>		return "Passwords must be at least 6 characters.\n"</a:t>
            </a:r>
          </a:p>
          <a:p>
            <a:pPr marL="457200" lvl="1" indent="0">
              <a:buNone/>
            </a:pPr>
            <a:r>
              <a:rPr lang="en-US" dirty="0">
                <a:solidFill>
                  <a:srgbClr val="0070C0"/>
                </a:solidFill>
              </a:rPr>
              <a:t>	else if (!/[a-z]/.test(field) || ! /[A-Z]/.test(field) ||!/[0-9]/.test(field))</a:t>
            </a:r>
          </a:p>
          <a:p>
            <a:pPr marL="457200" lvl="1" indent="0">
              <a:buNone/>
            </a:pPr>
            <a:r>
              <a:rPr lang="en-US" dirty="0">
                <a:solidFill>
                  <a:srgbClr val="0070C0"/>
                </a:solidFill>
              </a:rPr>
              <a:t>		return "Passwords require one each of a-z, A-Z and 0-9.\n"</a:t>
            </a:r>
          </a:p>
          <a:p>
            <a:pPr marL="457200" lvl="1" indent="0">
              <a:buNone/>
            </a:pPr>
            <a:r>
              <a:rPr lang="en-US" dirty="0">
                <a:solidFill>
                  <a:srgbClr val="0070C0"/>
                </a:solidFill>
              </a:rPr>
              <a:t>	return ""</a:t>
            </a:r>
          </a:p>
          <a:p>
            <a:pPr marL="457200" lvl="1" indent="0">
              <a:buNone/>
            </a:pPr>
            <a:r>
              <a:rPr lang="en-US" dirty="0">
                <a:solidFill>
                  <a:srgbClr val="0070C0"/>
                </a:solidFill>
              </a:rPr>
              <a:t>}</a:t>
            </a:r>
          </a:p>
        </p:txBody>
      </p:sp>
    </p:spTree>
    <p:extLst>
      <p:ext uri="{BB962C8B-B14F-4D97-AF65-F5344CB8AC3E}">
        <p14:creationId xmlns:p14="http://schemas.microsoft.com/office/powerpoint/2010/main" val="286952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463826" y="217085"/>
            <a:ext cx="10889974" cy="6089374"/>
          </a:xfrm>
        </p:spPr>
        <p:txBody>
          <a:bodyPr>
            <a:normAutofit/>
          </a:bodyPr>
          <a:lstStyle/>
          <a:p>
            <a:pPr marL="0" indent="0">
              <a:buNone/>
            </a:pPr>
            <a:r>
              <a:rPr lang="en-US" b="1" dirty="0"/>
              <a:t>Validating the age</a:t>
            </a:r>
          </a:p>
          <a:p>
            <a:r>
              <a:rPr lang="en-US" dirty="0"/>
              <a:t> </a:t>
            </a:r>
            <a:r>
              <a:rPr lang="en-US" dirty="0" err="1">
                <a:solidFill>
                  <a:srgbClr val="0070C0"/>
                </a:solidFill>
              </a:rPr>
              <a:t>validateAge</a:t>
            </a:r>
            <a:r>
              <a:rPr lang="en-US" dirty="0"/>
              <a:t> returns an error message if field is not a number (determined by a call to the </a:t>
            </a:r>
            <a:r>
              <a:rPr lang="en-US" dirty="0" err="1">
                <a:solidFill>
                  <a:srgbClr val="0070C0"/>
                </a:solidFill>
              </a:rPr>
              <a:t>isNaN</a:t>
            </a:r>
            <a:r>
              <a:rPr lang="en-US" dirty="0"/>
              <a:t> function), or if the age entered is lower than 18 or greater than 110. </a:t>
            </a:r>
          </a:p>
          <a:p>
            <a:pPr>
              <a:buFont typeface="Courier New" panose="02070309020205020404" pitchFamily="49" charset="0"/>
              <a:buChar char="o"/>
            </a:pPr>
            <a:r>
              <a:rPr lang="en-US" dirty="0"/>
              <a:t>Your applications may well have different or no age requirements. </a:t>
            </a:r>
          </a:p>
          <a:p>
            <a:endParaRPr lang="en-US" b="1" dirty="0">
              <a:solidFill>
                <a:srgbClr val="0070C0"/>
              </a:solidFill>
            </a:endParaRPr>
          </a:p>
          <a:p>
            <a:pPr marL="457200" lvl="1" indent="0">
              <a:buNone/>
            </a:pPr>
            <a:r>
              <a:rPr lang="en-US" b="1" dirty="0">
                <a:solidFill>
                  <a:srgbClr val="0070C0"/>
                </a:solidFill>
              </a:rPr>
              <a:t>function </a:t>
            </a:r>
            <a:r>
              <a:rPr lang="en-US" b="1" dirty="0" err="1">
                <a:solidFill>
                  <a:srgbClr val="0070C0"/>
                </a:solidFill>
              </a:rPr>
              <a:t>validateAge</a:t>
            </a:r>
            <a:r>
              <a:rPr lang="en-US" b="1" dirty="0">
                <a:solidFill>
                  <a:srgbClr val="0070C0"/>
                </a:solidFill>
              </a:rPr>
              <a:t>(field)</a:t>
            </a:r>
          </a:p>
          <a:p>
            <a:pPr marL="457200" lvl="1" indent="0">
              <a:buNone/>
            </a:pPr>
            <a:r>
              <a:rPr lang="en-US" dirty="0">
                <a:solidFill>
                  <a:srgbClr val="0070C0"/>
                </a:solidFill>
              </a:rPr>
              <a:t>{</a:t>
            </a:r>
          </a:p>
          <a:p>
            <a:pPr marL="457200" lvl="1" indent="0">
              <a:buNone/>
            </a:pPr>
            <a:r>
              <a:rPr lang="en-US" dirty="0">
                <a:solidFill>
                  <a:srgbClr val="0070C0"/>
                </a:solidFill>
              </a:rPr>
              <a:t>	if (</a:t>
            </a:r>
            <a:r>
              <a:rPr lang="en-US" dirty="0" err="1">
                <a:solidFill>
                  <a:srgbClr val="0070C0"/>
                </a:solidFill>
              </a:rPr>
              <a:t>isNaN</a:t>
            </a:r>
            <a:r>
              <a:rPr lang="en-US" dirty="0">
                <a:solidFill>
                  <a:srgbClr val="0070C0"/>
                </a:solidFill>
              </a:rPr>
              <a:t>(field)) return "No Age was entered.\n"</a:t>
            </a:r>
          </a:p>
          <a:p>
            <a:pPr marL="457200" lvl="1" indent="0">
              <a:buNone/>
            </a:pPr>
            <a:r>
              <a:rPr lang="en-US" dirty="0">
                <a:solidFill>
                  <a:srgbClr val="0070C0"/>
                </a:solidFill>
              </a:rPr>
              <a:t>	else if (field &lt; 18 || field &gt; 110)</a:t>
            </a:r>
          </a:p>
          <a:p>
            <a:pPr marL="457200" lvl="1" indent="0">
              <a:buNone/>
            </a:pPr>
            <a:r>
              <a:rPr lang="en-US" dirty="0">
                <a:solidFill>
                  <a:srgbClr val="0070C0"/>
                </a:solidFill>
              </a:rPr>
              <a:t>		return "Age must be between 18 and 110.\n"</a:t>
            </a:r>
          </a:p>
          <a:p>
            <a:pPr marL="457200" lvl="1" indent="0">
              <a:buNone/>
            </a:pPr>
            <a:r>
              <a:rPr lang="en-US" dirty="0">
                <a:solidFill>
                  <a:srgbClr val="0070C0"/>
                </a:solidFill>
              </a:rPr>
              <a:t>	return ""</a:t>
            </a:r>
          </a:p>
          <a:p>
            <a:pPr marL="457200" lvl="1" indent="0">
              <a:buNone/>
            </a:pPr>
            <a:r>
              <a:rPr lang="en-US" dirty="0">
                <a:solidFill>
                  <a:srgbClr val="0070C0"/>
                </a:solidFill>
              </a:rPr>
              <a:t>}</a:t>
            </a:r>
          </a:p>
        </p:txBody>
      </p:sp>
    </p:spTree>
    <p:extLst>
      <p:ext uri="{BB962C8B-B14F-4D97-AF65-F5344CB8AC3E}">
        <p14:creationId xmlns:p14="http://schemas.microsoft.com/office/powerpoint/2010/main" val="34711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246112" y="217085"/>
            <a:ext cx="11728174" cy="6089374"/>
          </a:xfrm>
        </p:spPr>
        <p:txBody>
          <a:bodyPr>
            <a:normAutofit fontScale="92500" lnSpcReduction="10000"/>
          </a:bodyPr>
          <a:lstStyle/>
          <a:p>
            <a:pPr marL="0" indent="0">
              <a:buNone/>
            </a:pPr>
            <a:r>
              <a:rPr lang="en-US" b="1" dirty="0"/>
              <a:t>Validating the email</a:t>
            </a:r>
          </a:p>
          <a:p>
            <a:pPr marL="0" indent="0">
              <a:buNone/>
            </a:pPr>
            <a:r>
              <a:rPr lang="en-US" dirty="0"/>
              <a:t>After checking whether anything was actually entered, and returning an error message if it wasn’t, the function calls the JavaScript </a:t>
            </a:r>
            <a:r>
              <a:rPr lang="en-US" dirty="0" err="1">
                <a:solidFill>
                  <a:srgbClr val="0070C0"/>
                </a:solidFill>
              </a:rPr>
              <a:t>indexOf</a:t>
            </a:r>
            <a:r>
              <a:rPr lang="en-US" dirty="0"/>
              <a:t> function twice.</a:t>
            </a:r>
          </a:p>
          <a:p>
            <a:r>
              <a:rPr lang="en-US" dirty="0"/>
              <a:t>The first time a check is made to ensure there is a period (</a:t>
            </a:r>
            <a:r>
              <a:rPr lang="en-US" b="1" dirty="0">
                <a:solidFill>
                  <a:srgbClr val="0070C0"/>
                </a:solidFill>
              </a:rPr>
              <a:t>.</a:t>
            </a:r>
            <a:r>
              <a:rPr lang="en-US" dirty="0"/>
              <a:t>) somewhere from at least the second character of the field, and the second checks that an </a:t>
            </a:r>
            <a:r>
              <a:rPr lang="en-US" dirty="0">
                <a:solidFill>
                  <a:srgbClr val="0070C0"/>
                </a:solidFill>
              </a:rPr>
              <a:t>@</a:t>
            </a:r>
            <a:r>
              <a:rPr lang="en-US" dirty="0"/>
              <a:t> symbol appears somewhere at or after the second character.</a:t>
            </a:r>
          </a:p>
          <a:p>
            <a:pPr>
              <a:buFont typeface="Courier New" panose="02070309020205020404" pitchFamily="49" charset="0"/>
              <a:buChar char="o"/>
            </a:pPr>
            <a:r>
              <a:rPr lang="en-US" dirty="0"/>
              <a:t>If those two checks are satisfied, the test function is called to see whether any disallowed characters appear in the field. </a:t>
            </a:r>
          </a:p>
          <a:p>
            <a:endParaRPr lang="en-US" dirty="0">
              <a:solidFill>
                <a:srgbClr val="0070C0"/>
              </a:solidFill>
            </a:endParaRPr>
          </a:p>
          <a:p>
            <a:pPr marL="457200" lvl="1" indent="0">
              <a:buNone/>
            </a:pPr>
            <a:r>
              <a:rPr lang="en-US" b="1" dirty="0">
                <a:solidFill>
                  <a:srgbClr val="0070C0"/>
                </a:solidFill>
              </a:rPr>
              <a:t>function </a:t>
            </a:r>
            <a:r>
              <a:rPr lang="en-US" b="1" dirty="0" err="1">
                <a:solidFill>
                  <a:srgbClr val="0070C0"/>
                </a:solidFill>
              </a:rPr>
              <a:t>validateEmail</a:t>
            </a:r>
            <a:r>
              <a:rPr lang="en-US" b="1" dirty="0">
                <a:solidFill>
                  <a:srgbClr val="0070C0"/>
                </a:solidFill>
              </a:rPr>
              <a:t>(field)</a:t>
            </a:r>
          </a:p>
          <a:p>
            <a:pPr marL="457200" lvl="1" indent="0">
              <a:buNone/>
            </a:pPr>
            <a:r>
              <a:rPr lang="en-US" dirty="0">
                <a:solidFill>
                  <a:srgbClr val="0070C0"/>
                </a:solidFill>
              </a:rPr>
              <a:t>{</a:t>
            </a:r>
          </a:p>
          <a:p>
            <a:pPr marL="457200" lvl="1" indent="0">
              <a:buNone/>
            </a:pPr>
            <a:r>
              <a:rPr lang="en-US" dirty="0">
                <a:solidFill>
                  <a:srgbClr val="0070C0"/>
                </a:solidFill>
              </a:rPr>
              <a:t>	if (field == "") return "No Email was entered.\n"</a:t>
            </a:r>
          </a:p>
          <a:p>
            <a:pPr marL="457200" lvl="1" indent="0">
              <a:buNone/>
            </a:pPr>
            <a:r>
              <a:rPr lang="en-US" dirty="0">
                <a:solidFill>
                  <a:srgbClr val="0070C0"/>
                </a:solidFill>
              </a:rPr>
              <a:t>	else if (!((</a:t>
            </a:r>
            <a:r>
              <a:rPr lang="en-US" dirty="0" err="1">
                <a:solidFill>
                  <a:srgbClr val="0070C0"/>
                </a:solidFill>
              </a:rPr>
              <a:t>field.indexOf</a:t>
            </a:r>
            <a:r>
              <a:rPr lang="en-US" dirty="0">
                <a:solidFill>
                  <a:srgbClr val="0070C0"/>
                </a:solidFill>
              </a:rPr>
              <a:t>(".") &gt; 0) &amp;&amp; (</a:t>
            </a:r>
            <a:r>
              <a:rPr lang="en-US" dirty="0" err="1">
                <a:solidFill>
                  <a:srgbClr val="0070C0"/>
                </a:solidFill>
              </a:rPr>
              <a:t>field.indexOf</a:t>
            </a:r>
            <a:r>
              <a:rPr lang="en-US" dirty="0">
                <a:solidFill>
                  <a:srgbClr val="0070C0"/>
                </a:solidFill>
              </a:rPr>
              <a:t>("@") &gt; 0)) || /[^a-zA-Z0-9.@_-]/.test(field))</a:t>
            </a:r>
          </a:p>
          <a:p>
            <a:pPr marL="457200" lvl="1" indent="0">
              <a:buNone/>
            </a:pPr>
            <a:r>
              <a:rPr lang="en-US" dirty="0">
                <a:solidFill>
                  <a:srgbClr val="0070C0"/>
                </a:solidFill>
              </a:rPr>
              <a:t>		return "The Email address is invalid.\n"</a:t>
            </a:r>
          </a:p>
          <a:p>
            <a:pPr marL="457200" lvl="1" indent="0">
              <a:buNone/>
            </a:pPr>
            <a:r>
              <a:rPr lang="en-US" dirty="0">
                <a:solidFill>
                  <a:srgbClr val="0070C0"/>
                </a:solidFill>
              </a:rPr>
              <a:t>	return ""</a:t>
            </a:r>
          </a:p>
          <a:p>
            <a:pPr marL="457200" lvl="1" indent="0">
              <a:buNone/>
            </a:pPr>
            <a:r>
              <a:rPr lang="en-US" dirty="0">
                <a:solidFill>
                  <a:srgbClr val="0070C0"/>
                </a:solidFill>
              </a:rPr>
              <a:t>}</a:t>
            </a:r>
          </a:p>
        </p:txBody>
      </p:sp>
    </p:spTree>
    <p:extLst>
      <p:ext uri="{BB962C8B-B14F-4D97-AF65-F5344CB8AC3E}">
        <p14:creationId xmlns:p14="http://schemas.microsoft.com/office/powerpoint/2010/main" val="399908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463826" y="217085"/>
            <a:ext cx="10889974" cy="6089374"/>
          </a:xfrm>
        </p:spPr>
        <p:txBody>
          <a:bodyPr>
            <a:normAutofit/>
          </a:bodyPr>
          <a:lstStyle/>
          <a:p>
            <a:pPr marL="0" indent="0">
              <a:buNone/>
            </a:pPr>
            <a:r>
              <a:rPr lang="en-US" b="1" dirty="0"/>
              <a:t>Using a separate JavaScript file</a:t>
            </a:r>
          </a:p>
          <a:p>
            <a:endParaRPr lang="en-US" sz="500" b="1" dirty="0"/>
          </a:p>
          <a:p>
            <a:r>
              <a:rPr lang="en-US" dirty="0"/>
              <a:t>Of course, because they are generic in construction and could apply to many types of validations you might require, these six functions make ideal candidates for moving out into a separate JavaScript file. </a:t>
            </a:r>
          </a:p>
          <a:p>
            <a:endParaRPr lang="en-US" dirty="0"/>
          </a:p>
          <a:p>
            <a:pPr>
              <a:buFont typeface="Courier New" panose="02070309020205020404" pitchFamily="49" charset="0"/>
              <a:buChar char="o"/>
            </a:pPr>
            <a:r>
              <a:rPr lang="en-US" dirty="0"/>
              <a:t>You could name the file something like </a:t>
            </a:r>
            <a:r>
              <a:rPr lang="en-US" i="1" dirty="0"/>
              <a:t>validate_functions.js </a:t>
            </a:r>
            <a:r>
              <a:rPr lang="en-US" dirty="0"/>
              <a:t>and include it right after the initial script section using the following statement:</a:t>
            </a:r>
          </a:p>
          <a:p>
            <a:endParaRPr lang="en-US" dirty="0"/>
          </a:p>
          <a:p>
            <a:pPr marL="457200" lvl="1" indent="0">
              <a:buNone/>
            </a:pPr>
            <a:r>
              <a:rPr lang="en-US" dirty="0">
                <a:solidFill>
                  <a:srgbClr val="0070C0"/>
                </a:solidFill>
              </a:rPr>
              <a:t>&lt;script </a:t>
            </a:r>
            <a:r>
              <a:rPr lang="en-US" dirty="0" err="1">
                <a:solidFill>
                  <a:srgbClr val="0070C0"/>
                </a:solidFill>
              </a:rPr>
              <a:t>src</a:t>
            </a:r>
            <a:r>
              <a:rPr lang="en-US" dirty="0">
                <a:solidFill>
                  <a:srgbClr val="0070C0"/>
                </a:solidFill>
              </a:rPr>
              <a:t>="validate_functions.js"&gt;&lt;/script&gt;</a:t>
            </a:r>
          </a:p>
        </p:txBody>
      </p:sp>
    </p:spTree>
    <p:extLst>
      <p:ext uri="{BB962C8B-B14F-4D97-AF65-F5344CB8AC3E}">
        <p14:creationId xmlns:p14="http://schemas.microsoft.com/office/powerpoint/2010/main" val="214085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Regular Expressions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a:bodyPr>
          <a:lstStyle/>
          <a:p>
            <a:pPr marL="0" indent="0">
              <a:buNone/>
            </a:pPr>
            <a:r>
              <a:rPr lang="en-US" dirty="0"/>
              <a:t>Let’s look a little more closely at the pattern matching we have been doing. </a:t>
            </a:r>
          </a:p>
          <a:p>
            <a:endParaRPr lang="en-US" dirty="0"/>
          </a:p>
          <a:p>
            <a:r>
              <a:rPr lang="en-US" dirty="0"/>
              <a:t>We’ve achieved it using </a:t>
            </a:r>
            <a:r>
              <a:rPr lang="en-US" b="1" i="1" dirty="0"/>
              <a:t>regular expressions</a:t>
            </a:r>
            <a:r>
              <a:rPr lang="en-US" dirty="0"/>
              <a:t>, which are supported by both JavaScript and PHP. </a:t>
            </a:r>
          </a:p>
          <a:p>
            <a:pPr>
              <a:buFont typeface="Courier New" panose="02070309020205020404" pitchFamily="49" charset="0"/>
              <a:buChar char="o"/>
            </a:pPr>
            <a:r>
              <a:rPr lang="en-US" dirty="0"/>
              <a:t>They make it possible to construct the most powerful of pattern-matching algorithms within a single expression.</a:t>
            </a:r>
          </a:p>
          <a:p>
            <a:endParaRPr lang="en-US" dirty="0">
              <a:solidFill>
                <a:srgbClr val="0070C0"/>
              </a:solidFill>
            </a:endParaRPr>
          </a:p>
        </p:txBody>
      </p:sp>
    </p:spTree>
    <p:extLst>
      <p:ext uri="{BB962C8B-B14F-4D97-AF65-F5344CB8AC3E}">
        <p14:creationId xmlns:p14="http://schemas.microsoft.com/office/powerpoint/2010/main" val="128525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Matching Through Metacharacters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a:bodyPr>
          <a:lstStyle/>
          <a:p>
            <a:r>
              <a:rPr lang="en-US" dirty="0"/>
              <a:t>Every regular expression </a:t>
            </a:r>
            <a:r>
              <a:rPr lang="en-US" u="sng" dirty="0"/>
              <a:t>must be enclosed in slashes</a:t>
            </a:r>
            <a:r>
              <a:rPr lang="en-US" dirty="0"/>
              <a:t>. </a:t>
            </a:r>
          </a:p>
          <a:p>
            <a:pPr>
              <a:buFont typeface="Courier New" panose="02070309020205020404" pitchFamily="49" charset="0"/>
              <a:buChar char="o"/>
            </a:pPr>
            <a:r>
              <a:rPr lang="en-US" dirty="0"/>
              <a:t>Within these slashes, certain characters have special meanings; they are called </a:t>
            </a:r>
            <a:r>
              <a:rPr lang="en-US" b="1" i="1" dirty="0"/>
              <a:t>metacharacters</a:t>
            </a:r>
            <a:r>
              <a:rPr lang="en-US" dirty="0"/>
              <a:t>. </a:t>
            </a:r>
          </a:p>
          <a:p>
            <a:endParaRPr lang="en-US" dirty="0"/>
          </a:p>
          <a:p>
            <a:endParaRPr lang="en-US" dirty="0"/>
          </a:p>
          <a:p>
            <a:r>
              <a:rPr lang="en-US" dirty="0"/>
              <a:t>For instance, an asterisk (</a:t>
            </a:r>
            <a:r>
              <a:rPr lang="en-US" b="1" dirty="0">
                <a:solidFill>
                  <a:srgbClr val="0070C0"/>
                </a:solidFill>
              </a:rPr>
              <a:t>*</a:t>
            </a:r>
            <a:r>
              <a:rPr lang="en-US" dirty="0"/>
              <a:t>) means, “</a:t>
            </a:r>
            <a:r>
              <a:rPr lang="en-US" b="1" dirty="0">
                <a:solidFill>
                  <a:schemeClr val="bg2">
                    <a:lumMod val="50000"/>
                  </a:schemeClr>
                </a:solidFill>
              </a:rPr>
              <a:t>The text you’re trying to match may have any number of the preceding characters—or none at all.</a:t>
            </a:r>
            <a:r>
              <a:rPr lang="en-US" dirty="0"/>
              <a:t>”</a:t>
            </a:r>
          </a:p>
          <a:p>
            <a:endParaRPr lang="en-US" dirty="0">
              <a:solidFill>
                <a:srgbClr val="0070C0"/>
              </a:solidFill>
            </a:endParaRPr>
          </a:p>
        </p:txBody>
      </p:sp>
    </p:spTree>
    <p:extLst>
      <p:ext uri="{BB962C8B-B14F-4D97-AF65-F5344CB8AC3E}">
        <p14:creationId xmlns:p14="http://schemas.microsoft.com/office/powerpoint/2010/main" val="2446359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Matching Through Metacharacters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fontScale="92500" lnSpcReduction="20000"/>
          </a:bodyPr>
          <a:lstStyle/>
          <a:p>
            <a:pPr marL="0" indent="0">
              <a:buNone/>
            </a:pPr>
            <a:r>
              <a:rPr lang="en-US" dirty="0"/>
              <a:t>For instance, let’s say you’re looking for the name </a:t>
            </a:r>
            <a:r>
              <a:rPr lang="en-US" b="1" i="1" dirty="0">
                <a:solidFill>
                  <a:schemeClr val="bg2">
                    <a:lumMod val="50000"/>
                  </a:schemeClr>
                </a:solidFill>
              </a:rPr>
              <a:t>Le </a:t>
            </a:r>
            <a:r>
              <a:rPr lang="en-US" b="1" i="1" dirty="0" err="1">
                <a:solidFill>
                  <a:schemeClr val="bg2">
                    <a:lumMod val="50000"/>
                  </a:schemeClr>
                </a:solidFill>
              </a:rPr>
              <a:t>Guin</a:t>
            </a:r>
            <a:r>
              <a:rPr lang="en-US" b="1" i="1" dirty="0">
                <a:solidFill>
                  <a:schemeClr val="bg2">
                    <a:lumMod val="50000"/>
                  </a:schemeClr>
                </a:solidFill>
              </a:rPr>
              <a:t> </a:t>
            </a:r>
            <a:r>
              <a:rPr lang="en-US" dirty="0"/>
              <a:t>and know that someone might spell it with or without a space. </a:t>
            </a:r>
          </a:p>
          <a:p>
            <a:endParaRPr lang="en-US" dirty="0"/>
          </a:p>
          <a:p>
            <a:pPr marL="0" indent="0">
              <a:buNone/>
            </a:pPr>
            <a:r>
              <a:rPr lang="en-US" dirty="0"/>
              <a:t>Because the text is laid out strangely (for instance, someone may have inserted extra spaces to right-justify lines), you could have to search for a line such as this:</a:t>
            </a:r>
          </a:p>
          <a:p>
            <a:endParaRPr lang="en-US" dirty="0"/>
          </a:p>
          <a:p>
            <a:pPr marL="457200" lvl="1" indent="0">
              <a:buNone/>
            </a:pPr>
            <a:r>
              <a:rPr lang="en-US" b="1" dirty="0">
                <a:solidFill>
                  <a:schemeClr val="bg2">
                    <a:lumMod val="50000"/>
                  </a:schemeClr>
                </a:solidFill>
              </a:rPr>
              <a:t>The    difficulty 	of          classifying Le		 </a:t>
            </a:r>
            <a:r>
              <a:rPr lang="en-US" b="1" dirty="0" err="1">
                <a:solidFill>
                  <a:schemeClr val="bg2">
                    <a:lumMod val="50000"/>
                  </a:schemeClr>
                </a:solidFill>
              </a:rPr>
              <a:t>Guin’s</a:t>
            </a:r>
            <a:r>
              <a:rPr lang="en-US" b="1" dirty="0">
                <a:solidFill>
                  <a:schemeClr val="bg2">
                    <a:lumMod val="50000"/>
                  </a:schemeClr>
                </a:solidFill>
              </a:rPr>
              <a:t>          works </a:t>
            </a:r>
          </a:p>
          <a:p>
            <a:endParaRPr lang="en-US" dirty="0"/>
          </a:p>
          <a:p>
            <a:pPr marL="0" indent="0">
              <a:buNone/>
            </a:pPr>
            <a:r>
              <a:rPr lang="en-US" dirty="0"/>
              <a:t>So you need to match </a:t>
            </a:r>
            <a:r>
              <a:rPr lang="en-US" i="1" dirty="0" err="1">
                <a:solidFill>
                  <a:schemeClr val="bg2">
                    <a:lumMod val="50000"/>
                  </a:schemeClr>
                </a:solidFill>
              </a:rPr>
              <a:t>LeGuin</a:t>
            </a:r>
            <a:r>
              <a:rPr lang="en-US" dirty="0"/>
              <a:t>, as well as </a:t>
            </a:r>
            <a:r>
              <a:rPr lang="en-US" i="1" dirty="0">
                <a:solidFill>
                  <a:schemeClr val="bg2">
                    <a:lumMod val="50000"/>
                  </a:schemeClr>
                </a:solidFill>
              </a:rPr>
              <a:t>Le</a:t>
            </a:r>
            <a:r>
              <a:rPr lang="en-US" i="1" dirty="0"/>
              <a:t> </a:t>
            </a:r>
            <a:r>
              <a:rPr lang="en-US" dirty="0"/>
              <a:t>and </a:t>
            </a:r>
            <a:r>
              <a:rPr lang="en-US" i="1" dirty="0" err="1">
                <a:solidFill>
                  <a:schemeClr val="bg2">
                    <a:lumMod val="50000"/>
                  </a:schemeClr>
                </a:solidFill>
              </a:rPr>
              <a:t>Guin</a:t>
            </a:r>
            <a:r>
              <a:rPr lang="en-US" i="1" dirty="0"/>
              <a:t> </a:t>
            </a:r>
            <a:r>
              <a:rPr lang="en-US" dirty="0"/>
              <a:t>separated by any number of spaces. </a:t>
            </a:r>
          </a:p>
          <a:p>
            <a:pPr>
              <a:buFont typeface="Wingdings" panose="05000000000000000000" pitchFamily="2" charset="2"/>
              <a:buChar char="Ø"/>
            </a:pPr>
            <a:r>
              <a:rPr lang="en-US" dirty="0"/>
              <a:t>The solution is to follow a space with an asterisk: </a:t>
            </a:r>
            <a:r>
              <a:rPr lang="en-US" dirty="0">
                <a:solidFill>
                  <a:srgbClr val="0070C0"/>
                </a:solidFill>
              </a:rPr>
              <a:t>/Le *</a:t>
            </a:r>
            <a:r>
              <a:rPr lang="en-US" dirty="0" err="1">
                <a:solidFill>
                  <a:srgbClr val="0070C0"/>
                </a:solidFill>
              </a:rPr>
              <a:t>Guin</a:t>
            </a:r>
            <a:r>
              <a:rPr lang="en-US" dirty="0">
                <a:solidFill>
                  <a:srgbClr val="0070C0"/>
                </a:solidFill>
              </a:rPr>
              <a:t>/</a:t>
            </a:r>
          </a:p>
          <a:p>
            <a:endParaRPr lang="en-US" dirty="0">
              <a:solidFill>
                <a:srgbClr val="0070C0"/>
              </a:solidFill>
            </a:endParaRPr>
          </a:p>
        </p:txBody>
      </p:sp>
    </p:spTree>
    <p:extLst>
      <p:ext uri="{BB962C8B-B14F-4D97-AF65-F5344CB8AC3E}">
        <p14:creationId xmlns:p14="http://schemas.microsoft.com/office/powerpoint/2010/main" val="141770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36EC05-8CD3-4201-8378-F963752F9919}"/>
              </a:ext>
            </a:extLst>
          </p:cNvPr>
          <p:cNvSpPr>
            <a:spLocks noGrp="1"/>
          </p:cNvSpPr>
          <p:nvPr>
            <p:ph type="title"/>
          </p:nvPr>
        </p:nvSpPr>
        <p:spPr/>
        <p:txBody>
          <a:bodyPr/>
          <a:lstStyle/>
          <a:p>
            <a:r>
              <a:rPr lang="en-US" dirty="0"/>
              <a:t>Validating User Input with JavaScript </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a:bodyPr>
          <a:lstStyle/>
          <a:p>
            <a:r>
              <a:rPr lang="en-US" dirty="0"/>
              <a:t>JavaScript validation should be considered an assistance more to your users than to your websites because, as I have already stressed many times, </a:t>
            </a:r>
            <a:r>
              <a:rPr lang="en-US" dirty="0">
                <a:solidFill>
                  <a:srgbClr val="FF0000"/>
                </a:solidFill>
              </a:rPr>
              <a:t>you cannot trust any data submitted to your server</a:t>
            </a:r>
            <a:r>
              <a:rPr lang="en-US" dirty="0"/>
              <a:t>, </a:t>
            </a:r>
            <a:r>
              <a:rPr lang="en-US" u="sng" dirty="0"/>
              <a:t>even if it has supposedly been validated with JavaScript</a:t>
            </a:r>
            <a:r>
              <a:rPr lang="en-US" dirty="0"/>
              <a:t>. </a:t>
            </a:r>
          </a:p>
          <a:p>
            <a:endParaRPr lang="en-US" dirty="0"/>
          </a:p>
          <a:p>
            <a:r>
              <a:rPr lang="en-US" dirty="0"/>
              <a:t>This is because </a:t>
            </a:r>
            <a:r>
              <a:rPr lang="en-US" b="1" dirty="0">
                <a:solidFill>
                  <a:srgbClr val="002060"/>
                </a:solidFill>
              </a:rPr>
              <a:t>hackers can quite easily simulate your web forms </a:t>
            </a:r>
            <a:r>
              <a:rPr lang="en-US" dirty="0"/>
              <a:t>and submit any data of their choosing.</a:t>
            </a:r>
          </a:p>
          <a:p>
            <a:pPr lvl="1">
              <a:buFont typeface="Courier New" panose="02070309020205020404" pitchFamily="49" charset="0"/>
              <a:buChar char="o"/>
            </a:pPr>
            <a:r>
              <a:rPr lang="en-US" dirty="0"/>
              <a:t>Another reason you cannot rely on JavaScript to perform all your input validation is that </a:t>
            </a:r>
            <a:r>
              <a:rPr lang="en-US" b="1" dirty="0">
                <a:solidFill>
                  <a:srgbClr val="002060"/>
                </a:solidFill>
              </a:rPr>
              <a:t>some users disable JavaScript</a:t>
            </a:r>
            <a:r>
              <a:rPr lang="en-US" dirty="0"/>
              <a:t>, or use browsers that don’t support it.</a:t>
            </a:r>
          </a:p>
          <a:p>
            <a:endParaRPr lang="en-US" dirty="0"/>
          </a:p>
        </p:txBody>
      </p:sp>
    </p:spTree>
    <p:extLst>
      <p:ext uri="{BB962C8B-B14F-4D97-AF65-F5344CB8AC3E}">
        <p14:creationId xmlns:p14="http://schemas.microsoft.com/office/powerpoint/2010/main" val="213527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Regular Expressions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a:bodyPr>
          <a:lstStyle/>
          <a:p>
            <a:r>
              <a:rPr lang="en-US" dirty="0"/>
              <a:t>What if it’s important to make sure the line contains nothing but </a:t>
            </a:r>
            <a:r>
              <a:rPr lang="en-US" b="1" i="1" dirty="0">
                <a:solidFill>
                  <a:schemeClr val="bg2">
                    <a:lumMod val="50000"/>
                  </a:schemeClr>
                </a:solidFill>
              </a:rPr>
              <a:t>Le </a:t>
            </a:r>
            <a:r>
              <a:rPr lang="en-US" b="1" i="1" dirty="0" err="1">
                <a:solidFill>
                  <a:schemeClr val="bg2">
                    <a:lumMod val="50000"/>
                  </a:schemeClr>
                </a:solidFill>
              </a:rPr>
              <a:t>Guin</a:t>
            </a:r>
            <a:r>
              <a:rPr lang="en-US" dirty="0"/>
              <a:t>? </a:t>
            </a:r>
          </a:p>
          <a:p>
            <a:pPr marL="0" indent="0">
              <a:buNone/>
            </a:pPr>
            <a:r>
              <a:rPr lang="en-US" dirty="0"/>
              <a:t>I’ll show you how to ensure that later.</a:t>
            </a:r>
          </a:p>
          <a:p>
            <a:endParaRPr lang="en-US" dirty="0"/>
          </a:p>
          <a:p>
            <a:r>
              <a:rPr lang="en-US" dirty="0"/>
              <a:t>Suppose now that you know </a:t>
            </a:r>
            <a:r>
              <a:rPr lang="en-US" b="1" dirty="0">
                <a:solidFill>
                  <a:srgbClr val="002060"/>
                </a:solidFill>
              </a:rPr>
              <a:t>there is always at least one space</a:t>
            </a:r>
            <a:r>
              <a:rPr lang="en-US" dirty="0"/>
              <a:t>. </a:t>
            </a:r>
          </a:p>
          <a:p>
            <a:pPr>
              <a:buFont typeface="Courier New" panose="02070309020205020404" pitchFamily="49" charset="0"/>
              <a:buChar char="o"/>
            </a:pPr>
            <a:r>
              <a:rPr lang="en-US" dirty="0"/>
              <a:t>In that case, you could use the plus sign (</a:t>
            </a:r>
            <a:r>
              <a:rPr lang="en-US" b="1" dirty="0">
                <a:solidFill>
                  <a:srgbClr val="0070C0"/>
                </a:solidFill>
              </a:rPr>
              <a:t>+</a:t>
            </a:r>
            <a:r>
              <a:rPr lang="en-US" dirty="0"/>
              <a:t>), because it requires at least one of the preceding characters to be present:</a:t>
            </a:r>
          </a:p>
          <a:p>
            <a:endParaRPr lang="en-US" dirty="0"/>
          </a:p>
          <a:p>
            <a:pPr marL="457200" lvl="1" indent="0">
              <a:buNone/>
            </a:pPr>
            <a:r>
              <a:rPr lang="en-US" b="1" dirty="0">
                <a:solidFill>
                  <a:srgbClr val="0070C0"/>
                </a:solidFill>
              </a:rPr>
              <a:t>/Le +</a:t>
            </a:r>
            <a:r>
              <a:rPr lang="en-US" b="1" dirty="0" err="1">
                <a:solidFill>
                  <a:srgbClr val="0070C0"/>
                </a:solidFill>
              </a:rPr>
              <a:t>Guin</a:t>
            </a:r>
            <a:r>
              <a:rPr lang="en-US" b="1" dirty="0">
                <a:solidFill>
                  <a:srgbClr val="0070C0"/>
                </a:solidFill>
              </a:rPr>
              <a:t>/</a:t>
            </a:r>
          </a:p>
          <a:p>
            <a:endParaRPr lang="en-US" dirty="0">
              <a:solidFill>
                <a:srgbClr val="0070C0"/>
              </a:solidFill>
            </a:endParaRPr>
          </a:p>
        </p:txBody>
      </p:sp>
    </p:spTree>
    <p:extLst>
      <p:ext uri="{BB962C8B-B14F-4D97-AF65-F5344CB8AC3E}">
        <p14:creationId xmlns:p14="http://schemas.microsoft.com/office/powerpoint/2010/main" val="36069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Fuzzy Character Matching</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838200" y="1825625"/>
            <a:ext cx="10758714" cy="4351338"/>
          </a:xfrm>
        </p:spPr>
        <p:txBody>
          <a:bodyPr>
            <a:normAutofit lnSpcReduction="10000"/>
          </a:bodyPr>
          <a:lstStyle/>
          <a:p>
            <a:r>
              <a:rPr lang="en-US" dirty="0"/>
              <a:t>The dot (</a:t>
            </a:r>
            <a:r>
              <a:rPr lang="en-US" b="1" dirty="0">
                <a:solidFill>
                  <a:srgbClr val="0070C0"/>
                </a:solidFill>
              </a:rPr>
              <a:t>.</a:t>
            </a:r>
            <a:r>
              <a:rPr lang="en-US" dirty="0"/>
              <a:t>) is particularly useful, because it can match </a:t>
            </a:r>
            <a:r>
              <a:rPr lang="en-US" u="sng" dirty="0"/>
              <a:t>anything except a newline</a:t>
            </a:r>
            <a:r>
              <a:rPr lang="en-US" dirty="0"/>
              <a:t>.</a:t>
            </a:r>
          </a:p>
          <a:p>
            <a:endParaRPr lang="en-US" dirty="0"/>
          </a:p>
          <a:p>
            <a:pPr marL="0" indent="0">
              <a:buNone/>
            </a:pPr>
            <a:r>
              <a:rPr lang="en-US" dirty="0"/>
              <a:t>Suppose that you are looking for HTML tags, which start with </a:t>
            </a:r>
            <a:r>
              <a:rPr lang="en-US" dirty="0">
                <a:solidFill>
                  <a:srgbClr val="0070C0"/>
                </a:solidFill>
              </a:rPr>
              <a:t>&lt;</a:t>
            </a:r>
            <a:r>
              <a:rPr lang="en-US" dirty="0"/>
              <a:t> and end with </a:t>
            </a:r>
            <a:r>
              <a:rPr lang="en-US" dirty="0">
                <a:solidFill>
                  <a:srgbClr val="0070C0"/>
                </a:solidFill>
              </a:rPr>
              <a:t>&gt;</a:t>
            </a:r>
            <a:endParaRPr lang="en-US" dirty="0"/>
          </a:p>
          <a:p>
            <a:pPr>
              <a:buFont typeface="Wingdings" panose="05000000000000000000" pitchFamily="2" charset="2"/>
              <a:buChar char="Ø"/>
            </a:pPr>
            <a:r>
              <a:rPr lang="en-US" dirty="0"/>
              <a:t>A simple way to do so is shown here: </a:t>
            </a:r>
            <a:r>
              <a:rPr lang="en-US" dirty="0">
                <a:solidFill>
                  <a:srgbClr val="0070C0"/>
                </a:solidFill>
              </a:rPr>
              <a:t>/&lt;.*&gt;/</a:t>
            </a:r>
          </a:p>
          <a:p>
            <a:endParaRPr lang="en-US" dirty="0"/>
          </a:p>
          <a:p>
            <a:pPr marL="0" indent="0">
              <a:buNone/>
            </a:pPr>
            <a:r>
              <a:rPr lang="en-US" dirty="0"/>
              <a:t>The dot matches any character, and the </a:t>
            </a:r>
            <a:r>
              <a:rPr lang="en-US" b="1" dirty="0">
                <a:solidFill>
                  <a:srgbClr val="0070C0"/>
                </a:solidFill>
              </a:rPr>
              <a:t>*</a:t>
            </a:r>
            <a:r>
              <a:rPr lang="en-US" dirty="0"/>
              <a:t> expands it to match zero or more characters, so this is saying, “</a:t>
            </a:r>
            <a:r>
              <a:rPr lang="en-US" dirty="0">
                <a:solidFill>
                  <a:schemeClr val="bg2">
                    <a:lumMod val="50000"/>
                  </a:schemeClr>
                </a:solidFill>
              </a:rPr>
              <a:t>Match anything that lies between &lt; and &gt;, even if there’s nothing</a:t>
            </a:r>
            <a:r>
              <a:rPr lang="en-US" dirty="0"/>
              <a:t>.” You will match </a:t>
            </a:r>
            <a:r>
              <a:rPr lang="en-US" dirty="0">
                <a:solidFill>
                  <a:srgbClr val="0070C0"/>
                </a:solidFill>
              </a:rPr>
              <a:t>&lt;&gt;</a:t>
            </a:r>
            <a:r>
              <a:rPr lang="en-US" dirty="0"/>
              <a:t>, </a:t>
            </a:r>
            <a:r>
              <a:rPr lang="en-US" dirty="0">
                <a:solidFill>
                  <a:srgbClr val="0070C0"/>
                </a:solidFill>
              </a:rPr>
              <a:t>&lt;</a:t>
            </a:r>
            <a:r>
              <a:rPr lang="en-US" dirty="0" err="1">
                <a:solidFill>
                  <a:srgbClr val="0070C0"/>
                </a:solidFill>
              </a:rPr>
              <a:t>em</a:t>
            </a:r>
            <a:r>
              <a:rPr lang="en-US" dirty="0">
                <a:solidFill>
                  <a:srgbClr val="0070C0"/>
                </a:solidFill>
              </a:rPr>
              <a:t>&gt;</a:t>
            </a:r>
            <a:r>
              <a:rPr lang="en-US" dirty="0"/>
              <a:t>, </a:t>
            </a:r>
            <a:r>
              <a:rPr lang="en-US" dirty="0">
                <a:solidFill>
                  <a:srgbClr val="0070C0"/>
                </a:solidFill>
              </a:rPr>
              <a:t>&lt;</a:t>
            </a:r>
            <a:r>
              <a:rPr lang="en-US" dirty="0" err="1">
                <a:solidFill>
                  <a:srgbClr val="0070C0"/>
                </a:solidFill>
              </a:rPr>
              <a:t>br</a:t>
            </a:r>
            <a:r>
              <a:rPr lang="en-US" dirty="0">
                <a:solidFill>
                  <a:srgbClr val="0070C0"/>
                </a:solidFill>
              </a:rPr>
              <a:t>&gt;</a:t>
            </a:r>
            <a:r>
              <a:rPr lang="en-US" dirty="0"/>
              <a:t>, and so on. </a:t>
            </a:r>
          </a:p>
          <a:p>
            <a:pPr marL="457200" lvl="1" indent="0">
              <a:buNone/>
            </a:pPr>
            <a:endParaRPr lang="en-US" dirty="0"/>
          </a:p>
          <a:p>
            <a:endParaRPr lang="en-US" dirty="0">
              <a:solidFill>
                <a:srgbClr val="0070C0"/>
              </a:solidFill>
            </a:endParaRPr>
          </a:p>
        </p:txBody>
      </p:sp>
    </p:spTree>
    <p:extLst>
      <p:ext uri="{BB962C8B-B14F-4D97-AF65-F5344CB8AC3E}">
        <p14:creationId xmlns:p14="http://schemas.microsoft.com/office/powerpoint/2010/main" val="2283631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Fuzzy Character Matching</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a:bodyPr>
          <a:lstStyle/>
          <a:p>
            <a:r>
              <a:rPr lang="en-US" dirty="0"/>
              <a:t>But if you don’t want to match the empty case, </a:t>
            </a:r>
            <a:r>
              <a:rPr lang="en-US" dirty="0">
                <a:solidFill>
                  <a:srgbClr val="0070C0"/>
                </a:solidFill>
              </a:rPr>
              <a:t>&lt;&gt;</a:t>
            </a:r>
            <a:r>
              <a:rPr lang="en-US" dirty="0"/>
              <a:t>, you should use </a:t>
            </a:r>
            <a:r>
              <a:rPr lang="en-US" b="1" dirty="0">
                <a:solidFill>
                  <a:srgbClr val="0070C0"/>
                </a:solidFill>
              </a:rPr>
              <a:t>+</a:t>
            </a:r>
            <a:r>
              <a:rPr lang="en-US" dirty="0"/>
              <a:t> instead of </a:t>
            </a:r>
            <a:r>
              <a:rPr lang="en-US" b="1" dirty="0">
                <a:solidFill>
                  <a:srgbClr val="0070C0"/>
                </a:solidFill>
              </a:rPr>
              <a:t>*</a:t>
            </a:r>
            <a:r>
              <a:rPr lang="en-US" dirty="0"/>
              <a:t>, like this: </a:t>
            </a:r>
            <a:r>
              <a:rPr lang="en-US" b="1" dirty="0">
                <a:solidFill>
                  <a:srgbClr val="0070C0"/>
                </a:solidFill>
              </a:rPr>
              <a:t>/&lt;.+&gt;/</a:t>
            </a:r>
          </a:p>
          <a:p>
            <a:pPr marL="457200" lvl="1" indent="0">
              <a:buNone/>
            </a:pPr>
            <a:r>
              <a:rPr lang="en-US" dirty="0"/>
              <a:t>The plus sign expands the dot to match one or more characters, saying, “</a:t>
            </a:r>
            <a:r>
              <a:rPr lang="en-US" dirty="0">
                <a:solidFill>
                  <a:schemeClr val="bg2">
                    <a:lumMod val="50000"/>
                  </a:schemeClr>
                </a:solidFill>
              </a:rPr>
              <a:t>Match anything that lies between &lt; and &gt; as long as there’s at least one character between them</a:t>
            </a:r>
            <a:r>
              <a:rPr lang="en-US" dirty="0"/>
              <a:t>”</a:t>
            </a:r>
          </a:p>
          <a:p>
            <a:pPr marL="457200" lvl="1" indent="0">
              <a:buNone/>
            </a:pPr>
            <a:endParaRPr lang="en-US" dirty="0"/>
          </a:p>
          <a:p>
            <a:pPr marL="457200" lvl="1" indent="0">
              <a:buNone/>
            </a:pPr>
            <a:endParaRPr lang="en-US" dirty="0"/>
          </a:p>
          <a:p>
            <a:r>
              <a:rPr lang="en-US" dirty="0"/>
              <a:t>Unfortunately, the plus sign keeps on matching </a:t>
            </a:r>
            <a:r>
              <a:rPr lang="en-US" b="1" dirty="0">
                <a:solidFill>
                  <a:srgbClr val="002060"/>
                </a:solidFill>
              </a:rPr>
              <a:t>up to the last &gt; </a:t>
            </a:r>
            <a:r>
              <a:rPr lang="en-US" dirty="0"/>
              <a:t>on the line, so you might end up with this:</a:t>
            </a:r>
          </a:p>
          <a:p>
            <a:endParaRPr lang="en-US" sz="500" dirty="0"/>
          </a:p>
          <a:p>
            <a:pPr marL="457200" lvl="1" indent="0">
              <a:buNone/>
            </a:pPr>
            <a:r>
              <a:rPr lang="en-US" dirty="0">
                <a:solidFill>
                  <a:srgbClr val="0070C0"/>
                </a:solidFill>
              </a:rPr>
              <a:t>&lt;h1&gt;&lt;b&gt;Introduction&lt;/b&gt;&lt;/h1&gt;</a:t>
            </a:r>
          </a:p>
          <a:p>
            <a:pPr marL="457200" lvl="1" indent="0">
              <a:buNone/>
            </a:pPr>
            <a:endParaRPr lang="en-US" dirty="0"/>
          </a:p>
          <a:p>
            <a:endParaRPr lang="en-US" dirty="0">
              <a:solidFill>
                <a:srgbClr val="0070C0"/>
              </a:solidFill>
            </a:endParaRPr>
          </a:p>
        </p:txBody>
      </p:sp>
    </p:spTree>
    <p:extLst>
      <p:ext uri="{BB962C8B-B14F-4D97-AF65-F5344CB8AC3E}">
        <p14:creationId xmlns:p14="http://schemas.microsoft.com/office/powerpoint/2010/main" val="216969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Regular Expressions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lnSpcReduction="10000"/>
          </a:bodyPr>
          <a:lstStyle/>
          <a:p>
            <a:r>
              <a:rPr lang="en-US" dirty="0"/>
              <a:t>If you use the dot on its own between the angle brackets, without following it with either a </a:t>
            </a:r>
            <a:r>
              <a:rPr lang="en-US" b="1" dirty="0">
                <a:solidFill>
                  <a:srgbClr val="0070C0"/>
                </a:solidFill>
              </a:rPr>
              <a:t>+</a:t>
            </a:r>
            <a:r>
              <a:rPr lang="en-US" dirty="0"/>
              <a:t> or </a:t>
            </a:r>
            <a:r>
              <a:rPr lang="en-US" b="1" dirty="0">
                <a:solidFill>
                  <a:srgbClr val="0070C0"/>
                </a:solidFill>
              </a:rPr>
              <a:t>*</a:t>
            </a:r>
            <a:r>
              <a:rPr lang="en-US" dirty="0"/>
              <a:t>, then it matches a single character</a:t>
            </a:r>
          </a:p>
          <a:p>
            <a:pPr>
              <a:buFont typeface="Courier New" panose="02070309020205020404" pitchFamily="49" charset="0"/>
              <a:buChar char="o"/>
            </a:pPr>
            <a:r>
              <a:rPr lang="en-US" dirty="0"/>
              <a:t>If you want to match the dot character itself (</a:t>
            </a:r>
            <a:r>
              <a:rPr lang="en-US" b="1" dirty="0">
                <a:solidFill>
                  <a:srgbClr val="0070C0"/>
                </a:solidFill>
              </a:rPr>
              <a:t>.</a:t>
            </a:r>
            <a:r>
              <a:rPr lang="en-US" dirty="0"/>
              <a:t>), you have to escape it by placing a backslash (</a:t>
            </a:r>
            <a:r>
              <a:rPr lang="en-US" b="1" dirty="0">
                <a:solidFill>
                  <a:srgbClr val="0070C0"/>
                </a:solidFill>
              </a:rPr>
              <a:t>\</a:t>
            </a:r>
            <a:r>
              <a:rPr lang="en-US" dirty="0"/>
              <a:t>) before it, because otherwise it’s a metacharacter and matches anything.</a:t>
            </a:r>
          </a:p>
          <a:p>
            <a:pPr>
              <a:buFont typeface="Courier New" panose="02070309020205020404" pitchFamily="49" charset="0"/>
              <a:buChar char="o"/>
            </a:pPr>
            <a:endParaRPr lang="en-US" dirty="0"/>
          </a:p>
          <a:p>
            <a:pPr marL="457200" lvl="1" indent="0">
              <a:buNone/>
            </a:pPr>
            <a:r>
              <a:rPr lang="en-US" dirty="0"/>
              <a:t>As an example, suppose you want to match the floating-point number 5.0</a:t>
            </a:r>
          </a:p>
          <a:p>
            <a:pPr lvl="1">
              <a:buFont typeface="Wingdings" panose="05000000000000000000" pitchFamily="2" charset="2"/>
              <a:buChar char="Ø"/>
            </a:pPr>
            <a:r>
              <a:rPr lang="en-US" dirty="0"/>
              <a:t>The regular expression is as follows: </a:t>
            </a:r>
            <a:r>
              <a:rPr lang="en-US" dirty="0">
                <a:solidFill>
                  <a:srgbClr val="0070C0"/>
                </a:solidFill>
              </a:rPr>
              <a:t>/5\.0/</a:t>
            </a:r>
          </a:p>
          <a:p>
            <a:pPr lvl="1">
              <a:buFont typeface="Wingdings" panose="05000000000000000000" pitchFamily="2" charset="2"/>
              <a:buChar char="Ø"/>
            </a:pPr>
            <a:endParaRPr lang="en-US" dirty="0">
              <a:solidFill>
                <a:srgbClr val="0070C0"/>
              </a:solidFill>
            </a:endParaRPr>
          </a:p>
          <a:p>
            <a:r>
              <a:rPr lang="en-US" dirty="0"/>
              <a:t>The backslash can escape any metacharacter, including another backslash (in case you’re trying to match a backslash in text). </a:t>
            </a:r>
            <a:endParaRPr lang="en-US" dirty="0">
              <a:solidFill>
                <a:srgbClr val="0070C0"/>
              </a:solidFill>
            </a:endParaRPr>
          </a:p>
        </p:txBody>
      </p:sp>
    </p:spTree>
    <p:extLst>
      <p:ext uri="{BB962C8B-B14F-4D97-AF65-F5344CB8AC3E}">
        <p14:creationId xmlns:p14="http://schemas.microsoft.com/office/powerpoint/2010/main" val="3020909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Grouping Through Parentheses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fontScale="85000" lnSpcReduction="20000"/>
          </a:bodyPr>
          <a:lstStyle/>
          <a:p>
            <a:r>
              <a:rPr lang="en-US" dirty="0"/>
              <a:t>Suppose you want to match powers of increments of units, such as kilo, mega, giga, and tera. In other words, you want all the following to match:</a:t>
            </a:r>
          </a:p>
          <a:p>
            <a:pPr marL="457200" lvl="1" indent="0">
              <a:buNone/>
            </a:pPr>
            <a:r>
              <a:rPr lang="en-US" dirty="0"/>
              <a:t>1,000</a:t>
            </a:r>
          </a:p>
          <a:p>
            <a:pPr marL="457200" lvl="1" indent="0">
              <a:buNone/>
            </a:pPr>
            <a:r>
              <a:rPr lang="en-US" dirty="0"/>
              <a:t>1,000,000</a:t>
            </a:r>
          </a:p>
          <a:p>
            <a:pPr marL="457200" lvl="1" indent="0">
              <a:buNone/>
            </a:pPr>
            <a:r>
              <a:rPr lang="en-US" dirty="0"/>
              <a:t>1,000,000,000</a:t>
            </a:r>
          </a:p>
          <a:p>
            <a:pPr marL="457200" lvl="1" indent="0">
              <a:buNone/>
            </a:pPr>
            <a:r>
              <a:rPr lang="en-US" dirty="0"/>
              <a:t>1,000,000,000,000</a:t>
            </a:r>
          </a:p>
          <a:p>
            <a:pPr marL="457200" lvl="1" indent="0">
              <a:buNone/>
            </a:pPr>
            <a:r>
              <a:rPr lang="en-US" dirty="0"/>
              <a:t>...</a:t>
            </a:r>
          </a:p>
          <a:p>
            <a:endParaRPr lang="en-US" dirty="0"/>
          </a:p>
          <a:p>
            <a:r>
              <a:rPr lang="en-US" dirty="0"/>
              <a:t>The plus sign works here, too, but you need to group the string </a:t>
            </a:r>
            <a:r>
              <a:rPr lang="en-US" dirty="0">
                <a:solidFill>
                  <a:srgbClr val="0070C0"/>
                </a:solidFill>
              </a:rPr>
              <a:t>,000 </a:t>
            </a:r>
            <a:r>
              <a:rPr lang="en-US" dirty="0"/>
              <a:t>so the plus sign matches the whole thing. </a:t>
            </a:r>
          </a:p>
          <a:p>
            <a:pPr>
              <a:buFont typeface="Wingdings" panose="05000000000000000000" pitchFamily="2" charset="2"/>
              <a:buChar char="Ø"/>
            </a:pPr>
            <a:r>
              <a:rPr lang="en-US" dirty="0"/>
              <a:t>The regular expression is as follows: </a:t>
            </a:r>
            <a:r>
              <a:rPr lang="en-US" dirty="0">
                <a:solidFill>
                  <a:srgbClr val="0070C0"/>
                </a:solidFill>
              </a:rPr>
              <a:t>/1(,000)+ /</a:t>
            </a:r>
          </a:p>
          <a:p>
            <a:r>
              <a:rPr lang="en-US" dirty="0"/>
              <a:t>The parentheses mean “</a:t>
            </a:r>
            <a:r>
              <a:rPr lang="en-US" b="1" dirty="0">
                <a:solidFill>
                  <a:schemeClr val="bg2">
                    <a:lumMod val="50000"/>
                  </a:schemeClr>
                </a:solidFill>
              </a:rPr>
              <a:t>treat this as a group when you apply something such as a plus sign</a:t>
            </a:r>
            <a:r>
              <a:rPr lang="en-US" dirty="0"/>
              <a:t>.” </a:t>
            </a:r>
          </a:p>
        </p:txBody>
      </p:sp>
    </p:spTree>
    <p:extLst>
      <p:ext uri="{BB962C8B-B14F-4D97-AF65-F5344CB8AC3E}">
        <p14:creationId xmlns:p14="http://schemas.microsoft.com/office/powerpoint/2010/main" val="1825801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Grouping Through Parentheses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a:bodyPr>
          <a:lstStyle/>
          <a:p>
            <a:pPr marL="0" indent="0">
              <a:buNone/>
            </a:pPr>
            <a:r>
              <a:rPr lang="en-US" dirty="0"/>
              <a:t>Let’s add some notes on this regular expression: </a:t>
            </a:r>
            <a:r>
              <a:rPr lang="en-US" dirty="0">
                <a:solidFill>
                  <a:srgbClr val="0070C0"/>
                </a:solidFill>
              </a:rPr>
              <a:t>/1(,000)+ /</a:t>
            </a:r>
          </a:p>
          <a:p>
            <a:endParaRPr lang="en-US" dirty="0"/>
          </a:p>
          <a:p>
            <a:pPr lvl="1"/>
            <a:r>
              <a:rPr lang="en-US" dirty="0"/>
              <a:t>1,00,000 and 1,000,00 won’t match because the text must have a 1 followed by one or more complete groups of a comma followed by three zeros.</a:t>
            </a:r>
          </a:p>
          <a:p>
            <a:pPr lvl="1"/>
            <a:endParaRPr lang="en-US" dirty="0"/>
          </a:p>
          <a:p>
            <a:pPr lvl="1"/>
            <a:r>
              <a:rPr lang="en-US" dirty="0"/>
              <a:t>The space after the </a:t>
            </a:r>
            <a:r>
              <a:rPr lang="en-US" b="1" dirty="0">
                <a:solidFill>
                  <a:srgbClr val="0070C0"/>
                </a:solidFill>
              </a:rPr>
              <a:t>+</a:t>
            </a:r>
            <a:r>
              <a:rPr lang="en-US" dirty="0"/>
              <a:t> character indicates that the match must </a:t>
            </a:r>
            <a:r>
              <a:rPr lang="en-US" b="1" dirty="0">
                <a:solidFill>
                  <a:srgbClr val="002060"/>
                </a:solidFill>
              </a:rPr>
              <a:t>end when a space is encountered</a:t>
            </a:r>
            <a:r>
              <a:rPr lang="en-US" dirty="0"/>
              <a:t>. </a:t>
            </a:r>
          </a:p>
          <a:p>
            <a:pPr lvl="1"/>
            <a:endParaRPr lang="en-US" sz="500" dirty="0"/>
          </a:p>
          <a:p>
            <a:pPr lvl="1">
              <a:buFont typeface="Courier New" panose="02070309020205020404" pitchFamily="49" charset="0"/>
              <a:buChar char="o"/>
            </a:pPr>
            <a:r>
              <a:rPr lang="en-US" dirty="0"/>
              <a:t>Without it, 1,000,00 would incorrectly match because only the first 1,000 would be taken into account, and the remaining ,00 would be ignored. </a:t>
            </a:r>
          </a:p>
          <a:p>
            <a:pPr lvl="2">
              <a:buFont typeface="Courier New" panose="02070309020205020404" pitchFamily="49" charset="0"/>
              <a:buChar char="o"/>
            </a:pPr>
            <a:endParaRPr lang="en-US" dirty="0"/>
          </a:p>
        </p:txBody>
      </p:sp>
      <p:cxnSp>
        <p:nvCxnSpPr>
          <p:cNvPr id="22" name="Straight Arrow Connector 21">
            <a:extLst>
              <a:ext uri="{FF2B5EF4-FFF2-40B4-BE49-F238E27FC236}">
                <a16:creationId xmlns:a16="http://schemas.microsoft.com/office/drawing/2014/main" id="{DA5853E4-083D-4CBD-8CEF-26A3E0621F76}"/>
              </a:ext>
            </a:extLst>
          </p:cNvPr>
          <p:cNvCxnSpPr/>
          <p:nvPr/>
        </p:nvCxnSpPr>
        <p:spPr>
          <a:xfrm>
            <a:off x="9332685" y="1422400"/>
            <a:ext cx="0" cy="403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2919A2A-7FA3-45E7-95BC-1D75EEDD6830}"/>
              </a:ext>
            </a:extLst>
          </p:cNvPr>
          <p:cNvCxnSpPr>
            <a:cxnSpLocks/>
          </p:cNvCxnSpPr>
          <p:nvPr/>
        </p:nvCxnSpPr>
        <p:spPr>
          <a:xfrm>
            <a:off x="9332686" y="1422400"/>
            <a:ext cx="2021114"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5DA6B37-7D31-4E39-BD53-4114C701E984}"/>
              </a:ext>
            </a:extLst>
          </p:cNvPr>
          <p:cNvCxnSpPr/>
          <p:nvPr/>
        </p:nvCxnSpPr>
        <p:spPr>
          <a:xfrm>
            <a:off x="11353800" y="1422400"/>
            <a:ext cx="0" cy="275771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F16E4FA-79EE-4CB8-A427-BF8DF99893C3}"/>
              </a:ext>
            </a:extLst>
          </p:cNvPr>
          <p:cNvCxnSpPr/>
          <p:nvPr/>
        </p:nvCxnSpPr>
        <p:spPr>
          <a:xfrm flipH="1">
            <a:off x="10972800" y="4180115"/>
            <a:ext cx="381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32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Character Classes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fontScale="85000" lnSpcReduction="10000"/>
          </a:bodyPr>
          <a:lstStyle/>
          <a:p>
            <a:r>
              <a:rPr lang="en-US" dirty="0"/>
              <a:t>Sometimes you want to match something fuzzy, but not so broad that you want to use a dot. </a:t>
            </a:r>
          </a:p>
          <a:p>
            <a:endParaRPr lang="en-US" dirty="0"/>
          </a:p>
          <a:p>
            <a:pPr marL="0" indent="0">
              <a:buNone/>
            </a:pPr>
            <a:r>
              <a:rPr lang="en-US" dirty="0"/>
              <a:t>One of the key features supporting fuzzy matching is the pair of square brackets, </a:t>
            </a:r>
            <a:r>
              <a:rPr lang="en-US" b="1" dirty="0">
                <a:solidFill>
                  <a:srgbClr val="0070C0"/>
                </a:solidFill>
              </a:rPr>
              <a:t>[]</a:t>
            </a:r>
            <a:endParaRPr lang="en-US" dirty="0"/>
          </a:p>
          <a:p>
            <a:pPr>
              <a:buFont typeface="Wingdings" panose="05000000000000000000" pitchFamily="2" charset="2"/>
              <a:buChar char="Ø"/>
            </a:pPr>
            <a:r>
              <a:rPr lang="en-US" dirty="0"/>
              <a:t>It matches a single character, like a dot, but inside the brackets you put a list of things that can match. If any of those characters appears, the text matches.</a:t>
            </a:r>
          </a:p>
          <a:p>
            <a:pPr>
              <a:buFont typeface="Wingdings" panose="05000000000000000000" pitchFamily="2" charset="2"/>
              <a:buChar char="Ø"/>
            </a:pPr>
            <a:endParaRPr lang="en-US" sz="600" dirty="0"/>
          </a:p>
          <a:p>
            <a:pPr marL="457200" lvl="1" indent="0">
              <a:buNone/>
            </a:pPr>
            <a:r>
              <a:rPr lang="en-US" dirty="0"/>
              <a:t>For instance, if you wanted to match both the American spelling </a:t>
            </a:r>
            <a:r>
              <a:rPr lang="en-US" i="1" dirty="0"/>
              <a:t>gray </a:t>
            </a:r>
            <a:r>
              <a:rPr lang="en-US" dirty="0"/>
              <a:t>and the British spelling </a:t>
            </a:r>
            <a:r>
              <a:rPr lang="en-US" i="1" dirty="0"/>
              <a:t>grey</a:t>
            </a:r>
            <a:r>
              <a:rPr lang="en-US" dirty="0"/>
              <a:t>, you could specify the following:</a:t>
            </a:r>
          </a:p>
          <a:p>
            <a:endParaRPr lang="en-US" sz="600" dirty="0"/>
          </a:p>
          <a:p>
            <a:pPr marL="0" indent="0" algn="ctr">
              <a:buNone/>
            </a:pPr>
            <a:r>
              <a:rPr lang="en-US" dirty="0">
                <a:solidFill>
                  <a:srgbClr val="0070C0"/>
                </a:solidFill>
              </a:rPr>
              <a:t>/gr[ae]y/</a:t>
            </a:r>
          </a:p>
          <a:p>
            <a:pPr marL="0" indent="0" algn="ctr">
              <a:buNone/>
            </a:pPr>
            <a:endParaRPr lang="en-US" dirty="0">
              <a:solidFill>
                <a:srgbClr val="0070C0"/>
              </a:solidFill>
            </a:endParaRPr>
          </a:p>
          <a:p>
            <a:pPr marL="457200" lvl="1" indent="0">
              <a:buNone/>
            </a:pPr>
            <a:r>
              <a:rPr lang="en-US" dirty="0"/>
              <a:t>The group of characters inside the brackets is called a </a:t>
            </a:r>
            <a:r>
              <a:rPr lang="en-US" b="1" i="1" dirty="0"/>
              <a:t>character class</a:t>
            </a:r>
            <a:endParaRPr lang="en-US" b="1" dirty="0"/>
          </a:p>
          <a:p>
            <a:endParaRPr lang="en-US" dirty="0"/>
          </a:p>
        </p:txBody>
      </p:sp>
    </p:spTree>
    <p:extLst>
      <p:ext uri="{BB962C8B-B14F-4D97-AF65-F5344CB8AC3E}">
        <p14:creationId xmlns:p14="http://schemas.microsoft.com/office/powerpoint/2010/main" val="1773340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Indicating a Range</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lnSpcReduction="10000"/>
          </a:bodyPr>
          <a:lstStyle/>
          <a:p>
            <a:r>
              <a:rPr lang="en-US" dirty="0"/>
              <a:t>Inside the brackets, you can use a hyphen (ˈ</a:t>
            </a:r>
            <a:r>
              <a:rPr lang="en-US" dirty="0" err="1"/>
              <a:t>haɪf</a:t>
            </a:r>
            <a:r>
              <a:rPr lang="en-US" baseline="30000" dirty="0" err="1"/>
              <a:t>ə</a:t>
            </a:r>
            <a:r>
              <a:rPr lang="en-US" dirty="0" err="1"/>
              <a:t>n</a:t>
            </a:r>
            <a:r>
              <a:rPr lang="en-US" dirty="0"/>
              <a:t>) (</a:t>
            </a:r>
            <a:r>
              <a:rPr lang="en-US" b="1" dirty="0">
                <a:solidFill>
                  <a:srgbClr val="0070C0"/>
                </a:solidFill>
              </a:rPr>
              <a:t>-</a:t>
            </a:r>
            <a:r>
              <a:rPr lang="en-US" dirty="0"/>
              <a:t>) to indicate a range. </a:t>
            </a:r>
          </a:p>
          <a:p>
            <a:endParaRPr lang="en-US" sz="500" dirty="0"/>
          </a:p>
          <a:p>
            <a:pPr>
              <a:buFont typeface="Courier New" panose="02070309020205020404" pitchFamily="49" charset="0"/>
              <a:buChar char="o"/>
            </a:pPr>
            <a:r>
              <a:rPr lang="en-US" dirty="0"/>
              <a:t>One very common task is matching a single digit, which you can do with a range as follows: </a:t>
            </a:r>
          </a:p>
          <a:p>
            <a:pPr marL="0" indent="0" algn="ctr">
              <a:buNone/>
            </a:pPr>
            <a:r>
              <a:rPr lang="en-US" dirty="0">
                <a:solidFill>
                  <a:srgbClr val="0070C0"/>
                </a:solidFill>
              </a:rPr>
              <a:t>/[0-9]/</a:t>
            </a:r>
          </a:p>
          <a:p>
            <a:pPr marL="0" indent="0" algn="ctr">
              <a:buNone/>
            </a:pPr>
            <a:endParaRPr lang="en-US" dirty="0">
              <a:solidFill>
                <a:srgbClr val="0070C0"/>
              </a:solidFill>
            </a:endParaRPr>
          </a:p>
          <a:p>
            <a:r>
              <a:rPr lang="en-US" dirty="0"/>
              <a:t>Digits are such a common item in regular expressions that a single character is provided to represent them: </a:t>
            </a:r>
            <a:r>
              <a:rPr lang="en-US" b="1" dirty="0">
                <a:solidFill>
                  <a:srgbClr val="0070C0"/>
                </a:solidFill>
              </a:rPr>
              <a:t>\d</a:t>
            </a:r>
          </a:p>
          <a:p>
            <a:pPr marL="457200" lvl="1" indent="0">
              <a:buNone/>
            </a:pPr>
            <a:r>
              <a:rPr lang="en-US" dirty="0"/>
              <a:t> You can use it in place of the bracketed regular expression to match a digit: </a:t>
            </a:r>
          </a:p>
          <a:p>
            <a:pPr marL="457200" lvl="1" indent="0" algn="ctr">
              <a:buNone/>
            </a:pPr>
            <a:r>
              <a:rPr lang="en-US" dirty="0">
                <a:solidFill>
                  <a:srgbClr val="0070C0"/>
                </a:solidFill>
              </a:rPr>
              <a:t>/\d/</a:t>
            </a:r>
          </a:p>
        </p:txBody>
      </p:sp>
    </p:spTree>
    <p:extLst>
      <p:ext uri="{BB962C8B-B14F-4D97-AF65-F5344CB8AC3E}">
        <p14:creationId xmlns:p14="http://schemas.microsoft.com/office/powerpoint/2010/main" val="706569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Negation</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fontScale="92500" lnSpcReduction="20000"/>
          </a:bodyPr>
          <a:lstStyle/>
          <a:p>
            <a:r>
              <a:rPr lang="en-US" dirty="0"/>
              <a:t>You can turn the whole character class on its head by placing a caret (</a:t>
            </a:r>
            <a:r>
              <a:rPr lang="en-US" b="1" dirty="0">
                <a:solidFill>
                  <a:srgbClr val="0070C0"/>
                </a:solidFill>
              </a:rPr>
              <a:t>^</a:t>
            </a:r>
            <a:r>
              <a:rPr lang="en-US" dirty="0"/>
              <a:t>) after the opening bracket. Here it means, “</a:t>
            </a:r>
            <a:r>
              <a:rPr lang="en-US" b="1" dirty="0">
                <a:solidFill>
                  <a:schemeClr val="bg2">
                    <a:lumMod val="50000"/>
                  </a:schemeClr>
                </a:solidFill>
              </a:rPr>
              <a:t>Match any characters </a:t>
            </a:r>
            <a:r>
              <a:rPr lang="en-US" b="1" i="1" dirty="0">
                <a:solidFill>
                  <a:schemeClr val="bg2">
                    <a:lumMod val="50000"/>
                  </a:schemeClr>
                </a:solidFill>
              </a:rPr>
              <a:t>except </a:t>
            </a:r>
            <a:r>
              <a:rPr lang="en-US" b="1" dirty="0">
                <a:solidFill>
                  <a:schemeClr val="bg2">
                    <a:lumMod val="50000"/>
                  </a:schemeClr>
                </a:solidFill>
              </a:rPr>
              <a:t>the following</a:t>
            </a:r>
            <a:r>
              <a:rPr lang="en-US" dirty="0"/>
              <a:t>.” </a:t>
            </a:r>
          </a:p>
          <a:p>
            <a:endParaRPr lang="en-US" dirty="0"/>
          </a:p>
          <a:p>
            <a:r>
              <a:rPr lang="en-US" dirty="0"/>
              <a:t>So let’s say you want to find instances of </a:t>
            </a:r>
            <a:r>
              <a:rPr lang="en-US" i="1" dirty="0">
                <a:solidFill>
                  <a:schemeClr val="bg2">
                    <a:lumMod val="50000"/>
                  </a:schemeClr>
                </a:solidFill>
              </a:rPr>
              <a:t>Yahoo</a:t>
            </a:r>
            <a:r>
              <a:rPr lang="en-US" i="1" dirty="0"/>
              <a:t> </a:t>
            </a:r>
            <a:r>
              <a:rPr lang="en-US" dirty="0"/>
              <a:t>that lack the following exclamation point. Here the regex:</a:t>
            </a:r>
          </a:p>
          <a:p>
            <a:endParaRPr lang="en-US" sz="500" dirty="0"/>
          </a:p>
          <a:p>
            <a:pPr marL="0" indent="0" algn="ctr">
              <a:buNone/>
            </a:pPr>
            <a:r>
              <a:rPr lang="en-US" dirty="0">
                <a:solidFill>
                  <a:srgbClr val="0070C0"/>
                </a:solidFill>
              </a:rPr>
              <a:t>/Yahoo[^!]/</a:t>
            </a:r>
          </a:p>
          <a:p>
            <a:pPr marL="0" indent="0" algn="ctr">
              <a:buNone/>
            </a:pPr>
            <a:endParaRPr lang="en-US" dirty="0">
              <a:solidFill>
                <a:srgbClr val="0070C0"/>
              </a:solidFill>
            </a:endParaRPr>
          </a:p>
          <a:p>
            <a:pPr lvl="1"/>
            <a:r>
              <a:rPr lang="en-US" dirty="0"/>
              <a:t>NOTE: This is actually not a great solution to the problem—for instance, it fails if </a:t>
            </a:r>
            <a:r>
              <a:rPr lang="en-US" i="1" dirty="0">
                <a:solidFill>
                  <a:schemeClr val="bg2">
                    <a:lumMod val="50000"/>
                  </a:schemeClr>
                </a:solidFill>
              </a:rPr>
              <a:t>Yahoo</a:t>
            </a:r>
            <a:r>
              <a:rPr lang="en-US" i="1" dirty="0"/>
              <a:t> </a:t>
            </a:r>
            <a:r>
              <a:rPr lang="en-US" dirty="0"/>
              <a:t>is at the end of the line, because then it’s not followed by </a:t>
            </a:r>
            <a:r>
              <a:rPr lang="en-US" i="1" dirty="0"/>
              <a:t>anything</a:t>
            </a:r>
            <a:r>
              <a:rPr lang="en-US" dirty="0"/>
              <a:t>, whereas the brackets must match a character. </a:t>
            </a:r>
          </a:p>
          <a:p>
            <a:pPr lvl="1">
              <a:buFont typeface="Courier New" panose="02070309020205020404" pitchFamily="49" charset="0"/>
              <a:buChar char="o"/>
            </a:pPr>
            <a:r>
              <a:rPr lang="en-US" dirty="0"/>
              <a:t>A better solution involves negative </a:t>
            </a:r>
            <a:r>
              <a:rPr lang="en-US" b="1" i="1" dirty="0"/>
              <a:t>lookahead</a:t>
            </a:r>
            <a:r>
              <a:rPr lang="en-US" i="1" dirty="0"/>
              <a:t> </a:t>
            </a:r>
            <a:r>
              <a:rPr lang="en-US" dirty="0"/>
              <a:t>(matching something that is not followed by anything else), but we’ll not see that.</a:t>
            </a:r>
          </a:p>
        </p:txBody>
      </p:sp>
    </p:spTree>
    <p:extLst>
      <p:ext uri="{BB962C8B-B14F-4D97-AF65-F5344CB8AC3E}">
        <p14:creationId xmlns:p14="http://schemas.microsoft.com/office/powerpoint/2010/main" val="500407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Some More-Complicated Examples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a:bodyPr>
          <a:lstStyle/>
          <a:p>
            <a:pPr marL="0" indent="0">
              <a:buNone/>
            </a:pPr>
            <a:r>
              <a:rPr lang="en-US" dirty="0"/>
              <a:t>Let’s now see a better solution to the problem of matching an HTML tag. </a:t>
            </a:r>
          </a:p>
          <a:p>
            <a:r>
              <a:rPr lang="en-US" dirty="0"/>
              <a:t>This solution avoids going past the end of a single tag, but still matches tags such as </a:t>
            </a:r>
            <a:r>
              <a:rPr lang="en-US" dirty="0">
                <a:solidFill>
                  <a:srgbClr val="0070C0"/>
                </a:solidFill>
              </a:rPr>
              <a:t>&lt;</a:t>
            </a:r>
            <a:r>
              <a:rPr lang="en-US" dirty="0" err="1">
                <a:solidFill>
                  <a:srgbClr val="0070C0"/>
                </a:solidFill>
              </a:rPr>
              <a:t>em</a:t>
            </a:r>
            <a:r>
              <a:rPr lang="en-US" dirty="0">
                <a:solidFill>
                  <a:srgbClr val="0070C0"/>
                </a:solidFill>
              </a:rPr>
              <a:t>&gt; </a:t>
            </a:r>
            <a:r>
              <a:rPr lang="en-US" dirty="0"/>
              <a:t>and </a:t>
            </a:r>
            <a:r>
              <a:rPr lang="en-US" dirty="0">
                <a:solidFill>
                  <a:srgbClr val="0070C0"/>
                </a:solidFill>
              </a:rPr>
              <a:t>&lt;/</a:t>
            </a:r>
            <a:r>
              <a:rPr lang="en-US" dirty="0" err="1">
                <a:solidFill>
                  <a:srgbClr val="0070C0"/>
                </a:solidFill>
              </a:rPr>
              <a:t>em</a:t>
            </a:r>
            <a:r>
              <a:rPr lang="en-US" dirty="0">
                <a:solidFill>
                  <a:srgbClr val="0070C0"/>
                </a:solidFill>
              </a:rPr>
              <a:t>&gt; </a:t>
            </a:r>
            <a:r>
              <a:rPr lang="en-US" dirty="0"/>
              <a:t>as well as tags with attributes such as this: </a:t>
            </a:r>
            <a:r>
              <a:rPr lang="pt-BR" dirty="0">
                <a:solidFill>
                  <a:srgbClr val="0070C0"/>
                </a:solidFill>
              </a:rPr>
              <a:t>&lt;a href="www.mozilla.org"&gt;</a:t>
            </a:r>
          </a:p>
          <a:p>
            <a:endParaRPr lang="pt-BR" sz="400" dirty="0"/>
          </a:p>
          <a:p>
            <a:pPr>
              <a:buFont typeface="Wingdings" panose="05000000000000000000" pitchFamily="2" charset="2"/>
              <a:buChar char="Ø"/>
            </a:pPr>
            <a:r>
              <a:rPr lang="en-US" dirty="0"/>
              <a:t>Here is one solution: </a:t>
            </a:r>
            <a:r>
              <a:rPr lang="en-US" dirty="0">
                <a:solidFill>
                  <a:srgbClr val="0070C0"/>
                </a:solidFill>
              </a:rPr>
              <a:t>/&lt;[^&gt;]+&gt;/</a:t>
            </a:r>
          </a:p>
        </p:txBody>
      </p:sp>
      <p:pic>
        <p:nvPicPr>
          <p:cNvPr id="3" name="Picture 2">
            <a:extLst>
              <a:ext uri="{FF2B5EF4-FFF2-40B4-BE49-F238E27FC236}">
                <a16:creationId xmlns:a16="http://schemas.microsoft.com/office/drawing/2014/main" id="{9A6B6D2D-82B2-4936-9F24-7DA1EC32F606}"/>
              </a:ext>
            </a:extLst>
          </p:cNvPr>
          <p:cNvPicPr>
            <a:picLocks noChangeAspect="1"/>
          </p:cNvPicPr>
          <p:nvPr/>
        </p:nvPicPr>
        <p:blipFill>
          <a:blip r:embed="rId3"/>
          <a:stretch>
            <a:fillRect/>
          </a:stretch>
        </p:blipFill>
        <p:spPr>
          <a:xfrm>
            <a:off x="1026886" y="5100637"/>
            <a:ext cx="10182225" cy="1533525"/>
          </a:xfrm>
          <a:prstGeom prst="rect">
            <a:avLst/>
          </a:prstGeom>
        </p:spPr>
      </p:pic>
    </p:spTree>
    <p:extLst>
      <p:ext uri="{BB962C8B-B14F-4D97-AF65-F5344CB8AC3E}">
        <p14:creationId xmlns:p14="http://schemas.microsoft.com/office/powerpoint/2010/main" val="21954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36EC05-8CD3-4201-8378-F963752F9919}"/>
              </a:ext>
            </a:extLst>
          </p:cNvPr>
          <p:cNvSpPr>
            <a:spLocks noGrp="1"/>
          </p:cNvSpPr>
          <p:nvPr>
            <p:ph type="title"/>
          </p:nvPr>
        </p:nvSpPr>
        <p:spPr/>
        <p:txBody>
          <a:bodyPr/>
          <a:lstStyle/>
          <a:p>
            <a:r>
              <a:rPr lang="en-US" dirty="0"/>
              <a:t>Validating User Input with JavaScript </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a:bodyPr>
          <a:lstStyle/>
          <a:p>
            <a:pPr marL="0" indent="0">
              <a:buNone/>
            </a:pPr>
            <a:r>
              <a:rPr lang="en-US" dirty="0"/>
              <a:t>So the best types of validation to do in JavaScript are: </a:t>
            </a:r>
          </a:p>
          <a:p>
            <a:endParaRPr lang="en-US" dirty="0"/>
          </a:p>
          <a:p>
            <a:pPr lvl="1">
              <a:buFont typeface="Wingdings" panose="05000000000000000000" pitchFamily="2" charset="2"/>
              <a:buChar char="§"/>
            </a:pPr>
            <a:r>
              <a:rPr lang="en-US" dirty="0"/>
              <a:t>Checking that fields have content if they are not to be left empty </a:t>
            </a:r>
          </a:p>
          <a:p>
            <a:pPr lvl="1">
              <a:buFont typeface="Wingdings" panose="05000000000000000000" pitchFamily="2" charset="2"/>
              <a:buChar char="§"/>
            </a:pPr>
            <a:endParaRPr lang="en-US" dirty="0"/>
          </a:p>
          <a:p>
            <a:pPr lvl="1">
              <a:buFont typeface="Wingdings" panose="05000000000000000000" pitchFamily="2" charset="2"/>
              <a:buChar char="§"/>
            </a:pPr>
            <a:r>
              <a:rPr lang="en-US" dirty="0"/>
              <a:t>Ensuring that email addresses conform to the proper format</a:t>
            </a:r>
          </a:p>
          <a:p>
            <a:pPr lvl="1">
              <a:buFont typeface="Wingdings" panose="05000000000000000000" pitchFamily="2" charset="2"/>
              <a:buChar char="§"/>
            </a:pPr>
            <a:endParaRPr lang="en-US" dirty="0"/>
          </a:p>
          <a:p>
            <a:pPr lvl="1">
              <a:buFont typeface="Wingdings" panose="05000000000000000000" pitchFamily="2" charset="2"/>
              <a:buChar char="§"/>
            </a:pPr>
            <a:r>
              <a:rPr lang="en-US" dirty="0"/>
              <a:t>Ensuring that values entered are within expected bounds</a:t>
            </a:r>
          </a:p>
          <a:p>
            <a:endParaRPr lang="en-US" dirty="0"/>
          </a:p>
        </p:txBody>
      </p:sp>
    </p:spTree>
    <p:extLst>
      <p:ext uri="{BB962C8B-B14F-4D97-AF65-F5344CB8AC3E}">
        <p14:creationId xmlns:p14="http://schemas.microsoft.com/office/powerpoint/2010/main" val="3350981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Some More-Complicated Examples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a:bodyPr>
          <a:lstStyle/>
          <a:p>
            <a:r>
              <a:rPr lang="en-US" dirty="0"/>
              <a:t>In </a:t>
            </a:r>
            <a:r>
              <a:rPr lang="en-US" dirty="0" err="1">
                <a:solidFill>
                  <a:srgbClr val="0070C0"/>
                </a:solidFill>
              </a:rPr>
              <a:t>validateUsername</a:t>
            </a:r>
            <a:r>
              <a:rPr lang="en-US" dirty="0"/>
              <a:t> function we used:</a:t>
            </a:r>
          </a:p>
          <a:p>
            <a:pPr marL="0" indent="0" algn="ctr">
              <a:buNone/>
            </a:pPr>
            <a:r>
              <a:rPr lang="en-US" dirty="0">
                <a:solidFill>
                  <a:srgbClr val="0070C0"/>
                </a:solidFill>
              </a:rPr>
              <a:t>/[^a-zA-Z0-9_-]/</a:t>
            </a:r>
          </a:p>
        </p:txBody>
      </p:sp>
      <p:pic>
        <p:nvPicPr>
          <p:cNvPr id="4" name="Picture 3">
            <a:extLst>
              <a:ext uri="{FF2B5EF4-FFF2-40B4-BE49-F238E27FC236}">
                <a16:creationId xmlns:a16="http://schemas.microsoft.com/office/drawing/2014/main" id="{95F0E14C-DF46-4A1D-BB9B-23ECF3BC5143}"/>
              </a:ext>
            </a:extLst>
          </p:cNvPr>
          <p:cNvPicPr>
            <a:picLocks noChangeAspect="1"/>
          </p:cNvPicPr>
          <p:nvPr/>
        </p:nvPicPr>
        <p:blipFill>
          <a:blip r:embed="rId3"/>
          <a:stretch>
            <a:fillRect/>
          </a:stretch>
        </p:blipFill>
        <p:spPr>
          <a:xfrm>
            <a:off x="1214437" y="3232150"/>
            <a:ext cx="9763125" cy="3238500"/>
          </a:xfrm>
          <a:prstGeom prst="rect">
            <a:avLst/>
          </a:prstGeom>
        </p:spPr>
      </p:pic>
    </p:spTree>
    <p:extLst>
      <p:ext uri="{BB962C8B-B14F-4D97-AF65-F5344CB8AC3E}">
        <p14:creationId xmlns:p14="http://schemas.microsoft.com/office/powerpoint/2010/main" val="159189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C8A-2687-4C74-90B9-9611C2341148}"/>
              </a:ext>
            </a:extLst>
          </p:cNvPr>
          <p:cNvSpPr>
            <a:spLocks noGrp="1"/>
          </p:cNvSpPr>
          <p:nvPr>
            <p:ph type="title"/>
          </p:nvPr>
        </p:nvSpPr>
        <p:spPr/>
        <p:txBody>
          <a:bodyPr/>
          <a:lstStyle/>
          <a:p>
            <a:r>
              <a:rPr lang="en-US" dirty="0"/>
              <a:t>Some More-Complicated Examples</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fontScale="92500" lnSpcReduction="10000"/>
          </a:bodyPr>
          <a:lstStyle/>
          <a:p>
            <a:r>
              <a:rPr lang="en-US" dirty="0"/>
              <a:t>There are two other important metacharacters. They “anchor” a regular expression by requiring that it appear in a particular place. </a:t>
            </a:r>
          </a:p>
          <a:p>
            <a:endParaRPr lang="en-US" dirty="0"/>
          </a:p>
          <a:p>
            <a:pPr lvl="1">
              <a:buFont typeface="Wingdings" panose="05000000000000000000" pitchFamily="2" charset="2"/>
              <a:buChar char="§"/>
            </a:pPr>
            <a:r>
              <a:rPr lang="en-US" dirty="0"/>
              <a:t>If a caret(ˈ</a:t>
            </a:r>
            <a:r>
              <a:rPr lang="en-US" dirty="0" err="1"/>
              <a:t>kærɪt</a:t>
            </a:r>
            <a:r>
              <a:rPr lang="en-US" dirty="0"/>
              <a:t>) (</a:t>
            </a:r>
            <a:r>
              <a:rPr lang="en-US" b="1" dirty="0">
                <a:solidFill>
                  <a:srgbClr val="0070C0"/>
                </a:solidFill>
              </a:rPr>
              <a:t>^</a:t>
            </a:r>
            <a:r>
              <a:rPr lang="en-US" dirty="0"/>
              <a:t>) appears at the beginning of the regular expression, the expression has to appear at the beginning of a line of text; otherwise, it doesn’t match. </a:t>
            </a:r>
          </a:p>
          <a:p>
            <a:pPr lvl="1">
              <a:buFont typeface="Wingdings" panose="05000000000000000000" pitchFamily="2" charset="2"/>
              <a:buChar char="§"/>
            </a:pPr>
            <a:r>
              <a:rPr lang="en-US" dirty="0"/>
              <a:t>Similarly, if a dollar sign (</a:t>
            </a:r>
            <a:r>
              <a:rPr lang="en-US" b="1" dirty="0">
                <a:solidFill>
                  <a:srgbClr val="0070C0"/>
                </a:solidFill>
              </a:rPr>
              <a:t>$</a:t>
            </a:r>
            <a:r>
              <a:rPr lang="en-US" dirty="0"/>
              <a:t>) appears at the end of the regular expression, the expression has to appear at the end of a line of text.</a:t>
            </a:r>
          </a:p>
          <a:p>
            <a:endParaRPr lang="en-US" dirty="0"/>
          </a:p>
          <a:p>
            <a:pPr marL="0" indent="0">
              <a:buNone/>
            </a:pPr>
            <a:r>
              <a:rPr lang="en-US" dirty="0"/>
              <a:t>So ,what if you want a line that has “</a:t>
            </a:r>
            <a:r>
              <a:rPr lang="en-US" dirty="0">
                <a:solidFill>
                  <a:schemeClr val="bg2">
                    <a:lumMod val="50000"/>
                  </a:schemeClr>
                </a:solidFill>
              </a:rPr>
              <a:t>Le </a:t>
            </a:r>
            <a:r>
              <a:rPr lang="en-US" dirty="0" err="1">
                <a:solidFill>
                  <a:schemeClr val="bg2">
                    <a:lumMod val="50000"/>
                  </a:schemeClr>
                </a:solidFill>
              </a:rPr>
              <a:t>Guin</a:t>
            </a:r>
            <a:r>
              <a:rPr lang="en-US" dirty="0"/>
              <a:t>” and nothing else?</a:t>
            </a:r>
          </a:p>
          <a:p>
            <a:endParaRPr lang="en-US" sz="400" dirty="0"/>
          </a:p>
          <a:p>
            <a:pPr marL="0" indent="0" algn="ctr">
              <a:buNone/>
            </a:pPr>
            <a:r>
              <a:rPr lang="en-US" dirty="0">
                <a:solidFill>
                  <a:srgbClr val="0070C0"/>
                </a:solidFill>
              </a:rPr>
              <a:t>/^Le *</a:t>
            </a:r>
            <a:r>
              <a:rPr lang="en-US" dirty="0" err="1">
                <a:solidFill>
                  <a:srgbClr val="0070C0"/>
                </a:solidFill>
              </a:rPr>
              <a:t>Guin</a:t>
            </a:r>
            <a:r>
              <a:rPr lang="en-US" dirty="0">
                <a:solidFill>
                  <a:srgbClr val="0070C0"/>
                </a:solidFill>
              </a:rPr>
              <a:t>$/</a:t>
            </a:r>
          </a:p>
        </p:txBody>
      </p:sp>
    </p:spTree>
    <p:extLst>
      <p:ext uri="{BB962C8B-B14F-4D97-AF65-F5344CB8AC3E}">
        <p14:creationId xmlns:p14="http://schemas.microsoft.com/office/powerpoint/2010/main" val="2708998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81EA25-829A-463D-BFA0-23BC865D0F61}"/>
              </a:ext>
            </a:extLst>
          </p:cNvPr>
          <p:cNvPicPr>
            <a:picLocks noChangeAspect="1"/>
          </p:cNvPicPr>
          <p:nvPr/>
        </p:nvPicPr>
        <p:blipFill>
          <a:blip r:embed="rId3"/>
          <a:stretch>
            <a:fillRect/>
          </a:stretch>
        </p:blipFill>
        <p:spPr>
          <a:xfrm>
            <a:off x="2569030" y="175822"/>
            <a:ext cx="7053943" cy="6653150"/>
          </a:xfrm>
          <a:prstGeom prst="rect">
            <a:avLst/>
          </a:prstGeom>
        </p:spPr>
      </p:pic>
    </p:spTree>
    <p:extLst>
      <p:ext uri="{BB962C8B-B14F-4D97-AF65-F5344CB8AC3E}">
        <p14:creationId xmlns:p14="http://schemas.microsoft.com/office/powerpoint/2010/main" val="850315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B7C4-3B2A-49FE-81DB-898089B36C10}"/>
              </a:ext>
            </a:extLst>
          </p:cNvPr>
          <p:cNvSpPr>
            <a:spLocks noGrp="1"/>
          </p:cNvSpPr>
          <p:nvPr>
            <p:ph type="title"/>
          </p:nvPr>
        </p:nvSpPr>
        <p:spPr/>
        <p:txBody>
          <a:bodyPr/>
          <a:lstStyle/>
          <a:p>
            <a:r>
              <a:rPr lang="en-US" dirty="0"/>
              <a:t>Using Regular Expressions in </a:t>
            </a:r>
            <a:r>
              <a:rPr lang="en-US" b="1" dirty="0"/>
              <a:t>JavaScript</a:t>
            </a:r>
          </a:p>
        </p:txBody>
      </p:sp>
      <p:sp>
        <p:nvSpPr>
          <p:cNvPr id="3" name="Content Placeholder 2">
            <a:extLst>
              <a:ext uri="{FF2B5EF4-FFF2-40B4-BE49-F238E27FC236}">
                <a16:creationId xmlns:a16="http://schemas.microsoft.com/office/drawing/2014/main" id="{F5E58EDA-C830-4137-97C1-46398FBA421D}"/>
              </a:ext>
            </a:extLst>
          </p:cNvPr>
          <p:cNvSpPr>
            <a:spLocks noGrp="1"/>
          </p:cNvSpPr>
          <p:nvPr>
            <p:ph idx="1"/>
          </p:nvPr>
        </p:nvSpPr>
        <p:spPr/>
        <p:txBody>
          <a:bodyPr>
            <a:normAutofit lnSpcReduction="10000"/>
          </a:bodyPr>
          <a:lstStyle/>
          <a:p>
            <a:r>
              <a:rPr lang="en-US" dirty="0"/>
              <a:t>In JavaScript, you will use regular expressions mostly in two methods: </a:t>
            </a:r>
            <a:r>
              <a:rPr lang="en-US" dirty="0">
                <a:solidFill>
                  <a:srgbClr val="0070C0"/>
                </a:solidFill>
              </a:rPr>
              <a:t>test</a:t>
            </a:r>
            <a:r>
              <a:rPr lang="en-US" dirty="0"/>
              <a:t> (which you have already seen) and </a:t>
            </a:r>
            <a:r>
              <a:rPr lang="en-US" dirty="0">
                <a:solidFill>
                  <a:srgbClr val="0070C0"/>
                </a:solidFill>
              </a:rPr>
              <a:t>replace</a:t>
            </a:r>
            <a:endParaRPr lang="en-US" dirty="0"/>
          </a:p>
          <a:p>
            <a:pPr lvl="1">
              <a:buFont typeface="Courier New" panose="02070309020205020404" pitchFamily="49" charset="0"/>
              <a:buChar char="o"/>
            </a:pPr>
            <a:r>
              <a:rPr lang="en-US" dirty="0"/>
              <a:t>Whereas </a:t>
            </a:r>
            <a:r>
              <a:rPr lang="en-US" dirty="0">
                <a:solidFill>
                  <a:srgbClr val="0070C0"/>
                </a:solidFill>
              </a:rPr>
              <a:t>test</a:t>
            </a:r>
            <a:r>
              <a:rPr lang="en-US" dirty="0"/>
              <a:t> just tells you whether its argument matches the regular expression, </a:t>
            </a:r>
            <a:r>
              <a:rPr lang="en-US" dirty="0">
                <a:solidFill>
                  <a:srgbClr val="0070C0"/>
                </a:solidFill>
              </a:rPr>
              <a:t>replace</a:t>
            </a:r>
            <a:r>
              <a:rPr lang="en-US" dirty="0"/>
              <a:t> takes a second parameter: the string to replace the text that matches. </a:t>
            </a:r>
          </a:p>
          <a:p>
            <a:pPr lvl="1">
              <a:buFont typeface="Courier New" panose="02070309020205020404" pitchFamily="49" charset="0"/>
              <a:buChar char="o"/>
            </a:pPr>
            <a:r>
              <a:rPr lang="en-US" dirty="0"/>
              <a:t>Like most functions, </a:t>
            </a:r>
            <a:r>
              <a:rPr lang="en-US" dirty="0">
                <a:solidFill>
                  <a:srgbClr val="0070C0"/>
                </a:solidFill>
              </a:rPr>
              <a:t>replace</a:t>
            </a:r>
            <a:r>
              <a:rPr lang="en-US" dirty="0"/>
              <a:t> generates a new string as a return value; </a:t>
            </a:r>
            <a:r>
              <a:rPr lang="en-US" u="sng" dirty="0"/>
              <a:t>it does not change the input</a:t>
            </a:r>
            <a:r>
              <a:rPr lang="en-US" dirty="0"/>
              <a:t>.</a:t>
            </a:r>
          </a:p>
          <a:p>
            <a:pPr lvl="1">
              <a:buFont typeface="Courier New" panose="02070309020205020404" pitchFamily="49" charset="0"/>
              <a:buChar char="o"/>
            </a:pPr>
            <a:endParaRPr lang="en-US" dirty="0"/>
          </a:p>
          <a:p>
            <a:r>
              <a:rPr lang="en-US" dirty="0"/>
              <a:t>To compare the two methods, the following statement just returns true to let us know that the word </a:t>
            </a:r>
            <a:r>
              <a:rPr lang="en-US" i="1" dirty="0"/>
              <a:t>cats </a:t>
            </a:r>
            <a:r>
              <a:rPr lang="en-US" dirty="0"/>
              <a:t>appears at least once somewhere within the string:</a:t>
            </a:r>
          </a:p>
          <a:p>
            <a:pPr marL="0" indent="0" algn="ctr">
              <a:buNone/>
            </a:pPr>
            <a:r>
              <a:rPr lang="en-US" dirty="0" err="1">
                <a:solidFill>
                  <a:srgbClr val="0070C0"/>
                </a:solidFill>
              </a:rPr>
              <a:t>document.write</a:t>
            </a:r>
            <a:r>
              <a:rPr lang="en-US" dirty="0">
                <a:solidFill>
                  <a:srgbClr val="0070C0"/>
                </a:solidFill>
              </a:rPr>
              <a:t>(/cats/</a:t>
            </a:r>
            <a:r>
              <a:rPr lang="en-US" dirty="0" err="1">
                <a:solidFill>
                  <a:srgbClr val="0070C0"/>
                </a:solidFill>
              </a:rPr>
              <a:t>i.test</a:t>
            </a:r>
            <a:r>
              <a:rPr lang="en-US" dirty="0">
                <a:solidFill>
                  <a:srgbClr val="0070C0"/>
                </a:solidFill>
              </a:rPr>
              <a:t>("Cats are funny. I like cats."))</a:t>
            </a:r>
          </a:p>
          <a:p>
            <a:endParaRPr lang="en-US" dirty="0"/>
          </a:p>
          <a:p>
            <a:endParaRPr lang="en-US" dirty="0"/>
          </a:p>
        </p:txBody>
      </p:sp>
    </p:spTree>
    <p:extLst>
      <p:ext uri="{BB962C8B-B14F-4D97-AF65-F5344CB8AC3E}">
        <p14:creationId xmlns:p14="http://schemas.microsoft.com/office/powerpoint/2010/main" val="1877351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B7C4-3B2A-49FE-81DB-898089B36C10}"/>
              </a:ext>
            </a:extLst>
          </p:cNvPr>
          <p:cNvSpPr>
            <a:spLocks noGrp="1"/>
          </p:cNvSpPr>
          <p:nvPr>
            <p:ph type="title"/>
          </p:nvPr>
        </p:nvSpPr>
        <p:spPr/>
        <p:txBody>
          <a:bodyPr/>
          <a:lstStyle/>
          <a:p>
            <a:r>
              <a:rPr lang="en-US" dirty="0"/>
              <a:t>Using Regular Expressions in </a:t>
            </a:r>
            <a:r>
              <a:rPr lang="en-US" b="1" dirty="0"/>
              <a:t>JavaScript</a:t>
            </a:r>
          </a:p>
        </p:txBody>
      </p:sp>
      <p:sp>
        <p:nvSpPr>
          <p:cNvPr id="3" name="Content Placeholder 2">
            <a:extLst>
              <a:ext uri="{FF2B5EF4-FFF2-40B4-BE49-F238E27FC236}">
                <a16:creationId xmlns:a16="http://schemas.microsoft.com/office/drawing/2014/main" id="{F5E58EDA-C830-4137-97C1-46398FBA421D}"/>
              </a:ext>
            </a:extLst>
          </p:cNvPr>
          <p:cNvSpPr>
            <a:spLocks noGrp="1"/>
          </p:cNvSpPr>
          <p:nvPr>
            <p:ph idx="1"/>
          </p:nvPr>
        </p:nvSpPr>
        <p:spPr/>
        <p:txBody>
          <a:bodyPr>
            <a:normAutofit fontScale="92500" lnSpcReduction="20000"/>
          </a:bodyPr>
          <a:lstStyle/>
          <a:p>
            <a:r>
              <a:rPr lang="en-US" dirty="0"/>
              <a:t>But the following statement replaces both occurrences of the word </a:t>
            </a:r>
            <a:r>
              <a:rPr lang="en-US" i="1" dirty="0"/>
              <a:t>cats </a:t>
            </a:r>
            <a:r>
              <a:rPr lang="en-US" dirty="0"/>
              <a:t>with the word </a:t>
            </a:r>
            <a:r>
              <a:rPr lang="en-US" i="1" dirty="0"/>
              <a:t>dogs</a:t>
            </a:r>
            <a:r>
              <a:rPr lang="en-US" dirty="0"/>
              <a:t>, printing the result. </a:t>
            </a:r>
          </a:p>
          <a:p>
            <a:pPr>
              <a:buFont typeface="Courier New" panose="02070309020205020404" pitchFamily="49" charset="0"/>
              <a:buChar char="o"/>
            </a:pPr>
            <a:r>
              <a:rPr lang="en-US" dirty="0"/>
              <a:t>The search has to be global (</a:t>
            </a:r>
            <a:r>
              <a:rPr lang="en-US" b="1" dirty="0">
                <a:solidFill>
                  <a:srgbClr val="0070C0"/>
                </a:solidFill>
              </a:rPr>
              <a:t>/g</a:t>
            </a:r>
            <a:r>
              <a:rPr lang="en-US" dirty="0"/>
              <a:t>) to find all occurrences, and case-insensitive </a:t>
            </a:r>
            <a:r>
              <a:rPr lang="en-US" b="1" dirty="0"/>
              <a:t>(</a:t>
            </a:r>
            <a:r>
              <a:rPr lang="en-US" b="1" dirty="0">
                <a:solidFill>
                  <a:srgbClr val="0070C0"/>
                </a:solidFill>
              </a:rPr>
              <a:t>/</a:t>
            </a:r>
            <a:r>
              <a:rPr lang="en-US" b="1" dirty="0" err="1">
                <a:solidFill>
                  <a:srgbClr val="0070C0"/>
                </a:solidFill>
              </a:rPr>
              <a:t>i</a:t>
            </a:r>
            <a:r>
              <a:rPr lang="en-US" dirty="0"/>
              <a:t>) to find the capitalized </a:t>
            </a:r>
            <a:r>
              <a:rPr lang="en-US" i="1" dirty="0"/>
              <a:t>Cats</a:t>
            </a:r>
            <a:r>
              <a:rPr lang="en-US" dirty="0"/>
              <a:t>:</a:t>
            </a:r>
          </a:p>
          <a:p>
            <a:pPr>
              <a:buFont typeface="Courier New" panose="02070309020205020404" pitchFamily="49" charset="0"/>
              <a:buChar char="o"/>
            </a:pPr>
            <a:endParaRPr lang="en-US" sz="900" dirty="0"/>
          </a:p>
          <a:p>
            <a:pPr>
              <a:buFont typeface="Courier New" panose="02070309020205020404" pitchFamily="49" charset="0"/>
              <a:buChar char="o"/>
            </a:pPr>
            <a:endParaRPr lang="en-US" sz="900" dirty="0"/>
          </a:p>
          <a:p>
            <a:pPr marL="0" indent="0" algn="ctr">
              <a:buNone/>
            </a:pPr>
            <a:r>
              <a:rPr lang="en-US" dirty="0" err="1">
                <a:solidFill>
                  <a:srgbClr val="0070C0"/>
                </a:solidFill>
              </a:rPr>
              <a:t>document.write</a:t>
            </a:r>
            <a:r>
              <a:rPr lang="en-US" dirty="0">
                <a:solidFill>
                  <a:srgbClr val="0070C0"/>
                </a:solidFill>
              </a:rPr>
              <a:t>("Cats are friendly. I like </a:t>
            </a:r>
            <a:r>
              <a:rPr lang="en-US" dirty="0" err="1">
                <a:solidFill>
                  <a:srgbClr val="0070C0"/>
                </a:solidFill>
              </a:rPr>
              <a:t>cats.".replace</a:t>
            </a:r>
            <a:r>
              <a:rPr lang="en-US" dirty="0">
                <a:solidFill>
                  <a:srgbClr val="0070C0"/>
                </a:solidFill>
              </a:rPr>
              <a:t>(/cats/</a:t>
            </a:r>
            <a:r>
              <a:rPr lang="en-US" dirty="0" err="1">
                <a:solidFill>
                  <a:srgbClr val="0070C0"/>
                </a:solidFill>
              </a:rPr>
              <a:t>gi</a:t>
            </a:r>
            <a:r>
              <a:rPr lang="en-US" dirty="0">
                <a:solidFill>
                  <a:srgbClr val="0070C0"/>
                </a:solidFill>
              </a:rPr>
              <a:t>,"dogs"))</a:t>
            </a:r>
          </a:p>
          <a:p>
            <a:endParaRPr lang="en-US" dirty="0"/>
          </a:p>
          <a:p>
            <a:endParaRPr lang="en-US" dirty="0"/>
          </a:p>
          <a:p>
            <a:pPr marL="457200" lvl="1" indent="0">
              <a:buNone/>
            </a:pPr>
            <a:r>
              <a:rPr lang="en-US" dirty="0">
                <a:solidFill>
                  <a:srgbClr val="0070C0"/>
                </a:solidFill>
              </a:rPr>
              <a:t>/g </a:t>
            </a:r>
            <a:r>
              <a:rPr lang="en-US" dirty="0"/>
              <a:t>enables </a:t>
            </a:r>
            <a:r>
              <a:rPr lang="en-US" i="1" dirty="0"/>
              <a:t>global </a:t>
            </a:r>
            <a:r>
              <a:rPr lang="en-US" dirty="0"/>
              <a:t>matching. When using a replace function, specify this modifier to replace all matches, rather than only the first one.</a:t>
            </a:r>
          </a:p>
          <a:p>
            <a:pPr marL="457200" lvl="1" indent="0">
              <a:buNone/>
            </a:pPr>
            <a:r>
              <a:rPr lang="en-US" dirty="0">
                <a:solidFill>
                  <a:srgbClr val="0070C0"/>
                </a:solidFill>
              </a:rPr>
              <a:t>/</a:t>
            </a:r>
            <a:r>
              <a:rPr lang="en-US" dirty="0" err="1">
                <a:solidFill>
                  <a:srgbClr val="0070C0"/>
                </a:solidFill>
              </a:rPr>
              <a:t>i</a:t>
            </a:r>
            <a:r>
              <a:rPr lang="en-US" dirty="0">
                <a:solidFill>
                  <a:srgbClr val="0070C0"/>
                </a:solidFill>
              </a:rPr>
              <a:t> </a:t>
            </a:r>
            <a:r>
              <a:rPr lang="en-US" dirty="0"/>
              <a:t>makes the regular expression match case-insensitive. Thus, instead of </a:t>
            </a:r>
            <a:r>
              <a:rPr lang="en-US" dirty="0">
                <a:solidFill>
                  <a:srgbClr val="0070C0"/>
                </a:solidFill>
              </a:rPr>
              <a:t>/[a-</a:t>
            </a:r>
            <a:r>
              <a:rPr lang="en-US" dirty="0" err="1">
                <a:solidFill>
                  <a:srgbClr val="0070C0"/>
                </a:solidFill>
              </a:rPr>
              <a:t>zAZ</a:t>
            </a:r>
            <a:r>
              <a:rPr lang="en-US" dirty="0">
                <a:solidFill>
                  <a:srgbClr val="0070C0"/>
                </a:solidFill>
              </a:rPr>
              <a:t>]/</a:t>
            </a:r>
          </a:p>
          <a:p>
            <a:pPr marL="457200" lvl="1" indent="0">
              <a:buNone/>
            </a:pPr>
            <a:r>
              <a:rPr lang="en-US" dirty="0"/>
              <a:t>you could specify </a:t>
            </a:r>
            <a:r>
              <a:rPr lang="en-US" dirty="0">
                <a:solidFill>
                  <a:srgbClr val="0070C0"/>
                </a:solidFill>
              </a:rPr>
              <a:t>/[a-z]/</a:t>
            </a:r>
            <a:r>
              <a:rPr lang="en-US" dirty="0" err="1">
                <a:solidFill>
                  <a:srgbClr val="0070C0"/>
                </a:solidFill>
              </a:rPr>
              <a:t>i</a:t>
            </a:r>
            <a:r>
              <a:rPr lang="en-US" dirty="0">
                <a:solidFill>
                  <a:srgbClr val="0070C0"/>
                </a:solidFill>
              </a:rPr>
              <a:t> or /[A-Z]/</a:t>
            </a:r>
            <a:r>
              <a:rPr lang="en-US" dirty="0" err="1">
                <a:solidFill>
                  <a:srgbClr val="0070C0"/>
                </a:solidFill>
              </a:rPr>
              <a:t>i</a:t>
            </a:r>
            <a:r>
              <a:rPr lang="en-US" dirty="0">
                <a:solidFill>
                  <a:srgbClr val="0070C0"/>
                </a:solidFill>
              </a:rPr>
              <a:t>.</a:t>
            </a:r>
          </a:p>
        </p:txBody>
      </p:sp>
    </p:spTree>
    <p:extLst>
      <p:ext uri="{BB962C8B-B14F-4D97-AF65-F5344CB8AC3E}">
        <p14:creationId xmlns:p14="http://schemas.microsoft.com/office/powerpoint/2010/main" val="1204347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B7C4-3B2A-49FE-81DB-898089B36C10}"/>
              </a:ext>
            </a:extLst>
          </p:cNvPr>
          <p:cNvSpPr>
            <a:spLocks noGrp="1"/>
          </p:cNvSpPr>
          <p:nvPr>
            <p:ph type="title"/>
          </p:nvPr>
        </p:nvSpPr>
        <p:spPr/>
        <p:txBody>
          <a:bodyPr/>
          <a:lstStyle/>
          <a:p>
            <a:r>
              <a:rPr lang="en-US" dirty="0"/>
              <a:t>Using Regular Expressions in </a:t>
            </a:r>
            <a:r>
              <a:rPr lang="en-US" b="1" dirty="0"/>
              <a:t>PHP</a:t>
            </a:r>
          </a:p>
        </p:txBody>
      </p:sp>
      <p:sp>
        <p:nvSpPr>
          <p:cNvPr id="3" name="Content Placeholder 2">
            <a:extLst>
              <a:ext uri="{FF2B5EF4-FFF2-40B4-BE49-F238E27FC236}">
                <a16:creationId xmlns:a16="http://schemas.microsoft.com/office/drawing/2014/main" id="{F5E58EDA-C830-4137-97C1-46398FBA421D}"/>
              </a:ext>
            </a:extLst>
          </p:cNvPr>
          <p:cNvSpPr>
            <a:spLocks noGrp="1"/>
          </p:cNvSpPr>
          <p:nvPr>
            <p:ph idx="1"/>
          </p:nvPr>
        </p:nvSpPr>
        <p:spPr/>
        <p:txBody>
          <a:bodyPr>
            <a:normAutofit lnSpcReduction="10000"/>
          </a:bodyPr>
          <a:lstStyle/>
          <a:p>
            <a:r>
              <a:rPr lang="en-US" dirty="0"/>
              <a:t>The most common regular expression functions that you are likely to use in </a:t>
            </a:r>
            <a:r>
              <a:rPr lang="en-US" b="1" dirty="0"/>
              <a:t>PHP</a:t>
            </a:r>
            <a:r>
              <a:rPr lang="en-US" dirty="0"/>
              <a:t> are </a:t>
            </a:r>
            <a:r>
              <a:rPr lang="en-US" dirty="0" err="1">
                <a:solidFill>
                  <a:srgbClr val="0070C0"/>
                </a:solidFill>
              </a:rPr>
              <a:t>preg_match</a:t>
            </a:r>
            <a:r>
              <a:rPr lang="en-US" dirty="0"/>
              <a:t>, </a:t>
            </a:r>
            <a:r>
              <a:rPr lang="en-US" dirty="0" err="1">
                <a:solidFill>
                  <a:srgbClr val="0070C0"/>
                </a:solidFill>
              </a:rPr>
              <a:t>preg_match_all</a:t>
            </a:r>
            <a:r>
              <a:rPr lang="en-US" dirty="0"/>
              <a:t>, and </a:t>
            </a:r>
            <a:r>
              <a:rPr lang="en-US" dirty="0" err="1">
                <a:solidFill>
                  <a:srgbClr val="0070C0"/>
                </a:solidFill>
              </a:rPr>
              <a:t>preg_replace</a:t>
            </a:r>
            <a:r>
              <a:rPr lang="en-US" dirty="0"/>
              <a:t>.</a:t>
            </a:r>
          </a:p>
          <a:p>
            <a:endParaRPr lang="en-US" dirty="0"/>
          </a:p>
          <a:p>
            <a:r>
              <a:rPr lang="en-US" dirty="0"/>
              <a:t>To test whether the word </a:t>
            </a:r>
            <a:r>
              <a:rPr lang="en-US" i="1" dirty="0"/>
              <a:t>cats </a:t>
            </a:r>
            <a:r>
              <a:rPr lang="en-US" dirty="0"/>
              <a:t>appears anywhere within a string, in any combination of upper- and lowercase, you could use </a:t>
            </a:r>
            <a:r>
              <a:rPr lang="en-US" dirty="0" err="1">
                <a:solidFill>
                  <a:srgbClr val="0070C0"/>
                </a:solidFill>
              </a:rPr>
              <a:t>preg_match</a:t>
            </a:r>
            <a:r>
              <a:rPr lang="en-US" dirty="0">
                <a:solidFill>
                  <a:srgbClr val="0070C0"/>
                </a:solidFill>
              </a:rPr>
              <a:t> </a:t>
            </a:r>
            <a:r>
              <a:rPr lang="en-US" dirty="0"/>
              <a:t>like this:</a:t>
            </a:r>
          </a:p>
          <a:p>
            <a:endParaRPr lang="en-US" sz="400" dirty="0"/>
          </a:p>
          <a:p>
            <a:pPr marL="0" indent="0" algn="ctr">
              <a:buNone/>
            </a:pPr>
            <a:r>
              <a:rPr lang="en-US" dirty="0">
                <a:solidFill>
                  <a:srgbClr val="0070C0"/>
                </a:solidFill>
              </a:rPr>
              <a:t>$n = </a:t>
            </a:r>
            <a:r>
              <a:rPr lang="en-US" dirty="0" err="1">
                <a:solidFill>
                  <a:srgbClr val="0070C0"/>
                </a:solidFill>
              </a:rPr>
              <a:t>preg_match</a:t>
            </a:r>
            <a:r>
              <a:rPr lang="en-US" dirty="0">
                <a:solidFill>
                  <a:srgbClr val="0070C0"/>
                </a:solidFill>
              </a:rPr>
              <a:t>("/cats/</a:t>
            </a:r>
            <a:r>
              <a:rPr lang="en-US" dirty="0" err="1">
                <a:solidFill>
                  <a:srgbClr val="0070C0"/>
                </a:solidFill>
              </a:rPr>
              <a:t>i</a:t>
            </a:r>
            <a:r>
              <a:rPr lang="en-US" dirty="0">
                <a:solidFill>
                  <a:srgbClr val="0070C0"/>
                </a:solidFill>
              </a:rPr>
              <a:t>", "Cats are crazy. I like cats.");</a:t>
            </a:r>
          </a:p>
          <a:p>
            <a:pPr marL="0" indent="0" algn="ctr">
              <a:buNone/>
            </a:pPr>
            <a:endParaRPr lang="en-US" dirty="0">
              <a:solidFill>
                <a:srgbClr val="0070C0"/>
              </a:solidFill>
            </a:endParaRPr>
          </a:p>
          <a:p>
            <a:pPr marL="457200" lvl="1" indent="0">
              <a:buNone/>
            </a:pPr>
            <a:r>
              <a:rPr lang="en-US" dirty="0"/>
              <a:t>Because PHP uses 1 for TRUE and 0 for FALSE, the preceding statement sets $n to 1.</a:t>
            </a:r>
          </a:p>
        </p:txBody>
      </p:sp>
    </p:spTree>
    <p:extLst>
      <p:ext uri="{BB962C8B-B14F-4D97-AF65-F5344CB8AC3E}">
        <p14:creationId xmlns:p14="http://schemas.microsoft.com/office/powerpoint/2010/main" val="869398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B7C4-3B2A-49FE-81DB-898089B36C10}"/>
              </a:ext>
            </a:extLst>
          </p:cNvPr>
          <p:cNvSpPr>
            <a:spLocks noGrp="1"/>
          </p:cNvSpPr>
          <p:nvPr>
            <p:ph type="title"/>
          </p:nvPr>
        </p:nvSpPr>
        <p:spPr/>
        <p:txBody>
          <a:bodyPr/>
          <a:lstStyle/>
          <a:p>
            <a:r>
              <a:rPr lang="en-US" dirty="0"/>
              <a:t>Using Regular Expressions in PHP</a:t>
            </a:r>
          </a:p>
        </p:txBody>
      </p:sp>
      <p:sp>
        <p:nvSpPr>
          <p:cNvPr id="3" name="Content Placeholder 2">
            <a:extLst>
              <a:ext uri="{FF2B5EF4-FFF2-40B4-BE49-F238E27FC236}">
                <a16:creationId xmlns:a16="http://schemas.microsoft.com/office/drawing/2014/main" id="{F5E58EDA-C830-4137-97C1-46398FBA421D}"/>
              </a:ext>
            </a:extLst>
          </p:cNvPr>
          <p:cNvSpPr>
            <a:spLocks noGrp="1"/>
          </p:cNvSpPr>
          <p:nvPr>
            <p:ph idx="1"/>
          </p:nvPr>
        </p:nvSpPr>
        <p:spPr/>
        <p:txBody>
          <a:bodyPr>
            <a:normAutofit fontScale="92500" lnSpcReduction="10000"/>
          </a:bodyPr>
          <a:lstStyle/>
          <a:p>
            <a:r>
              <a:rPr lang="en-US" dirty="0"/>
              <a:t>But </a:t>
            </a:r>
            <a:r>
              <a:rPr lang="en-US" dirty="0" err="1">
                <a:solidFill>
                  <a:srgbClr val="0070C0"/>
                </a:solidFill>
              </a:rPr>
              <a:t>preg_match</a:t>
            </a:r>
            <a:r>
              <a:rPr lang="en-US" dirty="0">
                <a:solidFill>
                  <a:srgbClr val="0070C0"/>
                </a:solidFill>
              </a:rPr>
              <a:t> </a:t>
            </a:r>
            <a:r>
              <a:rPr lang="en-US" dirty="0"/>
              <a:t>is actually a good deal more powerful and complicated, because it takes a third argument that shows what text matched:</a:t>
            </a:r>
          </a:p>
          <a:p>
            <a:endParaRPr lang="en-US" sz="600" dirty="0"/>
          </a:p>
          <a:p>
            <a:pPr marL="457200" lvl="1" indent="0">
              <a:buNone/>
            </a:pPr>
            <a:r>
              <a:rPr lang="en-US" dirty="0">
                <a:solidFill>
                  <a:srgbClr val="0070C0"/>
                </a:solidFill>
              </a:rPr>
              <a:t>$n = </a:t>
            </a:r>
            <a:r>
              <a:rPr lang="en-US" dirty="0" err="1">
                <a:solidFill>
                  <a:srgbClr val="0070C0"/>
                </a:solidFill>
              </a:rPr>
              <a:t>preg_match</a:t>
            </a:r>
            <a:r>
              <a:rPr lang="en-US" dirty="0">
                <a:solidFill>
                  <a:srgbClr val="0070C0"/>
                </a:solidFill>
              </a:rPr>
              <a:t>("/cats/</a:t>
            </a:r>
            <a:r>
              <a:rPr lang="en-US" dirty="0" err="1">
                <a:solidFill>
                  <a:srgbClr val="0070C0"/>
                </a:solidFill>
              </a:rPr>
              <a:t>i</a:t>
            </a:r>
            <a:r>
              <a:rPr lang="en-US" dirty="0">
                <a:solidFill>
                  <a:srgbClr val="0070C0"/>
                </a:solidFill>
              </a:rPr>
              <a:t>", "Cats are curious. I like cats.", $match);</a:t>
            </a:r>
          </a:p>
          <a:p>
            <a:pPr marL="457200" lvl="1" indent="0">
              <a:buNone/>
            </a:pPr>
            <a:r>
              <a:rPr lang="en-US" dirty="0">
                <a:solidFill>
                  <a:srgbClr val="0070C0"/>
                </a:solidFill>
              </a:rPr>
              <a:t>echo "$n Matches: $match[0]";</a:t>
            </a:r>
          </a:p>
          <a:p>
            <a:pPr marL="457200" lvl="1" indent="0">
              <a:buNone/>
            </a:pPr>
            <a:endParaRPr lang="en-US" dirty="0">
              <a:solidFill>
                <a:srgbClr val="0070C0"/>
              </a:solidFill>
            </a:endParaRPr>
          </a:p>
          <a:p>
            <a:r>
              <a:rPr lang="en-US" dirty="0"/>
              <a:t>The third argument is an array (here, given the name </a:t>
            </a:r>
            <a:r>
              <a:rPr lang="en-US" dirty="0">
                <a:solidFill>
                  <a:srgbClr val="0070C0"/>
                </a:solidFill>
              </a:rPr>
              <a:t>$match</a:t>
            </a:r>
            <a:r>
              <a:rPr lang="en-US" dirty="0"/>
              <a:t>). The function puts the text that matches into the first element, so if the match is successful, you can find the text that matched in </a:t>
            </a:r>
            <a:r>
              <a:rPr lang="en-US" dirty="0">
                <a:solidFill>
                  <a:srgbClr val="0070C0"/>
                </a:solidFill>
              </a:rPr>
              <a:t>$match[0]</a:t>
            </a:r>
            <a:r>
              <a:rPr lang="en-US" dirty="0"/>
              <a:t>. </a:t>
            </a:r>
          </a:p>
          <a:p>
            <a:endParaRPr lang="en-US" dirty="0"/>
          </a:p>
          <a:p>
            <a:pPr marL="457200" lvl="1" indent="0">
              <a:buNone/>
            </a:pPr>
            <a:r>
              <a:rPr lang="en-US" dirty="0"/>
              <a:t>In this example, the output lets us know that the matched text was capitalized: </a:t>
            </a:r>
          </a:p>
          <a:p>
            <a:pPr marL="457200" lvl="1" indent="0">
              <a:buNone/>
            </a:pPr>
            <a:r>
              <a:rPr lang="en-US" b="1" dirty="0"/>
              <a:t>1 Matches: Cats</a:t>
            </a:r>
          </a:p>
        </p:txBody>
      </p:sp>
    </p:spTree>
    <p:extLst>
      <p:ext uri="{BB962C8B-B14F-4D97-AF65-F5344CB8AC3E}">
        <p14:creationId xmlns:p14="http://schemas.microsoft.com/office/powerpoint/2010/main" val="3173311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B7C4-3B2A-49FE-81DB-898089B36C10}"/>
              </a:ext>
            </a:extLst>
          </p:cNvPr>
          <p:cNvSpPr>
            <a:spLocks noGrp="1"/>
          </p:cNvSpPr>
          <p:nvPr>
            <p:ph type="title"/>
          </p:nvPr>
        </p:nvSpPr>
        <p:spPr/>
        <p:txBody>
          <a:bodyPr/>
          <a:lstStyle/>
          <a:p>
            <a:r>
              <a:rPr lang="en-US" dirty="0"/>
              <a:t>Using Regular Expressions in PHP</a:t>
            </a:r>
          </a:p>
        </p:txBody>
      </p:sp>
      <p:sp>
        <p:nvSpPr>
          <p:cNvPr id="3" name="Content Placeholder 2">
            <a:extLst>
              <a:ext uri="{FF2B5EF4-FFF2-40B4-BE49-F238E27FC236}">
                <a16:creationId xmlns:a16="http://schemas.microsoft.com/office/drawing/2014/main" id="{F5E58EDA-C830-4137-97C1-46398FBA421D}"/>
              </a:ext>
            </a:extLst>
          </p:cNvPr>
          <p:cNvSpPr>
            <a:spLocks noGrp="1"/>
          </p:cNvSpPr>
          <p:nvPr>
            <p:ph idx="1"/>
          </p:nvPr>
        </p:nvSpPr>
        <p:spPr/>
        <p:txBody>
          <a:bodyPr>
            <a:normAutofit/>
          </a:bodyPr>
          <a:lstStyle/>
          <a:p>
            <a:r>
              <a:rPr lang="en-US" dirty="0"/>
              <a:t>If you wish to locate all matches, you use the </a:t>
            </a:r>
            <a:r>
              <a:rPr lang="en-US" dirty="0" err="1">
                <a:solidFill>
                  <a:srgbClr val="0070C0"/>
                </a:solidFill>
              </a:rPr>
              <a:t>preg_match_all</a:t>
            </a:r>
            <a:r>
              <a:rPr lang="en-US" dirty="0">
                <a:solidFill>
                  <a:srgbClr val="0070C0"/>
                </a:solidFill>
              </a:rPr>
              <a:t> </a:t>
            </a:r>
            <a:r>
              <a:rPr lang="en-US" dirty="0"/>
              <a:t>function, like this:</a:t>
            </a:r>
          </a:p>
          <a:p>
            <a:endParaRPr lang="en-US" sz="400" dirty="0"/>
          </a:p>
          <a:p>
            <a:pPr marL="457200" lvl="1" indent="0">
              <a:buNone/>
            </a:pPr>
            <a:r>
              <a:rPr lang="en-US" dirty="0">
                <a:solidFill>
                  <a:srgbClr val="0070C0"/>
                </a:solidFill>
              </a:rPr>
              <a:t>$n = </a:t>
            </a:r>
            <a:r>
              <a:rPr lang="en-US" dirty="0" err="1">
                <a:solidFill>
                  <a:srgbClr val="0070C0"/>
                </a:solidFill>
              </a:rPr>
              <a:t>preg_match_all</a:t>
            </a:r>
            <a:r>
              <a:rPr lang="en-US" dirty="0">
                <a:solidFill>
                  <a:srgbClr val="0070C0"/>
                </a:solidFill>
              </a:rPr>
              <a:t>("/cats/</a:t>
            </a:r>
            <a:r>
              <a:rPr lang="en-US" dirty="0" err="1">
                <a:solidFill>
                  <a:srgbClr val="0070C0"/>
                </a:solidFill>
              </a:rPr>
              <a:t>i</a:t>
            </a:r>
            <a:r>
              <a:rPr lang="en-US" dirty="0">
                <a:solidFill>
                  <a:srgbClr val="0070C0"/>
                </a:solidFill>
              </a:rPr>
              <a:t>", "Cats are strange. I like cats.", $match);</a:t>
            </a:r>
          </a:p>
          <a:p>
            <a:pPr marL="457200" lvl="1" indent="0">
              <a:buNone/>
            </a:pPr>
            <a:r>
              <a:rPr lang="en-US" dirty="0">
                <a:solidFill>
                  <a:srgbClr val="0070C0"/>
                </a:solidFill>
              </a:rPr>
              <a:t>echo "$n Matches: ";</a:t>
            </a:r>
          </a:p>
          <a:p>
            <a:pPr marL="457200" lvl="1" indent="0">
              <a:buNone/>
            </a:pPr>
            <a:r>
              <a:rPr lang="en-US" dirty="0">
                <a:solidFill>
                  <a:srgbClr val="0070C0"/>
                </a:solidFill>
              </a:rPr>
              <a:t>for ($j=0 ; $j &lt; $n ; ++$j) echo $match[0][$j]." ";</a:t>
            </a:r>
          </a:p>
          <a:p>
            <a:pPr marL="457200" lvl="1" indent="0">
              <a:buNone/>
            </a:pPr>
            <a:endParaRPr lang="en-US" dirty="0">
              <a:solidFill>
                <a:srgbClr val="0070C0"/>
              </a:solidFill>
            </a:endParaRPr>
          </a:p>
          <a:p>
            <a:r>
              <a:rPr lang="en-US" dirty="0"/>
              <a:t>As before, </a:t>
            </a:r>
            <a:r>
              <a:rPr lang="en-US" dirty="0">
                <a:solidFill>
                  <a:srgbClr val="0070C0"/>
                </a:solidFill>
              </a:rPr>
              <a:t>$match </a:t>
            </a:r>
            <a:r>
              <a:rPr lang="en-US" dirty="0"/>
              <a:t>is passed to the function and the element </a:t>
            </a:r>
            <a:r>
              <a:rPr lang="en-US" dirty="0">
                <a:solidFill>
                  <a:srgbClr val="0070C0"/>
                </a:solidFill>
              </a:rPr>
              <a:t>$match[0]</a:t>
            </a:r>
            <a:r>
              <a:rPr lang="en-US" dirty="0"/>
              <a:t> is assigned the matches made, but this time as a subarray.  To display the subarray, this example iterates through it with a for loop.</a:t>
            </a:r>
          </a:p>
          <a:p>
            <a:endParaRPr lang="en-US" dirty="0"/>
          </a:p>
        </p:txBody>
      </p:sp>
    </p:spTree>
    <p:extLst>
      <p:ext uri="{BB962C8B-B14F-4D97-AF65-F5344CB8AC3E}">
        <p14:creationId xmlns:p14="http://schemas.microsoft.com/office/powerpoint/2010/main" val="3056403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B7C4-3B2A-49FE-81DB-898089B36C10}"/>
              </a:ext>
            </a:extLst>
          </p:cNvPr>
          <p:cNvSpPr>
            <a:spLocks noGrp="1"/>
          </p:cNvSpPr>
          <p:nvPr>
            <p:ph type="title"/>
          </p:nvPr>
        </p:nvSpPr>
        <p:spPr/>
        <p:txBody>
          <a:bodyPr/>
          <a:lstStyle/>
          <a:p>
            <a:r>
              <a:rPr lang="en-US" dirty="0"/>
              <a:t>Using Regular Expressions in PHP</a:t>
            </a:r>
          </a:p>
        </p:txBody>
      </p:sp>
      <p:sp>
        <p:nvSpPr>
          <p:cNvPr id="3" name="Content Placeholder 2">
            <a:extLst>
              <a:ext uri="{FF2B5EF4-FFF2-40B4-BE49-F238E27FC236}">
                <a16:creationId xmlns:a16="http://schemas.microsoft.com/office/drawing/2014/main" id="{F5E58EDA-C830-4137-97C1-46398FBA421D}"/>
              </a:ext>
            </a:extLst>
          </p:cNvPr>
          <p:cNvSpPr>
            <a:spLocks noGrp="1"/>
          </p:cNvSpPr>
          <p:nvPr>
            <p:ph idx="1"/>
          </p:nvPr>
        </p:nvSpPr>
        <p:spPr/>
        <p:txBody>
          <a:bodyPr>
            <a:normAutofit/>
          </a:bodyPr>
          <a:lstStyle/>
          <a:p>
            <a:r>
              <a:rPr lang="en-US" dirty="0"/>
              <a:t>When you want to replace part of a string, you can use </a:t>
            </a:r>
            <a:r>
              <a:rPr lang="en-US" dirty="0" err="1">
                <a:solidFill>
                  <a:srgbClr val="0070C0"/>
                </a:solidFill>
              </a:rPr>
              <a:t>preg_replace</a:t>
            </a:r>
            <a:r>
              <a:rPr lang="en-US" dirty="0">
                <a:solidFill>
                  <a:srgbClr val="0070C0"/>
                </a:solidFill>
              </a:rPr>
              <a:t> </a:t>
            </a:r>
            <a:r>
              <a:rPr lang="en-US" dirty="0"/>
              <a:t>as shown here.</a:t>
            </a:r>
          </a:p>
          <a:p>
            <a:pPr>
              <a:buFont typeface="Courier New" panose="02070309020205020404" pitchFamily="49" charset="0"/>
              <a:buChar char="o"/>
            </a:pPr>
            <a:r>
              <a:rPr lang="en-US" dirty="0"/>
              <a:t>This example replaces all occurrences of the word </a:t>
            </a:r>
            <a:r>
              <a:rPr lang="en-US" i="1" dirty="0"/>
              <a:t>cats </a:t>
            </a:r>
            <a:r>
              <a:rPr lang="en-US" dirty="0"/>
              <a:t>with the word </a:t>
            </a:r>
            <a:r>
              <a:rPr lang="en-US" i="1" dirty="0"/>
              <a:t>dogs</a:t>
            </a:r>
            <a:r>
              <a:rPr lang="en-US" dirty="0"/>
              <a:t>, regardless of case:</a:t>
            </a:r>
          </a:p>
          <a:p>
            <a:pPr>
              <a:buFont typeface="Courier New" panose="02070309020205020404" pitchFamily="49" charset="0"/>
              <a:buChar char="o"/>
            </a:pPr>
            <a:endParaRPr lang="en-US" dirty="0"/>
          </a:p>
          <a:p>
            <a:pPr marL="0" indent="0" algn="ctr">
              <a:buNone/>
            </a:pPr>
            <a:r>
              <a:rPr lang="en-US" dirty="0">
                <a:solidFill>
                  <a:srgbClr val="0070C0"/>
                </a:solidFill>
              </a:rPr>
              <a:t>echo </a:t>
            </a:r>
            <a:r>
              <a:rPr lang="en-US" dirty="0" err="1">
                <a:solidFill>
                  <a:srgbClr val="0070C0"/>
                </a:solidFill>
              </a:rPr>
              <a:t>preg_replace</a:t>
            </a:r>
            <a:r>
              <a:rPr lang="en-US" dirty="0">
                <a:solidFill>
                  <a:srgbClr val="0070C0"/>
                </a:solidFill>
              </a:rPr>
              <a:t>("/cats/</a:t>
            </a:r>
            <a:r>
              <a:rPr lang="en-US" dirty="0" err="1">
                <a:solidFill>
                  <a:srgbClr val="0070C0"/>
                </a:solidFill>
              </a:rPr>
              <a:t>i</a:t>
            </a:r>
            <a:r>
              <a:rPr lang="en-US" dirty="0">
                <a:solidFill>
                  <a:srgbClr val="0070C0"/>
                </a:solidFill>
              </a:rPr>
              <a:t>", "dogs", "Cats are furry. I like cats.");</a:t>
            </a:r>
          </a:p>
          <a:p>
            <a:endParaRPr lang="en-US" dirty="0"/>
          </a:p>
          <a:p>
            <a:endParaRPr lang="en-US" dirty="0"/>
          </a:p>
        </p:txBody>
      </p:sp>
    </p:spTree>
    <p:extLst>
      <p:ext uri="{BB962C8B-B14F-4D97-AF65-F5344CB8AC3E}">
        <p14:creationId xmlns:p14="http://schemas.microsoft.com/office/powerpoint/2010/main" val="1182702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244E8D-0864-4A6E-AE9C-428F7F557762}"/>
              </a:ext>
            </a:extLst>
          </p:cNvPr>
          <p:cNvPicPr>
            <a:picLocks noChangeAspect="1"/>
          </p:cNvPicPr>
          <p:nvPr/>
        </p:nvPicPr>
        <p:blipFill>
          <a:blip r:embed="rId2"/>
          <a:stretch>
            <a:fillRect/>
          </a:stretch>
        </p:blipFill>
        <p:spPr>
          <a:xfrm>
            <a:off x="281215" y="1701800"/>
            <a:ext cx="5562600" cy="3162300"/>
          </a:xfrm>
          <a:prstGeom prst="rect">
            <a:avLst/>
          </a:prstGeom>
        </p:spPr>
      </p:pic>
      <p:pic>
        <p:nvPicPr>
          <p:cNvPr id="5" name="Picture 4">
            <a:extLst>
              <a:ext uri="{FF2B5EF4-FFF2-40B4-BE49-F238E27FC236}">
                <a16:creationId xmlns:a16="http://schemas.microsoft.com/office/drawing/2014/main" id="{BE5AFB71-6A53-42F0-BFC2-637B3F3EF597}"/>
              </a:ext>
            </a:extLst>
          </p:cNvPr>
          <p:cNvPicPr>
            <a:picLocks noChangeAspect="1"/>
          </p:cNvPicPr>
          <p:nvPr/>
        </p:nvPicPr>
        <p:blipFill>
          <a:blip r:embed="rId3"/>
          <a:stretch>
            <a:fillRect/>
          </a:stretch>
        </p:blipFill>
        <p:spPr>
          <a:xfrm>
            <a:off x="5843815" y="1701800"/>
            <a:ext cx="6181725" cy="4638675"/>
          </a:xfrm>
          <a:prstGeom prst="rect">
            <a:avLst/>
          </a:prstGeom>
        </p:spPr>
      </p:pic>
    </p:spTree>
    <p:extLst>
      <p:ext uri="{BB962C8B-B14F-4D97-AF65-F5344CB8AC3E}">
        <p14:creationId xmlns:p14="http://schemas.microsoft.com/office/powerpoint/2010/main" val="406417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36EC05-8CD3-4201-8378-F963752F9919}"/>
              </a:ext>
            </a:extLst>
          </p:cNvPr>
          <p:cNvSpPr>
            <a:spLocks noGrp="1"/>
          </p:cNvSpPr>
          <p:nvPr>
            <p:ph type="title"/>
          </p:nvPr>
        </p:nvSpPr>
        <p:spPr/>
        <p:txBody>
          <a:bodyPr/>
          <a:lstStyle/>
          <a:p>
            <a:r>
              <a:rPr lang="en-US" dirty="0"/>
              <a:t>The validate.html Document </a:t>
            </a:r>
          </a:p>
        </p:txBody>
      </p:sp>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p:txBody>
          <a:bodyPr>
            <a:normAutofit/>
          </a:bodyPr>
          <a:lstStyle/>
          <a:p>
            <a:pPr marL="0" indent="0">
              <a:buNone/>
            </a:pPr>
            <a:r>
              <a:rPr lang="en-US" dirty="0"/>
              <a:t>Let’s see an example beginning with </a:t>
            </a:r>
            <a:r>
              <a:rPr lang="en-US" b="1" dirty="0">
                <a:solidFill>
                  <a:srgbClr val="00B050"/>
                </a:solidFill>
              </a:rPr>
              <a:t>a general sign-up form</a:t>
            </a:r>
            <a:r>
              <a:rPr lang="en-US" dirty="0"/>
              <a:t>, common on most sites that offer memberships or registered users. </a:t>
            </a:r>
          </a:p>
          <a:p>
            <a:endParaRPr lang="en-US" dirty="0"/>
          </a:p>
          <a:p>
            <a:endParaRPr lang="en-US" dirty="0"/>
          </a:p>
          <a:p>
            <a:pPr marL="457200" lvl="1" indent="0">
              <a:buNone/>
            </a:pPr>
            <a:r>
              <a:rPr lang="en-US" dirty="0"/>
              <a:t>The inputs requested will be </a:t>
            </a:r>
            <a:r>
              <a:rPr lang="en-US" i="1" dirty="0"/>
              <a:t>forename</a:t>
            </a:r>
            <a:r>
              <a:rPr lang="en-US" dirty="0"/>
              <a:t>, </a:t>
            </a:r>
            <a:r>
              <a:rPr lang="en-US" i="1" dirty="0"/>
              <a:t>surname</a:t>
            </a:r>
            <a:r>
              <a:rPr lang="en-US" dirty="0"/>
              <a:t>, </a:t>
            </a:r>
            <a:r>
              <a:rPr lang="en-US" i="1" dirty="0"/>
              <a:t>username</a:t>
            </a:r>
            <a:r>
              <a:rPr lang="en-US" dirty="0"/>
              <a:t>, </a:t>
            </a:r>
            <a:r>
              <a:rPr lang="en-US" i="1" dirty="0"/>
              <a:t>password</a:t>
            </a:r>
            <a:r>
              <a:rPr lang="en-US" dirty="0"/>
              <a:t>, </a:t>
            </a:r>
            <a:r>
              <a:rPr lang="en-US" i="1" dirty="0"/>
              <a:t>age</a:t>
            </a:r>
            <a:r>
              <a:rPr lang="en-US" dirty="0"/>
              <a:t>, and </a:t>
            </a:r>
            <a:r>
              <a:rPr lang="en-US" i="1" dirty="0"/>
              <a:t>email address</a:t>
            </a:r>
            <a:r>
              <a:rPr lang="en-US" dirty="0"/>
              <a:t>. See next slide…</a:t>
            </a:r>
          </a:p>
        </p:txBody>
      </p:sp>
    </p:spTree>
    <p:extLst>
      <p:ext uri="{BB962C8B-B14F-4D97-AF65-F5344CB8AC3E}">
        <p14:creationId xmlns:p14="http://schemas.microsoft.com/office/powerpoint/2010/main" val="3740572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65A8B8-EC2A-4D59-83C6-88F84901143A}"/>
              </a:ext>
            </a:extLst>
          </p:cNvPr>
          <p:cNvPicPr>
            <a:picLocks noChangeAspect="1"/>
          </p:cNvPicPr>
          <p:nvPr/>
        </p:nvPicPr>
        <p:blipFill>
          <a:blip r:embed="rId2"/>
          <a:stretch>
            <a:fillRect/>
          </a:stretch>
        </p:blipFill>
        <p:spPr>
          <a:xfrm>
            <a:off x="513215" y="840241"/>
            <a:ext cx="4924425" cy="4829175"/>
          </a:xfrm>
          <a:prstGeom prst="rect">
            <a:avLst/>
          </a:prstGeom>
        </p:spPr>
      </p:pic>
      <p:pic>
        <p:nvPicPr>
          <p:cNvPr id="3" name="Picture 2">
            <a:extLst>
              <a:ext uri="{FF2B5EF4-FFF2-40B4-BE49-F238E27FC236}">
                <a16:creationId xmlns:a16="http://schemas.microsoft.com/office/drawing/2014/main" id="{B4035823-7063-475F-A6ED-373E2D4F910C}"/>
              </a:ext>
            </a:extLst>
          </p:cNvPr>
          <p:cNvPicPr>
            <a:picLocks noChangeAspect="1"/>
          </p:cNvPicPr>
          <p:nvPr/>
        </p:nvPicPr>
        <p:blipFill>
          <a:blip r:embed="rId3"/>
          <a:stretch>
            <a:fillRect/>
          </a:stretch>
        </p:blipFill>
        <p:spPr>
          <a:xfrm>
            <a:off x="6118905" y="756783"/>
            <a:ext cx="5324475" cy="4772025"/>
          </a:xfrm>
          <a:prstGeom prst="rect">
            <a:avLst/>
          </a:prstGeom>
        </p:spPr>
      </p:pic>
    </p:spTree>
    <p:extLst>
      <p:ext uri="{BB962C8B-B14F-4D97-AF65-F5344CB8AC3E}">
        <p14:creationId xmlns:p14="http://schemas.microsoft.com/office/powerpoint/2010/main" val="3817454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3E78A9-4D8C-40D0-B94A-B1260B01247E}"/>
              </a:ext>
            </a:extLst>
          </p:cNvPr>
          <p:cNvPicPr>
            <a:picLocks noChangeAspect="1"/>
          </p:cNvPicPr>
          <p:nvPr/>
        </p:nvPicPr>
        <p:blipFill>
          <a:blip r:embed="rId2"/>
          <a:stretch>
            <a:fillRect/>
          </a:stretch>
        </p:blipFill>
        <p:spPr>
          <a:xfrm>
            <a:off x="-200253" y="961118"/>
            <a:ext cx="5857875" cy="4819650"/>
          </a:xfrm>
          <a:prstGeom prst="rect">
            <a:avLst/>
          </a:prstGeom>
        </p:spPr>
      </p:pic>
      <p:pic>
        <p:nvPicPr>
          <p:cNvPr id="3" name="Picture 2">
            <a:extLst>
              <a:ext uri="{FF2B5EF4-FFF2-40B4-BE49-F238E27FC236}">
                <a16:creationId xmlns:a16="http://schemas.microsoft.com/office/drawing/2014/main" id="{E34DFC30-77AE-496B-8700-AF8B33715290}"/>
              </a:ext>
            </a:extLst>
          </p:cNvPr>
          <p:cNvPicPr>
            <a:picLocks noChangeAspect="1"/>
          </p:cNvPicPr>
          <p:nvPr/>
        </p:nvPicPr>
        <p:blipFill>
          <a:blip r:embed="rId3"/>
          <a:stretch>
            <a:fillRect/>
          </a:stretch>
        </p:blipFill>
        <p:spPr>
          <a:xfrm>
            <a:off x="5372100" y="1132568"/>
            <a:ext cx="6819900" cy="4648200"/>
          </a:xfrm>
          <a:prstGeom prst="rect">
            <a:avLst/>
          </a:prstGeom>
        </p:spPr>
      </p:pic>
    </p:spTree>
    <p:extLst>
      <p:ext uri="{BB962C8B-B14F-4D97-AF65-F5344CB8AC3E}">
        <p14:creationId xmlns:p14="http://schemas.microsoft.com/office/powerpoint/2010/main" val="2759423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8CFB15-7FA1-4D11-842F-2AF401382467}"/>
              </a:ext>
            </a:extLst>
          </p:cNvPr>
          <p:cNvPicPr>
            <a:picLocks noChangeAspect="1"/>
          </p:cNvPicPr>
          <p:nvPr/>
        </p:nvPicPr>
        <p:blipFill>
          <a:blip r:embed="rId2"/>
          <a:stretch>
            <a:fillRect/>
          </a:stretch>
        </p:blipFill>
        <p:spPr>
          <a:xfrm>
            <a:off x="567872" y="804862"/>
            <a:ext cx="5105400" cy="5248275"/>
          </a:xfrm>
          <a:prstGeom prst="rect">
            <a:avLst/>
          </a:prstGeom>
        </p:spPr>
      </p:pic>
      <p:pic>
        <p:nvPicPr>
          <p:cNvPr id="3" name="Picture 2">
            <a:extLst>
              <a:ext uri="{FF2B5EF4-FFF2-40B4-BE49-F238E27FC236}">
                <a16:creationId xmlns:a16="http://schemas.microsoft.com/office/drawing/2014/main" id="{864D2184-091F-499E-8208-C88FD74ABCC7}"/>
              </a:ext>
            </a:extLst>
          </p:cNvPr>
          <p:cNvPicPr>
            <a:picLocks noChangeAspect="1"/>
          </p:cNvPicPr>
          <p:nvPr/>
        </p:nvPicPr>
        <p:blipFill>
          <a:blip r:embed="rId3"/>
          <a:stretch>
            <a:fillRect/>
          </a:stretch>
        </p:blipFill>
        <p:spPr>
          <a:xfrm>
            <a:off x="5948136" y="804862"/>
            <a:ext cx="5143500" cy="4743450"/>
          </a:xfrm>
          <a:prstGeom prst="rect">
            <a:avLst/>
          </a:prstGeom>
        </p:spPr>
      </p:pic>
      <p:pic>
        <p:nvPicPr>
          <p:cNvPr id="4" name="Picture 3">
            <a:extLst>
              <a:ext uri="{FF2B5EF4-FFF2-40B4-BE49-F238E27FC236}">
                <a16:creationId xmlns:a16="http://schemas.microsoft.com/office/drawing/2014/main" id="{C137AC43-C49E-48B6-851F-DFB7ED6E5FE9}"/>
              </a:ext>
            </a:extLst>
          </p:cNvPr>
          <p:cNvPicPr>
            <a:picLocks noChangeAspect="1"/>
          </p:cNvPicPr>
          <p:nvPr/>
        </p:nvPicPr>
        <p:blipFill>
          <a:blip r:embed="rId4"/>
          <a:stretch>
            <a:fillRect/>
          </a:stretch>
        </p:blipFill>
        <p:spPr>
          <a:xfrm>
            <a:off x="5948136" y="5548312"/>
            <a:ext cx="5257800" cy="1200150"/>
          </a:xfrm>
          <a:prstGeom prst="rect">
            <a:avLst/>
          </a:prstGeom>
        </p:spPr>
      </p:pic>
    </p:spTree>
    <p:extLst>
      <p:ext uri="{BB962C8B-B14F-4D97-AF65-F5344CB8AC3E}">
        <p14:creationId xmlns:p14="http://schemas.microsoft.com/office/powerpoint/2010/main" val="330542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838200" y="331304"/>
            <a:ext cx="10515600" cy="6294783"/>
          </a:xfrm>
        </p:spPr>
        <p:txBody>
          <a:bodyPr>
            <a:normAutofit fontScale="77500" lnSpcReduction="20000"/>
          </a:bodyPr>
          <a:lstStyle/>
          <a:p>
            <a:pPr marL="457200" lvl="1" indent="0">
              <a:buNone/>
            </a:pPr>
            <a:r>
              <a:rPr lang="en-US" dirty="0">
                <a:solidFill>
                  <a:srgbClr val="0070C0"/>
                </a:solidFill>
              </a:rPr>
              <a:t>&lt;!DOCTYPE html&gt;</a:t>
            </a:r>
          </a:p>
          <a:p>
            <a:pPr marL="457200" lvl="1" indent="0">
              <a:buNone/>
            </a:pPr>
            <a:r>
              <a:rPr lang="en-US" dirty="0">
                <a:solidFill>
                  <a:srgbClr val="0070C0"/>
                </a:solidFill>
              </a:rPr>
              <a:t>&lt;html&gt;</a:t>
            </a:r>
          </a:p>
          <a:p>
            <a:pPr marL="457200" lvl="1" indent="0">
              <a:buNone/>
            </a:pPr>
            <a:r>
              <a:rPr lang="en-US" dirty="0">
                <a:solidFill>
                  <a:srgbClr val="0070C0"/>
                </a:solidFill>
              </a:rPr>
              <a:t>&lt;head&gt;</a:t>
            </a:r>
          </a:p>
          <a:p>
            <a:pPr marL="457200" lvl="1" indent="0">
              <a:buNone/>
            </a:pPr>
            <a:r>
              <a:rPr lang="en-US" dirty="0">
                <a:solidFill>
                  <a:srgbClr val="0070C0"/>
                </a:solidFill>
              </a:rPr>
              <a:t>	&lt;title&gt;An Example Form&lt;/title&gt;</a:t>
            </a:r>
          </a:p>
          <a:p>
            <a:pPr marL="457200" lvl="1" indent="0">
              <a:buNone/>
            </a:pPr>
            <a:r>
              <a:rPr lang="en-US" dirty="0">
                <a:solidFill>
                  <a:srgbClr val="0070C0"/>
                </a:solidFill>
              </a:rPr>
              <a:t>	&lt;style&gt;</a:t>
            </a:r>
          </a:p>
          <a:p>
            <a:pPr marL="457200" lvl="1" indent="0">
              <a:buNone/>
            </a:pPr>
            <a:r>
              <a:rPr lang="en-US" dirty="0">
                <a:solidFill>
                  <a:srgbClr val="0070C0"/>
                </a:solidFill>
              </a:rPr>
              <a:t>	.signup {</a:t>
            </a:r>
          </a:p>
          <a:p>
            <a:pPr marL="457200" lvl="1" indent="0">
              <a:buNone/>
            </a:pPr>
            <a:r>
              <a:rPr lang="en-US" dirty="0">
                <a:solidFill>
                  <a:srgbClr val="0070C0"/>
                </a:solidFill>
              </a:rPr>
              <a:t>		border:1px solid #999999; font: normal 14px </a:t>
            </a:r>
            <a:r>
              <a:rPr lang="en-US" dirty="0" err="1">
                <a:solidFill>
                  <a:srgbClr val="0070C0"/>
                </a:solidFill>
              </a:rPr>
              <a:t>helvetica</a:t>
            </a:r>
            <a:r>
              <a:rPr lang="en-US" dirty="0">
                <a:solidFill>
                  <a:srgbClr val="0070C0"/>
                </a:solidFill>
              </a:rPr>
              <a:t>; color: #444444;</a:t>
            </a:r>
          </a:p>
          <a:p>
            <a:pPr marL="457200" lvl="1" indent="0">
              <a:buNone/>
            </a:pPr>
            <a:r>
              <a:rPr lang="en-US" dirty="0">
                <a:solidFill>
                  <a:srgbClr val="0070C0"/>
                </a:solidFill>
              </a:rPr>
              <a:t>	}</a:t>
            </a:r>
          </a:p>
          <a:p>
            <a:pPr marL="457200" lvl="1" indent="0">
              <a:buNone/>
            </a:pPr>
            <a:r>
              <a:rPr lang="en-US" dirty="0">
                <a:solidFill>
                  <a:srgbClr val="0070C0"/>
                </a:solidFill>
              </a:rPr>
              <a:t>	&lt;/style&gt;</a:t>
            </a:r>
          </a:p>
          <a:p>
            <a:pPr marL="457200" lvl="1" indent="0">
              <a:buNone/>
            </a:pPr>
            <a:r>
              <a:rPr lang="en-US" dirty="0">
                <a:solidFill>
                  <a:srgbClr val="0070C0"/>
                </a:solidFill>
              </a:rPr>
              <a:t>	&lt;script&gt;</a:t>
            </a:r>
          </a:p>
          <a:p>
            <a:pPr marL="457200" lvl="1" indent="0">
              <a:buNone/>
            </a:pPr>
            <a:r>
              <a:rPr lang="en-US" dirty="0">
                <a:solidFill>
                  <a:srgbClr val="0070C0"/>
                </a:solidFill>
              </a:rPr>
              <a:t>	function validate(form) {</a:t>
            </a:r>
          </a:p>
          <a:p>
            <a:pPr marL="457200" lvl="1" indent="0">
              <a:buNone/>
            </a:pPr>
            <a:r>
              <a:rPr lang="en-US" dirty="0">
                <a:solidFill>
                  <a:srgbClr val="0070C0"/>
                </a:solidFill>
              </a:rPr>
              <a:t>		fail = </a:t>
            </a:r>
            <a:r>
              <a:rPr lang="en-US" dirty="0" err="1">
                <a:solidFill>
                  <a:srgbClr val="0070C0"/>
                </a:solidFill>
              </a:rPr>
              <a:t>validateForename</a:t>
            </a:r>
            <a:r>
              <a:rPr lang="en-US" dirty="0">
                <a:solidFill>
                  <a:srgbClr val="0070C0"/>
                </a:solidFill>
              </a:rPr>
              <a:t>(</a:t>
            </a:r>
            <a:r>
              <a:rPr lang="en-US" dirty="0" err="1">
                <a:solidFill>
                  <a:srgbClr val="0070C0"/>
                </a:solidFill>
              </a:rPr>
              <a:t>form.forename.value</a:t>
            </a:r>
            <a:r>
              <a:rPr lang="en-US" dirty="0">
                <a:solidFill>
                  <a:srgbClr val="0070C0"/>
                </a:solidFill>
              </a:rPr>
              <a:t>)</a:t>
            </a:r>
          </a:p>
          <a:p>
            <a:pPr marL="457200" lvl="1" indent="0">
              <a:buNone/>
            </a:pPr>
            <a:r>
              <a:rPr lang="en-US" dirty="0">
                <a:solidFill>
                  <a:srgbClr val="0070C0"/>
                </a:solidFill>
              </a:rPr>
              <a:t>		fail += </a:t>
            </a:r>
            <a:r>
              <a:rPr lang="en-US" dirty="0" err="1">
                <a:solidFill>
                  <a:srgbClr val="0070C0"/>
                </a:solidFill>
              </a:rPr>
              <a:t>validateSurname</a:t>
            </a:r>
            <a:r>
              <a:rPr lang="en-US" dirty="0">
                <a:solidFill>
                  <a:srgbClr val="0070C0"/>
                </a:solidFill>
              </a:rPr>
              <a:t>(</a:t>
            </a:r>
            <a:r>
              <a:rPr lang="en-US" dirty="0" err="1">
                <a:solidFill>
                  <a:srgbClr val="0070C0"/>
                </a:solidFill>
              </a:rPr>
              <a:t>form.surname.value</a:t>
            </a:r>
            <a:r>
              <a:rPr lang="en-US" dirty="0">
                <a:solidFill>
                  <a:srgbClr val="0070C0"/>
                </a:solidFill>
              </a:rPr>
              <a:t>)</a:t>
            </a:r>
          </a:p>
          <a:p>
            <a:pPr marL="457200" lvl="1" indent="0">
              <a:buNone/>
            </a:pPr>
            <a:r>
              <a:rPr lang="fr-FR" dirty="0">
                <a:solidFill>
                  <a:srgbClr val="0070C0"/>
                </a:solidFill>
              </a:rPr>
              <a:t>		fail += </a:t>
            </a:r>
            <a:r>
              <a:rPr lang="fr-FR" dirty="0" err="1">
                <a:solidFill>
                  <a:srgbClr val="0070C0"/>
                </a:solidFill>
              </a:rPr>
              <a:t>validateUsername</a:t>
            </a:r>
            <a:r>
              <a:rPr lang="fr-FR" dirty="0">
                <a:solidFill>
                  <a:srgbClr val="0070C0"/>
                </a:solidFill>
              </a:rPr>
              <a:t>(</a:t>
            </a:r>
            <a:r>
              <a:rPr lang="fr-FR" dirty="0" err="1">
                <a:solidFill>
                  <a:srgbClr val="0070C0"/>
                </a:solidFill>
              </a:rPr>
              <a:t>form.username.value</a:t>
            </a:r>
            <a:r>
              <a:rPr lang="fr-FR" dirty="0">
                <a:solidFill>
                  <a:srgbClr val="0070C0"/>
                </a:solidFill>
              </a:rPr>
              <a:t>)</a:t>
            </a:r>
          </a:p>
          <a:p>
            <a:pPr marL="457200" lvl="1" indent="0">
              <a:buNone/>
            </a:pPr>
            <a:r>
              <a:rPr lang="en-US" dirty="0">
                <a:solidFill>
                  <a:srgbClr val="0070C0"/>
                </a:solidFill>
              </a:rPr>
              <a:t>		fail += </a:t>
            </a:r>
            <a:r>
              <a:rPr lang="en-US" dirty="0" err="1">
                <a:solidFill>
                  <a:srgbClr val="0070C0"/>
                </a:solidFill>
              </a:rPr>
              <a:t>validatePassword</a:t>
            </a:r>
            <a:r>
              <a:rPr lang="en-US" dirty="0">
                <a:solidFill>
                  <a:srgbClr val="0070C0"/>
                </a:solidFill>
              </a:rPr>
              <a:t>(</a:t>
            </a:r>
            <a:r>
              <a:rPr lang="en-US" dirty="0" err="1">
                <a:solidFill>
                  <a:srgbClr val="0070C0"/>
                </a:solidFill>
              </a:rPr>
              <a:t>form.password.value</a:t>
            </a:r>
            <a:r>
              <a:rPr lang="en-US" dirty="0">
                <a:solidFill>
                  <a:srgbClr val="0070C0"/>
                </a:solidFill>
              </a:rPr>
              <a:t>)</a:t>
            </a:r>
          </a:p>
          <a:p>
            <a:pPr marL="457200" lvl="1" indent="0">
              <a:buNone/>
            </a:pPr>
            <a:r>
              <a:rPr lang="en-US" dirty="0">
                <a:solidFill>
                  <a:srgbClr val="0070C0"/>
                </a:solidFill>
              </a:rPr>
              <a:t>		fail += </a:t>
            </a:r>
            <a:r>
              <a:rPr lang="en-US" dirty="0" err="1">
                <a:solidFill>
                  <a:srgbClr val="0070C0"/>
                </a:solidFill>
              </a:rPr>
              <a:t>validateAge</a:t>
            </a:r>
            <a:r>
              <a:rPr lang="en-US" dirty="0">
                <a:solidFill>
                  <a:srgbClr val="0070C0"/>
                </a:solidFill>
              </a:rPr>
              <a:t>(</a:t>
            </a:r>
            <a:r>
              <a:rPr lang="en-US" dirty="0" err="1">
                <a:solidFill>
                  <a:srgbClr val="0070C0"/>
                </a:solidFill>
              </a:rPr>
              <a:t>form.age.value</a:t>
            </a:r>
            <a:r>
              <a:rPr lang="en-US" dirty="0">
                <a:solidFill>
                  <a:srgbClr val="0070C0"/>
                </a:solidFill>
              </a:rPr>
              <a:t>)</a:t>
            </a:r>
          </a:p>
          <a:p>
            <a:pPr marL="457200" lvl="1" indent="0">
              <a:buNone/>
            </a:pPr>
            <a:r>
              <a:rPr lang="fr-FR" dirty="0">
                <a:solidFill>
                  <a:srgbClr val="0070C0"/>
                </a:solidFill>
              </a:rPr>
              <a:t>		fail += </a:t>
            </a:r>
            <a:r>
              <a:rPr lang="fr-FR" dirty="0" err="1">
                <a:solidFill>
                  <a:srgbClr val="0070C0"/>
                </a:solidFill>
              </a:rPr>
              <a:t>validateEmail</a:t>
            </a:r>
            <a:r>
              <a:rPr lang="fr-FR" dirty="0">
                <a:solidFill>
                  <a:srgbClr val="0070C0"/>
                </a:solidFill>
              </a:rPr>
              <a:t>(</a:t>
            </a:r>
            <a:r>
              <a:rPr lang="fr-FR" dirty="0" err="1">
                <a:solidFill>
                  <a:srgbClr val="0070C0"/>
                </a:solidFill>
              </a:rPr>
              <a:t>form.email.value</a:t>
            </a:r>
            <a:r>
              <a:rPr lang="fr-FR"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if (fail == "") return true</a:t>
            </a:r>
          </a:p>
          <a:p>
            <a:pPr marL="457200" lvl="1" indent="0">
              <a:buNone/>
            </a:pPr>
            <a:r>
              <a:rPr lang="da-DK" dirty="0">
                <a:solidFill>
                  <a:srgbClr val="0070C0"/>
                </a:solidFill>
              </a:rPr>
              <a:t>		else { alert(fail); return false }</a:t>
            </a:r>
          </a:p>
          <a:p>
            <a:pPr marL="457200" lvl="1" indent="0">
              <a:buNone/>
            </a:pPr>
            <a:r>
              <a:rPr lang="en-US" dirty="0">
                <a:solidFill>
                  <a:srgbClr val="0070C0"/>
                </a:solidFill>
              </a:rPr>
              <a:t>	}</a:t>
            </a:r>
          </a:p>
          <a:p>
            <a:pPr marL="457200" lvl="1" indent="0">
              <a:buNone/>
            </a:pPr>
            <a:r>
              <a:rPr lang="en-US" dirty="0">
                <a:solidFill>
                  <a:srgbClr val="0070C0"/>
                </a:solidFill>
              </a:rPr>
              <a:t>	&lt;/script&gt;</a:t>
            </a:r>
          </a:p>
          <a:p>
            <a:pPr marL="457200" lvl="1" indent="0">
              <a:buNone/>
            </a:pPr>
            <a:r>
              <a:rPr lang="en-US" dirty="0">
                <a:solidFill>
                  <a:srgbClr val="0070C0"/>
                </a:solidFill>
              </a:rPr>
              <a:t>&lt;/head&gt;</a:t>
            </a:r>
          </a:p>
          <a:p>
            <a:endParaRPr lang="en-US" dirty="0"/>
          </a:p>
        </p:txBody>
      </p:sp>
      <p:sp>
        <p:nvSpPr>
          <p:cNvPr id="6" name="Rectangle 5">
            <a:extLst>
              <a:ext uri="{FF2B5EF4-FFF2-40B4-BE49-F238E27FC236}">
                <a16:creationId xmlns:a16="http://schemas.microsoft.com/office/drawing/2014/main" id="{AD954FB5-C1CA-4978-BB13-1728BDB52B12}"/>
              </a:ext>
            </a:extLst>
          </p:cNvPr>
          <p:cNvSpPr/>
          <p:nvPr/>
        </p:nvSpPr>
        <p:spPr>
          <a:xfrm>
            <a:off x="6096000" y="331304"/>
            <a:ext cx="6096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400" dirty="0">
                <a:latin typeface="MinionPro-Regular"/>
              </a:rPr>
              <a:t>The first few lines set up the document and use a little CSS to make the form look a little less plain</a:t>
            </a:r>
            <a:endParaRPr lang="en-US" sz="2400" dirty="0"/>
          </a:p>
        </p:txBody>
      </p:sp>
      <p:sp>
        <p:nvSpPr>
          <p:cNvPr id="7" name="Right Brace 6">
            <a:extLst>
              <a:ext uri="{FF2B5EF4-FFF2-40B4-BE49-F238E27FC236}">
                <a16:creationId xmlns:a16="http://schemas.microsoft.com/office/drawing/2014/main" id="{DCB28ADA-0B2D-4A59-BFC4-8B9E7046BC4F}"/>
              </a:ext>
            </a:extLst>
          </p:cNvPr>
          <p:cNvSpPr/>
          <p:nvPr/>
        </p:nvSpPr>
        <p:spPr>
          <a:xfrm>
            <a:off x="9488557" y="1590261"/>
            <a:ext cx="649356" cy="111318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F4657022-DE68-4548-90C7-743B51D7BF67}"/>
              </a:ext>
            </a:extLst>
          </p:cNvPr>
          <p:cNvCxnSpPr>
            <a:cxnSpLocks/>
          </p:cNvCxnSpPr>
          <p:nvPr/>
        </p:nvCxnSpPr>
        <p:spPr>
          <a:xfrm flipV="1">
            <a:off x="10124661" y="1590261"/>
            <a:ext cx="1104900" cy="556593"/>
          </a:xfrm>
          <a:prstGeom prst="bentConnector3">
            <a:avLst>
              <a:gd name="adj1" fmla="val 100375"/>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162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838200" y="331304"/>
            <a:ext cx="10515600" cy="6294783"/>
          </a:xfrm>
        </p:spPr>
        <p:txBody>
          <a:bodyPr>
            <a:normAutofit fontScale="77500" lnSpcReduction="20000"/>
          </a:bodyPr>
          <a:lstStyle/>
          <a:p>
            <a:pPr marL="457200" lvl="1" indent="0">
              <a:buNone/>
            </a:pPr>
            <a:r>
              <a:rPr lang="en-US" dirty="0">
                <a:solidFill>
                  <a:srgbClr val="0070C0"/>
                </a:solidFill>
              </a:rPr>
              <a:t>&lt;!DOCTYPE html&gt;</a:t>
            </a:r>
          </a:p>
          <a:p>
            <a:pPr marL="457200" lvl="1" indent="0">
              <a:buNone/>
            </a:pPr>
            <a:r>
              <a:rPr lang="en-US" dirty="0">
                <a:solidFill>
                  <a:srgbClr val="0070C0"/>
                </a:solidFill>
              </a:rPr>
              <a:t>&lt;html&gt;</a:t>
            </a:r>
          </a:p>
          <a:p>
            <a:pPr marL="457200" lvl="1" indent="0">
              <a:buNone/>
            </a:pPr>
            <a:r>
              <a:rPr lang="en-US" dirty="0">
                <a:solidFill>
                  <a:srgbClr val="0070C0"/>
                </a:solidFill>
              </a:rPr>
              <a:t>&lt;head&gt;</a:t>
            </a:r>
          </a:p>
          <a:p>
            <a:pPr marL="457200" lvl="1" indent="0">
              <a:buNone/>
            </a:pPr>
            <a:r>
              <a:rPr lang="en-US" dirty="0">
                <a:solidFill>
                  <a:srgbClr val="0070C0"/>
                </a:solidFill>
              </a:rPr>
              <a:t>	&lt;title&gt;An Example Form&lt;/title&gt;</a:t>
            </a:r>
          </a:p>
          <a:p>
            <a:pPr marL="457200" lvl="1" indent="0">
              <a:buNone/>
            </a:pPr>
            <a:r>
              <a:rPr lang="en-US" dirty="0">
                <a:solidFill>
                  <a:srgbClr val="0070C0"/>
                </a:solidFill>
              </a:rPr>
              <a:t>	&lt;style&gt;</a:t>
            </a:r>
          </a:p>
          <a:p>
            <a:pPr marL="457200" lvl="1" indent="0">
              <a:buNone/>
            </a:pPr>
            <a:r>
              <a:rPr lang="en-US" dirty="0">
                <a:solidFill>
                  <a:srgbClr val="0070C0"/>
                </a:solidFill>
              </a:rPr>
              <a:t>	.signup {</a:t>
            </a:r>
          </a:p>
          <a:p>
            <a:pPr marL="457200" lvl="1" indent="0">
              <a:buNone/>
            </a:pPr>
            <a:r>
              <a:rPr lang="en-US" dirty="0">
                <a:solidFill>
                  <a:srgbClr val="0070C0"/>
                </a:solidFill>
              </a:rPr>
              <a:t>		border:1px solid #999999; font: normal 14px </a:t>
            </a:r>
            <a:r>
              <a:rPr lang="en-US" dirty="0" err="1">
                <a:solidFill>
                  <a:srgbClr val="0070C0"/>
                </a:solidFill>
              </a:rPr>
              <a:t>helvetica</a:t>
            </a:r>
            <a:r>
              <a:rPr lang="en-US" dirty="0">
                <a:solidFill>
                  <a:srgbClr val="0070C0"/>
                </a:solidFill>
              </a:rPr>
              <a:t>; color: #444444;</a:t>
            </a:r>
          </a:p>
          <a:p>
            <a:pPr marL="457200" lvl="1" indent="0">
              <a:buNone/>
            </a:pPr>
            <a:r>
              <a:rPr lang="en-US" dirty="0">
                <a:solidFill>
                  <a:srgbClr val="0070C0"/>
                </a:solidFill>
              </a:rPr>
              <a:t>	}</a:t>
            </a:r>
          </a:p>
          <a:p>
            <a:pPr marL="457200" lvl="1" indent="0">
              <a:buNone/>
            </a:pPr>
            <a:r>
              <a:rPr lang="en-US" dirty="0">
                <a:solidFill>
                  <a:srgbClr val="0070C0"/>
                </a:solidFill>
              </a:rPr>
              <a:t>	&lt;/style&gt;</a:t>
            </a:r>
          </a:p>
          <a:p>
            <a:pPr marL="457200" lvl="1" indent="0">
              <a:buNone/>
            </a:pPr>
            <a:r>
              <a:rPr lang="en-US" dirty="0">
                <a:solidFill>
                  <a:srgbClr val="0070C0"/>
                </a:solidFill>
              </a:rPr>
              <a:t>	&lt;script&gt;</a:t>
            </a:r>
          </a:p>
          <a:p>
            <a:pPr marL="457200" lvl="1" indent="0">
              <a:buNone/>
            </a:pPr>
            <a:r>
              <a:rPr lang="en-US" dirty="0">
                <a:solidFill>
                  <a:srgbClr val="0070C0"/>
                </a:solidFill>
              </a:rPr>
              <a:t>	</a:t>
            </a:r>
            <a:r>
              <a:rPr lang="en-US" b="1" dirty="0">
                <a:solidFill>
                  <a:srgbClr val="0070C0"/>
                </a:solidFill>
              </a:rPr>
              <a:t>function validate(form) {</a:t>
            </a:r>
          </a:p>
          <a:p>
            <a:pPr marL="457200" lvl="1" indent="0">
              <a:buNone/>
            </a:pPr>
            <a:r>
              <a:rPr lang="en-US" b="1" dirty="0">
                <a:solidFill>
                  <a:srgbClr val="0070C0"/>
                </a:solidFill>
              </a:rPr>
              <a:t>		fail = </a:t>
            </a:r>
            <a:r>
              <a:rPr lang="en-US" b="1" dirty="0" err="1">
                <a:solidFill>
                  <a:srgbClr val="0070C0"/>
                </a:solidFill>
              </a:rPr>
              <a:t>validateForename</a:t>
            </a:r>
            <a:r>
              <a:rPr lang="en-US" b="1" dirty="0">
                <a:solidFill>
                  <a:srgbClr val="0070C0"/>
                </a:solidFill>
              </a:rPr>
              <a:t>(</a:t>
            </a:r>
            <a:r>
              <a:rPr lang="en-US" b="1" dirty="0" err="1">
                <a:solidFill>
                  <a:srgbClr val="0070C0"/>
                </a:solidFill>
              </a:rPr>
              <a:t>form.forename.value</a:t>
            </a:r>
            <a:r>
              <a:rPr lang="en-US" b="1" dirty="0">
                <a:solidFill>
                  <a:srgbClr val="0070C0"/>
                </a:solidFill>
              </a:rPr>
              <a:t>)</a:t>
            </a:r>
          </a:p>
          <a:p>
            <a:pPr marL="457200" lvl="1" indent="0">
              <a:buNone/>
            </a:pPr>
            <a:r>
              <a:rPr lang="en-US" b="1" dirty="0">
                <a:solidFill>
                  <a:srgbClr val="0070C0"/>
                </a:solidFill>
              </a:rPr>
              <a:t>		fail += </a:t>
            </a:r>
            <a:r>
              <a:rPr lang="en-US" b="1" dirty="0" err="1">
                <a:solidFill>
                  <a:srgbClr val="0070C0"/>
                </a:solidFill>
              </a:rPr>
              <a:t>validateSurname</a:t>
            </a:r>
            <a:r>
              <a:rPr lang="en-US" b="1" dirty="0">
                <a:solidFill>
                  <a:srgbClr val="0070C0"/>
                </a:solidFill>
              </a:rPr>
              <a:t>(</a:t>
            </a:r>
            <a:r>
              <a:rPr lang="en-US" b="1" dirty="0" err="1">
                <a:solidFill>
                  <a:srgbClr val="0070C0"/>
                </a:solidFill>
              </a:rPr>
              <a:t>form.surname.value</a:t>
            </a:r>
            <a:r>
              <a:rPr lang="en-US" b="1" dirty="0">
                <a:solidFill>
                  <a:srgbClr val="0070C0"/>
                </a:solidFill>
              </a:rPr>
              <a:t>)</a:t>
            </a:r>
          </a:p>
          <a:p>
            <a:pPr marL="457200" lvl="1" indent="0">
              <a:buNone/>
            </a:pPr>
            <a:r>
              <a:rPr lang="fr-FR" b="1" dirty="0">
                <a:solidFill>
                  <a:srgbClr val="0070C0"/>
                </a:solidFill>
              </a:rPr>
              <a:t>		fail += </a:t>
            </a:r>
            <a:r>
              <a:rPr lang="fr-FR" b="1" dirty="0" err="1">
                <a:solidFill>
                  <a:srgbClr val="0070C0"/>
                </a:solidFill>
              </a:rPr>
              <a:t>validateUsername</a:t>
            </a:r>
            <a:r>
              <a:rPr lang="fr-FR" b="1" dirty="0">
                <a:solidFill>
                  <a:srgbClr val="0070C0"/>
                </a:solidFill>
              </a:rPr>
              <a:t>(</a:t>
            </a:r>
            <a:r>
              <a:rPr lang="fr-FR" b="1" dirty="0" err="1">
                <a:solidFill>
                  <a:srgbClr val="0070C0"/>
                </a:solidFill>
              </a:rPr>
              <a:t>form.username.value</a:t>
            </a:r>
            <a:r>
              <a:rPr lang="fr-FR" b="1" dirty="0">
                <a:solidFill>
                  <a:srgbClr val="0070C0"/>
                </a:solidFill>
              </a:rPr>
              <a:t>)</a:t>
            </a:r>
          </a:p>
          <a:p>
            <a:pPr marL="457200" lvl="1" indent="0">
              <a:buNone/>
            </a:pPr>
            <a:r>
              <a:rPr lang="en-US" b="1" dirty="0">
                <a:solidFill>
                  <a:srgbClr val="0070C0"/>
                </a:solidFill>
              </a:rPr>
              <a:t>		fail += </a:t>
            </a:r>
            <a:r>
              <a:rPr lang="en-US" b="1" dirty="0" err="1">
                <a:solidFill>
                  <a:srgbClr val="0070C0"/>
                </a:solidFill>
              </a:rPr>
              <a:t>validatePassword</a:t>
            </a:r>
            <a:r>
              <a:rPr lang="en-US" b="1" dirty="0">
                <a:solidFill>
                  <a:srgbClr val="0070C0"/>
                </a:solidFill>
              </a:rPr>
              <a:t>(</a:t>
            </a:r>
            <a:r>
              <a:rPr lang="en-US" b="1" dirty="0" err="1">
                <a:solidFill>
                  <a:srgbClr val="0070C0"/>
                </a:solidFill>
              </a:rPr>
              <a:t>form.password.value</a:t>
            </a:r>
            <a:r>
              <a:rPr lang="en-US" b="1" dirty="0">
                <a:solidFill>
                  <a:srgbClr val="0070C0"/>
                </a:solidFill>
              </a:rPr>
              <a:t>)</a:t>
            </a:r>
          </a:p>
          <a:p>
            <a:pPr marL="457200" lvl="1" indent="0">
              <a:buNone/>
            </a:pPr>
            <a:r>
              <a:rPr lang="en-US" b="1" dirty="0">
                <a:solidFill>
                  <a:srgbClr val="0070C0"/>
                </a:solidFill>
              </a:rPr>
              <a:t>		fail += </a:t>
            </a:r>
            <a:r>
              <a:rPr lang="en-US" b="1" dirty="0" err="1">
                <a:solidFill>
                  <a:srgbClr val="0070C0"/>
                </a:solidFill>
              </a:rPr>
              <a:t>validateAge</a:t>
            </a:r>
            <a:r>
              <a:rPr lang="en-US" b="1" dirty="0">
                <a:solidFill>
                  <a:srgbClr val="0070C0"/>
                </a:solidFill>
              </a:rPr>
              <a:t>(</a:t>
            </a:r>
            <a:r>
              <a:rPr lang="en-US" b="1" dirty="0" err="1">
                <a:solidFill>
                  <a:srgbClr val="0070C0"/>
                </a:solidFill>
              </a:rPr>
              <a:t>form.age.value</a:t>
            </a:r>
            <a:r>
              <a:rPr lang="en-US" b="1" dirty="0">
                <a:solidFill>
                  <a:srgbClr val="0070C0"/>
                </a:solidFill>
              </a:rPr>
              <a:t>)</a:t>
            </a:r>
          </a:p>
          <a:p>
            <a:pPr marL="457200" lvl="1" indent="0">
              <a:buNone/>
            </a:pPr>
            <a:r>
              <a:rPr lang="fr-FR" b="1" dirty="0">
                <a:solidFill>
                  <a:srgbClr val="0070C0"/>
                </a:solidFill>
              </a:rPr>
              <a:t>		fail += </a:t>
            </a:r>
            <a:r>
              <a:rPr lang="fr-FR" b="1" dirty="0" err="1">
                <a:solidFill>
                  <a:srgbClr val="0070C0"/>
                </a:solidFill>
              </a:rPr>
              <a:t>validateEmail</a:t>
            </a:r>
            <a:r>
              <a:rPr lang="fr-FR" b="1" dirty="0">
                <a:solidFill>
                  <a:srgbClr val="0070C0"/>
                </a:solidFill>
              </a:rPr>
              <a:t>(</a:t>
            </a:r>
            <a:r>
              <a:rPr lang="fr-FR" b="1" dirty="0" err="1">
                <a:solidFill>
                  <a:srgbClr val="0070C0"/>
                </a:solidFill>
              </a:rPr>
              <a:t>form.email.value</a:t>
            </a:r>
            <a:r>
              <a:rPr lang="fr-FR" b="1" dirty="0">
                <a:solidFill>
                  <a:srgbClr val="0070C0"/>
                </a:solidFill>
              </a:rPr>
              <a:t>)</a:t>
            </a:r>
          </a:p>
          <a:p>
            <a:pPr marL="457200" lvl="1" indent="0">
              <a:buNone/>
            </a:pPr>
            <a:r>
              <a:rPr lang="en-US" b="1" dirty="0">
                <a:solidFill>
                  <a:srgbClr val="0070C0"/>
                </a:solidFill>
              </a:rPr>
              <a:t>		</a:t>
            </a:r>
          </a:p>
          <a:p>
            <a:pPr marL="457200" lvl="1" indent="0">
              <a:buNone/>
            </a:pPr>
            <a:r>
              <a:rPr lang="en-US" b="1" dirty="0">
                <a:solidFill>
                  <a:srgbClr val="0070C0"/>
                </a:solidFill>
              </a:rPr>
              <a:t>		if (fail == "") return true</a:t>
            </a:r>
          </a:p>
          <a:p>
            <a:pPr marL="457200" lvl="1" indent="0">
              <a:buNone/>
            </a:pPr>
            <a:r>
              <a:rPr lang="da-DK" b="1" dirty="0">
                <a:solidFill>
                  <a:srgbClr val="0070C0"/>
                </a:solidFill>
              </a:rPr>
              <a:t>		else { alert(fail); return false }</a:t>
            </a:r>
          </a:p>
          <a:p>
            <a:pPr marL="457200" lvl="1" indent="0">
              <a:buNone/>
            </a:pPr>
            <a:r>
              <a:rPr lang="en-US" b="1" dirty="0">
                <a:solidFill>
                  <a:srgbClr val="0070C0"/>
                </a:solidFill>
              </a:rPr>
              <a:t>	}</a:t>
            </a:r>
          </a:p>
          <a:p>
            <a:pPr marL="457200" lvl="1" indent="0">
              <a:buNone/>
            </a:pPr>
            <a:r>
              <a:rPr lang="en-US" dirty="0">
                <a:solidFill>
                  <a:srgbClr val="0070C0"/>
                </a:solidFill>
              </a:rPr>
              <a:t>	&lt;/script&gt;</a:t>
            </a:r>
          </a:p>
          <a:p>
            <a:pPr marL="457200" lvl="1" indent="0">
              <a:buNone/>
            </a:pPr>
            <a:r>
              <a:rPr lang="en-US" dirty="0">
                <a:solidFill>
                  <a:srgbClr val="0070C0"/>
                </a:solidFill>
              </a:rPr>
              <a:t>&lt;/head&gt;</a:t>
            </a:r>
          </a:p>
          <a:p>
            <a:endParaRPr lang="en-US" dirty="0"/>
          </a:p>
        </p:txBody>
      </p:sp>
      <p:sp>
        <p:nvSpPr>
          <p:cNvPr id="6" name="Rectangle 5">
            <a:extLst>
              <a:ext uri="{FF2B5EF4-FFF2-40B4-BE49-F238E27FC236}">
                <a16:creationId xmlns:a16="http://schemas.microsoft.com/office/drawing/2014/main" id="{AD954FB5-C1CA-4978-BB13-1728BDB52B12}"/>
              </a:ext>
            </a:extLst>
          </p:cNvPr>
          <p:cNvSpPr/>
          <p:nvPr/>
        </p:nvSpPr>
        <p:spPr>
          <a:xfrm>
            <a:off x="8362122" y="2581364"/>
            <a:ext cx="3790122"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Between the &lt;script&gt; and &lt;/script&gt; tags lies a single function called </a:t>
            </a:r>
            <a:r>
              <a:rPr lang="en-US" b="1" dirty="0">
                <a:solidFill>
                  <a:srgbClr val="0070C0"/>
                </a:solidFill>
              </a:rPr>
              <a:t>validate</a:t>
            </a:r>
            <a:r>
              <a:rPr lang="en-US" dirty="0"/>
              <a:t> that itself calls up six other functions to validate each of the form’s input fields. </a:t>
            </a:r>
          </a:p>
          <a:p>
            <a:endParaRPr lang="en-US" dirty="0"/>
          </a:p>
          <a:p>
            <a:r>
              <a:rPr lang="en-US" dirty="0"/>
              <a:t>They return either an </a:t>
            </a:r>
            <a:r>
              <a:rPr lang="en-US" u="sng" dirty="0"/>
              <a:t>empty string if a field validates, or an error message if it fails</a:t>
            </a:r>
            <a:r>
              <a:rPr lang="en-US" dirty="0"/>
              <a:t>. </a:t>
            </a:r>
          </a:p>
          <a:p>
            <a:endParaRPr lang="en-US" dirty="0"/>
          </a:p>
          <a:p>
            <a:r>
              <a:rPr lang="en-US" dirty="0"/>
              <a:t>If there are any errors, the final</a:t>
            </a:r>
          </a:p>
          <a:p>
            <a:r>
              <a:rPr lang="en-US" dirty="0"/>
              <a:t>line of the script pops up an alert box to display them.</a:t>
            </a:r>
            <a:endParaRPr lang="en-US" sz="2400" dirty="0"/>
          </a:p>
        </p:txBody>
      </p:sp>
      <p:sp>
        <p:nvSpPr>
          <p:cNvPr id="7" name="Right Brace 6">
            <a:extLst>
              <a:ext uri="{FF2B5EF4-FFF2-40B4-BE49-F238E27FC236}">
                <a16:creationId xmlns:a16="http://schemas.microsoft.com/office/drawing/2014/main" id="{DCB28ADA-0B2D-4A59-BFC4-8B9E7046BC4F}"/>
              </a:ext>
            </a:extLst>
          </p:cNvPr>
          <p:cNvSpPr/>
          <p:nvPr/>
        </p:nvSpPr>
        <p:spPr>
          <a:xfrm>
            <a:off x="7513983" y="2965677"/>
            <a:ext cx="649356" cy="291828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Rectangle 1">
            <a:extLst>
              <a:ext uri="{FF2B5EF4-FFF2-40B4-BE49-F238E27FC236}">
                <a16:creationId xmlns:a16="http://schemas.microsoft.com/office/drawing/2014/main" id="{1AB1EC67-240C-4308-929E-48822A9059D0}"/>
              </a:ext>
            </a:extLst>
          </p:cNvPr>
          <p:cNvSpPr/>
          <p:nvPr/>
        </p:nvSpPr>
        <p:spPr>
          <a:xfrm>
            <a:off x="2655405" y="6211669"/>
            <a:ext cx="6096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MinionPro-Regular"/>
              </a:rPr>
              <a:t>The return values from </a:t>
            </a:r>
            <a:r>
              <a:rPr lang="en-US" dirty="0">
                <a:latin typeface="UbuntuMono-Regular"/>
              </a:rPr>
              <a:t>validate </a:t>
            </a:r>
            <a:r>
              <a:rPr lang="en-US" dirty="0">
                <a:latin typeface="MinionPro-Regular"/>
              </a:rPr>
              <a:t>are important, because if it returns </a:t>
            </a:r>
            <a:r>
              <a:rPr lang="en-US" dirty="0">
                <a:latin typeface="UbuntuMono-Regular"/>
              </a:rPr>
              <a:t>false</a:t>
            </a:r>
            <a:r>
              <a:rPr lang="en-US" dirty="0">
                <a:latin typeface="MinionPro-Regular"/>
              </a:rPr>
              <a:t>, the form is prevented from being submitted</a:t>
            </a:r>
            <a:endParaRPr lang="en-US" dirty="0"/>
          </a:p>
        </p:txBody>
      </p:sp>
      <p:cxnSp>
        <p:nvCxnSpPr>
          <p:cNvPr id="4" name="Straight Arrow Connector 3">
            <a:extLst>
              <a:ext uri="{FF2B5EF4-FFF2-40B4-BE49-F238E27FC236}">
                <a16:creationId xmlns:a16="http://schemas.microsoft.com/office/drawing/2014/main" id="{35890651-2645-410A-8050-4DFA3F99FCC7}"/>
              </a:ext>
            </a:extLst>
          </p:cNvPr>
          <p:cNvCxnSpPr/>
          <p:nvPr/>
        </p:nvCxnSpPr>
        <p:spPr>
          <a:xfrm flipV="1">
            <a:off x="5274365" y="5658678"/>
            <a:ext cx="0" cy="552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3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198783" y="79512"/>
            <a:ext cx="11993217" cy="6718852"/>
          </a:xfrm>
        </p:spPr>
        <p:txBody>
          <a:bodyPr>
            <a:normAutofit fontScale="92500" lnSpcReduction="20000"/>
          </a:bodyPr>
          <a:lstStyle/>
          <a:p>
            <a:pPr marL="457200" lvl="1" indent="0">
              <a:buNone/>
            </a:pPr>
            <a:r>
              <a:rPr lang="en-US" dirty="0">
                <a:solidFill>
                  <a:srgbClr val="0070C0"/>
                </a:solidFill>
              </a:rPr>
              <a:t>&lt;body&gt;</a:t>
            </a:r>
          </a:p>
          <a:p>
            <a:pPr marL="457200" lvl="1" indent="0">
              <a:buNone/>
            </a:pPr>
            <a:r>
              <a:rPr lang="en-US" dirty="0">
                <a:solidFill>
                  <a:srgbClr val="0070C0"/>
                </a:solidFill>
              </a:rPr>
              <a:t>	&lt;table border="0" cellpadding="2" </a:t>
            </a:r>
            <a:r>
              <a:rPr lang="en-US" dirty="0" err="1">
                <a:solidFill>
                  <a:srgbClr val="0070C0"/>
                </a:solidFill>
              </a:rPr>
              <a:t>cellspacing</a:t>
            </a:r>
            <a:r>
              <a:rPr lang="en-US" dirty="0">
                <a:solidFill>
                  <a:srgbClr val="0070C0"/>
                </a:solidFill>
              </a:rPr>
              <a:t>="5" </a:t>
            </a:r>
            <a:r>
              <a:rPr lang="en-US" dirty="0" err="1">
                <a:solidFill>
                  <a:srgbClr val="0070C0"/>
                </a:solidFill>
              </a:rPr>
              <a:t>bgcolor</a:t>
            </a:r>
            <a:r>
              <a:rPr lang="en-US" dirty="0">
                <a:solidFill>
                  <a:srgbClr val="0070C0"/>
                </a:solidFill>
              </a:rPr>
              <a:t>="#</a:t>
            </a:r>
            <a:r>
              <a:rPr lang="en-US" dirty="0" err="1">
                <a:solidFill>
                  <a:srgbClr val="0070C0"/>
                </a:solidFill>
              </a:rPr>
              <a:t>eeeeee</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th</a:t>
            </a:r>
            <a:r>
              <a:rPr lang="en-US" dirty="0">
                <a:solidFill>
                  <a:srgbClr val="0070C0"/>
                </a:solidFill>
              </a:rPr>
              <a:t> </a:t>
            </a:r>
            <a:r>
              <a:rPr lang="en-US" dirty="0" err="1">
                <a:solidFill>
                  <a:srgbClr val="0070C0"/>
                </a:solidFill>
              </a:rPr>
              <a:t>colspan</a:t>
            </a:r>
            <a:r>
              <a:rPr lang="en-US" dirty="0">
                <a:solidFill>
                  <a:srgbClr val="0070C0"/>
                </a:solidFill>
              </a:rPr>
              <a:t>="2" align="center"&gt;Signup Form&lt;/</a:t>
            </a:r>
            <a:r>
              <a:rPr lang="en-US" dirty="0" err="1">
                <a:solidFill>
                  <a:srgbClr val="0070C0"/>
                </a:solidFill>
              </a:rPr>
              <a:t>th</a:t>
            </a:r>
            <a:r>
              <a:rPr lang="en-US" dirty="0">
                <a:solidFill>
                  <a:srgbClr val="0070C0"/>
                </a:solidFill>
              </a:rPr>
              <a:t>&gt;</a:t>
            </a:r>
          </a:p>
          <a:p>
            <a:pPr marL="457200" lvl="1" indent="0">
              <a:buNone/>
            </a:pPr>
            <a:r>
              <a:rPr lang="en-US" dirty="0">
                <a:solidFill>
                  <a:srgbClr val="0070C0"/>
                </a:solidFill>
              </a:rPr>
              <a:t>		&lt;form method="post" action="</a:t>
            </a:r>
            <a:r>
              <a:rPr lang="en-US" dirty="0" err="1">
                <a:solidFill>
                  <a:srgbClr val="0070C0"/>
                </a:solidFill>
              </a:rPr>
              <a:t>adduser.php</a:t>
            </a:r>
            <a:r>
              <a:rPr lang="en-US" dirty="0">
                <a:solidFill>
                  <a:srgbClr val="0070C0"/>
                </a:solidFill>
              </a:rPr>
              <a:t>" </a:t>
            </a:r>
            <a:r>
              <a:rPr lang="en-US" dirty="0" err="1">
                <a:solidFill>
                  <a:srgbClr val="0070C0"/>
                </a:solidFill>
              </a:rPr>
              <a:t>onsubmit</a:t>
            </a:r>
            <a:r>
              <a:rPr lang="en-US" dirty="0">
                <a:solidFill>
                  <a:srgbClr val="0070C0"/>
                </a:solidFill>
              </a:rPr>
              <a:t>="return validate(this)"&gt;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&gt;&lt;td&gt;Forename&lt;/td&gt;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="32" name="forename"&gt;&lt;/td&gt;&lt;/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&gt;&lt;td&gt;Surname&lt;/td&gt;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="32" name="surname"&gt;&lt;/td&gt;&lt;/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&gt;&lt;td&gt;Username&lt;/td&gt;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="16" name="username"&gt;&lt;/td&gt;&lt;/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&gt;&lt;td&gt;Password&lt;/td&gt;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="12" name="password"&gt;&lt;/td&gt;&lt;/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&gt;&lt;td&gt;Age&lt;/td&gt;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="3" name="age"&gt;&lt;/td&gt;&lt;/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&gt;&lt;td&gt;Email&lt;/td&gt;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="64" name="email"&gt;&lt;/td&gt;&lt;/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 </a:t>
            </a:r>
            <a:r>
              <a:rPr lang="en-US" dirty="0" err="1">
                <a:solidFill>
                  <a:srgbClr val="0070C0"/>
                </a:solidFill>
              </a:rPr>
              <a:t>colspan</a:t>
            </a:r>
            <a:r>
              <a:rPr lang="en-US" dirty="0">
                <a:solidFill>
                  <a:srgbClr val="0070C0"/>
                </a:solidFill>
              </a:rPr>
              <a:t>="2" align="center"&gt;&lt;input type="submit"</a:t>
            </a:r>
          </a:p>
          <a:p>
            <a:pPr marL="457200" lvl="1" indent="0">
              <a:buNone/>
            </a:pPr>
            <a:r>
              <a:rPr lang="en-US" dirty="0">
                <a:solidFill>
                  <a:srgbClr val="0070C0"/>
                </a:solidFill>
              </a:rPr>
              <a:t>				value="Signup"&gt;&lt;/td&gt;&lt;/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&lt;/form&gt;</a:t>
            </a:r>
          </a:p>
          <a:p>
            <a:pPr marL="457200" lvl="1" indent="0">
              <a:buNone/>
            </a:pPr>
            <a:r>
              <a:rPr lang="en-US" dirty="0">
                <a:solidFill>
                  <a:srgbClr val="0070C0"/>
                </a:solidFill>
              </a:rPr>
              <a:t>	&lt;/table&gt;</a:t>
            </a:r>
          </a:p>
          <a:p>
            <a:pPr marL="457200" lvl="1" indent="0">
              <a:buNone/>
            </a:pPr>
            <a:r>
              <a:rPr lang="en-US" dirty="0">
                <a:solidFill>
                  <a:srgbClr val="0070C0"/>
                </a:solidFill>
              </a:rPr>
              <a:t>&lt;/body&gt;</a:t>
            </a:r>
          </a:p>
          <a:p>
            <a:pPr marL="457200" lvl="1" indent="0">
              <a:buNone/>
            </a:pPr>
            <a:r>
              <a:rPr lang="en-US" dirty="0">
                <a:solidFill>
                  <a:srgbClr val="0070C0"/>
                </a:solidFill>
              </a:rPr>
              <a:t>&lt;/html&gt;</a:t>
            </a:r>
          </a:p>
        </p:txBody>
      </p:sp>
    </p:spTree>
    <p:extLst>
      <p:ext uri="{BB962C8B-B14F-4D97-AF65-F5344CB8AC3E}">
        <p14:creationId xmlns:p14="http://schemas.microsoft.com/office/powerpoint/2010/main" val="367991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198783" y="79512"/>
            <a:ext cx="11993217" cy="6718852"/>
          </a:xfrm>
        </p:spPr>
        <p:txBody>
          <a:bodyPr>
            <a:normAutofit fontScale="92500" lnSpcReduction="20000"/>
          </a:bodyPr>
          <a:lstStyle/>
          <a:p>
            <a:pPr marL="457200" lvl="1" indent="0">
              <a:buNone/>
            </a:pPr>
            <a:r>
              <a:rPr lang="en-US" dirty="0">
                <a:solidFill>
                  <a:srgbClr val="0070C0"/>
                </a:solidFill>
              </a:rPr>
              <a:t>&lt;body&gt;</a:t>
            </a:r>
          </a:p>
          <a:p>
            <a:pPr marL="457200" lvl="1" indent="0">
              <a:buNone/>
            </a:pPr>
            <a:r>
              <a:rPr lang="en-US" dirty="0">
                <a:solidFill>
                  <a:srgbClr val="0070C0"/>
                </a:solidFill>
              </a:rPr>
              <a:t>	&lt;table border="0" cellpadding="2" </a:t>
            </a:r>
            <a:r>
              <a:rPr lang="en-US" dirty="0" err="1">
                <a:solidFill>
                  <a:srgbClr val="0070C0"/>
                </a:solidFill>
              </a:rPr>
              <a:t>cellspacing</a:t>
            </a:r>
            <a:r>
              <a:rPr lang="en-US" dirty="0">
                <a:solidFill>
                  <a:srgbClr val="0070C0"/>
                </a:solidFill>
              </a:rPr>
              <a:t>="5" </a:t>
            </a:r>
            <a:r>
              <a:rPr lang="en-US" dirty="0" err="1">
                <a:solidFill>
                  <a:srgbClr val="0070C0"/>
                </a:solidFill>
              </a:rPr>
              <a:t>bgcolor</a:t>
            </a:r>
            <a:r>
              <a:rPr lang="en-US" dirty="0">
                <a:solidFill>
                  <a:srgbClr val="0070C0"/>
                </a:solidFill>
              </a:rPr>
              <a:t>="#</a:t>
            </a:r>
            <a:r>
              <a:rPr lang="en-US" dirty="0" err="1">
                <a:solidFill>
                  <a:srgbClr val="0070C0"/>
                </a:solidFill>
              </a:rPr>
              <a:t>eeeeee</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th</a:t>
            </a:r>
            <a:r>
              <a:rPr lang="en-US" dirty="0">
                <a:solidFill>
                  <a:srgbClr val="0070C0"/>
                </a:solidFill>
              </a:rPr>
              <a:t> </a:t>
            </a:r>
            <a:r>
              <a:rPr lang="en-US" dirty="0" err="1">
                <a:solidFill>
                  <a:srgbClr val="0070C0"/>
                </a:solidFill>
              </a:rPr>
              <a:t>colspan</a:t>
            </a:r>
            <a:r>
              <a:rPr lang="en-US" dirty="0">
                <a:solidFill>
                  <a:srgbClr val="0070C0"/>
                </a:solidFill>
              </a:rPr>
              <a:t>="2" align="center"&gt;Signup Form&lt;/</a:t>
            </a:r>
            <a:r>
              <a:rPr lang="en-US" dirty="0" err="1">
                <a:solidFill>
                  <a:srgbClr val="0070C0"/>
                </a:solidFill>
              </a:rPr>
              <a:t>th</a:t>
            </a:r>
            <a:r>
              <a:rPr lang="en-US" dirty="0">
                <a:solidFill>
                  <a:srgbClr val="0070C0"/>
                </a:solidFill>
              </a:rPr>
              <a:t>&gt;</a:t>
            </a:r>
          </a:p>
          <a:p>
            <a:pPr marL="457200" lvl="1" indent="0">
              <a:buNone/>
            </a:pPr>
            <a:r>
              <a:rPr lang="en-US" dirty="0">
                <a:solidFill>
                  <a:srgbClr val="0070C0"/>
                </a:solidFill>
              </a:rPr>
              <a:t>		&lt;form method="post" action="</a:t>
            </a:r>
            <a:r>
              <a:rPr lang="en-US" dirty="0" err="1">
                <a:solidFill>
                  <a:srgbClr val="0070C0"/>
                </a:solidFill>
              </a:rPr>
              <a:t>adduser.php</a:t>
            </a:r>
            <a:r>
              <a:rPr lang="en-US" dirty="0">
                <a:solidFill>
                  <a:srgbClr val="0070C0"/>
                </a:solidFill>
              </a:rPr>
              <a:t>" </a:t>
            </a:r>
            <a:r>
              <a:rPr lang="en-US" b="1" dirty="0" err="1">
                <a:solidFill>
                  <a:srgbClr val="0070C0"/>
                </a:solidFill>
              </a:rPr>
              <a:t>onsubmit</a:t>
            </a:r>
            <a:r>
              <a:rPr lang="en-US" b="1" dirty="0">
                <a:solidFill>
                  <a:srgbClr val="0070C0"/>
                </a:solidFill>
              </a:rPr>
              <a:t>="return validate(this)"</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&gt;&lt;td&gt;Forename&lt;/td&gt;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="32" name="forename"&gt;&lt;/td&gt;&lt;/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&gt;&lt;td&gt;Surname&lt;/td&gt;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="32" name="surname"&gt;&lt;/td&gt;&lt;/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&gt;&lt;td&gt;Username&lt;/td&gt;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="16" name="username"&gt;&lt;/td&gt;&lt;/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&gt;&lt;td&gt;Password&lt;/td&gt;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="12" name="password"&gt;&lt;/td&gt;&lt;/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&gt;&lt;td&gt;Age&lt;/td&gt;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="3" name="age"&gt;&lt;/td&gt;&lt;/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&gt;&lt;td&gt;Email&lt;/td&gt;</a:t>
            </a:r>
          </a:p>
          <a:p>
            <a:pPr marL="457200" lvl="1" indent="0">
              <a:buNone/>
            </a:pPr>
            <a:r>
              <a:rPr lang="en-US" dirty="0">
                <a:solidFill>
                  <a:srgbClr val="0070C0"/>
                </a:solidFill>
              </a:rPr>
              <a:t>				&lt;td&gt;&lt;input type="text" </a:t>
            </a:r>
            <a:r>
              <a:rPr lang="en-US" dirty="0" err="1">
                <a:solidFill>
                  <a:srgbClr val="0070C0"/>
                </a:solidFill>
              </a:rPr>
              <a:t>maxlength</a:t>
            </a:r>
            <a:r>
              <a:rPr lang="en-US" dirty="0">
                <a:solidFill>
                  <a:srgbClr val="0070C0"/>
                </a:solidFill>
              </a:rPr>
              <a:t>="64" name="email"&gt;&lt;/td&gt;&lt;/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a:t>
            </a:r>
            <a:r>
              <a:rPr lang="en-US" dirty="0" err="1">
                <a:solidFill>
                  <a:srgbClr val="0070C0"/>
                </a:solidFill>
              </a:rPr>
              <a:t>tr</a:t>
            </a:r>
            <a:r>
              <a:rPr lang="en-US" dirty="0">
                <a:solidFill>
                  <a:srgbClr val="0070C0"/>
                </a:solidFill>
              </a:rPr>
              <a:t>&gt;&lt;td </a:t>
            </a:r>
            <a:r>
              <a:rPr lang="en-US" dirty="0" err="1">
                <a:solidFill>
                  <a:srgbClr val="0070C0"/>
                </a:solidFill>
              </a:rPr>
              <a:t>colspan</a:t>
            </a:r>
            <a:r>
              <a:rPr lang="en-US" dirty="0">
                <a:solidFill>
                  <a:srgbClr val="0070C0"/>
                </a:solidFill>
              </a:rPr>
              <a:t>="2" align="center"&gt;&lt;input type="submit"</a:t>
            </a:r>
          </a:p>
          <a:p>
            <a:pPr marL="457200" lvl="1" indent="0">
              <a:buNone/>
            </a:pPr>
            <a:r>
              <a:rPr lang="en-US" dirty="0">
                <a:solidFill>
                  <a:srgbClr val="0070C0"/>
                </a:solidFill>
              </a:rPr>
              <a:t>				value="Signup"&gt;&lt;/td&gt;&lt;/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&lt;/form&gt;</a:t>
            </a:r>
          </a:p>
          <a:p>
            <a:pPr marL="457200" lvl="1" indent="0">
              <a:buNone/>
            </a:pPr>
            <a:r>
              <a:rPr lang="en-US" dirty="0">
                <a:solidFill>
                  <a:srgbClr val="0070C0"/>
                </a:solidFill>
              </a:rPr>
              <a:t>	&lt;/table&gt;</a:t>
            </a:r>
          </a:p>
          <a:p>
            <a:pPr marL="457200" lvl="1" indent="0">
              <a:buNone/>
            </a:pPr>
            <a:r>
              <a:rPr lang="en-US" dirty="0">
                <a:solidFill>
                  <a:srgbClr val="0070C0"/>
                </a:solidFill>
              </a:rPr>
              <a:t>&lt;/body&gt;</a:t>
            </a:r>
          </a:p>
          <a:p>
            <a:pPr marL="457200" lvl="1" indent="0">
              <a:buNone/>
            </a:pPr>
            <a:r>
              <a:rPr lang="en-US" dirty="0">
                <a:solidFill>
                  <a:srgbClr val="0070C0"/>
                </a:solidFill>
              </a:rPr>
              <a:t>&lt;/html&gt;</a:t>
            </a:r>
          </a:p>
        </p:txBody>
      </p:sp>
      <p:sp>
        <p:nvSpPr>
          <p:cNvPr id="2" name="Rectangle 1">
            <a:extLst>
              <a:ext uri="{FF2B5EF4-FFF2-40B4-BE49-F238E27FC236}">
                <a16:creationId xmlns:a16="http://schemas.microsoft.com/office/drawing/2014/main" id="{5D37BDB5-78DF-4F13-9C4A-96A38AD819B7}"/>
              </a:ext>
            </a:extLst>
          </p:cNvPr>
          <p:cNvSpPr/>
          <p:nvPr/>
        </p:nvSpPr>
        <p:spPr>
          <a:xfrm>
            <a:off x="2756451" y="2435160"/>
            <a:ext cx="8322365"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MinionPro-Regular"/>
              </a:rPr>
              <a:t>This is pretty straightforward HTML, with the exception of the </a:t>
            </a:r>
            <a:r>
              <a:rPr lang="en-US" sz="2400" dirty="0" err="1">
                <a:solidFill>
                  <a:srgbClr val="0070C0"/>
                </a:solidFill>
                <a:latin typeface="UbuntuMono-Regular"/>
              </a:rPr>
              <a:t>onSubmit</a:t>
            </a:r>
            <a:r>
              <a:rPr lang="en-US" sz="2400" dirty="0">
                <a:solidFill>
                  <a:srgbClr val="0070C0"/>
                </a:solidFill>
                <a:latin typeface="UbuntuMono-Regular"/>
              </a:rPr>
              <a:t>="return validate(this)"</a:t>
            </a:r>
            <a:r>
              <a:rPr lang="en-US" sz="2400" dirty="0">
                <a:latin typeface="UbuntuMono-Regular"/>
              </a:rPr>
              <a:t> </a:t>
            </a:r>
            <a:r>
              <a:rPr lang="en-US" sz="2400" dirty="0">
                <a:latin typeface="MinionPro-Regular"/>
              </a:rPr>
              <a:t>statement within the opening </a:t>
            </a:r>
            <a:r>
              <a:rPr lang="en-US" sz="2400" dirty="0">
                <a:solidFill>
                  <a:srgbClr val="0070C0"/>
                </a:solidFill>
                <a:latin typeface="UbuntuMono-Regular"/>
              </a:rPr>
              <a:t>&lt;form&gt; </a:t>
            </a:r>
            <a:r>
              <a:rPr lang="en-US" sz="2400" dirty="0">
                <a:latin typeface="MinionPro-Regular"/>
              </a:rPr>
              <a:t>tag. </a:t>
            </a:r>
          </a:p>
          <a:p>
            <a:endParaRPr lang="en-US" sz="2400" dirty="0">
              <a:latin typeface="MinionPro-Regular"/>
            </a:endParaRPr>
          </a:p>
          <a:p>
            <a:r>
              <a:rPr lang="en-US" sz="2400" dirty="0">
                <a:latin typeface="MinionPro-Regular"/>
              </a:rPr>
              <a:t>Using </a:t>
            </a:r>
            <a:r>
              <a:rPr lang="en-US" sz="2400" dirty="0" err="1">
                <a:solidFill>
                  <a:srgbClr val="0070C0"/>
                </a:solidFill>
                <a:latin typeface="UbuntuMono-Regular"/>
              </a:rPr>
              <a:t>onSubmit</a:t>
            </a:r>
            <a:r>
              <a:rPr lang="en-US" sz="2400" dirty="0">
                <a:latin typeface="MinionPro-Regular"/>
              </a:rPr>
              <a:t>, you can cause a function of your choice to be called when a form is submitted. </a:t>
            </a:r>
          </a:p>
          <a:p>
            <a:endParaRPr lang="en-US" sz="2400" dirty="0">
              <a:latin typeface="MinionPro-Regular"/>
            </a:endParaRPr>
          </a:p>
          <a:p>
            <a:pPr marL="342900" indent="-342900">
              <a:buFont typeface="Arial" panose="020B0604020202020204" pitchFamily="34" charset="0"/>
              <a:buChar char="•"/>
            </a:pPr>
            <a:r>
              <a:rPr lang="en-US" sz="2400" dirty="0">
                <a:latin typeface="MinionPro-Regular"/>
              </a:rPr>
              <a:t>That function can perform some checking and return a value of either </a:t>
            </a:r>
            <a:r>
              <a:rPr lang="en-US" sz="2400" dirty="0">
                <a:latin typeface="UbuntuMono-Regular"/>
              </a:rPr>
              <a:t>true </a:t>
            </a:r>
            <a:r>
              <a:rPr lang="en-US" sz="2400" dirty="0">
                <a:latin typeface="MinionPro-Regular"/>
              </a:rPr>
              <a:t>or </a:t>
            </a:r>
            <a:r>
              <a:rPr lang="en-US" sz="2400" dirty="0">
                <a:latin typeface="UbuntuMono-Regular"/>
              </a:rPr>
              <a:t>false </a:t>
            </a:r>
            <a:r>
              <a:rPr lang="en-US" sz="2400" dirty="0">
                <a:latin typeface="MinionPro-Regular"/>
              </a:rPr>
              <a:t>to signify whether the form should be allowed to be submitted.</a:t>
            </a:r>
            <a:endParaRPr lang="en-US" sz="2400" dirty="0"/>
          </a:p>
        </p:txBody>
      </p:sp>
      <p:sp>
        <p:nvSpPr>
          <p:cNvPr id="3" name="Arrow: Right 2">
            <a:extLst>
              <a:ext uri="{FF2B5EF4-FFF2-40B4-BE49-F238E27FC236}">
                <a16:creationId xmlns:a16="http://schemas.microsoft.com/office/drawing/2014/main" id="{422EB9DD-CD95-415D-AAAB-971B82645176}"/>
              </a:ext>
            </a:extLst>
          </p:cNvPr>
          <p:cNvSpPr/>
          <p:nvPr/>
        </p:nvSpPr>
        <p:spPr>
          <a:xfrm rot="16200000">
            <a:off x="7195931" y="1494256"/>
            <a:ext cx="1126434" cy="755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32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BDBD77-7CD8-4635-A917-1731A6836CA1}"/>
              </a:ext>
            </a:extLst>
          </p:cNvPr>
          <p:cNvSpPr>
            <a:spLocks noGrp="1"/>
          </p:cNvSpPr>
          <p:nvPr>
            <p:ph idx="1"/>
          </p:nvPr>
        </p:nvSpPr>
        <p:spPr>
          <a:xfrm>
            <a:off x="463826" y="768626"/>
            <a:ext cx="10889974" cy="6089374"/>
          </a:xfrm>
        </p:spPr>
        <p:txBody>
          <a:bodyPr>
            <a:normAutofit/>
          </a:bodyPr>
          <a:lstStyle/>
          <a:p>
            <a:r>
              <a:rPr lang="en-US" dirty="0"/>
              <a:t>As it stands, this form will display correctly but will not self-validate, because </a:t>
            </a:r>
            <a:r>
              <a:rPr lang="en-US" b="1" dirty="0">
                <a:solidFill>
                  <a:srgbClr val="002060"/>
                </a:solidFill>
              </a:rPr>
              <a:t>the main validation functions have not yet been added</a:t>
            </a:r>
            <a:r>
              <a:rPr lang="en-US" dirty="0"/>
              <a:t>. </a:t>
            </a:r>
          </a:p>
          <a:p>
            <a:pPr>
              <a:buFont typeface="Courier New" panose="02070309020205020404" pitchFamily="49" charset="0"/>
              <a:buChar char="o"/>
            </a:pPr>
            <a:r>
              <a:rPr lang="en-US" dirty="0"/>
              <a:t>Even so, save it as </a:t>
            </a:r>
            <a:r>
              <a:rPr lang="en-US" i="1" dirty="0"/>
              <a:t>validate.html</a:t>
            </a:r>
            <a:r>
              <a:rPr lang="en-US" dirty="0"/>
              <a:t>, and when you call it up in your browser, it will look like:</a:t>
            </a:r>
            <a:endParaRPr lang="en-US" dirty="0">
              <a:solidFill>
                <a:srgbClr val="0070C0"/>
              </a:solidFill>
            </a:endParaRPr>
          </a:p>
        </p:txBody>
      </p:sp>
      <p:pic>
        <p:nvPicPr>
          <p:cNvPr id="2" name="Picture 1">
            <a:extLst>
              <a:ext uri="{FF2B5EF4-FFF2-40B4-BE49-F238E27FC236}">
                <a16:creationId xmlns:a16="http://schemas.microsoft.com/office/drawing/2014/main" id="{A099D1BF-7E38-4D44-B50E-F4063F0FEF32}"/>
              </a:ext>
            </a:extLst>
          </p:cNvPr>
          <p:cNvPicPr>
            <a:picLocks noChangeAspect="1"/>
          </p:cNvPicPr>
          <p:nvPr/>
        </p:nvPicPr>
        <p:blipFill>
          <a:blip r:embed="rId2"/>
          <a:stretch>
            <a:fillRect/>
          </a:stretch>
        </p:blipFill>
        <p:spPr>
          <a:xfrm>
            <a:off x="1803538" y="2647328"/>
            <a:ext cx="8210550" cy="3895725"/>
          </a:xfrm>
          <a:prstGeom prst="rect">
            <a:avLst/>
          </a:prstGeom>
        </p:spPr>
      </p:pic>
    </p:spTree>
    <p:extLst>
      <p:ext uri="{BB962C8B-B14F-4D97-AF65-F5344CB8AC3E}">
        <p14:creationId xmlns:p14="http://schemas.microsoft.com/office/powerpoint/2010/main" val="44238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2977</TotalTime>
  <Words>3360</Words>
  <Application>Microsoft Office PowerPoint</Application>
  <PresentationFormat>Widescreen</PresentationFormat>
  <Paragraphs>408</Paragraphs>
  <Slides>42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Courier New</vt:lpstr>
      <vt:lpstr>MinionPro-Regular</vt:lpstr>
      <vt:lpstr>UbuntuMono-Regular</vt:lpstr>
      <vt:lpstr>Wingdings</vt:lpstr>
      <vt:lpstr>Office Theme</vt:lpstr>
      <vt:lpstr>Client-side Validation</vt:lpstr>
      <vt:lpstr>Validating User Input with JavaScript </vt:lpstr>
      <vt:lpstr>Validating User Input with JavaScript </vt:lpstr>
      <vt:lpstr>The validate.html Document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Regular Expressions</vt:lpstr>
      <vt:lpstr>Matching Through Metacharacters</vt:lpstr>
      <vt:lpstr>Matching Through Metacharacters</vt:lpstr>
      <vt:lpstr>Regular Expressions</vt:lpstr>
      <vt:lpstr>Fuzzy Character Matching</vt:lpstr>
      <vt:lpstr>Fuzzy Character Matching</vt:lpstr>
      <vt:lpstr>Regular Expressions</vt:lpstr>
      <vt:lpstr>Grouping Through Parentheses</vt:lpstr>
      <vt:lpstr>Grouping Through Parentheses</vt:lpstr>
      <vt:lpstr>Character Classes</vt:lpstr>
      <vt:lpstr>Indicating a Range</vt:lpstr>
      <vt:lpstr>Negation</vt:lpstr>
      <vt:lpstr>Some More-Complicated Examples</vt:lpstr>
      <vt:lpstr>Some More-Complicated Examples</vt:lpstr>
      <vt:lpstr>Some More-Complicated Examples</vt:lpstr>
      <vt:lpstr>PowerPoint Presentation</vt:lpstr>
      <vt:lpstr>Using Regular Expressions in JavaScript</vt:lpstr>
      <vt:lpstr>Using Regular Expressions in JavaScript</vt:lpstr>
      <vt:lpstr>Using Regular Expressions in PHP</vt:lpstr>
      <vt:lpstr>Using Regular Expressions in PHP</vt:lpstr>
      <vt:lpstr>Using Regular Expressions in PHP</vt:lpstr>
      <vt:lpstr>Using Regular Expressions in PHP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Fabio Di Troia</dc:creator>
  <cp:lastModifiedBy>Fabio Di Troia</cp:lastModifiedBy>
  <cp:revision>1</cp:revision>
  <dcterms:created xsi:type="dcterms:W3CDTF">2017-11-29T16:27:42Z</dcterms:created>
  <dcterms:modified xsi:type="dcterms:W3CDTF">2017-12-01T18:05:30Z</dcterms:modified>
</cp:coreProperties>
</file>