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27" r:id="rId2"/>
    <p:sldId id="328" r:id="rId3"/>
    <p:sldId id="329" r:id="rId4"/>
    <p:sldId id="330" r:id="rId5"/>
    <p:sldId id="331" r:id="rId6"/>
    <p:sldId id="332" r:id="rId7"/>
    <p:sldId id="333" r:id="rId8"/>
    <p:sldId id="334" r:id="rId9"/>
    <p:sldId id="335" r:id="rId10"/>
    <p:sldId id="336" r:id="rId11"/>
    <p:sldId id="337" r:id="rId12"/>
    <p:sldId id="338" r:id="rId13"/>
    <p:sldId id="340" r:id="rId14"/>
    <p:sldId id="342" r:id="rId15"/>
    <p:sldId id="341" r:id="rId16"/>
    <p:sldId id="344" r:id="rId17"/>
    <p:sldId id="345" r:id="rId18"/>
    <p:sldId id="346" r:id="rId19"/>
    <p:sldId id="347" r:id="rId20"/>
    <p:sldId id="348" r:id="rId21"/>
    <p:sldId id="349" r:id="rId22"/>
    <p:sldId id="350" r:id="rId23"/>
    <p:sldId id="352" r:id="rId24"/>
    <p:sldId id="351" r:id="rId25"/>
    <p:sldId id="353" r:id="rId26"/>
    <p:sldId id="354" r:id="rId27"/>
    <p:sldId id="355" r:id="rId28"/>
    <p:sldId id="356" r:id="rId29"/>
    <p:sldId id="357" r:id="rId30"/>
    <p:sldId id="358" r:id="rId31"/>
    <p:sldId id="359" r:id="rId32"/>
    <p:sldId id="360" r:id="rId33"/>
    <p:sldId id="361" r:id="rId34"/>
    <p:sldId id="362" r:id="rId3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173" autoAdjust="0"/>
  </p:normalViewPr>
  <p:slideViewPr>
    <p:cSldViewPr snapToGrid="0">
      <p:cViewPr varScale="1">
        <p:scale>
          <a:sx n="64" d="100"/>
          <a:sy n="64" d="100"/>
        </p:scale>
        <p:origin x="9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AED02907-04DE-4BE1-A326-EDABBE720471}" type="datetimeFigureOut">
              <a:rPr lang="en-US" smtClean="0"/>
              <a:t>9/7/2017</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5128CF90-F4C5-443D-9C25-84CBAD8F868F}" type="slidenum">
              <a:rPr lang="en-US" smtClean="0"/>
              <a:t>‹#›</a:t>
            </a:fld>
            <a:endParaRPr lang="en-US"/>
          </a:p>
        </p:txBody>
      </p:sp>
    </p:spTree>
    <p:extLst>
      <p:ext uri="{BB962C8B-B14F-4D97-AF65-F5344CB8AC3E}">
        <p14:creationId xmlns:p14="http://schemas.microsoft.com/office/powerpoint/2010/main" val="177878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a:t>
            </a:fld>
            <a:endParaRPr lang="en-US"/>
          </a:p>
        </p:txBody>
      </p:sp>
    </p:spTree>
    <p:extLst>
      <p:ext uri="{BB962C8B-B14F-4D97-AF65-F5344CB8AC3E}">
        <p14:creationId xmlns:p14="http://schemas.microsoft.com/office/powerpoint/2010/main" val="636948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24</a:t>
            </a:fld>
            <a:endParaRPr lang="en-US"/>
          </a:p>
        </p:txBody>
      </p:sp>
    </p:spTree>
    <p:extLst>
      <p:ext uri="{BB962C8B-B14F-4D97-AF65-F5344CB8AC3E}">
        <p14:creationId xmlns:p14="http://schemas.microsoft.com/office/powerpoint/2010/main" val="1246264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assigns the result of the expression 366 - $</a:t>
            </a:r>
            <a:r>
              <a:rPr lang="en-US" dirty="0" err="1"/>
              <a:t>day_number</a:t>
            </a:r>
            <a:r>
              <a:rPr lang="en-US" dirty="0"/>
              <a:t> to the variable $</a:t>
            </a:r>
            <a:r>
              <a:rPr lang="en-US" dirty="0" err="1"/>
              <a:t>days_to_new_year</a:t>
            </a:r>
            <a:r>
              <a:rPr lang="en-US" dirty="0"/>
              <a:t>, and the second outputs a friendly message only if the expression $</a:t>
            </a:r>
            <a:r>
              <a:rPr lang="en-US" dirty="0" err="1"/>
              <a:t>days_to_new_year</a:t>
            </a:r>
            <a:r>
              <a:rPr lang="en-US" dirty="0"/>
              <a:t> &lt; 30 evaluates to TRUE</a:t>
            </a:r>
          </a:p>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25</a:t>
            </a:fld>
            <a:endParaRPr lang="en-US"/>
          </a:p>
        </p:txBody>
      </p:sp>
    </p:spTree>
    <p:extLst>
      <p:ext uri="{BB962C8B-B14F-4D97-AF65-F5344CB8AC3E}">
        <p14:creationId xmlns:p14="http://schemas.microsoft.com/office/powerpoint/2010/main" val="4033265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26</a:t>
            </a:fld>
            <a:endParaRPr lang="en-US"/>
          </a:p>
        </p:txBody>
      </p:sp>
    </p:spTree>
    <p:extLst>
      <p:ext uri="{BB962C8B-B14F-4D97-AF65-F5344CB8AC3E}">
        <p14:creationId xmlns:p14="http://schemas.microsoft.com/office/powerpoint/2010/main" val="1395663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27</a:t>
            </a:fld>
            <a:endParaRPr lang="en-US"/>
          </a:p>
        </p:txBody>
      </p:sp>
    </p:spTree>
    <p:extLst>
      <p:ext uri="{BB962C8B-B14F-4D97-AF65-F5344CB8AC3E}">
        <p14:creationId xmlns:p14="http://schemas.microsoft.com/office/powerpoint/2010/main" val="4262151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28</a:t>
            </a:fld>
            <a:endParaRPr lang="en-US"/>
          </a:p>
        </p:txBody>
      </p:sp>
    </p:spTree>
    <p:extLst>
      <p:ext uri="{BB962C8B-B14F-4D97-AF65-F5344CB8AC3E}">
        <p14:creationId xmlns:p14="http://schemas.microsoft.com/office/powerpoint/2010/main" val="312715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29</a:t>
            </a:fld>
            <a:endParaRPr lang="en-US"/>
          </a:p>
        </p:txBody>
      </p:sp>
    </p:spTree>
    <p:extLst>
      <p:ext uri="{BB962C8B-B14F-4D97-AF65-F5344CB8AC3E}">
        <p14:creationId xmlns:p14="http://schemas.microsoft.com/office/powerpoint/2010/main" val="3948863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30</a:t>
            </a:fld>
            <a:endParaRPr lang="en-US"/>
          </a:p>
        </p:txBody>
      </p:sp>
    </p:spTree>
    <p:extLst>
      <p:ext uri="{BB962C8B-B14F-4D97-AF65-F5344CB8AC3E}">
        <p14:creationId xmlns:p14="http://schemas.microsoft.com/office/powerpoint/2010/main" val="178901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31</a:t>
            </a:fld>
            <a:endParaRPr lang="en-US"/>
          </a:p>
        </p:txBody>
      </p:sp>
    </p:spTree>
    <p:extLst>
      <p:ext uri="{BB962C8B-B14F-4D97-AF65-F5344CB8AC3E}">
        <p14:creationId xmlns:p14="http://schemas.microsoft.com/office/powerpoint/2010/main" val="4028278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32</a:t>
            </a:fld>
            <a:endParaRPr lang="en-US"/>
          </a:p>
        </p:txBody>
      </p:sp>
    </p:spTree>
    <p:extLst>
      <p:ext uri="{BB962C8B-B14F-4D97-AF65-F5344CB8AC3E}">
        <p14:creationId xmlns:p14="http://schemas.microsoft.com/office/powerpoint/2010/main" val="355283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with forcing operator precedence, whenever you have any doubt about how PHP will convert operand types, you can use the identity operator to turn this behavior off.</a:t>
            </a:r>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33</a:t>
            </a:fld>
            <a:endParaRPr lang="en-US"/>
          </a:p>
        </p:txBody>
      </p:sp>
    </p:spTree>
    <p:extLst>
      <p:ext uri="{BB962C8B-B14F-4D97-AF65-F5344CB8AC3E}">
        <p14:creationId xmlns:p14="http://schemas.microsoft.com/office/powerpoint/2010/main" val="178379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a:t>
            </a:fld>
            <a:endParaRPr lang="en-US"/>
          </a:p>
        </p:txBody>
      </p:sp>
    </p:spTree>
    <p:extLst>
      <p:ext uri="{BB962C8B-B14F-4D97-AF65-F5344CB8AC3E}">
        <p14:creationId xmlns:p14="http://schemas.microsoft.com/office/powerpoint/2010/main" val="965323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34</a:t>
            </a:fld>
            <a:endParaRPr lang="en-US"/>
          </a:p>
        </p:txBody>
      </p:sp>
    </p:spTree>
    <p:extLst>
      <p:ext uri="{BB962C8B-B14F-4D97-AF65-F5344CB8AC3E}">
        <p14:creationId xmlns:p14="http://schemas.microsoft.com/office/powerpoint/2010/main" val="408750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a:t>
            </a:fld>
            <a:endParaRPr lang="en-US"/>
          </a:p>
        </p:txBody>
      </p:sp>
    </p:spTree>
    <p:extLst>
      <p:ext uri="{BB962C8B-B14F-4D97-AF65-F5344CB8AC3E}">
        <p14:creationId xmlns:p14="http://schemas.microsoft.com/office/powerpoint/2010/main" val="3655707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4</a:t>
            </a:fld>
            <a:endParaRPr lang="en-US"/>
          </a:p>
        </p:txBody>
      </p:sp>
    </p:spTree>
    <p:extLst>
      <p:ext uri="{BB962C8B-B14F-4D97-AF65-F5344CB8AC3E}">
        <p14:creationId xmlns:p14="http://schemas.microsoft.com/office/powerpoint/2010/main" val="257980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5</a:t>
            </a:fld>
            <a:endParaRPr lang="en-US"/>
          </a:p>
        </p:txBody>
      </p:sp>
    </p:spTree>
    <p:extLst>
      <p:ext uri="{BB962C8B-B14F-4D97-AF65-F5344CB8AC3E}">
        <p14:creationId xmlns:p14="http://schemas.microsoft.com/office/powerpoint/2010/main" val="218274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global variables more visible, try making their names uppercase </a:t>
            </a:r>
          </a:p>
        </p:txBody>
      </p:sp>
      <p:sp>
        <p:nvSpPr>
          <p:cNvPr id="4" name="Slide Number Placeholder 3"/>
          <p:cNvSpPr>
            <a:spLocks noGrp="1"/>
          </p:cNvSpPr>
          <p:nvPr>
            <p:ph type="sldNum" sz="quarter" idx="10"/>
          </p:nvPr>
        </p:nvSpPr>
        <p:spPr/>
        <p:txBody>
          <a:bodyPr/>
          <a:lstStyle/>
          <a:p>
            <a:fld id="{5128CF90-F4C5-443D-9C25-84CBAD8F868F}" type="slidenum">
              <a:rPr lang="en-US" smtClean="0"/>
              <a:t>7</a:t>
            </a:fld>
            <a:endParaRPr lang="en-US"/>
          </a:p>
        </p:txBody>
      </p:sp>
    </p:spTree>
    <p:extLst>
      <p:ext uri="{BB962C8B-B14F-4D97-AF65-F5344CB8AC3E}">
        <p14:creationId xmlns:p14="http://schemas.microsoft.com/office/powerpoint/2010/main" val="2552435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the way, in some languages FALSE may be defined as 0 or even –1, so it’s worth checking on its definition in each language.</a:t>
            </a:r>
            <a:endParaRPr lang="en-US" i="1" dirty="0"/>
          </a:p>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21</a:t>
            </a:fld>
            <a:endParaRPr lang="en-US"/>
          </a:p>
        </p:txBody>
      </p:sp>
    </p:spTree>
    <p:extLst>
      <p:ext uri="{BB962C8B-B14F-4D97-AF65-F5344CB8AC3E}">
        <p14:creationId xmlns:p14="http://schemas.microsoft.com/office/powerpoint/2010/main" val="3378887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22</a:t>
            </a:fld>
            <a:endParaRPr lang="en-US"/>
          </a:p>
        </p:txBody>
      </p:sp>
    </p:spTree>
    <p:extLst>
      <p:ext uri="{BB962C8B-B14F-4D97-AF65-F5344CB8AC3E}">
        <p14:creationId xmlns:p14="http://schemas.microsoft.com/office/powerpoint/2010/main" val="3367209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23</a:t>
            </a:fld>
            <a:endParaRPr lang="en-US"/>
          </a:p>
        </p:txBody>
      </p:sp>
    </p:spTree>
    <p:extLst>
      <p:ext uri="{BB962C8B-B14F-4D97-AF65-F5344CB8AC3E}">
        <p14:creationId xmlns:p14="http://schemas.microsoft.com/office/powerpoint/2010/main" val="231784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773B68-FBE2-44AA-8C62-1A0FDD2BC2EA}" type="datetimeFigureOut">
              <a:rPr lang="en-US"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15503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773B68-FBE2-44AA-8C62-1A0FDD2BC2EA}" type="datetimeFigureOut">
              <a:rPr lang="en-US"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281459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773B68-FBE2-44AA-8C62-1A0FDD2BC2EA}" type="datetimeFigureOut">
              <a:rPr lang="en-US"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8604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773B68-FBE2-44AA-8C62-1A0FDD2BC2EA}" type="datetimeFigureOut">
              <a:rPr lang="en-US"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59991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773B68-FBE2-44AA-8C62-1A0FDD2BC2EA}" type="datetimeFigureOut">
              <a:rPr lang="en-US"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78882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773B68-FBE2-44AA-8C62-1A0FDD2BC2EA}" type="datetimeFigureOut">
              <a:rPr lang="en-US"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4871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773B68-FBE2-44AA-8C62-1A0FDD2BC2EA}" type="datetimeFigureOut">
              <a:rPr lang="en-US"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4440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773B68-FBE2-44AA-8C62-1A0FDD2BC2EA}" type="datetimeFigureOut">
              <a:rPr lang="en-US" smtClean="0"/>
              <a:t>9/7/2017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92996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73B68-FBE2-44AA-8C62-1A0FDD2BC2EA}" type="datetimeFigureOut">
              <a:rPr lang="en-US" smtClean="0"/>
              <a:t>9/7/2017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05419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773B68-FBE2-44AA-8C62-1A0FDD2BC2EA}" type="datetimeFigureOut">
              <a:rPr lang="en-US"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7508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773B68-FBE2-44AA-8C62-1A0FDD2BC2EA}" type="datetimeFigureOut">
              <a:rPr lang="en-US"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62029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73B68-FBE2-44AA-8C62-1A0FDD2BC2EA}" type="datetimeFigureOut">
              <a:rPr lang="en-US" smtClean="0"/>
              <a:t>9/7/2017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CF024-83BA-487E-832F-B0F483B2153A}" type="slidenum">
              <a:rPr lang="en-US" smtClean="0"/>
              <a:t>‹#›</a:t>
            </a:fld>
            <a:endParaRPr lang="en-US"/>
          </a:p>
        </p:txBody>
      </p:sp>
    </p:spTree>
    <p:extLst>
      <p:ext uri="{BB962C8B-B14F-4D97-AF65-F5344CB8AC3E}">
        <p14:creationId xmlns:p14="http://schemas.microsoft.com/office/powerpoint/2010/main" val="345193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Functions</a:t>
            </a:r>
          </a:p>
        </p:txBody>
      </p:sp>
      <p:sp>
        <p:nvSpPr>
          <p:cNvPr id="3" name="Content Placeholder 2"/>
          <p:cNvSpPr>
            <a:spLocks noGrp="1"/>
          </p:cNvSpPr>
          <p:nvPr>
            <p:ph idx="1"/>
          </p:nvPr>
        </p:nvSpPr>
        <p:spPr>
          <a:xfrm>
            <a:off x="838200" y="1825625"/>
            <a:ext cx="10696575" cy="4832350"/>
          </a:xfrm>
        </p:spPr>
        <p:txBody>
          <a:bodyPr>
            <a:normAutofit lnSpcReduction="10000"/>
          </a:bodyPr>
          <a:lstStyle/>
          <a:p>
            <a:r>
              <a:rPr lang="en-US" dirty="0"/>
              <a:t>A simple function declaration</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time_machine</a:t>
            </a:r>
            <a:r>
              <a:rPr lang="en-US" dirty="0">
                <a:solidFill>
                  <a:srgbClr val="0070C0"/>
                </a:solidFill>
              </a:rPr>
              <a:t>($a)</a:t>
            </a:r>
          </a:p>
          <a:p>
            <a:pPr marL="457200" lvl="1" indent="0">
              <a:buNone/>
            </a:pPr>
            <a:r>
              <a:rPr lang="en-US" dirty="0">
                <a:solidFill>
                  <a:srgbClr val="0070C0"/>
                </a:solidFill>
              </a:rPr>
              <a:t>    {</a:t>
            </a:r>
          </a:p>
          <a:p>
            <a:pPr marL="457200" lvl="1" indent="0">
              <a:buNone/>
            </a:pPr>
            <a:r>
              <a:rPr lang="en-US" dirty="0">
                <a:solidFill>
                  <a:srgbClr val="0070C0"/>
                </a:solidFill>
              </a:rPr>
              <a:t>        echo time() + $a;</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GB" sz="1600" i="1" dirty="0"/>
          </a:p>
          <a:p>
            <a:r>
              <a:rPr lang="en-US" dirty="0"/>
              <a:t>This call uses the built-in PHP </a:t>
            </a:r>
            <a:r>
              <a:rPr lang="en-US" dirty="0">
                <a:solidFill>
                  <a:srgbClr val="0070C0"/>
                </a:solidFill>
              </a:rPr>
              <a:t>time</a:t>
            </a:r>
            <a:r>
              <a:rPr lang="en-US" dirty="0"/>
              <a:t> function to fetch the current timestamp</a:t>
            </a:r>
          </a:p>
          <a:p>
            <a:pPr lvl="1">
              <a:buFont typeface="Courier New" panose="02070309020205020404" pitchFamily="49" charset="0"/>
              <a:buChar char="o"/>
            </a:pPr>
            <a:r>
              <a:rPr lang="en-US" dirty="0"/>
              <a:t>Timestamp: an integer number representing a date and time based on the number of seconds since 00:00 a.m. on January 1, 1970</a:t>
            </a:r>
            <a:endParaRPr lang="en-GB" sz="1200" i="1" dirty="0"/>
          </a:p>
        </p:txBody>
      </p:sp>
    </p:spTree>
    <p:extLst>
      <p:ext uri="{BB962C8B-B14F-4D97-AF65-F5344CB8AC3E}">
        <p14:creationId xmlns:p14="http://schemas.microsoft.com/office/powerpoint/2010/main" val="1525718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Superglobal variables</a:t>
            </a:r>
          </a:p>
        </p:txBody>
      </p:sp>
      <p:sp>
        <p:nvSpPr>
          <p:cNvPr id="3" name="Content Placeholder 2"/>
          <p:cNvSpPr>
            <a:spLocks noGrp="1"/>
          </p:cNvSpPr>
          <p:nvPr>
            <p:ph idx="1"/>
          </p:nvPr>
        </p:nvSpPr>
        <p:spPr/>
        <p:txBody>
          <a:bodyPr/>
          <a:lstStyle/>
          <a:p>
            <a:r>
              <a:rPr lang="en-US" dirty="0"/>
              <a:t>Starting with PHP 4.1.0, several predefined variables are available.</a:t>
            </a:r>
          </a:p>
          <a:p>
            <a:pPr>
              <a:buChar char="○"/>
            </a:pPr>
            <a:r>
              <a:rPr lang="en-US" dirty="0"/>
              <a:t>These are known as </a:t>
            </a:r>
            <a:r>
              <a:rPr lang="en-US" b="1" dirty="0" err="1"/>
              <a:t>superglobal</a:t>
            </a:r>
            <a:r>
              <a:rPr lang="en-US" b="1" dirty="0"/>
              <a:t> variables</a:t>
            </a:r>
            <a:r>
              <a:rPr lang="en-US" dirty="0"/>
              <a:t>, which means that they are provided by the PHP environment but are global within the program, accessible absolutely everywhere.</a:t>
            </a:r>
          </a:p>
          <a:p>
            <a:endParaRPr lang="en-US" dirty="0"/>
          </a:p>
          <a:p>
            <a:pPr marL="457200" lvl="1" indent="0">
              <a:buNone/>
            </a:pPr>
            <a:r>
              <a:rPr lang="en-US" dirty="0"/>
              <a:t>These </a:t>
            </a:r>
            <a:r>
              <a:rPr lang="en-US" dirty="0" err="1"/>
              <a:t>superglobals</a:t>
            </a:r>
            <a:r>
              <a:rPr lang="en-US" dirty="0"/>
              <a:t> contain lots of useful information about the currently running program and its environment </a:t>
            </a:r>
          </a:p>
          <a:p>
            <a:pPr marL="457200" lvl="1" indent="0">
              <a:buNone/>
            </a:pPr>
            <a:endParaRPr lang="en-US" dirty="0"/>
          </a:p>
          <a:p>
            <a:pPr marL="914400" lvl="2" indent="0">
              <a:buNone/>
            </a:pPr>
            <a:r>
              <a:rPr lang="en-US" dirty="0"/>
              <a:t>					They are structured as associative </a:t>
            </a:r>
            <a:r>
              <a:rPr lang="en-US" u="sng" dirty="0"/>
              <a:t>arrays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0543" y="629587"/>
            <a:ext cx="10765999" cy="1976119"/>
          </a:xfrm>
          <a:prstGeom prst="rect">
            <a:avLst/>
          </a:prstGeom>
        </p:spPr>
      </p:pic>
      <p:pic>
        <p:nvPicPr>
          <p:cNvPr id="5" name="Picture 4"/>
          <p:cNvPicPr>
            <a:picLocks noChangeAspect="1"/>
          </p:cNvPicPr>
          <p:nvPr/>
        </p:nvPicPr>
        <p:blipFill>
          <a:blip r:embed="rId3"/>
          <a:stretch>
            <a:fillRect/>
          </a:stretch>
        </p:blipFill>
        <p:spPr>
          <a:xfrm>
            <a:off x="960543" y="2823302"/>
            <a:ext cx="11176100" cy="3202743"/>
          </a:xfrm>
          <a:prstGeom prst="rect">
            <a:avLst/>
          </a:prstGeom>
        </p:spPr>
      </p:pic>
    </p:spTree>
    <p:extLst>
      <p:ext uri="{BB962C8B-B14F-4D97-AF65-F5344CB8AC3E}">
        <p14:creationId xmlns:p14="http://schemas.microsoft.com/office/powerpoint/2010/main" val="402820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Superglobal Variables</a:t>
            </a:r>
          </a:p>
        </p:txBody>
      </p:sp>
      <p:sp>
        <p:nvSpPr>
          <p:cNvPr id="3" name="Content Placeholder 2"/>
          <p:cNvSpPr>
            <a:spLocks noGrp="1"/>
          </p:cNvSpPr>
          <p:nvPr>
            <p:ph idx="1"/>
          </p:nvPr>
        </p:nvSpPr>
        <p:spPr/>
        <p:txBody>
          <a:bodyPr>
            <a:normAutofit/>
          </a:bodyPr>
          <a:lstStyle/>
          <a:p>
            <a:r>
              <a:rPr lang="en-US" dirty="0"/>
              <a:t>All of the </a:t>
            </a:r>
            <a:r>
              <a:rPr lang="en-US" dirty="0" err="1"/>
              <a:t>superglobals</a:t>
            </a:r>
            <a:r>
              <a:rPr lang="en-US" dirty="0"/>
              <a:t> (except for </a:t>
            </a:r>
            <a:r>
              <a:rPr lang="en-US" dirty="0">
                <a:solidFill>
                  <a:srgbClr val="0070C0"/>
                </a:solidFill>
              </a:rPr>
              <a:t>$GLOBALS</a:t>
            </a:r>
            <a:r>
              <a:rPr lang="en-US" dirty="0"/>
              <a:t>) are named with a single initial underscore and only capital letters</a:t>
            </a:r>
          </a:p>
          <a:p>
            <a:pPr>
              <a:buChar char="○"/>
            </a:pPr>
            <a:r>
              <a:rPr lang="en-US" dirty="0"/>
              <a:t>Therefore, you should avoid naming your own variables in this manner to avoid potential confusion.</a:t>
            </a:r>
          </a:p>
          <a:p>
            <a:pPr marL="0" indent="0">
              <a:buNone/>
            </a:pPr>
            <a:endParaRPr lang="en-US" dirty="0"/>
          </a:p>
          <a:p>
            <a:pPr marL="457200" lvl="1" indent="0">
              <a:buNone/>
            </a:pPr>
            <a:r>
              <a:rPr lang="en-US" dirty="0"/>
              <a:t>Example: The URL of the page that referred the user to the current web page.</a:t>
            </a:r>
          </a:p>
          <a:p>
            <a:pPr marL="0" indent="0">
              <a:buNone/>
            </a:pPr>
            <a:endParaRPr lang="en-US" dirty="0"/>
          </a:p>
          <a:p>
            <a:pPr marL="457200" lvl="1" indent="0">
              <a:buNone/>
            </a:pPr>
            <a:r>
              <a:rPr lang="en-US" dirty="0">
                <a:solidFill>
                  <a:srgbClr val="0070C0"/>
                </a:solidFill>
              </a:rPr>
              <a:t>$</a:t>
            </a:r>
            <a:r>
              <a:rPr lang="en-US" dirty="0" err="1">
                <a:solidFill>
                  <a:srgbClr val="0070C0"/>
                </a:solidFill>
              </a:rPr>
              <a:t>came_from</a:t>
            </a:r>
            <a:r>
              <a:rPr lang="en-US" dirty="0">
                <a:solidFill>
                  <a:srgbClr val="0070C0"/>
                </a:solidFill>
              </a:rPr>
              <a:t> = $_SERVER['HTTP_REFERER’]; </a:t>
            </a:r>
            <a:endParaRPr lang="en-US" dirty="0"/>
          </a:p>
          <a:p>
            <a:pPr>
              <a:buChar char="•"/>
            </a:pPr>
            <a:endParaRPr lang="en-US" dirty="0"/>
          </a:p>
        </p:txBody>
      </p:sp>
      <p:sp>
        <p:nvSpPr>
          <p:cNvPr id="4" name="Rectangle 3"/>
          <p:cNvSpPr/>
          <p:nvPr/>
        </p:nvSpPr>
        <p:spPr>
          <a:xfrm>
            <a:off x="9401175" y="4891385"/>
            <a:ext cx="2590800" cy="1754326"/>
          </a:xfrm>
          <a:prstGeom prst="rect">
            <a:avLst/>
          </a:prstGeom>
          <a:ln>
            <a:solidFill>
              <a:schemeClr val="tx1"/>
            </a:solidFill>
          </a:ln>
        </p:spPr>
        <p:txBody>
          <a:bodyPr wrap="square">
            <a:spAutoFit/>
          </a:bodyPr>
          <a:lstStyle/>
          <a:p>
            <a:r>
              <a:rPr lang="en-US" dirty="0"/>
              <a:t>Oh, and if the user came straight to your web page, such as by typing its URL directly into a browser, </a:t>
            </a:r>
            <a:r>
              <a:rPr lang="en-US" dirty="0">
                <a:solidFill>
                  <a:srgbClr val="0070C0"/>
                </a:solidFill>
              </a:rPr>
              <a:t>$</a:t>
            </a:r>
            <a:r>
              <a:rPr lang="en-US" dirty="0" err="1">
                <a:solidFill>
                  <a:srgbClr val="0070C0"/>
                </a:solidFill>
              </a:rPr>
              <a:t>came_from</a:t>
            </a:r>
            <a:r>
              <a:rPr lang="en-US" dirty="0">
                <a:solidFill>
                  <a:srgbClr val="0070C0"/>
                </a:solidFill>
              </a:rPr>
              <a:t> </a:t>
            </a:r>
            <a:r>
              <a:rPr lang="en-US" dirty="0"/>
              <a:t>will be set to an empty string.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Superglobals and security</a:t>
            </a:r>
          </a:p>
        </p:txBody>
      </p:sp>
      <p:sp>
        <p:nvSpPr>
          <p:cNvPr id="3" name="Content Placeholder 2"/>
          <p:cNvSpPr>
            <a:spLocks noGrp="1"/>
          </p:cNvSpPr>
          <p:nvPr>
            <p:ph idx="1"/>
          </p:nvPr>
        </p:nvSpPr>
        <p:spPr>
          <a:xfrm>
            <a:off x="838200" y="1825624"/>
            <a:ext cx="10515600" cy="4613275"/>
          </a:xfrm>
        </p:spPr>
        <p:txBody>
          <a:bodyPr>
            <a:normAutofit/>
          </a:bodyPr>
          <a:lstStyle/>
          <a:p>
            <a:r>
              <a:rPr lang="en-US" dirty="0"/>
              <a:t>A word of caution is in order before you start using </a:t>
            </a:r>
            <a:r>
              <a:rPr lang="en-US" dirty="0" err="1"/>
              <a:t>superglobal</a:t>
            </a:r>
            <a:r>
              <a:rPr lang="en-US" dirty="0"/>
              <a:t> variables, because </a:t>
            </a:r>
            <a:r>
              <a:rPr lang="en-US" u="sng" dirty="0"/>
              <a:t>they are often used by hackers </a:t>
            </a:r>
            <a:r>
              <a:rPr lang="en-US" dirty="0"/>
              <a:t>trying to find exploits to break into your website.</a:t>
            </a:r>
          </a:p>
          <a:p>
            <a:endParaRPr lang="en-US" dirty="0"/>
          </a:p>
          <a:p>
            <a:pPr>
              <a:buFont typeface="Wingdings" panose="05000000000000000000" pitchFamily="2" charset="2"/>
              <a:buChar char="Ø"/>
            </a:pPr>
            <a:r>
              <a:rPr lang="en-US" dirty="0"/>
              <a:t>What they do is load up </a:t>
            </a:r>
            <a:r>
              <a:rPr lang="en-US" dirty="0">
                <a:solidFill>
                  <a:srgbClr val="0070C0"/>
                </a:solidFill>
              </a:rPr>
              <a:t>$_POST</a:t>
            </a:r>
            <a:r>
              <a:rPr lang="en-US" dirty="0"/>
              <a:t>, </a:t>
            </a:r>
            <a:r>
              <a:rPr lang="en-US" dirty="0">
                <a:solidFill>
                  <a:srgbClr val="0070C0"/>
                </a:solidFill>
              </a:rPr>
              <a:t>$_GET</a:t>
            </a:r>
            <a:r>
              <a:rPr lang="en-US" dirty="0"/>
              <a:t>, or other </a:t>
            </a:r>
            <a:r>
              <a:rPr lang="en-US" dirty="0" err="1"/>
              <a:t>superglobals</a:t>
            </a:r>
            <a:r>
              <a:rPr lang="en-US" dirty="0"/>
              <a:t> with malicious code, such as Unix or MySQL commands that can damage or display sensitive data if you naïvely access them.</a:t>
            </a:r>
          </a:p>
          <a:p>
            <a:endParaRPr lang="en-US" dirty="0"/>
          </a:p>
          <a:p>
            <a:pPr>
              <a:buChar char="•"/>
            </a:pPr>
            <a:r>
              <a:rPr lang="en-US" dirty="0"/>
              <a:t>Therefore, you should </a:t>
            </a:r>
            <a:r>
              <a:rPr lang="en-US" u="sng" dirty="0"/>
              <a:t>always sanitize </a:t>
            </a:r>
            <a:r>
              <a:rPr lang="en-US" u="sng" dirty="0" err="1"/>
              <a:t>superglobals</a:t>
            </a:r>
            <a:r>
              <a:rPr lang="en-US" u="sng" dirty="0"/>
              <a:t> </a:t>
            </a:r>
            <a:r>
              <a:rPr lang="en-US" dirty="0"/>
              <a:t>before using them.</a:t>
            </a:r>
          </a:p>
          <a:p>
            <a:pPr>
              <a:buChar char="•"/>
            </a:pPr>
            <a:endParaRPr lang="en-US" dirty="0"/>
          </a:p>
          <a:p>
            <a:pPr marL="457200" lvl="1" indent="0">
              <a:buNone/>
            </a:pPr>
            <a:endParaRPr lang="en-US" dirty="0">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Superglobals and security</a:t>
            </a:r>
          </a:p>
        </p:txBody>
      </p:sp>
      <p:sp>
        <p:nvSpPr>
          <p:cNvPr id="3" name="Content Placeholder 2"/>
          <p:cNvSpPr>
            <a:spLocks noGrp="1"/>
          </p:cNvSpPr>
          <p:nvPr>
            <p:ph idx="1"/>
          </p:nvPr>
        </p:nvSpPr>
        <p:spPr>
          <a:xfrm>
            <a:off x="838200" y="1825624"/>
            <a:ext cx="10515600" cy="4613275"/>
          </a:xfrm>
        </p:spPr>
        <p:txBody>
          <a:bodyPr>
            <a:normAutofit/>
          </a:bodyPr>
          <a:lstStyle/>
          <a:p>
            <a:r>
              <a:rPr lang="en-US" dirty="0"/>
              <a:t>One way to do this is via the PHP </a:t>
            </a:r>
            <a:r>
              <a:rPr lang="en-US" dirty="0" err="1">
                <a:solidFill>
                  <a:srgbClr val="0070C0"/>
                </a:solidFill>
              </a:rPr>
              <a:t>htmlentities</a:t>
            </a:r>
            <a:r>
              <a:rPr lang="en-US" dirty="0"/>
              <a:t> function.</a:t>
            </a:r>
          </a:p>
          <a:p>
            <a:pPr lvl="1">
              <a:buFont typeface="Calibri" panose="020F0502020204030204" pitchFamily="34" charset="0"/>
              <a:buChar char="−"/>
            </a:pPr>
            <a:r>
              <a:rPr lang="en-US" dirty="0"/>
              <a:t>It converts all characters into HTML entities</a:t>
            </a:r>
          </a:p>
          <a:p>
            <a:pPr marL="457200" lvl="1" indent="0">
              <a:buNone/>
            </a:pPr>
            <a:r>
              <a:rPr lang="en-US" dirty="0"/>
              <a:t>For example, less-than and greater-than characters (&lt; and &gt;) are transformed into the strings </a:t>
            </a:r>
            <a:r>
              <a:rPr lang="en-US" dirty="0">
                <a:solidFill>
                  <a:srgbClr val="0070C0"/>
                </a:solidFill>
              </a:rPr>
              <a:t>&amp;</a:t>
            </a:r>
            <a:r>
              <a:rPr lang="en-US" dirty="0" err="1">
                <a:solidFill>
                  <a:srgbClr val="0070C0"/>
                </a:solidFill>
              </a:rPr>
              <a:t>lt</a:t>
            </a:r>
            <a:r>
              <a:rPr lang="en-US" dirty="0">
                <a:solidFill>
                  <a:srgbClr val="0070C0"/>
                </a:solidFill>
              </a:rPr>
              <a:t>; </a:t>
            </a:r>
            <a:r>
              <a:rPr lang="en-US" dirty="0"/>
              <a:t>and </a:t>
            </a:r>
            <a:r>
              <a:rPr lang="en-US" dirty="0">
                <a:solidFill>
                  <a:srgbClr val="0070C0"/>
                </a:solidFill>
              </a:rPr>
              <a:t>&amp;</a:t>
            </a:r>
            <a:r>
              <a:rPr lang="en-US" dirty="0" err="1">
                <a:solidFill>
                  <a:srgbClr val="0070C0"/>
                </a:solidFill>
              </a:rPr>
              <a:t>gt</a:t>
            </a:r>
            <a:r>
              <a:rPr lang="en-US" dirty="0">
                <a:solidFill>
                  <a:srgbClr val="0070C0"/>
                </a:solidFill>
              </a:rPr>
              <a:t>;</a:t>
            </a:r>
          </a:p>
          <a:p>
            <a:pPr>
              <a:buChar char="•"/>
            </a:pPr>
            <a:endParaRPr lang="en-GB" dirty="0"/>
          </a:p>
          <a:p>
            <a:pPr>
              <a:buChar char="•"/>
            </a:pPr>
            <a:endParaRPr lang="en-GB" dirty="0"/>
          </a:p>
          <a:p>
            <a:r>
              <a:rPr lang="en-US" dirty="0"/>
              <a:t>So that they are rendered harmless, as are all quotes and backslashes, and so on.</a:t>
            </a:r>
          </a:p>
          <a:p>
            <a:pPr>
              <a:buChar char="•"/>
            </a:pPr>
            <a:endParaRPr lang="en-US" dirty="0"/>
          </a:p>
          <a:p>
            <a:pPr marL="457200" lvl="1" indent="0">
              <a:buNone/>
            </a:pPr>
            <a:endParaRPr lang="en-US" dirty="0">
              <a:solidFill>
                <a:srgbClr val="0070C0"/>
              </a:solidFill>
            </a:endParaRPr>
          </a:p>
        </p:txBody>
      </p:sp>
    </p:spTree>
    <p:extLst>
      <p:ext uri="{BB962C8B-B14F-4D97-AF65-F5344CB8AC3E}">
        <p14:creationId xmlns:p14="http://schemas.microsoft.com/office/powerpoint/2010/main" val="100895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Superglobals and security</a:t>
            </a:r>
          </a:p>
        </p:txBody>
      </p:sp>
      <p:sp>
        <p:nvSpPr>
          <p:cNvPr id="3" name="Content Placeholder 2"/>
          <p:cNvSpPr>
            <a:spLocks noGrp="1"/>
          </p:cNvSpPr>
          <p:nvPr>
            <p:ph idx="1"/>
          </p:nvPr>
        </p:nvSpPr>
        <p:spPr/>
        <p:txBody>
          <a:bodyPr>
            <a:normAutofit lnSpcReduction="10000"/>
          </a:bodyPr>
          <a:lstStyle/>
          <a:p>
            <a:endParaRPr lang="en-US" dirty="0"/>
          </a:p>
          <a:p>
            <a:pPr>
              <a:buChar char="•"/>
            </a:pPr>
            <a:r>
              <a:rPr lang="en-US" dirty="0"/>
              <a:t>Therefore, here is a much better way to access </a:t>
            </a:r>
            <a:r>
              <a:rPr lang="en-US" dirty="0">
                <a:solidFill>
                  <a:srgbClr val="0070C0"/>
                </a:solidFill>
              </a:rPr>
              <a:t>$_SERVER </a:t>
            </a:r>
            <a:r>
              <a:rPr lang="en-US" dirty="0"/>
              <a:t>(and other </a:t>
            </a:r>
            <a:r>
              <a:rPr lang="en-US" dirty="0" err="1"/>
              <a:t>superglobals</a:t>
            </a:r>
            <a:r>
              <a:rPr lang="en-US" dirty="0"/>
              <a:t>) is: </a:t>
            </a:r>
          </a:p>
          <a:p>
            <a:endParaRPr lang="en-US" dirty="0"/>
          </a:p>
          <a:p>
            <a:pPr marL="457200" lvl="1" indent="0">
              <a:buNone/>
            </a:pPr>
            <a:r>
              <a:rPr lang="en-US" dirty="0">
                <a:solidFill>
                  <a:srgbClr val="0070C0"/>
                </a:solidFill>
              </a:rPr>
              <a:t>$</a:t>
            </a:r>
            <a:r>
              <a:rPr lang="en-US" dirty="0" err="1">
                <a:solidFill>
                  <a:srgbClr val="0070C0"/>
                </a:solidFill>
              </a:rPr>
              <a:t>came_from</a:t>
            </a:r>
            <a:r>
              <a:rPr lang="en-US" dirty="0">
                <a:solidFill>
                  <a:srgbClr val="0070C0"/>
                </a:solidFill>
              </a:rPr>
              <a:t> = </a:t>
            </a:r>
            <a:r>
              <a:rPr lang="en-US" dirty="0" err="1">
                <a:solidFill>
                  <a:srgbClr val="0070C0"/>
                </a:solidFill>
              </a:rPr>
              <a:t>htmlentities</a:t>
            </a:r>
            <a:r>
              <a:rPr lang="en-US" dirty="0">
                <a:solidFill>
                  <a:srgbClr val="0070C0"/>
                </a:solidFill>
              </a:rPr>
              <a:t>($_SERVER['HTTP_REFERER']);</a:t>
            </a:r>
          </a:p>
          <a:p>
            <a:endParaRPr lang="en-US" dirty="0"/>
          </a:p>
          <a:p>
            <a:pPr>
              <a:buChar char="•"/>
            </a:pPr>
            <a:endParaRPr lang="en-US" dirty="0"/>
          </a:p>
          <a:p>
            <a:pPr>
              <a:buFont typeface="Wingdings" panose="05000000000000000000" pitchFamily="2" charset="2"/>
              <a:buChar char="Ø"/>
            </a:pPr>
            <a:r>
              <a:rPr lang="en-US" dirty="0"/>
              <a:t> Using the </a:t>
            </a:r>
            <a:r>
              <a:rPr lang="en-US" dirty="0" err="1">
                <a:solidFill>
                  <a:srgbClr val="0070C0"/>
                </a:solidFill>
              </a:rPr>
              <a:t>htmlentities</a:t>
            </a:r>
            <a:r>
              <a:rPr lang="en-US" dirty="0"/>
              <a:t> function for sanitization is an important practice in any circumstance where user or other third-party data is being processed for output, not just with </a:t>
            </a:r>
            <a:r>
              <a:rPr lang="en-US" dirty="0" err="1"/>
              <a:t>superglobals</a:t>
            </a:r>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Expressions and Control Flow in PHP</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fontScale="77500" lnSpcReduction="20000"/>
          </a:bodyPr>
          <a:lstStyle/>
          <a:p>
            <a:r>
              <a:rPr lang="en-US" dirty="0"/>
              <a:t>Let’s start with the most fundamental part of any programming language: </a:t>
            </a:r>
            <a:r>
              <a:rPr lang="en-US" b="1" i="1" dirty="0"/>
              <a:t>expressions</a:t>
            </a:r>
          </a:p>
          <a:p>
            <a:endParaRPr lang="en-US" dirty="0"/>
          </a:p>
          <a:p>
            <a:pPr marL="0" indent="0">
              <a:buNone/>
            </a:pPr>
            <a:r>
              <a:rPr lang="en-US" dirty="0"/>
              <a:t>An expression is a combination of values, variables, operators, and functions that results in a value. </a:t>
            </a:r>
          </a:p>
          <a:p>
            <a:pPr marL="457200" lvl="1" indent="0">
              <a:buNone/>
            </a:pPr>
            <a:endParaRPr lang="en-US" dirty="0"/>
          </a:p>
          <a:p>
            <a:pPr marL="457200" lvl="1" indent="0">
              <a:buNone/>
            </a:pPr>
            <a:r>
              <a:rPr lang="es-ES" i="1" dirty="0"/>
              <a:t>y </a:t>
            </a:r>
            <a:r>
              <a:rPr lang="es-ES" dirty="0"/>
              <a:t>= 3(</a:t>
            </a:r>
            <a:r>
              <a:rPr lang="es-ES" dirty="0" err="1"/>
              <a:t>abs</a:t>
            </a:r>
            <a:r>
              <a:rPr lang="es-ES" dirty="0"/>
              <a:t>(2</a:t>
            </a:r>
            <a:r>
              <a:rPr lang="es-ES" i="1" dirty="0"/>
              <a:t>x</a:t>
            </a:r>
            <a:r>
              <a:rPr lang="es-ES" dirty="0"/>
              <a:t>) + 4)</a:t>
            </a:r>
          </a:p>
          <a:p>
            <a:endParaRPr lang="es-ES" dirty="0"/>
          </a:p>
          <a:p>
            <a:pPr marL="0" indent="0">
              <a:buNone/>
            </a:pPr>
            <a:r>
              <a:rPr lang="en-US" dirty="0"/>
              <a:t>	which in PHP would be:</a:t>
            </a:r>
          </a:p>
          <a:p>
            <a:endParaRPr lang="en-US" dirty="0"/>
          </a:p>
          <a:p>
            <a:pPr marL="457200" lvl="1" indent="0">
              <a:buNone/>
            </a:pPr>
            <a:r>
              <a:rPr lang="es-ES" dirty="0">
                <a:solidFill>
                  <a:srgbClr val="0070C0"/>
                </a:solidFill>
              </a:rPr>
              <a:t>$y = 3 * (</a:t>
            </a:r>
            <a:r>
              <a:rPr lang="es-ES" dirty="0" err="1">
                <a:solidFill>
                  <a:srgbClr val="0070C0"/>
                </a:solidFill>
              </a:rPr>
              <a:t>abs</a:t>
            </a:r>
            <a:r>
              <a:rPr lang="es-ES" dirty="0">
                <a:solidFill>
                  <a:srgbClr val="0070C0"/>
                </a:solidFill>
              </a:rPr>
              <a:t>(2 * $x) + 4);</a:t>
            </a:r>
          </a:p>
          <a:p>
            <a:endParaRPr lang="es-ES" dirty="0"/>
          </a:p>
          <a:p>
            <a:r>
              <a:rPr lang="en-US" dirty="0"/>
              <a:t>The value returned (</a:t>
            </a:r>
            <a:r>
              <a:rPr lang="en-US" i="1" dirty="0"/>
              <a:t>y</a:t>
            </a:r>
            <a:r>
              <a:rPr lang="en-US" dirty="0"/>
              <a:t>, or </a:t>
            </a:r>
            <a:r>
              <a:rPr lang="en-US" dirty="0">
                <a:solidFill>
                  <a:srgbClr val="0070C0"/>
                </a:solidFill>
              </a:rPr>
              <a:t>$y </a:t>
            </a:r>
            <a:r>
              <a:rPr lang="en-US" dirty="0"/>
              <a:t>in this case) can be a number, a string, or a </a:t>
            </a:r>
            <a:r>
              <a:rPr lang="en-US" i="1" dirty="0"/>
              <a:t>Boolean value </a:t>
            </a:r>
          </a:p>
        </p:txBody>
      </p:sp>
    </p:spTree>
    <p:extLst>
      <p:ext uri="{BB962C8B-B14F-4D97-AF65-F5344CB8AC3E}">
        <p14:creationId xmlns:p14="http://schemas.microsoft.com/office/powerpoint/2010/main" val="334589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Expressions and Control Flow in PHP</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pPr marL="0" indent="0">
              <a:buNone/>
            </a:pPr>
            <a:r>
              <a:rPr lang="en-US" dirty="0"/>
              <a:t>TRUE or FALSE?</a:t>
            </a:r>
          </a:p>
          <a:p>
            <a:r>
              <a:rPr lang="en-US" dirty="0"/>
              <a:t>A basic Boolean value can be either TRUE or FALSE. </a:t>
            </a:r>
          </a:p>
          <a:p>
            <a:pPr lvl="1">
              <a:buFont typeface="Courier New" panose="02070309020205020404" pitchFamily="49" charset="0"/>
              <a:buChar char="o"/>
            </a:pPr>
            <a:r>
              <a:rPr lang="en-US" dirty="0"/>
              <a:t>For example, the expression 20 &gt; 9 (20 is greater than 9) is TRUE, and the expression 5 == 6 (5 is equal to 6) is FALSE.</a:t>
            </a:r>
          </a:p>
          <a:p>
            <a:pPr lvl="1">
              <a:buFont typeface="Courier New" panose="02070309020205020404" pitchFamily="49" charset="0"/>
              <a:buChar char="o"/>
            </a:pPr>
            <a:r>
              <a:rPr lang="en-US" dirty="0"/>
              <a:t>You can combine Boolean operations using operators such as AND, OR, and XOR, which are covered later</a:t>
            </a:r>
          </a:p>
          <a:p>
            <a:pPr lvl="1">
              <a:buFont typeface="Courier New" panose="02070309020205020404" pitchFamily="49" charset="0"/>
              <a:buChar char="o"/>
            </a:pPr>
            <a:endParaRPr lang="en-US" i="1" dirty="0"/>
          </a:p>
          <a:p>
            <a:pPr marL="0" indent="0">
              <a:buNone/>
            </a:pPr>
            <a:endParaRPr lang="en-US" i="1" dirty="0"/>
          </a:p>
        </p:txBody>
      </p:sp>
      <p:sp>
        <p:nvSpPr>
          <p:cNvPr id="4" name="Rectangle 3">
            <a:extLst>
              <a:ext uri="{FF2B5EF4-FFF2-40B4-BE49-F238E27FC236}">
                <a16:creationId xmlns:a16="http://schemas.microsoft.com/office/drawing/2014/main" id="{6F3A4B83-5607-4AD5-85ED-CFF61063C92B}"/>
              </a:ext>
            </a:extLst>
          </p:cNvPr>
          <p:cNvSpPr/>
          <p:nvPr/>
        </p:nvSpPr>
        <p:spPr>
          <a:xfrm>
            <a:off x="1391587" y="4708646"/>
            <a:ext cx="9408826" cy="1754326"/>
          </a:xfrm>
          <a:prstGeom prst="rect">
            <a:avLst/>
          </a:prstGeom>
        </p:spPr>
        <p:txBody>
          <a:bodyPr wrap="square">
            <a:spAutoFit/>
          </a:bodyPr>
          <a:lstStyle/>
          <a:p>
            <a:r>
              <a:rPr lang="en-US" dirty="0">
                <a:latin typeface="MinionPro-Regular"/>
              </a:rPr>
              <a:t>NOTE: I am using uppercase letters for the names </a:t>
            </a:r>
            <a:r>
              <a:rPr lang="en-US" dirty="0">
                <a:latin typeface="UbuntuMono-Regular"/>
              </a:rPr>
              <a:t>TRUE </a:t>
            </a:r>
            <a:r>
              <a:rPr lang="en-US" dirty="0">
                <a:latin typeface="MinionPro-Regular"/>
              </a:rPr>
              <a:t>and </a:t>
            </a:r>
            <a:r>
              <a:rPr lang="en-US" dirty="0">
                <a:latin typeface="UbuntuMono-Regular"/>
              </a:rPr>
              <a:t>FALSE</a:t>
            </a:r>
            <a:r>
              <a:rPr lang="en-US" dirty="0">
                <a:latin typeface="MinionPro-Regular"/>
              </a:rPr>
              <a:t>. </a:t>
            </a:r>
          </a:p>
          <a:p>
            <a:pPr marL="285750" indent="-285750">
              <a:buFont typeface="Wingdings" panose="05000000000000000000" pitchFamily="2" charset="2"/>
              <a:buChar char="§"/>
            </a:pPr>
            <a:r>
              <a:rPr lang="en-US" dirty="0">
                <a:latin typeface="MinionPro-Regular"/>
              </a:rPr>
              <a:t>This is because </a:t>
            </a:r>
            <a:r>
              <a:rPr lang="en-US" u="sng" dirty="0">
                <a:latin typeface="MinionPro-Regular"/>
              </a:rPr>
              <a:t>they are predefined constants in PHP</a:t>
            </a:r>
            <a:r>
              <a:rPr lang="en-US" dirty="0">
                <a:latin typeface="MinionPro-Regular"/>
              </a:rPr>
              <a:t>. You can also use the lowercase versions, if you prefer, as they are also predefined. </a:t>
            </a:r>
          </a:p>
          <a:p>
            <a:pPr marL="285750" indent="-285750">
              <a:buFont typeface="Wingdings" panose="05000000000000000000" pitchFamily="2" charset="2"/>
              <a:buChar char="§"/>
            </a:pPr>
            <a:r>
              <a:rPr lang="en-US" dirty="0">
                <a:latin typeface="MinionPro-Regular"/>
              </a:rPr>
              <a:t>In fact, </a:t>
            </a:r>
            <a:r>
              <a:rPr lang="en-US" u="sng" dirty="0">
                <a:latin typeface="MinionPro-Regular"/>
              </a:rPr>
              <a:t>the lowercase versions are more stable</a:t>
            </a:r>
            <a:r>
              <a:rPr lang="en-US" dirty="0">
                <a:latin typeface="MinionPro-Regular"/>
              </a:rPr>
              <a:t>, because PHP does not allow you to redefine them; the uppercase ones may be redefined—something you should bear in mind if you import third-party code.</a:t>
            </a:r>
            <a:endParaRPr lang="en-US" dirty="0"/>
          </a:p>
        </p:txBody>
      </p:sp>
    </p:spTree>
    <p:extLst>
      <p:ext uri="{BB962C8B-B14F-4D97-AF65-F5344CB8AC3E}">
        <p14:creationId xmlns:p14="http://schemas.microsoft.com/office/powerpoint/2010/main" val="2196008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Expressions and Control Flow in PHP</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fontScale="92500" lnSpcReduction="1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"a: [" . (20 &gt; 9) . "]&lt;</a:t>
            </a:r>
            <a:r>
              <a:rPr lang="en-US" dirty="0" err="1">
                <a:solidFill>
                  <a:srgbClr val="0070C0"/>
                </a:solidFill>
              </a:rPr>
              <a:t>br</a:t>
            </a:r>
            <a:r>
              <a:rPr lang="en-US" dirty="0">
                <a:solidFill>
                  <a:srgbClr val="0070C0"/>
                </a:solidFill>
              </a:rPr>
              <a:t>&gt;";</a:t>
            </a:r>
          </a:p>
          <a:p>
            <a:pPr marL="457200" lvl="1" indent="0">
              <a:buNone/>
            </a:pPr>
            <a:r>
              <a:rPr lang="es-ES" dirty="0">
                <a:solidFill>
                  <a:srgbClr val="0070C0"/>
                </a:solidFill>
              </a:rPr>
              <a:t>	echo "b: [" . (5 == 6) . "]&lt;</a:t>
            </a:r>
            <a:r>
              <a:rPr lang="es-ES" dirty="0" err="1">
                <a:solidFill>
                  <a:srgbClr val="0070C0"/>
                </a:solidFill>
              </a:rPr>
              <a:t>br</a:t>
            </a:r>
            <a:r>
              <a:rPr lang="es-ES" dirty="0">
                <a:solidFill>
                  <a:srgbClr val="0070C0"/>
                </a:solidFill>
              </a:rPr>
              <a:t>&gt;";</a:t>
            </a:r>
          </a:p>
          <a:p>
            <a:pPr marL="457200" lvl="1" indent="0">
              <a:buNone/>
            </a:pPr>
            <a:r>
              <a:rPr lang="es-ES" dirty="0">
                <a:solidFill>
                  <a:srgbClr val="0070C0"/>
                </a:solidFill>
              </a:rPr>
              <a:t>	echo "c: [" . (1 == 0) . "]&lt;</a:t>
            </a:r>
            <a:r>
              <a:rPr lang="es-ES" dirty="0" err="1">
                <a:solidFill>
                  <a:srgbClr val="0070C0"/>
                </a:solidFill>
              </a:rPr>
              <a:t>br</a:t>
            </a:r>
            <a:r>
              <a:rPr lang="es-ES" dirty="0">
                <a:solidFill>
                  <a:srgbClr val="0070C0"/>
                </a:solidFill>
              </a:rPr>
              <a:t>&gt;";</a:t>
            </a:r>
          </a:p>
          <a:p>
            <a:pPr marL="457200" lvl="1" indent="0">
              <a:buNone/>
            </a:pPr>
            <a:r>
              <a:rPr lang="es-ES" dirty="0">
                <a:solidFill>
                  <a:srgbClr val="0070C0"/>
                </a:solidFill>
              </a:rPr>
              <a:t>	echo "d: [" . (1 == 1) . "]&lt;</a:t>
            </a:r>
            <a:r>
              <a:rPr lang="es-ES" dirty="0" err="1">
                <a:solidFill>
                  <a:srgbClr val="0070C0"/>
                </a:solidFill>
              </a:rPr>
              <a:t>br</a:t>
            </a:r>
            <a:r>
              <a:rPr lang="es-ES" dirty="0">
                <a:solidFill>
                  <a:srgbClr val="0070C0"/>
                </a:solidFill>
              </a:rPr>
              <a:t>&gt;";</a:t>
            </a:r>
          </a:p>
          <a:p>
            <a:pPr marL="457200" lvl="1" indent="0">
              <a:buNone/>
            </a:pPr>
            <a:r>
              <a:rPr lang="en-US" dirty="0">
                <a:solidFill>
                  <a:srgbClr val="0070C0"/>
                </a:solidFill>
              </a:rPr>
              <a:t>?&gt;</a:t>
            </a:r>
          </a:p>
          <a:p>
            <a:pPr marL="0" indent="0">
              <a:buNone/>
            </a:pPr>
            <a:endParaRPr lang="en-US" dirty="0"/>
          </a:p>
          <a:p>
            <a:r>
              <a:rPr lang="en-US" dirty="0"/>
              <a:t>This example shows some simple expressions: </a:t>
            </a:r>
          </a:p>
          <a:p>
            <a:pPr marL="457200" lvl="1" indent="0">
              <a:buNone/>
            </a:pPr>
            <a:r>
              <a:rPr lang="en-US" dirty="0"/>
              <a:t>The two I just mentioned, plus a couple more. For each line, it prints out a letter between a and d, followed by a colon and the result of the expressions. </a:t>
            </a:r>
          </a:p>
          <a:p>
            <a:pPr>
              <a:buFont typeface="Courier New" panose="02070309020205020404" pitchFamily="49" charset="0"/>
              <a:buChar char="o"/>
            </a:pPr>
            <a:r>
              <a:rPr lang="en-US" dirty="0"/>
              <a:t>The &lt;</a:t>
            </a:r>
            <a:r>
              <a:rPr lang="en-US" dirty="0" err="1"/>
              <a:t>br</a:t>
            </a:r>
            <a:r>
              <a:rPr lang="en-US" dirty="0"/>
              <a:t>&gt; tag is there to create a line break and thus separate the output into four lines in HTML.</a:t>
            </a:r>
            <a:endParaRPr lang="en-US" i="1" dirty="0"/>
          </a:p>
        </p:txBody>
      </p:sp>
    </p:spTree>
    <p:extLst>
      <p:ext uri="{BB962C8B-B14F-4D97-AF65-F5344CB8AC3E}">
        <p14:creationId xmlns:p14="http://schemas.microsoft.com/office/powerpoint/2010/main" val="3523719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979A-4DA1-4153-A7B4-375B783CF1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8642E5-C04A-4E11-9E04-487A8999319E}"/>
              </a:ext>
            </a:extLst>
          </p:cNvPr>
          <p:cNvSpPr>
            <a:spLocks noGrp="1"/>
          </p:cNvSpPr>
          <p:nvPr>
            <p:ph idx="1"/>
          </p:nvPr>
        </p:nvSpPr>
        <p:spPr/>
        <p:txBody>
          <a:bodyPr>
            <a:normAutofit/>
          </a:bodyPr>
          <a:lstStyle/>
          <a:p>
            <a:r>
              <a:rPr lang="en-US" dirty="0"/>
              <a:t>Now that we are fully into the age of HTML5, and XHTML is no longer being planned to supersede HTML, you do not need to use the self-closing &lt;</a:t>
            </a:r>
            <a:r>
              <a:rPr lang="en-US" dirty="0" err="1"/>
              <a:t>br</a:t>
            </a:r>
            <a:r>
              <a:rPr lang="en-US" dirty="0"/>
              <a:t> /&gt; form of the &lt;</a:t>
            </a:r>
            <a:r>
              <a:rPr lang="en-US" dirty="0" err="1"/>
              <a:t>br</a:t>
            </a:r>
            <a:r>
              <a:rPr lang="en-US" dirty="0"/>
              <a:t>&gt; tag, or any void elements (ones without closing tags), because the / is now optional. </a:t>
            </a:r>
          </a:p>
          <a:p>
            <a:r>
              <a:rPr lang="en-US" dirty="0"/>
              <a:t>Therefore, I have chosen to use the simpler style here. If you ever made HTML nonvoid tags self-closing (such as &lt;div /&gt;), they will not work in HTML5 because the / will be ignored, and you will need to replace them with (for example) &lt;div&gt;...&lt;/div&gt;. </a:t>
            </a:r>
          </a:p>
          <a:p>
            <a:r>
              <a:rPr lang="en-US" dirty="0"/>
              <a:t>However, you must still use the &lt;</a:t>
            </a:r>
            <a:r>
              <a:rPr lang="en-US" dirty="0" err="1"/>
              <a:t>br</a:t>
            </a:r>
            <a:r>
              <a:rPr lang="en-US" dirty="0"/>
              <a:t> /&gt; form of HTML syntax when using XHTML.</a:t>
            </a:r>
          </a:p>
        </p:txBody>
      </p:sp>
    </p:spTree>
    <p:extLst>
      <p:ext uri="{BB962C8B-B14F-4D97-AF65-F5344CB8AC3E}">
        <p14:creationId xmlns:p14="http://schemas.microsoft.com/office/powerpoint/2010/main" val="292176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 Scope</a:t>
            </a:r>
          </a:p>
        </p:txBody>
      </p:sp>
      <p:sp>
        <p:nvSpPr>
          <p:cNvPr id="3" name="Content Placeholder 2"/>
          <p:cNvSpPr>
            <a:spLocks noGrp="1"/>
          </p:cNvSpPr>
          <p:nvPr>
            <p:ph idx="1"/>
          </p:nvPr>
        </p:nvSpPr>
        <p:spPr>
          <a:xfrm>
            <a:off x="838200" y="1825625"/>
            <a:ext cx="10696575" cy="4832350"/>
          </a:xfrm>
        </p:spPr>
        <p:txBody>
          <a:bodyPr>
            <a:normAutofit fontScale="92500" lnSpcReduction="20000"/>
          </a:bodyPr>
          <a:lstStyle/>
          <a:p>
            <a:r>
              <a:rPr lang="en-US" b="1" i="1" dirty="0"/>
              <a:t>Local variables </a:t>
            </a:r>
            <a:r>
              <a:rPr lang="en-US" dirty="0"/>
              <a:t>are variables that are created within, and can be accessed only by, a function. </a:t>
            </a:r>
          </a:p>
          <a:p>
            <a:pPr>
              <a:buFont typeface="Courier New" panose="02070309020205020404" pitchFamily="49" charset="0"/>
              <a:buChar char="o"/>
            </a:pPr>
            <a:r>
              <a:rPr lang="en-US" dirty="0"/>
              <a:t>They are generally temporary variables that are used to store partially processed results prior to the function’s return</a:t>
            </a:r>
          </a:p>
          <a:p>
            <a:pPr>
              <a:buFont typeface="Courier New" panose="02070309020205020404" pitchFamily="49" charset="0"/>
              <a:buChar char="o"/>
            </a:pPr>
            <a:endParaRPr lang="en-GB" dirty="0"/>
          </a:p>
          <a:p>
            <a:pPr marL="0" indent="0">
              <a:buNone/>
            </a:pPr>
            <a:r>
              <a:rPr lang="en-GB" dirty="0"/>
              <a:t>Example: </a:t>
            </a:r>
          </a:p>
          <a:p>
            <a:pPr marL="0" indent="0">
              <a:buNone/>
            </a:pPr>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longdate</a:t>
            </a:r>
            <a:r>
              <a:rPr lang="en-US" dirty="0">
                <a:solidFill>
                  <a:srgbClr val="0070C0"/>
                </a:solidFill>
              </a:rPr>
              <a:t>($timestamp)</a:t>
            </a:r>
          </a:p>
          <a:p>
            <a:pPr marL="457200" lvl="1" indent="0">
              <a:buNone/>
            </a:pPr>
            <a:r>
              <a:rPr lang="en-US" dirty="0">
                <a:solidFill>
                  <a:srgbClr val="0070C0"/>
                </a:solidFill>
              </a:rPr>
              <a:t>     {</a:t>
            </a:r>
          </a:p>
          <a:p>
            <a:pPr marL="457200" lvl="1" indent="0">
              <a:buNone/>
            </a:pPr>
            <a:r>
              <a:rPr lang="en-US" dirty="0">
                <a:solidFill>
                  <a:srgbClr val="0070C0"/>
                </a:solidFill>
              </a:rPr>
              <a:t>        $temp = date("l F </a:t>
            </a:r>
            <a:r>
              <a:rPr lang="en-US" dirty="0" err="1">
                <a:solidFill>
                  <a:srgbClr val="0070C0"/>
                </a:solidFill>
              </a:rPr>
              <a:t>jS</a:t>
            </a:r>
            <a:r>
              <a:rPr lang="en-US" dirty="0">
                <a:solidFill>
                  <a:srgbClr val="0070C0"/>
                </a:solidFill>
              </a:rPr>
              <a:t> Y", $timestamp);</a:t>
            </a:r>
          </a:p>
          <a:p>
            <a:pPr marL="457200" lvl="1" indent="0">
              <a:buNone/>
            </a:pPr>
            <a:r>
              <a:rPr lang="en-US" dirty="0">
                <a:solidFill>
                  <a:srgbClr val="0070C0"/>
                </a:solidFill>
              </a:rPr>
              <a:t>        return "The date is $temp";</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GB" sz="1200" i="1" dirty="0"/>
          </a:p>
          <a:p>
            <a:endParaRPr lang="en-GB" sz="1200" i="1" dirty="0"/>
          </a:p>
        </p:txBody>
      </p:sp>
      <p:sp>
        <p:nvSpPr>
          <p:cNvPr id="4" name="Rectangle 3"/>
          <p:cNvSpPr/>
          <p:nvPr/>
        </p:nvSpPr>
        <p:spPr>
          <a:xfrm>
            <a:off x="6748462" y="4171087"/>
            <a:ext cx="4119563" cy="2308324"/>
          </a:xfrm>
          <a:prstGeom prst="rect">
            <a:avLst/>
          </a:prstGeom>
        </p:spPr>
        <p:txBody>
          <a:bodyPr wrap="square">
            <a:spAutoFit/>
          </a:bodyPr>
          <a:lstStyle/>
          <a:p>
            <a:r>
              <a:rPr lang="en-US" dirty="0">
                <a:latin typeface="MinionPro-Regular"/>
              </a:rPr>
              <a:t>Here we have assigned the value returned by the </a:t>
            </a:r>
            <a:r>
              <a:rPr lang="en-US" dirty="0">
                <a:latin typeface="UbuntuMono-Regular"/>
              </a:rPr>
              <a:t>date </a:t>
            </a:r>
            <a:r>
              <a:rPr lang="en-US" dirty="0">
                <a:latin typeface="MinionPro-Regular"/>
              </a:rPr>
              <a:t>function to the temporary variable </a:t>
            </a:r>
            <a:r>
              <a:rPr lang="en-US" dirty="0">
                <a:latin typeface="UbuntuMono-Regular"/>
              </a:rPr>
              <a:t>$temp</a:t>
            </a:r>
            <a:r>
              <a:rPr lang="en-US" dirty="0">
                <a:latin typeface="MinionPro-Regular"/>
              </a:rPr>
              <a:t>, which is then inserted into the string returned by the function.</a:t>
            </a:r>
          </a:p>
          <a:p>
            <a:endParaRPr lang="en-US" dirty="0">
              <a:latin typeface="MinionPro-Regular"/>
            </a:endParaRPr>
          </a:p>
          <a:p>
            <a:r>
              <a:rPr lang="en-US" dirty="0">
                <a:latin typeface="MinionPro-Regular"/>
              </a:rPr>
              <a:t>As soon as the function returns, the value of </a:t>
            </a:r>
            <a:r>
              <a:rPr lang="en-US" dirty="0">
                <a:latin typeface="UbuntuMono-Regular"/>
              </a:rPr>
              <a:t>$temp </a:t>
            </a:r>
            <a:r>
              <a:rPr lang="en-US" dirty="0">
                <a:latin typeface="MinionPro-Regular"/>
              </a:rPr>
              <a:t>is cleared, as if it had never been used at all.</a:t>
            </a:r>
            <a:endParaRPr lang="en-US" dirty="0"/>
          </a:p>
        </p:txBody>
      </p:sp>
    </p:spTree>
    <p:extLst>
      <p:ext uri="{BB962C8B-B14F-4D97-AF65-F5344CB8AC3E}">
        <p14:creationId xmlns:p14="http://schemas.microsoft.com/office/powerpoint/2010/main" val="2605923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Expressions and Control Flow in PHP</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351338"/>
          </a:xfrm>
        </p:spPr>
        <p:txBody>
          <a:bodyPr>
            <a:normAutofit fontScale="850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"a: [" . (20 &gt; 9) . "]&lt;</a:t>
            </a:r>
            <a:r>
              <a:rPr lang="en-US" dirty="0" err="1">
                <a:solidFill>
                  <a:srgbClr val="0070C0"/>
                </a:solidFill>
              </a:rPr>
              <a:t>br</a:t>
            </a:r>
            <a:r>
              <a:rPr lang="en-US" dirty="0">
                <a:solidFill>
                  <a:srgbClr val="0070C0"/>
                </a:solidFill>
              </a:rPr>
              <a:t>&gt;";</a:t>
            </a:r>
          </a:p>
          <a:p>
            <a:pPr marL="457200" lvl="1" indent="0">
              <a:buNone/>
            </a:pPr>
            <a:r>
              <a:rPr lang="es-ES" dirty="0">
                <a:solidFill>
                  <a:srgbClr val="0070C0"/>
                </a:solidFill>
              </a:rPr>
              <a:t>	echo "b: [" . (5 == 6) . "]&lt;</a:t>
            </a:r>
            <a:r>
              <a:rPr lang="es-ES" dirty="0" err="1">
                <a:solidFill>
                  <a:srgbClr val="0070C0"/>
                </a:solidFill>
              </a:rPr>
              <a:t>br</a:t>
            </a:r>
            <a:r>
              <a:rPr lang="es-ES" dirty="0">
                <a:solidFill>
                  <a:srgbClr val="0070C0"/>
                </a:solidFill>
              </a:rPr>
              <a:t>&gt;";</a:t>
            </a:r>
          </a:p>
          <a:p>
            <a:pPr marL="457200" lvl="1" indent="0">
              <a:buNone/>
            </a:pPr>
            <a:r>
              <a:rPr lang="es-ES" dirty="0">
                <a:solidFill>
                  <a:srgbClr val="0070C0"/>
                </a:solidFill>
              </a:rPr>
              <a:t>	echo "c: [" . (1 == 0) . "]&lt;</a:t>
            </a:r>
            <a:r>
              <a:rPr lang="es-ES" dirty="0" err="1">
                <a:solidFill>
                  <a:srgbClr val="0070C0"/>
                </a:solidFill>
              </a:rPr>
              <a:t>br</a:t>
            </a:r>
            <a:r>
              <a:rPr lang="es-ES" dirty="0">
                <a:solidFill>
                  <a:srgbClr val="0070C0"/>
                </a:solidFill>
              </a:rPr>
              <a:t>&gt;";</a:t>
            </a:r>
          </a:p>
          <a:p>
            <a:pPr marL="457200" lvl="1" indent="0">
              <a:buNone/>
            </a:pPr>
            <a:r>
              <a:rPr lang="es-ES" dirty="0">
                <a:solidFill>
                  <a:srgbClr val="0070C0"/>
                </a:solidFill>
              </a:rPr>
              <a:t>	echo "d: [" . (1 == 1) . "]&lt;</a:t>
            </a:r>
            <a:r>
              <a:rPr lang="es-ES" dirty="0" err="1">
                <a:solidFill>
                  <a:srgbClr val="0070C0"/>
                </a:solidFill>
              </a:rPr>
              <a:t>br</a:t>
            </a:r>
            <a:r>
              <a:rPr lang="es-ES" dirty="0">
                <a:solidFill>
                  <a:srgbClr val="0070C0"/>
                </a:solidFill>
              </a:rPr>
              <a:t>&gt;";</a:t>
            </a:r>
          </a:p>
          <a:p>
            <a:pPr marL="457200" lvl="1" indent="0">
              <a:buNone/>
            </a:pPr>
            <a:r>
              <a:rPr lang="en-US" dirty="0">
                <a:solidFill>
                  <a:srgbClr val="0070C0"/>
                </a:solidFill>
              </a:rPr>
              <a:t>?&gt;</a:t>
            </a:r>
          </a:p>
          <a:p>
            <a:endParaRPr lang="en-US" dirty="0"/>
          </a:p>
          <a:p>
            <a:r>
              <a:rPr lang="en-US" dirty="0"/>
              <a:t>The output from this code is as follows:</a:t>
            </a:r>
          </a:p>
          <a:p>
            <a:endParaRPr lang="en-US" dirty="0"/>
          </a:p>
          <a:p>
            <a:pPr marL="457200" lvl="1" indent="0">
              <a:buNone/>
            </a:pPr>
            <a:r>
              <a:rPr lang="en-US" b="1" dirty="0"/>
              <a:t>a: [1]</a:t>
            </a:r>
          </a:p>
          <a:p>
            <a:pPr marL="457200" lvl="1" indent="0">
              <a:buNone/>
            </a:pPr>
            <a:r>
              <a:rPr lang="en-US" b="1" dirty="0"/>
              <a:t>b: []</a:t>
            </a:r>
          </a:p>
          <a:p>
            <a:pPr marL="457200" lvl="1" indent="0">
              <a:buNone/>
            </a:pPr>
            <a:r>
              <a:rPr lang="en-US" b="1" dirty="0"/>
              <a:t>c: []</a:t>
            </a:r>
          </a:p>
          <a:p>
            <a:pPr marL="457200" lvl="1" indent="0">
              <a:buNone/>
            </a:pPr>
            <a:r>
              <a:rPr lang="en-US" b="1" dirty="0"/>
              <a:t>d: [1]</a:t>
            </a:r>
          </a:p>
          <a:p>
            <a:pPr marL="457200" lvl="1" indent="0">
              <a:buNone/>
            </a:pPr>
            <a:endParaRPr lang="en-US" b="1" dirty="0"/>
          </a:p>
        </p:txBody>
      </p:sp>
      <p:sp>
        <p:nvSpPr>
          <p:cNvPr id="4" name="Rectangle 3">
            <a:extLst>
              <a:ext uri="{FF2B5EF4-FFF2-40B4-BE49-F238E27FC236}">
                <a16:creationId xmlns:a16="http://schemas.microsoft.com/office/drawing/2014/main" id="{F612E61D-BD89-4AD6-AFE4-D2DBADBEFC20}"/>
              </a:ext>
            </a:extLst>
          </p:cNvPr>
          <p:cNvSpPr/>
          <p:nvPr/>
        </p:nvSpPr>
        <p:spPr>
          <a:xfrm>
            <a:off x="4951750" y="4676214"/>
            <a:ext cx="6096000" cy="1754326"/>
          </a:xfrm>
          <a:prstGeom prst="rect">
            <a:avLst/>
          </a:prstGeom>
        </p:spPr>
        <p:txBody>
          <a:bodyPr>
            <a:spAutoFit/>
          </a:bodyPr>
          <a:lstStyle/>
          <a:p>
            <a:r>
              <a:rPr lang="en-US" dirty="0"/>
              <a:t>Notice that both expressions a: and d: evaluate to TRUE, which has a value of 1. </a:t>
            </a:r>
          </a:p>
          <a:p>
            <a:endParaRPr lang="en-US" dirty="0"/>
          </a:p>
          <a:p>
            <a:r>
              <a:rPr lang="en-US" dirty="0"/>
              <a:t>But b: and c:, which evaluate to FALSE, do not show any value, because in PHP the constant FALSE is defined as NULL, or nothing</a:t>
            </a:r>
          </a:p>
        </p:txBody>
      </p:sp>
      <p:cxnSp>
        <p:nvCxnSpPr>
          <p:cNvPr id="6" name="Straight Arrow Connector 5">
            <a:extLst>
              <a:ext uri="{FF2B5EF4-FFF2-40B4-BE49-F238E27FC236}">
                <a16:creationId xmlns:a16="http://schemas.microsoft.com/office/drawing/2014/main" id="{3B379750-26DB-4D2C-BD24-73C7F4A9EA72}"/>
              </a:ext>
            </a:extLst>
          </p:cNvPr>
          <p:cNvCxnSpPr>
            <a:cxnSpLocks/>
          </p:cNvCxnSpPr>
          <p:nvPr/>
        </p:nvCxnSpPr>
        <p:spPr>
          <a:xfrm flipH="1" flipV="1">
            <a:off x="2068643" y="4811843"/>
            <a:ext cx="2883108" cy="179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9629B9B-95F4-4F94-A9B4-6E5ABE9C1464}"/>
              </a:ext>
            </a:extLst>
          </p:cNvPr>
          <p:cNvCxnSpPr>
            <a:cxnSpLocks/>
          </p:cNvCxnSpPr>
          <p:nvPr/>
        </p:nvCxnSpPr>
        <p:spPr>
          <a:xfrm flipH="1">
            <a:off x="2068643" y="4991726"/>
            <a:ext cx="2883106" cy="561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F0F0B00-4B2B-4FBE-B881-928FB1FC033B}"/>
              </a:ext>
            </a:extLst>
          </p:cNvPr>
          <p:cNvCxnSpPr>
            <a:cxnSpLocks/>
          </p:cNvCxnSpPr>
          <p:nvPr/>
        </p:nvCxnSpPr>
        <p:spPr>
          <a:xfrm flipH="1" flipV="1">
            <a:off x="1888761" y="5059194"/>
            <a:ext cx="3062988" cy="6590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CFE6BCDB-68D5-4AC0-833B-B5CD58118293}"/>
              </a:ext>
            </a:extLst>
          </p:cNvPr>
          <p:cNvCxnSpPr>
            <a:cxnSpLocks/>
          </p:cNvCxnSpPr>
          <p:nvPr/>
        </p:nvCxnSpPr>
        <p:spPr>
          <a:xfrm flipH="1" flipV="1">
            <a:off x="1888760" y="5272551"/>
            <a:ext cx="3062991" cy="4532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6979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Expressions and Control Flow in PHP</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fontScale="92500" lnSpcReduction="10000"/>
          </a:bodyPr>
          <a:lstStyle/>
          <a:p>
            <a:r>
              <a:rPr lang="en-US" dirty="0"/>
              <a:t>To verify this for yourself, you could enter this code:</a:t>
            </a:r>
          </a:p>
          <a:p>
            <a:endParaRPr lang="en-US"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test2.php</a:t>
            </a:r>
          </a:p>
          <a:p>
            <a:pPr marL="457200" lvl="1" indent="0">
              <a:buNone/>
            </a:pPr>
            <a:r>
              <a:rPr lang="en-US" dirty="0">
                <a:solidFill>
                  <a:srgbClr val="0070C0"/>
                </a:solidFill>
              </a:rPr>
              <a:t>	echo "a: [" . TRUE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"b: [" . FALSE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a:p>
            <a:endParaRPr lang="en-US" dirty="0"/>
          </a:p>
          <a:p>
            <a:pPr marL="0" indent="0">
              <a:buNone/>
            </a:pPr>
            <a:r>
              <a:rPr lang="en-US" dirty="0"/>
              <a:t>     that outputs the following:</a:t>
            </a:r>
          </a:p>
          <a:p>
            <a:endParaRPr lang="en-US" dirty="0"/>
          </a:p>
          <a:p>
            <a:pPr marL="457200" lvl="1" indent="0">
              <a:buNone/>
            </a:pPr>
            <a:r>
              <a:rPr lang="en-US" b="1" dirty="0"/>
              <a:t>a: [1]</a:t>
            </a:r>
          </a:p>
          <a:p>
            <a:pPr marL="457200" lvl="1" indent="0">
              <a:buNone/>
            </a:pPr>
            <a:r>
              <a:rPr lang="en-US" b="1" dirty="0"/>
              <a:t>b: []</a:t>
            </a:r>
          </a:p>
          <a:p>
            <a:endParaRPr lang="en-US" b="1" dirty="0"/>
          </a:p>
        </p:txBody>
      </p:sp>
    </p:spTree>
    <p:extLst>
      <p:ext uri="{BB962C8B-B14F-4D97-AF65-F5344CB8AC3E}">
        <p14:creationId xmlns:p14="http://schemas.microsoft.com/office/powerpoint/2010/main" val="3813306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Literals and Variables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The simplest form of an expression is a </a:t>
            </a:r>
            <a:r>
              <a:rPr lang="en-US" i="1" dirty="0"/>
              <a:t>literal</a:t>
            </a:r>
            <a:r>
              <a:rPr lang="en-US" dirty="0"/>
              <a:t>, which simply means something that evaluates to itself, such as the number 73 or the string "Hello". </a:t>
            </a:r>
          </a:p>
          <a:p>
            <a:endParaRPr lang="en-US" dirty="0"/>
          </a:p>
          <a:p>
            <a:r>
              <a:rPr lang="en-US" dirty="0"/>
              <a:t>An expression could also simply be a variable, which evaluates to the value that has been assigned to it.</a:t>
            </a:r>
          </a:p>
          <a:p>
            <a:endParaRPr lang="en-US" dirty="0"/>
          </a:p>
          <a:p>
            <a:pPr>
              <a:buFont typeface="Wingdings" panose="05000000000000000000" pitchFamily="2" charset="2"/>
              <a:buChar char="Ø"/>
            </a:pPr>
            <a:r>
              <a:rPr lang="en-US" dirty="0"/>
              <a:t>They are both types of expressions, because they return a value. </a:t>
            </a:r>
            <a:endParaRPr lang="en-US" dirty="0">
              <a:solidFill>
                <a:srgbClr val="0070C0"/>
              </a:solidFill>
            </a:endParaRPr>
          </a:p>
        </p:txBody>
      </p:sp>
    </p:spTree>
    <p:extLst>
      <p:ext uri="{BB962C8B-B14F-4D97-AF65-F5344CB8AC3E}">
        <p14:creationId xmlns:p14="http://schemas.microsoft.com/office/powerpoint/2010/main" val="1750849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Literals and Variables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15018"/>
          </a:xfrm>
        </p:spPr>
        <p:txBody>
          <a:bodyPr>
            <a:normAutofit fontScale="92500" lnSpcReduction="10000"/>
          </a:bodyPr>
          <a:lstStyle/>
          <a:p>
            <a:r>
              <a:rPr lang="en-US" dirty="0"/>
              <a:t>This snippet shows three literals and two variables, all of which return values, albeit of different types. </a:t>
            </a:r>
          </a:p>
          <a:p>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myname</a:t>
            </a:r>
            <a:r>
              <a:rPr lang="en-US" dirty="0">
                <a:solidFill>
                  <a:srgbClr val="0070C0"/>
                </a:solidFill>
              </a:rPr>
              <a:t> = "Brian";</a:t>
            </a:r>
          </a:p>
          <a:p>
            <a:pPr marL="457200" lvl="1" indent="0">
              <a:buNone/>
            </a:pPr>
            <a:r>
              <a:rPr lang="en-US" dirty="0">
                <a:solidFill>
                  <a:srgbClr val="0070C0"/>
                </a:solidFill>
              </a:rPr>
              <a:t>	$</a:t>
            </a:r>
            <a:r>
              <a:rPr lang="en-US" dirty="0" err="1">
                <a:solidFill>
                  <a:srgbClr val="0070C0"/>
                </a:solidFill>
              </a:rPr>
              <a:t>myage</a:t>
            </a:r>
            <a:r>
              <a:rPr lang="en-US" dirty="0">
                <a:solidFill>
                  <a:srgbClr val="0070C0"/>
                </a:solidFill>
              </a:rPr>
              <a:t> = 37;</a:t>
            </a:r>
          </a:p>
          <a:p>
            <a:pPr marL="457200" lvl="1" indent="0">
              <a:buNone/>
            </a:pPr>
            <a:endParaRPr lang="en-US" dirty="0">
              <a:solidFill>
                <a:srgbClr val="0070C0"/>
              </a:solidFill>
            </a:endParaRPr>
          </a:p>
          <a:p>
            <a:pPr marL="457200" lvl="1" indent="0">
              <a:buNone/>
            </a:pPr>
            <a:r>
              <a:rPr lang="en-US" dirty="0">
                <a:solidFill>
                  <a:srgbClr val="0070C0"/>
                </a:solidFill>
              </a:rPr>
              <a:t>	echo "a: " . 73 . "&lt;</a:t>
            </a:r>
            <a:r>
              <a:rPr lang="en-US" dirty="0" err="1">
                <a:solidFill>
                  <a:srgbClr val="0070C0"/>
                </a:solidFill>
              </a:rPr>
              <a:t>br</a:t>
            </a:r>
            <a:r>
              <a:rPr lang="en-US" dirty="0">
                <a:solidFill>
                  <a:srgbClr val="0070C0"/>
                </a:solidFill>
              </a:rPr>
              <a:t>&gt;"; 		// Numeric literal</a:t>
            </a:r>
          </a:p>
          <a:p>
            <a:pPr marL="457200" lvl="1" indent="0">
              <a:buNone/>
            </a:pPr>
            <a:r>
              <a:rPr lang="en-US" dirty="0">
                <a:solidFill>
                  <a:srgbClr val="0070C0"/>
                </a:solidFill>
              </a:rPr>
              <a:t>	echo "b: " . "Hello" . "&lt;</a:t>
            </a:r>
            <a:r>
              <a:rPr lang="en-US" dirty="0" err="1">
                <a:solidFill>
                  <a:srgbClr val="0070C0"/>
                </a:solidFill>
              </a:rPr>
              <a:t>br</a:t>
            </a:r>
            <a:r>
              <a:rPr lang="en-US" dirty="0">
                <a:solidFill>
                  <a:srgbClr val="0070C0"/>
                </a:solidFill>
              </a:rPr>
              <a:t>&gt;"; 	// String literal</a:t>
            </a:r>
          </a:p>
          <a:p>
            <a:pPr marL="457200" lvl="1" indent="0">
              <a:buNone/>
            </a:pPr>
            <a:r>
              <a:rPr lang="en-US" dirty="0">
                <a:solidFill>
                  <a:srgbClr val="0070C0"/>
                </a:solidFill>
              </a:rPr>
              <a:t>	echo "c: " . FALSE . "&lt;</a:t>
            </a:r>
            <a:r>
              <a:rPr lang="en-US" dirty="0" err="1">
                <a:solidFill>
                  <a:srgbClr val="0070C0"/>
                </a:solidFill>
              </a:rPr>
              <a:t>br</a:t>
            </a:r>
            <a:r>
              <a:rPr lang="en-US" dirty="0">
                <a:solidFill>
                  <a:srgbClr val="0070C0"/>
                </a:solidFill>
              </a:rPr>
              <a:t>&gt;"; 	// Constant literal</a:t>
            </a:r>
          </a:p>
          <a:p>
            <a:pPr marL="457200" lvl="1" indent="0">
              <a:buNone/>
            </a:pPr>
            <a:r>
              <a:rPr lang="en-US" dirty="0">
                <a:solidFill>
                  <a:srgbClr val="0070C0"/>
                </a:solidFill>
              </a:rPr>
              <a:t>	echo "d: " . $</a:t>
            </a:r>
            <a:r>
              <a:rPr lang="en-US" dirty="0" err="1">
                <a:solidFill>
                  <a:srgbClr val="0070C0"/>
                </a:solidFill>
              </a:rPr>
              <a:t>myname</a:t>
            </a:r>
            <a:r>
              <a:rPr lang="en-US" dirty="0">
                <a:solidFill>
                  <a:srgbClr val="0070C0"/>
                </a:solidFill>
              </a:rPr>
              <a:t> . "&lt;</a:t>
            </a:r>
            <a:r>
              <a:rPr lang="en-US" dirty="0" err="1">
                <a:solidFill>
                  <a:srgbClr val="0070C0"/>
                </a:solidFill>
              </a:rPr>
              <a:t>br</a:t>
            </a:r>
            <a:r>
              <a:rPr lang="en-US" dirty="0">
                <a:solidFill>
                  <a:srgbClr val="0070C0"/>
                </a:solidFill>
              </a:rPr>
              <a:t>&gt;"; 	// String variable</a:t>
            </a:r>
          </a:p>
          <a:p>
            <a:pPr marL="457200" lvl="1" indent="0">
              <a:buNone/>
            </a:pPr>
            <a:r>
              <a:rPr lang="es-ES" dirty="0">
                <a:solidFill>
                  <a:srgbClr val="0070C0"/>
                </a:solidFill>
              </a:rPr>
              <a:t>	echo "e: " . $</a:t>
            </a:r>
            <a:r>
              <a:rPr lang="es-ES" dirty="0" err="1">
                <a:solidFill>
                  <a:srgbClr val="0070C0"/>
                </a:solidFill>
              </a:rPr>
              <a:t>myage</a:t>
            </a:r>
            <a:r>
              <a:rPr lang="es-ES" dirty="0">
                <a:solidFill>
                  <a:srgbClr val="0070C0"/>
                </a:solidFill>
              </a:rPr>
              <a:t> . "&lt;</a:t>
            </a:r>
            <a:r>
              <a:rPr lang="es-ES" dirty="0" err="1">
                <a:solidFill>
                  <a:srgbClr val="0070C0"/>
                </a:solidFill>
              </a:rPr>
              <a:t>br</a:t>
            </a:r>
            <a:r>
              <a:rPr lang="es-ES" dirty="0">
                <a:solidFill>
                  <a:srgbClr val="0070C0"/>
                </a:solidFill>
              </a:rPr>
              <a:t>&gt;"; 	// </a:t>
            </a:r>
            <a:r>
              <a:rPr lang="es-ES" dirty="0" err="1">
                <a:solidFill>
                  <a:srgbClr val="0070C0"/>
                </a:solidFill>
              </a:rPr>
              <a:t>Numeric</a:t>
            </a:r>
            <a:r>
              <a:rPr lang="es-ES" dirty="0">
                <a:solidFill>
                  <a:srgbClr val="0070C0"/>
                </a:solidFill>
              </a:rPr>
              <a:t> variable</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986899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Literals and Variables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And, as you’d expect, you see a return value from all of these with the exception of c:, which evaluates to FALSE, returning nothing in the following output:</a:t>
            </a:r>
          </a:p>
          <a:p>
            <a:endParaRPr lang="en-US" dirty="0"/>
          </a:p>
          <a:p>
            <a:pPr marL="457200" lvl="1" indent="0">
              <a:buNone/>
            </a:pPr>
            <a:r>
              <a:rPr lang="en-US" b="1" dirty="0"/>
              <a:t>a: 73</a:t>
            </a:r>
          </a:p>
          <a:p>
            <a:pPr marL="457200" lvl="1" indent="0">
              <a:buNone/>
            </a:pPr>
            <a:r>
              <a:rPr lang="en-US" b="1" dirty="0"/>
              <a:t>b: Hello</a:t>
            </a:r>
          </a:p>
          <a:p>
            <a:pPr marL="457200" lvl="1" indent="0">
              <a:buNone/>
            </a:pPr>
            <a:r>
              <a:rPr lang="en-US" b="1" dirty="0"/>
              <a:t>c:</a:t>
            </a:r>
          </a:p>
          <a:p>
            <a:pPr marL="457200" lvl="1" indent="0">
              <a:buNone/>
            </a:pPr>
            <a:r>
              <a:rPr lang="en-US" b="1" dirty="0"/>
              <a:t>d: Brian</a:t>
            </a:r>
          </a:p>
          <a:p>
            <a:pPr marL="457200" lvl="1" indent="0">
              <a:buNone/>
            </a:pPr>
            <a:r>
              <a:rPr lang="en-US" b="1" dirty="0"/>
              <a:t>e: 37</a:t>
            </a:r>
          </a:p>
        </p:txBody>
      </p:sp>
    </p:spTree>
    <p:extLst>
      <p:ext uri="{BB962C8B-B14F-4D97-AF65-F5344CB8AC3E}">
        <p14:creationId xmlns:p14="http://schemas.microsoft.com/office/powerpoint/2010/main" val="1574505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Literals and Variables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4"/>
            <a:ext cx="10515600" cy="4800027"/>
          </a:xfrm>
        </p:spPr>
        <p:txBody>
          <a:bodyPr>
            <a:normAutofit lnSpcReduction="10000"/>
          </a:bodyPr>
          <a:lstStyle/>
          <a:p>
            <a:r>
              <a:rPr lang="en-US" dirty="0"/>
              <a:t>In conjunction with operators, it’s possible to create more-complex expressions that evaluate to useful results.</a:t>
            </a:r>
          </a:p>
          <a:p>
            <a:pPr>
              <a:buFont typeface="Wingdings" panose="05000000000000000000" pitchFamily="2" charset="2"/>
              <a:buChar char="Ø"/>
            </a:pPr>
            <a:r>
              <a:rPr lang="en-US" dirty="0"/>
              <a:t>When you combine assignment or control-flow constructs with expressions, the result is a </a:t>
            </a:r>
            <a:r>
              <a:rPr lang="en-US" b="1" i="1" dirty="0"/>
              <a:t>statement</a:t>
            </a:r>
            <a:r>
              <a:rPr lang="en-US" dirty="0"/>
              <a:t>. </a:t>
            </a:r>
          </a:p>
          <a:p>
            <a:pPr marL="0" indent="0">
              <a:buNone/>
            </a:pPr>
            <a:endParaRPr lang="en-US" dirty="0"/>
          </a:p>
          <a:p>
            <a:pPr marL="457200" lvl="1" indent="0">
              <a:buNone/>
            </a:pPr>
            <a:r>
              <a:rPr lang="en-US" b="1" dirty="0">
                <a:solidFill>
                  <a:srgbClr val="0070C0"/>
                </a:solidFill>
              </a:rPr>
              <a:t>&lt;?</a:t>
            </a:r>
            <a:r>
              <a:rPr lang="en-US" b="1" dirty="0" err="1">
                <a:solidFill>
                  <a:srgbClr val="0070C0"/>
                </a:solidFill>
              </a:rPr>
              <a:t>php</a:t>
            </a:r>
            <a:endParaRPr lang="en-US" b="1" dirty="0">
              <a:solidFill>
                <a:srgbClr val="0070C0"/>
              </a:solidFill>
            </a:endParaRPr>
          </a:p>
          <a:p>
            <a:pPr marL="457200" lvl="1" indent="0">
              <a:buNone/>
            </a:pPr>
            <a:r>
              <a:rPr lang="en-US" b="1" dirty="0">
                <a:solidFill>
                  <a:srgbClr val="0070C0"/>
                </a:solidFill>
              </a:rPr>
              <a:t>	$</a:t>
            </a:r>
            <a:r>
              <a:rPr lang="en-US" b="1" dirty="0" err="1">
                <a:solidFill>
                  <a:srgbClr val="0070C0"/>
                </a:solidFill>
              </a:rPr>
              <a:t>days_to_new_year</a:t>
            </a:r>
            <a:r>
              <a:rPr lang="en-US" b="1" dirty="0">
                <a:solidFill>
                  <a:srgbClr val="0070C0"/>
                </a:solidFill>
              </a:rPr>
              <a:t> = 366 - $</a:t>
            </a:r>
            <a:r>
              <a:rPr lang="en-US" b="1" dirty="0" err="1">
                <a:solidFill>
                  <a:srgbClr val="0070C0"/>
                </a:solidFill>
              </a:rPr>
              <a:t>day_number</a:t>
            </a:r>
            <a:r>
              <a:rPr lang="en-US" b="1" dirty="0">
                <a:solidFill>
                  <a:srgbClr val="0070C0"/>
                </a:solidFill>
              </a:rPr>
              <a:t>; // </a:t>
            </a:r>
            <a:r>
              <a:rPr lang="en-US" dirty="0">
                <a:solidFill>
                  <a:srgbClr val="0070C0"/>
                </a:solidFill>
              </a:rPr>
              <a:t>Expression</a:t>
            </a:r>
          </a:p>
          <a:p>
            <a:pPr marL="457200" lvl="1" indent="0">
              <a:buNone/>
            </a:pPr>
            <a:r>
              <a:rPr lang="en-US" b="1" dirty="0">
                <a:solidFill>
                  <a:srgbClr val="0070C0"/>
                </a:solidFill>
              </a:rPr>
              <a:t>	if ($</a:t>
            </a:r>
            <a:r>
              <a:rPr lang="en-US" b="1" dirty="0" err="1">
                <a:solidFill>
                  <a:srgbClr val="0070C0"/>
                </a:solidFill>
              </a:rPr>
              <a:t>days_to_new_year</a:t>
            </a:r>
            <a:r>
              <a:rPr lang="en-US" b="1" dirty="0">
                <a:solidFill>
                  <a:srgbClr val="0070C0"/>
                </a:solidFill>
              </a:rPr>
              <a:t> &lt; 30)</a:t>
            </a:r>
          </a:p>
          <a:p>
            <a:pPr marL="457200" lvl="1" indent="0">
              <a:buNone/>
            </a:pPr>
            <a:r>
              <a:rPr lang="en-US" b="1" dirty="0">
                <a:solidFill>
                  <a:srgbClr val="0070C0"/>
                </a:solidFill>
              </a:rPr>
              <a:t>	{</a:t>
            </a:r>
          </a:p>
          <a:p>
            <a:pPr marL="457200" lvl="1" indent="0">
              <a:buNone/>
            </a:pPr>
            <a:r>
              <a:rPr lang="en-US" b="1" dirty="0">
                <a:solidFill>
                  <a:srgbClr val="0070C0"/>
                </a:solidFill>
              </a:rPr>
              <a:t>		echo "Not long now till new year"; // </a:t>
            </a:r>
            <a:r>
              <a:rPr lang="en-US" dirty="0">
                <a:solidFill>
                  <a:srgbClr val="0070C0"/>
                </a:solidFill>
              </a:rPr>
              <a:t>Statement</a:t>
            </a:r>
          </a:p>
          <a:p>
            <a:pPr marL="457200" lvl="1" indent="0">
              <a:buNone/>
            </a:pPr>
            <a:r>
              <a:rPr lang="en-US" b="1" dirty="0">
                <a:solidFill>
                  <a:srgbClr val="0070C0"/>
                </a:solidFill>
              </a:rPr>
              <a:t>	}</a:t>
            </a:r>
          </a:p>
          <a:p>
            <a:pPr marL="457200" lvl="1" indent="0">
              <a:buNone/>
            </a:pPr>
            <a:r>
              <a:rPr lang="en-US" b="1" dirty="0">
                <a:solidFill>
                  <a:srgbClr val="0070C0"/>
                </a:solidFill>
              </a:rPr>
              <a:t>?&gt;</a:t>
            </a:r>
          </a:p>
        </p:txBody>
      </p:sp>
    </p:spTree>
    <p:extLst>
      <p:ext uri="{BB962C8B-B14F-4D97-AF65-F5344CB8AC3E}">
        <p14:creationId xmlns:p14="http://schemas.microsoft.com/office/powerpoint/2010/main" val="3084898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PHP offers a lot of powerful operators that range from arithmetic, string, and logical operators to assignment, comparison, and more</a:t>
            </a:r>
            <a:endParaRPr lang="en-US" b="1" dirty="0">
              <a:solidFill>
                <a:srgbClr val="0070C0"/>
              </a:solidFill>
            </a:endParaRPr>
          </a:p>
        </p:txBody>
      </p:sp>
      <p:pic>
        <p:nvPicPr>
          <p:cNvPr id="4" name="Picture 3">
            <a:extLst>
              <a:ext uri="{FF2B5EF4-FFF2-40B4-BE49-F238E27FC236}">
                <a16:creationId xmlns:a16="http://schemas.microsoft.com/office/drawing/2014/main" id="{982B6575-0287-4B74-AA42-5786BD60A467}"/>
              </a:ext>
            </a:extLst>
          </p:cNvPr>
          <p:cNvPicPr>
            <a:picLocks noChangeAspect="1"/>
          </p:cNvPicPr>
          <p:nvPr/>
        </p:nvPicPr>
        <p:blipFill>
          <a:blip r:embed="rId3"/>
          <a:stretch>
            <a:fillRect/>
          </a:stretch>
        </p:blipFill>
        <p:spPr>
          <a:xfrm>
            <a:off x="2923082" y="2795627"/>
            <a:ext cx="5941804" cy="4062373"/>
          </a:xfrm>
          <a:prstGeom prst="rect">
            <a:avLst/>
          </a:prstGeom>
        </p:spPr>
      </p:pic>
    </p:spTree>
    <p:extLst>
      <p:ext uri="{BB962C8B-B14F-4D97-AF65-F5344CB8AC3E}">
        <p14:creationId xmlns:p14="http://schemas.microsoft.com/office/powerpoint/2010/main" val="1297321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Each operator takes a different number of operands:</a:t>
            </a:r>
          </a:p>
          <a:p>
            <a:endParaRPr lang="en-US" dirty="0"/>
          </a:p>
          <a:p>
            <a:pPr marL="457200" lvl="1" indent="0">
              <a:buNone/>
            </a:pPr>
            <a:r>
              <a:rPr lang="en-US" b="1" i="1" dirty="0"/>
              <a:t>Unary</a:t>
            </a:r>
            <a:r>
              <a:rPr lang="en-US" i="1" dirty="0"/>
              <a:t> </a:t>
            </a:r>
            <a:r>
              <a:rPr lang="en-US" dirty="0"/>
              <a:t>operators, such as incrementing ($a++) or negation (-$a), which take a single operand.</a:t>
            </a:r>
          </a:p>
          <a:p>
            <a:pPr marL="457200" lvl="1" indent="0">
              <a:buNone/>
            </a:pPr>
            <a:endParaRPr lang="en-US" dirty="0"/>
          </a:p>
          <a:p>
            <a:pPr marL="457200" lvl="1" indent="0">
              <a:buNone/>
            </a:pPr>
            <a:r>
              <a:rPr lang="en-US" b="1" i="1" dirty="0"/>
              <a:t>Binary</a:t>
            </a:r>
            <a:r>
              <a:rPr lang="en-US" i="1" dirty="0"/>
              <a:t> </a:t>
            </a:r>
            <a:r>
              <a:rPr lang="en-US" dirty="0"/>
              <a:t>operators, which represent the bulk of PHP operators, including addition, subtraction, multiplication, and division.</a:t>
            </a:r>
          </a:p>
          <a:p>
            <a:pPr marL="457200" lvl="1" indent="0">
              <a:buNone/>
            </a:pPr>
            <a:endParaRPr lang="en-US" dirty="0"/>
          </a:p>
          <a:p>
            <a:pPr marL="457200" lvl="1" indent="0">
              <a:buNone/>
            </a:pPr>
            <a:r>
              <a:rPr lang="en-US" dirty="0"/>
              <a:t>One </a:t>
            </a:r>
            <a:r>
              <a:rPr lang="en-US" b="1" i="1" dirty="0"/>
              <a:t>ternary</a:t>
            </a:r>
            <a:r>
              <a:rPr lang="en-US" i="1" dirty="0"/>
              <a:t> </a:t>
            </a:r>
            <a:r>
              <a:rPr lang="en-US" dirty="0"/>
              <a:t>operator, which takes the form </a:t>
            </a:r>
            <a:r>
              <a:rPr lang="en-US" b="1" dirty="0">
                <a:solidFill>
                  <a:srgbClr val="0070C0"/>
                </a:solidFill>
              </a:rPr>
              <a:t>? x : y</a:t>
            </a:r>
            <a:r>
              <a:rPr lang="en-US" dirty="0"/>
              <a:t>. It’s a “single-line if statement” that chooses between two expressions, depending on the result of a third one.</a:t>
            </a:r>
            <a:endParaRPr lang="en-US" b="1" dirty="0">
              <a:solidFill>
                <a:srgbClr val="0070C0"/>
              </a:solidFill>
            </a:endParaRPr>
          </a:p>
        </p:txBody>
      </p:sp>
    </p:spTree>
    <p:extLst>
      <p:ext uri="{BB962C8B-B14F-4D97-AF65-F5344CB8AC3E}">
        <p14:creationId xmlns:p14="http://schemas.microsoft.com/office/powerpoint/2010/main" val="3775884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Precedence of PHP operators (high to low):</a:t>
            </a:r>
            <a:endParaRPr lang="en-US" b="1" dirty="0">
              <a:solidFill>
                <a:srgbClr val="0070C0"/>
              </a:solidFill>
            </a:endParaRPr>
          </a:p>
        </p:txBody>
      </p:sp>
      <p:pic>
        <p:nvPicPr>
          <p:cNvPr id="4" name="Picture 3">
            <a:extLst>
              <a:ext uri="{FF2B5EF4-FFF2-40B4-BE49-F238E27FC236}">
                <a16:creationId xmlns:a16="http://schemas.microsoft.com/office/drawing/2014/main" id="{C8B77D70-BA77-418F-A59E-CC62D622EBB2}"/>
              </a:ext>
            </a:extLst>
          </p:cNvPr>
          <p:cNvPicPr>
            <a:picLocks noChangeAspect="1"/>
          </p:cNvPicPr>
          <p:nvPr/>
        </p:nvPicPr>
        <p:blipFill>
          <a:blip r:embed="rId3"/>
          <a:stretch>
            <a:fillRect/>
          </a:stretch>
        </p:blipFill>
        <p:spPr>
          <a:xfrm>
            <a:off x="242441" y="3028012"/>
            <a:ext cx="5853559" cy="3495441"/>
          </a:xfrm>
          <a:prstGeom prst="rect">
            <a:avLst/>
          </a:prstGeom>
        </p:spPr>
      </p:pic>
      <p:pic>
        <p:nvPicPr>
          <p:cNvPr id="5" name="Picture 4">
            <a:extLst>
              <a:ext uri="{FF2B5EF4-FFF2-40B4-BE49-F238E27FC236}">
                <a16:creationId xmlns:a16="http://schemas.microsoft.com/office/drawing/2014/main" id="{725A0477-7716-4F7E-8255-C38B6F817F01}"/>
              </a:ext>
            </a:extLst>
          </p:cNvPr>
          <p:cNvPicPr>
            <a:picLocks noChangeAspect="1"/>
          </p:cNvPicPr>
          <p:nvPr/>
        </p:nvPicPr>
        <p:blipFill>
          <a:blip r:embed="rId4"/>
          <a:stretch>
            <a:fillRect/>
          </a:stretch>
        </p:blipFill>
        <p:spPr>
          <a:xfrm>
            <a:off x="6489997" y="3028012"/>
            <a:ext cx="5702003" cy="3495441"/>
          </a:xfrm>
          <a:prstGeom prst="rect">
            <a:avLst/>
          </a:prstGeom>
        </p:spPr>
      </p:pic>
    </p:spTree>
    <p:extLst>
      <p:ext uri="{BB962C8B-B14F-4D97-AF65-F5344CB8AC3E}">
        <p14:creationId xmlns:p14="http://schemas.microsoft.com/office/powerpoint/2010/main" val="3768112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Relational Operators</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Relational operators test two operands and return a Boolean result of either TRUE or FALSE. </a:t>
            </a:r>
          </a:p>
          <a:p>
            <a:endParaRPr lang="en-US" dirty="0"/>
          </a:p>
          <a:p>
            <a:r>
              <a:rPr lang="en-US" dirty="0"/>
              <a:t>There are three types of relational operators: </a:t>
            </a:r>
            <a:r>
              <a:rPr lang="en-US" b="1" i="1" dirty="0"/>
              <a:t>equality</a:t>
            </a:r>
            <a:r>
              <a:rPr lang="en-US" dirty="0"/>
              <a:t>, </a:t>
            </a:r>
            <a:r>
              <a:rPr lang="en-US" b="1" i="1" dirty="0"/>
              <a:t>comparison</a:t>
            </a:r>
            <a:r>
              <a:rPr lang="en-US" dirty="0"/>
              <a:t>, and </a:t>
            </a:r>
            <a:r>
              <a:rPr lang="en-US" b="1" i="1" dirty="0"/>
              <a:t>logical</a:t>
            </a:r>
            <a:endParaRPr lang="en-US" dirty="0"/>
          </a:p>
        </p:txBody>
      </p:sp>
    </p:spTree>
    <p:extLst>
      <p:ext uri="{BB962C8B-B14F-4D97-AF65-F5344CB8AC3E}">
        <p14:creationId xmlns:p14="http://schemas.microsoft.com/office/powerpoint/2010/main" val="279869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 Scope</a:t>
            </a:r>
          </a:p>
        </p:txBody>
      </p:sp>
      <p:sp>
        <p:nvSpPr>
          <p:cNvPr id="3" name="Content Placeholder 2"/>
          <p:cNvSpPr>
            <a:spLocks noGrp="1"/>
          </p:cNvSpPr>
          <p:nvPr>
            <p:ph idx="1"/>
          </p:nvPr>
        </p:nvSpPr>
        <p:spPr>
          <a:xfrm>
            <a:off x="838200" y="1825625"/>
            <a:ext cx="10696575" cy="4832350"/>
          </a:xfrm>
        </p:spPr>
        <p:txBody>
          <a:bodyPr>
            <a:normAutofit fontScale="92500" lnSpcReduction="1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$temp = "The date is ";</a:t>
            </a:r>
          </a:p>
          <a:p>
            <a:pPr marL="457200" lvl="1" indent="0">
              <a:buNone/>
            </a:pPr>
            <a:r>
              <a:rPr lang="en-US" dirty="0">
                <a:solidFill>
                  <a:srgbClr val="0070C0"/>
                </a:solidFill>
              </a:rPr>
              <a:t>    echo </a:t>
            </a:r>
            <a:r>
              <a:rPr lang="en-US" dirty="0" err="1">
                <a:solidFill>
                  <a:srgbClr val="0070C0"/>
                </a:solidFill>
              </a:rPr>
              <a:t>longdate</a:t>
            </a:r>
            <a:r>
              <a:rPr lang="en-US" dirty="0">
                <a:solidFill>
                  <a:srgbClr val="0070C0"/>
                </a:solidFill>
              </a:rPr>
              <a:t>(time());</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longdate</a:t>
            </a:r>
            <a:r>
              <a:rPr lang="en-US" dirty="0">
                <a:solidFill>
                  <a:srgbClr val="0070C0"/>
                </a:solidFill>
              </a:rPr>
              <a:t>($timestamp)</a:t>
            </a:r>
          </a:p>
          <a:p>
            <a:pPr marL="457200" lvl="1" indent="0">
              <a:buNone/>
            </a:pPr>
            <a:r>
              <a:rPr lang="en-US" dirty="0">
                <a:solidFill>
                  <a:srgbClr val="0070C0"/>
                </a:solidFill>
              </a:rPr>
              <a:t>    {</a:t>
            </a:r>
          </a:p>
          <a:p>
            <a:pPr marL="457200" lvl="1" indent="0">
              <a:buNone/>
            </a:pPr>
            <a:r>
              <a:rPr lang="en-US" dirty="0">
                <a:solidFill>
                  <a:srgbClr val="0070C0"/>
                </a:solidFill>
              </a:rPr>
              <a:t>        return $temp . date("l F </a:t>
            </a:r>
            <a:r>
              <a:rPr lang="en-US" dirty="0" err="1">
                <a:solidFill>
                  <a:srgbClr val="0070C0"/>
                </a:solidFill>
              </a:rPr>
              <a:t>jS</a:t>
            </a:r>
            <a:r>
              <a:rPr lang="en-US" dirty="0">
                <a:solidFill>
                  <a:srgbClr val="0070C0"/>
                </a:solidFill>
              </a:rPr>
              <a:t> Y", $timestamp);</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GB" sz="1200" i="1" dirty="0"/>
          </a:p>
          <a:p>
            <a:r>
              <a:rPr lang="en-US" dirty="0"/>
              <a:t>Here $temp has been created </a:t>
            </a:r>
            <a:r>
              <a:rPr lang="en-US" i="1" dirty="0"/>
              <a:t>before </a:t>
            </a:r>
            <a:r>
              <a:rPr lang="en-US" dirty="0"/>
              <a:t>we call the </a:t>
            </a:r>
            <a:r>
              <a:rPr lang="en-US" dirty="0" err="1"/>
              <a:t>longdate</a:t>
            </a:r>
            <a:r>
              <a:rPr lang="en-US" dirty="0"/>
              <a:t> function.</a:t>
            </a:r>
          </a:p>
          <a:p>
            <a:pPr>
              <a:buFont typeface="Courier New" panose="02070309020205020404" pitchFamily="49" charset="0"/>
              <a:buChar char="o"/>
            </a:pPr>
            <a:r>
              <a:rPr lang="en-US" dirty="0"/>
              <a:t>However, because $temp was neither created within the </a:t>
            </a:r>
            <a:r>
              <a:rPr lang="en-US" dirty="0" err="1"/>
              <a:t>longdate</a:t>
            </a:r>
            <a:r>
              <a:rPr lang="en-US" dirty="0"/>
              <a:t> function nor passed to it as a parameter, </a:t>
            </a:r>
            <a:r>
              <a:rPr lang="en-US" dirty="0" err="1"/>
              <a:t>longdate</a:t>
            </a:r>
            <a:r>
              <a:rPr lang="en-US" dirty="0"/>
              <a:t> cannot access it. Therefore, this code snippet outputs only the date, not the preceding text</a:t>
            </a:r>
            <a:endParaRPr lang="en-GB" sz="1200" i="1" dirty="0"/>
          </a:p>
          <a:p>
            <a:endParaRPr lang="en-GB" sz="1200" i="1" dirty="0"/>
          </a:p>
        </p:txBody>
      </p:sp>
    </p:spTree>
    <p:extLst>
      <p:ext uri="{BB962C8B-B14F-4D97-AF65-F5344CB8AC3E}">
        <p14:creationId xmlns:p14="http://schemas.microsoft.com/office/powerpoint/2010/main" val="44359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Equality</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lnSpcReduction="10000"/>
          </a:bodyPr>
          <a:lstStyle/>
          <a:p>
            <a:pPr marL="0" indent="0">
              <a:buNone/>
            </a:pPr>
            <a:r>
              <a:rPr lang="en-US" dirty="0"/>
              <a:t>The equality operator is</a:t>
            </a:r>
            <a:r>
              <a:rPr lang="en-US" b="1" dirty="0"/>
              <a:t> </a:t>
            </a:r>
            <a:r>
              <a:rPr lang="en-US" b="1" dirty="0">
                <a:solidFill>
                  <a:srgbClr val="0070C0"/>
                </a:solidFill>
              </a:rPr>
              <a:t>==</a:t>
            </a:r>
            <a:r>
              <a:rPr lang="en-US" b="1" dirty="0"/>
              <a:t> </a:t>
            </a:r>
            <a:r>
              <a:rPr lang="en-US" dirty="0"/>
              <a:t>(two equals signs). </a:t>
            </a:r>
          </a:p>
          <a:p>
            <a:pPr lvl="1">
              <a:buFont typeface="Courier New" panose="02070309020205020404" pitchFamily="49" charset="0"/>
              <a:buChar char="o"/>
            </a:pPr>
            <a:r>
              <a:rPr lang="en-US" dirty="0"/>
              <a:t>It is important not to confuse it with the = (single equals sign) assignment operator. </a:t>
            </a:r>
          </a:p>
          <a:p>
            <a:endParaRPr lang="en-US" b="1"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$month = "March";</a:t>
            </a:r>
          </a:p>
          <a:p>
            <a:pPr marL="457200" lvl="1" indent="0">
              <a:buNone/>
            </a:pPr>
            <a:r>
              <a:rPr lang="en-US" dirty="0">
                <a:solidFill>
                  <a:srgbClr val="0070C0"/>
                </a:solidFill>
              </a:rPr>
              <a:t>	if ($month == "March") echo "It's springtime";</a:t>
            </a:r>
          </a:p>
          <a:p>
            <a:pPr marL="457200" lvl="1" indent="0">
              <a:buNone/>
            </a:pPr>
            <a:r>
              <a:rPr lang="en-US" dirty="0">
                <a:solidFill>
                  <a:srgbClr val="0070C0"/>
                </a:solidFill>
              </a:rPr>
              <a:t>?&gt;</a:t>
            </a:r>
          </a:p>
          <a:p>
            <a:endParaRPr lang="en-US" dirty="0"/>
          </a:p>
          <a:p>
            <a:r>
              <a:rPr lang="en-US" dirty="0"/>
              <a:t>As you see, by returning either TRUE or FALSE, the equality operator enables you to test for conditions using, for example, an if statement. </a:t>
            </a:r>
            <a:endParaRPr lang="en-US" b="1" dirty="0">
              <a:solidFill>
                <a:srgbClr val="0070C0"/>
              </a:solidFill>
            </a:endParaRPr>
          </a:p>
        </p:txBody>
      </p:sp>
    </p:spTree>
    <p:extLst>
      <p:ext uri="{BB962C8B-B14F-4D97-AF65-F5344CB8AC3E}">
        <p14:creationId xmlns:p14="http://schemas.microsoft.com/office/powerpoint/2010/main" val="4001107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Equality</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a:bodyPr>
          <a:lstStyle/>
          <a:p>
            <a:r>
              <a:rPr lang="en-US" dirty="0"/>
              <a:t>But that’s not the whole story, because PHP is a loosely typed language. </a:t>
            </a:r>
          </a:p>
          <a:p>
            <a:endParaRPr lang="en-US" dirty="0"/>
          </a:p>
          <a:p>
            <a:pPr>
              <a:buFont typeface="Wingdings" panose="05000000000000000000" pitchFamily="2" charset="2"/>
              <a:buChar char="Ø"/>
            </a:pPr>
            <a:r>
              <a:rPr lang="en-US" dirty="0"/>
              <a:t>If the two operands of an equality expression are of different types, PHP will convert them to whatever type makes the best sense to it.</a:t>
            </a:r>
          </a:p>
          <a:p>
            <a:endParaRPr lang="en-US" b="1" dirty="0">
              <a:solidFill>
                <a:srgbClr val="0070C0"/>
              </a:solidFill>
            </a:endParaRPr>
          </a:p>
          <a:p>
            <a:pPr marL="457200" lvl="1" indent="0">
              <a:buNone/>
            </a:pPr>
            <a:r>
              <a:rPr lang="en-US" dirty="0"/>
              <a:t>For example, any strings composed entirely of numbers will be converted to numbers whenever compared with a number.</a:t>
            </a:r>
            <a:endParaRPr lang="en-US" b="1" dirty="0">
              <a:solidFill>
                <a:srgbClr val="0070C0"/>
              </a:solidFill>
            </a:endParaRPr>
          </a:p>
        </p:txBody>
      </p:sp>
    </p:spTree>
    <p:extLst>
      <p:ext uri="{BB962C8B-B14F-4D97-AF65-F5344CB8AC3E}">
        <p14:creationId xmlns:p14="http://schemas.microsoft.com/office/powerpoint/2010/main" val="1529056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Equality</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4"/>
            <a:ext cx="10515600" cy="4904959"/>
          </a:xfrm>
        </p:spPr>
        <p:txBody>
          <a:bodyPr>
            <a:normAutofit fontScale="92500" lnSpcReduction="10000"/>
          </a:bodyPr>
          <a:lstStyle/>
          <a:p>
            <a:r>
              <a:rPr lang="en-US" dirty="0"/>
              <a:t>Here, $a and $b are two different strings, and we would therefore expect neither of the if statements to output a result.</a:t>
            </a:r>
          </a:p>
          <a:p>
            <a:pPr marL="457200" lvl="1" indent="0">
              <a:buNone/>
            </a:pPr>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"1000";</a:t>
            </a:r>
          </a:p>
          <a:p>
            <a:pPr marL="457200" lvl="1" indent="0">
              <a:buNone/>
            </a:pPr>
            <a:r>
              <a:rPr lang="en-US" dirty="0">
                <a:solidFill>
                  <a:srgbClr val="0070C0"/>
                </a:solidFill>
              </a:rPr>
              <a:t>	$b = "+1000";</a:t>
            </a:r>
          </a:p>
          <a:p>
            <a:pPr marL="457200" lvl="1" indent="0">
              <a:buNone/>
            </a:pPr>
            <a:r>
              <a:rPr lang="en-US" dirty="0">
                <a:solidFill>
                  <a:srgbClr val="0070C0"/>
                </a:solidFill>
              </a:rPr>
              <a:t>	if ($a == $b) echo "1";</a:t>
            </a:r>
          </a:p>
          <a:p>
            <a:pPr marL="457200" lvl="1" indent="0">
              <a:buNone/>
            </a:pPr>
            <a:r>
              <a:rPr lang="en-US" dirty="0">
                <a:solidFill>
                  <a:srgbClr val="0070C0"/>
                </a:solidFill>
              </a:rPr>
              <a:t>	if ($a === $b) echo "2";</a:t>
            </a:r>
          </a:p>
          <a:p>
            <a:pPr marL="457200" lvl="1" indent="0">
              <a:buNone/>
            </a:pPr>
            <a:r>
              <a:rPr lang="en-US" dirty="0">
                <a:solidFill>
                  <a:srgbClr val="0070C0"/>
                </a:solidFill>
              </a:rPr>
              <a:t>?&gt;</a:t>
            </a:r>
          </a:p>
          <a:p>
            <a:pPr marL="457200" lvl="1" indent="0">
              <a:buNone/>
            </a:pPr>
            <a:endParaRPr lang="en-US" dirty="0">
              <a:solidFill>
                <a:srgbClr val="0070C0"/>
              </a:solidFill>
            </a:endParaRPr>
          </a:p>
          <a:p>
            <a:r>
              <a:rPr lang="en-US" dirty="0"/>
              <a:t>However, if you run the example, you will see that it outputs the number 1, which means that the first if statement evaluated to TRUE. </a:t>
            </a:r>
          </a:p>
          <a:p>
            <a:pPr>
              <a:buFont typeface="Courier New" panose="02070309020205020404" pitchFamily="49" charset="0"/>
              <a:buChar char="o"/>
            </a:pPr>
            <a:r>
              <a:rPr lang="en-US" dirty="0"/>
              <a:t>This is because both strings were first converted to numbers, and 1000 is the same numerical value as +1000.</a:t>
            </a:r>
            <a:endParaRPr lang="en-US" b="1" dirty="0">
              <a:solidFill>
                <a:srgbClr val="0070C0"/>
              </a:solidFill>
            </a:endParaRPr>
          </a:p>
        </p:txBody>
      </p:sp>
    </p:spTree>
    <p:extLst>
      <p:ext uri="{BB962C8B-B14F-4D97-AF65-F5344CB8AC3E}">
        <p14:creationId xmlns:p14="http://schemas.microsoft.com/office/powerpoint/2010/main" val="440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Equality</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p:txBody>
          <a:bodyPr>
            <a:normAutofit fontScale="85000" lnSpcReduction="20000"/>
          </a:bodyPr>
          <a:lstStyle/>
          <a:p>
            <a:r>
              <a:rPr lang="en-US" dirty="0"/>
              <a:t>Here, $a and $b are two different strings, and we would therefore expect neither of the if statements to output a result.</a:t>
            </a:r>
          </a:p>
          <a:p>
            <a:pPr marL="457200" lvl="1" indent="0">
              <a:buNone/>
            </a:pPr>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"1000";</a:t>
            </a:r>
          </a:p>
          <a:p>
            <a:pPr marL="457200" lvl="1" indent="0">
              <a:buNone/>
            </a:pPr>
            <a:r>
              <a:rPr lang="en-US" dirty="0">
                <a:solidFill>
                  <a:srgbClr val="0070C0"/>
                </a:solidFill>
              </a:rPr>
              <a:t>	$b = "+1000";</a:t>
            </a:r>
          </a:p>
          <a:p>
            <a:pPr marL="457200" lvl="1" indent="0">
              <a:buNone/>
            </a:pPr>
            <a:r>
              <a:rPr lang="en-US" dirty="0">
                <a:solidFill>
                  <a:srgbClr val="0070C0"/>
                </a:solidFill>
              </a:rPr>
              <a:t>	if ($a == $b) echo "1";</a:t>
            </a:r>
          </a:p>
          <a:p>
            <a:pPr marL="457200" lvl="1" indent="0">
              <a:buNone/>
            </a:pPr>
            <a:r>
              <a:rPr lang="en-US" dirty="0">
                <a:solidFill>
                  <a:srgbClr val="0070C0"/>
                </a:solidFill>
              </a:rPr>
              <a:t>	if ($a </a:t>
            </a:r>
            <a:r>
              <a:rPr lang="en-US" b="1" dirty="0">
                <a:solidFill>
                  <a:srgbClr val="0070C0"/>
                </a:solidFill>
              </a:rPr>
              <a:t>===</a:t>
            </a:r>
            <a:r>
              <a:rPr lang="en-US" dirty="0">
                <a:solidFill>
                  <a:srgbClr val="0070C0"/>
                </a:solidFill>
              </a:rPr>
              <a:t> $b) echo "2";</a:t>
            </a:r>
          </a:p>
          <a:p>
            <a:pPr marL="457200" lvl="1" indent="0">
              <a:buNone/>
            </a:pPr>
            <a:r>
              <a:rPr lang="en-US" dirty="0">
                <a:solidFill>
                  <a:srgbClr val="0070C0"/>
                </a:solidFill>
              </a:rPr>
              <a:t>?&gt;</a:t>
            </a:r>
          </a:p>
          <a:p>
            <a:pPr marL="457200" lvl="1" indent="0">
              <a:buNone/>
            </a:pPr>
            <a:endParaRPr lang="en-US" dirty="0">
              <a:solidFill>
                <a:srgbClr val="0070C0"/>
              </a:solidFill>
            </a:endParaRPr>
          </a:p>
          <a:p>
            <a:r>
              <a:rPr lang="en-US" dirty="0"/>
              <a:t>In contrast, the second if statement uses the </a:t>
            </a:r>
            <a:r>
              <a:rPr lang="en-US" b="1" i="1" dirty="0"/>
              <a:t>identity</a:t>
            </a:r>
            <a:r>
              <a:rPr lang="en-US" i="1" dirty="0"/>
              <a:t> </a:t>
            </a:r>
            <a:r>
              <a:rPr lang="en-US" dirty="0"/>
              <a:t>operator—three equals signs in a row—which prevents PHP from automatically converting types. </a:t>
            </a:r>
          </a:p>
          <a:p>
            <a:pPr>
              <a:buFont typeface="Courier New" panose="02070309020205020404" pitchFamily="49" charset="0"/>
              <a:buChar char="o"/>
            </a:pPr>
            <a:r>
              <a:rPr lang="en-US" dirty="0"/>
              <a:t>$a and $b are therefore compared as strings and are found to be different, so nothing is output.</a:t>
            </a:r>
            <a:endParaRPr lang="en-US" b="1" dirty="0">
              <a:solidFill>
                <a:srgbClr val="0070C0"/>
              </a:solidFill>
            </a:endParaRPr>
          </a:p>
        </p:txBody>
      </p:sp>
    </p:spTree>
    <p:extLst>
      <p:ext uri="{BB962C8B-B14F-4D97-AF65-F5344CB8AC3E}">
        <p14:creationId xmlns:p14="http://schemas.microsoft.com/office/powerpoint/2010/main" val="2634771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96D-E94B-4E94-93B7-3B7028F0EC88}"/>
              </a:ext>
            </a:extLst>
          </p:cNvPr>
          <p:cNvSpPr>
            <a:spLocks noGrp="1"/>
          </p:cNvSpPr>
          <p:nvPr>
            <p:ph type="title"/>
          </p:nvPr>
        </p:nvSpPr>
        <p:spPr/>
        <p:txBody>
          <a:bodyPr/>
          <a:lstStyle/>
          <a:p>
            <a:r>
              <a:rPr lang="en-US" dirty="0"/>
              <a:t>Equality</a:t>
            </a:r>
          </a:p>
        </p:txBody>
      </p:sp>
      <p:sp>
        <p:nvSpPr>
          <p:cNvPr id="3" name="Content Placeholder 2">
            <a:extLst>
              <a:ext uri="{FF2B5EF4-FFF2-40B4-BE49-F238E27FC236}">
                <a16:creationId xmlns:a16="http://schemas.microsoft.com/office/drawing/2014/main" id="{0BA3B4A5-F2B4-441C-9A31-3AB9B7E069E9}"/>
              </a:ext>
            </a:extLst>
          </p:cNvPr>
          <p:cNvSpPr>
            <a:spLocks noGrp="1"/>
          </p:cNvSpPr>
          <p:nvPr>
            <p:ph idx="1"/>
          </p:nvPr>
        </p:nvSpPr>
        <p:spPr>
          <a:xfrm>
            <a:off x="838200" y="1825625"/>
            <a:ext cx="10515600" cy="4874978"/>
          </a:xfrm>
        </p:spPr>
        <p:txBody>
          <a:bodyPr>
            <a:normAutofit fontScale="85000" lnSpcReduction="20000"/>
          </a:bodyPr>
          <a:lstStyle/>
          <a:p>
            <a:r>
              <a:rPr lang="en-US" dirty="0"/>
              <a:t>In the same way that you can use the equality operator to test for operands being equal, you can test for them </a:t>
            </a:r>
            <a:r>
              <a:rPr lang="en-US" i="1" dirty="0"/>
              <a:t>not </a:t>
            </a:r>
            <a:r>
              <a:rPr lang="en-US" dirty="0"/>
              <a:t>being equal using </a:t>
            </a:r>
            <a:r>
              <a:rPr lang="en-US" b="1" dirty="0">
                <a:solidFill>
                  <a:srgbClr val="0070C0"/>
                </a:solidFill>
              </a:rPr>
              <a:t>!=</a:t>
            </a:r>
            <a:r>
              <a:rPr lang="en-US" dirty="0"/>
              <a:t>, the inequality operator.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 = "1000";</a:t>
            </a:r>
          </a:p>
          <a:p>
            <a:pPr marL="457200" lvl="1" indent="0">
              <a:buNone/>
            </a:pPr>
            <a:r>
              <a:rPr lang="en-US" dirty="0">
                <a:solidFill>
                  <a:srgbClr val="0070C0"/>
                </a:solidFill>
              </a:rPr>
              <a:t>	$b = "+1000";</a:t>
            </a:r>
          </a:p>
          <a:p>
            <a:pPr marL="457200" lvl="1" indent="0">
              <a:buNone/>
            </a:pPr>
            <a:r>
              <a:rPr lang="en-US" dirty="0">
                <a:solidFill>
                  <a:srgbClr val="0070C0"/>
                </a:solidFill>
              </a:rPr>
              <a:t>	if ($a != $b) echo "1";</a:t>
            </a:r>
          </a:p>
          <a:p>
            <a:pPr marL="457200" lvl="1" indent="0">
              <a:buNone/>
            </a:pPr>
            <a:r>
              <a:rPr lang="en-US" dirty="0">
                <a:solidFill>
                  <a:srgbClr val="0070C0"/>
                </a:solidFill>
              </a:rPr>
              <a:t>	if ($a !== $b) echo "2";</a:t>
            </a:r>
          </a:p>
          <a:p>
            <a:pPr marL="457200" lvl="1" indent="0">
              <a:buNone/>
            </a:pPr>
            <a:r>
              <a:rPr lang="en-US" dirty="0">
                <a:solidFill>
                  <a:srgbClr val="0070C0"/>
                </a:solidFill>
              </a:rPr>
              <a:t>?&gt;</a:t>
            </a:r>
          </a:p>
          <a:p>
            <a:pPr marL="0" indent="0">
              <a:buNone/>
            </a:pPr>
            <a:endParaRPr lang="en-US" dirty="0">
              <a:solidFill>
                <a:srgbClr val="0070C0"/>
              </a:solidFill>
            </a:endParaRPr>
          </a:p>
          <a:p>
            <a:r>
              <a:rPr lang="en-US" dirty="0"/>
              <a:t>As you might expect, the first if statement does not output the number 1, because the code is asking whether </a:t>
            </a:r>
            <a:r>
              <a:rPr lang="en-US" dirty="0">
                <a:solidFill>
                  <a:srgbClr val="0070C0"/>
                </a:solidFill>
              </a:rPr>
              <a:t>$a </a:t>
            </a:r>
            <a:r>
              <a:rPr lang="en-US" dirty="0"/>
              <a:t>and </a:t>
            </a:r>
            <a:r>
              <a:rPr lang="en-US" dirty="0">
                <a:solidFill>
                  <a:srgbClr val="0070C0"/>
                </a:solidFill>
              </a:rPr>
              <a:t>$b </a:t>
            </a:r>
            <a:r>
              <a:rPr lang="en-US" dirty="0"/>
              <a:t>are </a:t>
            </a:r>
            <a:r>
              <a:rPr lang="en-US" i="1" dirty="0"/>
              <a:t>not </a:t>
            </a:r>
            <a:r>
              <a:rPr lang="en-US" dirty="0"/>
              <a:t>equal to each other numerically.</a:t>
            </a:r>
          </a:p>
          <a:p>
            <a:pPr>
              <a:buFont typeface="Courier New" panose="02070309020205020404" pitchFamily="49" charset="0"/>
              <a:buChar char="o"/>
            </a:pPr>
            <a:r>
              <a:rPr lang="en-US" dirty="0"/>
              <a:t>Instead, it outputs the number 2, because the second if statement is asking whether </a:t>
            </a:r>
            <a:r>
              <a:rPr lang="en-US" dirty="0">
                <a:solidFill>
                  <a:srgbClr val="0070C0"/>
                </a:solidFill>
              </a:rPr>
              <a:t>$a </a:t>
            </a:r>
            <a:r>
              <a:rPr lang="en-US" dirty="0"/>
              <a:t>and </a:t>
            </a:r>
            <a:r>
              <a:rPr lang="en-US" dirty="0">
                <a:solidFill>
                  <a:srgbClr val="0070C0"/>
                </a:solidFill>
              </a:rPr>
              <a:t>$b </a:t>
            </a:r>
            <a:r>
              <a:rPr lang="en-US" dirty="0"/>
              <a:t>are </a:t>
            </a:r>
            <a:r>
              <a:rPr lang="en-US" i="1" dirty="0"/>
              <a:t>not </a:t>
            </a:r>
            <a:r>
              <a:rPr lang="en-US" dirty="0"/>
              <a:t>identical to each other in their present operand types, and the answer is TRUE; they are not the same.</a:t>
            </a:r>
          </a:p>
        </p:txBody>
      </p:sp>
    </p:spTree>
    <p:extLst>
      <p:ext uri="{BB962C8B-B14F-4D97-AF65-F5344CB8AC3E}">
        <p14:creationId xmlns:p14="http://schemas.microsoft.com/office/powerpoint/2010/main" val="325582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 Scope</a:t>
            </a:r>
          </a:p>
        </p:txBody>
      </p:sp>
      <p:sp>
        <p:nvSpPr>
          <p:cNvPr id="3" name="Content Placeholder 2"/>
          <p:cNvSpPr>
            <a:spLocks noGrp="1"/>
          </p:cNvSpPr>
          <p:nvPr>
            <p:ph idx="1"/>
          </p:nvPr>
        </p:nvSpPr>
        <p:spPr>
          <a:xfrm>
            <a:off x="838200" y="1825625"/>
            <a:ext cx="10696575" cy="4832350"/>
          </a:xfrm>
        </p:spPr>
        <p:txBody>
          <a:bodyPr>
            <a:normAutofit fontScale="85000" lnSpcReduction="20000"/>
          </a:bodyPr>
          <a:lstStyle/>
          <a:p>
            <a:pPr marL="0" indent="0">
              <a:buNone/>
            </a:pPr>
            <a:r>
              <a:rPr lang="en-GB" dirty="0"/>
              <a:t>L</a:t>
            </a:r>
            <a:r>
              <a:rPr lang="en-US" dirty="0" err="1"/>
              <a:t>et’s</a:t>
            </a:r>
            <a:r>
              <a:rPr lang="en-US" dirty="0"/>
              <a:t> see some ways to repair the previous code</a:t>
            </a:r>
          </a:p>
          <a:p>
            <a:pPr marL="0" indent="0">
              <a:buNone/>
            </a:pPr>
            <a:endParaRPr lang="en-US" dirty="0"/>
          </a:p>
          <a:p>
            <a:pPr marL="457200" lvl="1" indent="0">
              <a:buNone/>
            </a:pPr>
            <a:r>
              <a:rPr lang="en-US" i="1" dirty="0">
                <a:solidFill>
                  <a:srgbClr val="0070C0"/>
                </a:solidFill>
              </a:rPr>
              <a:t>// Rewriting to refer to $temp within its local scope fixes the problem</a:t>
            </a: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$temp = "The date is ";</a:t>
            </a:r>
          </a:p>
          <a:p>
            <a:pPr marL="457200" lvl="1" indent="0">
              <a:buNone/>
            </a:pPr>
            <a:r>
              <a:rPr lang="en-US" dirty="0">
                <a:solidFill>
                  <a:srgbClr val="0070C0"/>
                </a:solidFill>
              </a:rPr>
              <a:t>	echo $temp . </a:t>
            </a:r>
            <a:r>
              <a:rPr lang="en-US" dirty="0" err="1">
                <a:solidFill>
                  <a:srgbClr val="0070C0"/>
                </a:solidFill>
              </a:rPr>
              <a:t>longdate</a:t>
            </a:r>
            <a:r>
              <a:rPr lang="en-US" dirty="0">
                <a:solidFill>
                  <a:srgbClr val="0070C0"/>
                </a:solidFill>
              </a:rPr>
              <a:t>(time());</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longdate</a:t>
            </a:r>
            <a:r>
              <a:rPr lang="en-US" dirty="0">
                <a:solidFill>
                  <a:srgbClr val="0070C0"/>
                </a:solidFill>
              </a:rPr>
              <a:t>($timestamp)</a:t>
            </a:r>
          </a:p>
          <a:p>
            <a:pPr marL="457200" lvl="1" indent="0">
              <a:buNone/>
            </a:pPr>
            <a:r>
              <a:rPr lang="en-US" dirty="0">
                <a:solidFill>
                  <a:srgbClr val="0070C0"/>
                </a:solidFill>
              </a:rPr>
              <a:t>	{</a:t>
            </a:r>
          </a:p>
          <a:p>
            <a:pPr marL="457200" lvl="1" indent="0">
              <a:buNone/>
            </a:pPr>
            <a:r>
              <a:rPr lang="en-US" dirty="0">
                <a:solidFill>
                  <a:srgbClr val="0070C0"/>
                </a:solidFill>
              </a:rPr>
              <a:t>		return date("l F </a:t>
            </a:r>
            <a:r>
              <a:rPr lang="en-US" dirty="0" err="1">
                <a:solidFill>
                  <a:srgbClr val="0070C0"/>
                </a:solidFill>
              </a:rPr>
              <a:t>jS</a:t>
            </a:r>
            <a:r>
              <a:rPr lang="en-US" dirty="0">
                <a:solidFill>
                  <a:srgbClr val="0070C0"/>
                </a:solidFill>
              </a:rPr>
              <a:t> Y", $timestamp);</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a:p>
            <a:r>
              <a:rPr lang="en-US" dirty="0"/>
              <a:t>The code here moves the reference to </a:t>
            </a:r>
            <a:r>
              <a:rPr lang="en-US" dirty="0">
                <a:solidFill>
                  <a:srgbClr val="0070C0"/>
                </a:solidFill>
              </a:rPr>
              <a:t>$temp </a:t>
            </a:r>
            <a:r>
              <a:rPr lang="en-US" dirty="0"/>
              <a:t>out of the function. </a:t>
            </a:r>
          </a:p>
          <a:p>
            <a:pPr marL="457200" lvl="1" indent="0">
              <a:buNone/>
            </a:pPr>
            <a:r>
              <a:rPr lang="en-US" dirty="0"/>
              <a:t>The reference appears in the same scope where the variable was defined.</a:t>
            </a:r>
          </a:p>
          <a:p>
            <a:endParaRPr lang="en-US" dirty="0"/>
          </a:p>
        </p:txBody>
      </p:sp>
    </p:spTree>
    <p:extLst>
      <p:ext uri="{BB962C8B-B14F-4D97-AF65-F5344CB8AC3E}">
        <p14:creationId xmlns:p14="http://schemas.microsoft.com/office/powerpoint/2010/main" val="68030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 Scope</a:t>
            </a:r>
          </a:p>
        </p:txBody>
      </p:sp>
      <p:sp>
        <p:nvSpPr>
          <p:cNvPr id="3" name="Content Placeholder 2"/>
          <p:cNvSpPr>
            <a:spLocks noGrp="1"/>
          </p:cNvSpPr>
          <p:nvPr>
            <p:ph idx="1"/>
          </p:nvPr>
        </p:nvSpPr>
        <p:spPr>
          <a:xfrm>
            <a:off x="838200" y="1825625"/>
            <a:ext cx="10696575" cy="4832350"/>
          </a:xfrm>
        </p:spPr>
        <p:txBody>
          <a:bodyPr>
            <a:normAutofit fontScale="92500" lnSpcReduction="20000"/>
          </a:bodyPr>
          <a:lstStyle/>
          <a:p>
            <a:pPr marL="457200" lvl="1" indent="0">
              <a:buNone/>
            </a:pPr>
            <a:r>
              <a:rPr lang="en-US" i="1" dirty="0">
                <a:solidFill>
                  <a:srgbClr val="0070C0"/>
                </a:solidFill>
              </a:rPr>
              <a:t>//An alternative solution: passing $temp as an argument</a:t>
            </a: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$temp = "The date is ";</a:t>
            </a:r>
          </a:p>
          <a:p>
            <a:pPr marL="457200" lvl="1" indent="0">
              <a:buNone/>
            </a:pPr>
            <a:r>
              <a:rPr lang="en-US" dirty="0">
                <a:solidFill>
                  <a:srgbClr val="0070C0"/>
                </a:solidFill>
              </a:rPr>
              <a:t>	echo </a:t>
            </a:r>
            <a:r>
              <a:rPr lang="en-US" dirty="0" err="1">
                <a:solidFill>
                  <a:srgbClr val="0070C0"/>
                </a:solidFill>
              </a:rPr>
              <a:t>longdate</a:t>
            </a:r>
            <a:r>
              <a:rPr lang="en-US" dirty="0">
                <a:solidFill>
                  <a:srgbClr val="0070C0"/>
                </a:solidFill>
              </a:rPr>
              <a:t>($temp, time());</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longdate</a:t>
            </a:r>
            <a:r>
              <a:rPr lang="en-US" dirty="0">
                <a:solidFill>
                  <a:srgbClr val="0070C0"/>
                </a:solidFill>
              </a:rPr>
              <a:t>($text, $timestamp)</a:t>
            </a:r>
          </a:p>
          <a:p>
            <a:pPr marL="457200" lvl="1" indent="0">
              <a:buNone/>
            </a:pPr>
            <a:r>
              <a:rPr lang="en-US" dirty="0">
                <a:solidFill>
                  <a:srgbClr val="0070C0"/>
                </a:solidFill>
              </a:rPr>
              <a:t>	{</a:t>
            </a:r>
          </a:p>
          <a:p>
            <a:pPr marL="457200" lvl="1" indent="0">
              <a:buNone/>
            </a:pPr>
            <a:r>
              <a:rPr lang="en-US" dirty="0">
                <a:solidFill>
                  <a:srgbClr val="0070C0"/>
                </a:solidFill>
              </a:rPr>
              <a:t>		return $text . date("l F </a:t>
            </a:r>
            <a:r>
              <a:rPr lang="en-US" dirty="0" err="1">
                <a:solidFill>
                  <a:srgbClr val="0070C0"/>
                </a:solidFill>
              </a:rPr>
              <a:t>jS</a:t>
            </a:r>
            <a:r>
              <a:rPr lang="en-US" dirty="0">
                <a:solidFill>
                  <a:srgbClr val="0070C0"/>
                </a:solidFill>
              </a:rPr>
              <a:t> Y", $timestamp);</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a:p>
            <a:r>
              <a:rPr lang="en-US" dirty="0"/>
              <a:t>The solution showed here passes </a:t>
            </a:r>
            <a:r>
              <a:rPr lang="en-US" dirty="0">
                <a:solidFill>
                  <a:srgbClr val="0070C0"/>
                </a:solidFill>
              </a:rPr>
              <a:t>$temp </a:t>
            </a:r>
            <a:r>
              <a:rPr lang="en-US" dirty="0"/>
              <a:t>to the </a:t>
            </a:r>
            <a:r>
              <a:rPr lang="en-US" dirty="0" err="1">
                <a:solidFill>
                  <a:srgbClr val="0070C0"/>
                </a:solidFill>
              </a:rPr>
              <a:t>longdate</a:t>
            </a:r>
            <a:r>
              <a:rPr lang="en-US" dirty="0"/>
              <a:t> function as an extra argument.</a:t>
            </a:r>
          </a:p>
          <a:p>
            <a:r>
              <a:rPr lang="en-US" dirty="0"/>
              <a:t> </a:t>
            </a:r>
            <a:r>
              <a:rPr lang="en-US" dirty="0" err="1">
                <a:solidFill>
                  <a:srgbClr val="0070C0"/>
                </a:solidFill>
              </a:rPr>
              <a:t>longdate</a:t>
            </a:r>
            <a:r>
              <a:rPr lang="en-US" dirty="0"/>
              <a:t> reads it into a temporary variable that it creates called </a:t>
            </a:r>
            <a:r>
              <a:rPr lang="en-US" dirty="0">
                <a:solidFill>
                  <a:srgbClr val="0070C0"/>
                </a:solidFill>
              </a:rPr>
              <a:t>$text </a:t>
            </a:r>
            <a:r>
              <a:rPr lang="en-US" dirty="0"/>
              <a:t>and outputs the desired result.</a:t>
            </a:r>
            <a:endParaRPr lang="en-GB" sz="4000" i="1" dirty="0"/>
          </a:p>
          <a:p>
            <a:endParaRPr lang="en-US" dirty="0"/>
          </a:p>
        </p:txBody>
      </p:sp>
    </p:spTree>
    <p:extLst>
      <p:ext uri="{BB962C8B-B14F-4D97-AF65-F5344CB8AC3E}">
        <p14:creationId xmlns:p14="http://schemas.microsoft.com/office/powerpoint/2010/main" val="308339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Global variables</a:t>
            </a:r>
          </a:p>
        </p:txBody>
      </p:sp>
      <p:sp>
        <p:nvSpPr>
          <p:cNvPr id="3" name="Content Placeholder 2"/>
          <p:cNvSpPr>
            <a:spLocks noGrp="1"/>
          </p:cNvSpPr>
          <p:nvPr>
            <p:ph idx="1"/>
          </p:nvPr>
        </p:nvSpPr>
        <p:spPr/>
        <p:txBody>
          <a:bodyPr>
            <a:normAutofit/>
          </a:bodyPr>
          <a:lstStyle/>
          <a:p>
            <a:pPr>
              <a:buChar char="•"/>
            </a:pPr>
            <a:r>
              <a:rPr lang="en-US" dirty="0"/>
              <a:t>To declare a variable as having global scope, use the keyword global.</a:t>
            </a:r>
          </a:p>
          <a:p>
            <a:pPr>
              <a:buChar char="•"/>
            </a:pPr>
            <a:endParaRPr lang="en-US" dirty="0"/>
          </a:p>
          <a:p>
            <a:pPr lvl="1"/>
            <a:r>
              <a:rPr lang="en-US" dirty="0"/>
              <a:t>Let’s assume that you have a way of logging your users into your website and want all your code to know whether it is interacting with a logged-in user or a guest.</a:t>
            </a:r>
          </a:p>
          <a:p>
            <a:endParaRPr lang="en-US" dirty="0"/>
          </a:p>
          <a:p>
            <a:pPr marL="457200" lvl="1" indent="0">
              <a:buNone/>
            </a:pPr>
            <a:r>
              <a:rPr lang="en-US" dirty="0"/>
              <a:t>One way to do this is to create a global variable such as </a:t>
            </a:r>
            <a:r>
              <a:rPr lang="en-US" dirty="0">
                <a:solidFill>
                  <a:srgbClr val="0070C0"/>
                </a:solidFill>
              </a:rPr>
              <a:t>$</a:t>
            </a:r>
            <a:r>
              <a:rPr lang="en-US" dirty="0" err="1">
                <a:solidFill>
                  <a:srgbClr val="0070C0"/>
                </a:solidFill>
              </a:rPr>
              <a:t>is_logged_in</a:t>
            </a:r>
            <a:r>
              <a:rPr lang="en-US" dirty="0"/>
              <a:t>: </a:t>
            </a:r>
          </a:p>
          <a:p>
            <a:pPr>
              <a:buChar char="○"/>
            </a:pPr>
            <a:endParaRPr lang="en-US" dirty="0"/>
          </a:p>
          <a:p>
            <a:pPr marL="457200" lvl="1" indent="0">
              <a:buNone/>
            </a:pPr>
            <a:r>
              <a:rPr lang="en-US" dirty="0">
                <a:solidFill>
                  <a:srgbClr val="0070C0"/>
                </a:solidFill>
              </a:rPr>
              <a:t>global $</a:t>
            </a:r>
            <a:r>
              <a:rPr lang="en-US" dirty="0" err="1">
                <a:solidFill>
                  <a:srgbClr val="0070C0"/>
                </a:solidFill>
              </a:rPr>
              <a:t>is_logged_in</a:t>
            </a:r>
            <a:r>
              <a:rPr lang="en-US" dirty="0">
                <a:solidFill>
                  <a:srgbClr val="0070C0"/>
                </a:solidFill>
              </a:rPr>
              <a:t>;</a:t>
            </a:r>
          </a:p>
          <a:p>
            <a:pPr>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a:t>
            </a:r>
          </a:p>
        </p:txBody>
      </p:sp>
      <p:sp>
        <p:nvSpPr>
          <p:cNvPr id="3" name="Content Placeholder 2"/>
          <p:cNvSpPr>
            <a:spLocks noGrp="1"/>
          </p:cNvSpPr>
          <p:nvPr>
            <p:ph idx="1"/>
          </p:nvPr>
        </p:nvSpPr>
        <p:spPr>
          <a:xfrm>
            <a:off x="838200" y="1825624"/>
            <a:ext cx="10515600" cy="4727575"/>
          </a:xfrm>
        </p:spPr>
        <p:txBody>
          <a:bodyPr>
            <a:normAutofit fontScale="92500" lnSpcReduction="10000"/>
          </a:bodyPr>
          <a:lstStyle/>
          <a:p>
            <a:pPr>
              <a:buFont typeface="Wingdings" panose="05000000000000000000" pitchFamily="2" charset="2"/>
              <a:buChar char="ü"/>
            </a:pPr>
            <a:r>
              <a:rPr lang="en-US" dirty="0"/>
              <a:t>You should use global variables with caution, though.</a:t>
            </a:r>
          </a:p>
          <a:p>
            <a:pPr marL="457200" lvl="1" indent="0">
              <a:buNone/>
            </a:pPr>
            <a:r>
              <a:rPr lang="en-US" dirty="0"/>
              <a:t>I recommend that you create them only when you absolutely cannot find another way of achieving the result you desire.</a:t>
            </a:r>
          </a:p>
          <a:p>
            <a:endParaRPr lang="en-US" dirty="0"/>
          </a:p>
          <a:p>
            <a:pPr lvl="1">
              <a:buFont typeface="Wingdings" panose="05000000000000000000" pitchFamily="2" charset="2"/>
              <a:buChar char="Ø"/>
            </a:pPr>
            <a:r>
              <a:rPr lang="en-US" dirty="0"/>
              <a:t>If you have a thousand-line program (and some day you will) in which you discover that a global variable has the wrong value at some point, how long will it take you to find the code that set it incorrectly? </a:t>
            </a:r>
          </a:p>
          <a:p>
            <a:pPr lvl="1">
              <a:buFont typeface="Wingdings" panose="05000000000000000000" pitchFamily="2" charset="2"/>
              <a:buChar char="Ø"/>
            </a:pPr>
            <a:r>
              <a:rPr lang="en-US" dirty="0"/>
              <a:t>Also, if you have too many global variables, you run the risk of using one of those names again locally, or at least thinking you have used it locally, when in fact it has already been declared as global.</a:t>
            </a:r>
          </a:p>
          <a:p>
            <a:pPr lvl="1"/>
            <a:endParaRPr lang="en-US" dirty="0"/>
          </a:p>
          <a:p>
            <a:pPr marL="0" indent="0">
              <a:buNone/>
            </a:pPr>
            <a:r>
              <a:rPr lang="en-US" dirty="0"/>
              <a:t>In general, programs that are broken into small parts and segregated data are less buggy and easier to maintain.</a:t>
            </a:r>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Variable</a:t>
            </a:r>
          </a:p>
        </p:txBody>
      </p:sp>
      <p:sp>
        <p:nvSpPr>
          <p:cNvPr id="3" name="Content Placeholder 2"/>
          <p:cNvSpPr>
            <a:spLocks noGrp="1"/>
          </p:cNvSpPr>
          <p:nvPr>
            <p:ph idx="1"/>
          </p:nvPr>
        </p:nvSpPr>
        <p:spPr>
          <a:xfrm>
            <a:off x="838200" y="1690688"/>
            <a:ext cx="10515600" cy="5167312"/>
          </a:xfrm>
        </p:spPr>
        <p:txBody>
          <a:bodyPr>
            <a:normAutofit fontScale="92500" lnSpcReduction="20000"/>
          </a:bodyPr>
          <a:lstStyle/>
          <a:p>
            <a:pPr marL="0" indent="0">
              <a:buNone/>
            </a:pPr>
            <a:endParaRPr lang="en-US" dirty="0"/>
          </a:p>
          <a:p>
            <a:pPr marL="457200" lvl="1" indent="0">
              <a:buNone/>
            </a:pPr>
            <a:r>
              <a:rPr lang="en-US" dirty="0">
                <a:solidFill>
                  <a:srgbClr val="0070C0"/>
                </a:solidFill>
              </a:rPr>
              <a:t>//A function using a static variable </a:t>
            </a:r>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p>
          <a:p>
            <a:pPr marL="457200" lvl="1" indent="0">
              <a:buNone/>
            </a:pPr>
            <a:r>
              <a:rPr lang="en-US" dirty="0">
                <a:solidFill>
                  <a:srgbClr val="0070C0"/>
                </a:solidFill>
              </a:rPr>
              <a:t>	function test() {</a:t>
            </a:r>
          </a:p>
          <a:p>
            <a:pPr marL="457200" lvl="1" indent="0">
              <a:buNone/>
            </a:pPr>
            <a:r>
              <a:rPr lang="en-US" dirty="0">
                <a:solidFill>
                  <a:srgbClr val="0070C0"/>
                </a:solidFill>
              </a:rPr>
              <a:t>		</a:t>
            </a:r>
            <a:r>
              <a:rPr lang="en-US" b="1" dirty="0">
                <a:solidFill>
                  <a:srgbClr val="0070C0"/>
                </a:solidFill>
              </a:rPr>
              <a:t>static</a:t>
            </a:r>
            <a:r>
              <a:rPr lang="en-US" dirty="0">
                <a:solidFill>
                  <a:srgbClr val="0070C0"/>
                </a:solidFill>
              </a:rPr>
              <a:t> $count = 0;</a:t>
            </a:r>
          </a:p>
          <a:p>
            <a:pPr marL="457200" lvl="1" indent="0">
              <a:buNone/>
            </a:pPr>
            <a:r>
              <a:rPr lang="en-US" dirty="0">
                <a:solidFill>
                  <a:srgbClr val="0070C0"/>
                </a:solidFill>
              </a:rPr>
              <a:t>		echo $count;</a:t>
            </a:r>
          </a:p>
          <a:p>
            <a:pPr marL="457200" lvl="1" indent="0">
              <a:buNone/>
            </a:pPr>
            <a:r>
              <a:rPr lang="en-US" dirty="0">
                <a:solidFill>
                  <a:srgbClr val="0070C0"/>
                </a:solidFill>
              </a:rPr>
              <a:t>		$count++;</a:t>
            </a:r>
          </a:p>
          <a:p>
            <a:pPr marL="457200" lvl="1" indent="0">
              <a:buNone/>
            </a:pPr>
            <a:r>
              <a:rPr lang="en-US" dirty="0">
                <a:solidFill>
                  <a:srgbClr val="0070C0"/>
                </a:solidFill>
              </a:rPr>
              <a:t>	}</a:t>
            </a:r>
          </a:p>
          <a:p>
            <a:pPr marL="457200" lvl="1" indent="0">
              <a:buNone/>
            </a:pPr>
            <a:r>
              <a:rPr lang="en-US" dirty="0">
                <a:solidFill>
                  <a:srgbClr val="0070C0"/>
                </a:solidFill>
              </a:rPr>
              <a:t>?&gt; </a:t>
            </a:r>
          </a:p>
          <a:p>
            <a:endParaRPr lang="en-US" sz="500" dirty="0"/>
          </a:p>
          <a:p>
            <a:pPr>
              <a:buChar char="•"/>
            </a:pPr>
            <a:r>
              <a:rPr lang="en-US" dirty="0"/>
              <a:t>Here the very first line of function test creates a static variable called </a:t>
            </a:r>
            <a:r>
              <a:rPr lang="en-US" dirty="0">
                <a:solidFill>
                  <a:srgbClr val="0070C0"/>
                </a:solidFill>
              </a:rPr>
              <a:t>$count </a:t>
            </a:r>
            <a:r>
              <a:rPr lang="en-US" dirty="0"/>
              <a:t>and initializes it to a value of 0.</a:t>
            </a:r>
          </a:p>
          <a:p>
            <a:pPr>
              <a:buChar char="•"/>
            </a:pPr>
            <a:endParaRPr lang="en-US" dirty="0"/>
          </a:p>
          <a:p>
            <a:pPr lvl="1">
              <a:buFont typeface="Calibri" panose="020F0502020204030204" pitchFamily="34" charset="0"/>
              <a:buChar char="−"/>
            </a:pPr>
            <a:r>
              <a:rPr lang="en-US" dirty="0"/>
              <a:t>The next time the function is called, because </a:t>
            </a:r>
            <a:r>
              <a:rPr lang="en-US" dirty="0">
                <a:solidFill>
                  <a:srgbClr val="0070C0"/>
                </a:solidFill>
              </a:rPr>
              <a:t>$count </a:t>
            </a:r>
            <a:r>
              <a:rPr lang="en-US" dirty="0"/>
              <a:t>has already been declared, the first line of the function is skipped.</a:t>
            </a:r>
          </a:p>
          <a:p>
            <a:pPr lvl="1">
              <a:buFont typeface="Calibri" panose="020F0502020204030204" pitchFamily="34" charset="0"/>
              <a:buChar char="−"/>
            </a:pPr>
            <a:r>
              <a:rPr lang="en-US" dirty="0"/>
              <a:t>Then the previously incremented value of $count is displayed before the variable is again incremented.</a:t>
            </a:r>
          </a:p>
          <a:p>
            <a:pPr>
              <a:buFont typeface="Courier New" panose="02070309020205020404" pitchFamily="49" charset="0"/>
              <a:buChar char="o"/>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Variable</a:t>
            </a:r>
          </a:p>
        </p:txBody>
      </p:sp>
      <p:sp>
        <p:nvSpPr>
          <p:cNvPr id="3" name="Content Placeholder 2"/>
          <p:cNvSpPr>
            <a:spLocks noGrp="1"/>
          </p:cNvSpPr>
          <p:nvPr>
            <p:ph idx="1"/>
          </p:nvPr>
        </p:nvSpPr>
        <p:spPr/>
        <p:txBody>
          <a:bodyPr>
            <a:normAutofit/>
          </a:bodyPr>
          <a:lstStyle/>
          <a:p>
            <a:r>
              <a:rPr lang="en-US" dirty="0"/>
              <a:t>If you plan to use static variables, you should note that </a:t>
            </a:r>
            <a:r>
              <a:rPr lang="en-US" u="sng" dirty="0"/>
              <a:t>you cannot assign the result of an expression in their definitions</a:t>
            </a:r>
            <a:r>
              <a:rPr lang="en-US" dirty="0"/>
              <a:t>.</a:t>
            </a:r>
          </a:p>
          <a:p>
            <a:pPr>
              <a:buFont typeface="Courier New" panose="02070309020205020404" pitchFamily="49" charset="0"/>
              <a:buChar char="o"/>
            </a:pPr>
            <a:r>
              <a:rPr lang="en-US" dirty="0"/>
              <a:t>They can be initialized only with predetermined values.</a:t>
            </a:r>
          </a:p>
          <a:p>
            <a:pPr>
              <a:buChar char="○"/>
            </a:pPr>
            <a:endParaRPr lang="en-US" dirty="0"/>
          </a:p>
          <a:p>
            <a:pPr marL="457200" lvl="1" indent="0">
              <a:buNone/>
            </a:pPr>
            <a:r>
              <a:rPr lang="en-US" dirty="0">
                <a:solidFill>
                  <a:srgbClr val="0070C0"/>
                </a:solidFill>
              </a:rPr>
              <a:t>//Allowed and disallowed static variable declarations </a:t>
            </a:r>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p>
          <a:p>
            <a:pPr marL="457200" lvl="1" indent="0">
              <a:buNone/>
            </a:pPr>
            <a:r>
              <a:rPr lang="en-US" dirty="0">
                <a:solidFill>
                  <a:srgbClr val="0070C0"/>
                </a:solidFill>
              </a:rPr>
              <a:t>	static $</a:t>
            </a:r>
            <a:r>
              <a:rPr lang="en-US" dirty="0" err="1">
                <a:solidFill>
                  <a:srgbClr val="0070C0"/>
                </a:solidFill>
              </a:rPr>
              <a:t>int</a:t>
            </a:r>
            <a:r>
              <a:rPr lang="en-US" dirty="0">
                <a:solidFill>
                  <a:srgbClr val="0070C0"/>
                </a:solidFill>
              </a:rPr>
              <a:t> = 0; 		// Allowed </a:t>
            </a:r>
          </a:p>
          <a:p>
            <a:pPr marL="457200" lvl="1" indent="0">
              <a:buNone/>
            </a:pPr>
            <a:r>
              <a:rPr lang="en-US" dirty="0">
                <a:solidFill>
                  <a:srgbClr val="0070C0"/>
                </a:solidFill>
              </a:rPr>
              <a:t>	static $</a:t>
            </a:r>
            <a:r>
              <a:rPr lang="en-US" dirty="0" err="1">
                <a:solidFill>
                  <a:srgbClr val="0070C0"/>
                </a:solidFill>
              </a:rPr>
              <a:t>int</a:t>
            </a:r>
            <a:r>
              <a:rPr lang="en-US" dirty="0">
                <a:solidFill>
                  <a:srgbClr val="0070C0"/>
                </a:solidFill>
              </a:rPr>
              <a:t> = 1+2; 	// Disallowed (will produce a Parse error) </a:t>
            </a:r>
          </a:p>
          <a:p>
            <a:pPr marL="457200" lvl="1" indent="0">
              <a:buNone/>
            </a:pPr>
            <a:r>
              <a:rPr lang="en-US" dirty="0">
                <a:solidFill>
                  <a:srgbClr val="0070C0"/>
                </a:solidFill>
              </a:rPr>
              <a:t>	static $</a:t>
            </a:r>
            <a:r>
              <a:rPr lang="en-US" dirty="0" err="1">
                <a:solidFill>
                  <a:srgbClr val="0070C0"/>
                </a:solidFill>
              </a:rPr>
              <a:t>int</a:t>
            </a:r>
            <a:r>
              <a:rPr lang="en-US" dirty="0">
                <a:solidFill>
                  <a:srgbClr val="0070C0"/>
                </a:solidFill>
              </a:rPr>
              <a:t> = sqrt(144); // Disallowed </a:t>
            </a:r>
          </a:p>
          <a:p>
            <a:pPr marL="457200" lvl="1" indent="0">
              <a:buNone/>
            </a:pPr>
            <a:r>
              <a:rPr lang="en-US" dirty="0">
                <a:solidFill>
                  <a:srgbClr val="0070C0"/>
                </a:solidFill>
              </a:rPr>
              <a:t>?&gt;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12097</TotalTime>
  <Words>2088</Words>
  <Application>Microsoft Office PowerPoint</Application>
  <PresentationFormat>Widescreen</PresentationFormat>
  <Paragraphs>341</Paragraphs>
  <Slides>34</Slides>
  <Notes>20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Courier New</vt:lpstr>
      <vt:lpstr>MinionPro-Regular</vt:lpstr>
      <vt:lpstr>UbuntuMono-Regular</vt:lpstr>
      <vt:lpstr>Wingdings</vt:lpstr>
      <vt:lpstr>Office Theme</vt:lpstr>
      <vt:lpstr>PHP –  Functions</vt:lpstr>
      <vt:lpstr>PHP –  Variable Scope</vt:lpstr>
      <vt:lpstr>PHP –  Variable Scope</vt:lpstr>
      <vt:lpstr>PHP –  Variable Scope</vt:lpstr>
      <vt:lpstr>PHP –  Variable Scope</vt:lpstr>
      <vt:lpstr>Global variables</vt:lpstr>
      <vt:lpstr>Global variables</vt:lpstr>
      <vt:lpstr>Static Variable</vt:lpstr>
      <vt:lpstr>Static Variable</vt:lpstr>
      <vt:lpstr>Superglobal variables</vt:lpstr>
      <vt:lpstr>PowerPoint Presentation</vt:lpstr>
      <vt:lpstr>Superglobal Variables</vt:lpstr>
      <vt:lpstr>Superglobals and security</vt:lpstr>
      <vt:lpstr>Superglobals and security</vt:lpstr>
      <vt:lpstr>Superglobals and security</vt:lpstr>
      <vt:lpstr>Expressions and Control Flow in PHP</vt:lpstr>
      <vt:lpstr>Expressions and Control Flow in PHP</vt:lpstr>
      <vt:lpstr>Expressions and Control Flow in PHP</vt:lpstr>
      <vt:lpstr>PowerPoint Presentation</vt:lpstr>
      <vt:lpstr>Expressions and Control Flow in PHP</vt:lpstr>
      <vt:lpstr>Expressions and Control Flow in PHP</vt:lpstr>
      <vt:lpstr>Literals and Variables</vt:lpstr>
      <vt:lpstr>Literals and Variables</vt:lpstr>
      <vt:lpstr>Literals and Variables</vt:lpstr>
      <vt:lpstr>Literals and Variables</vt:lpstr>
      <vt:lpstr>Operators</vt:lpstr>
      <vt:lpstr>Operators</vt:lpstr>
      <vt:lpstr>Operators</vt:lpstr>
      <vt:lpstr>Relational Operators</vt:lpstr>
      <vt:lpstr>Equality</vt:lpstr>
      <vt:lpstr>Equality</vt:lpstr>
      <vt:lpstr>Equality</vt:lpstr>
      <vt:lpstr>Equality</vt:lpstr>
      <vt:lpstr>Equality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Request/Response Procedure</dc:title>
  <dc:creator>Fabio Di Troia</dc:creator>
  <cp:lastModifiedBy>Fabio Di Troia</cp:lastModifiedBy>
  <cp:revision>6</cp:revision>
  <dcterms:created xsi:type="dcterms:W3CDTF">2017-06-03T13:13:32Z</dcterms:created>
  <dcterms:modified xsi:type="dcterms:W3CDTF">2017-09-07T23:23:17Z</dcterms:modified>
</cp:coreProperties>
</file>