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58" r:id="rId2"/>
    <p:sldId id="359" r:id="rId3"/>
    <p:sldId id="360" r:id="rId4"/>
    <p:sldId id="361" r:id="rId5"/>
    <p:sldId id="362" r:id="rId6"/>
    <p:sldId id="363" r:id="rId7"/>
    <p:sldId id="364" r:id="rId8"/>
    <p:sldId id="366" r:id="rId9"/>
    <p:sldId id="365" r:id="rId10"/>
    <p:sldId id="367" r:id="rId11"/>
    <p:sldId id="368" r:id="rId12"/>
    <p:sldId id="369" r:id="rId13"/>
    <p:sldId id="370" r:id="rId14"/>
    <p:sldId id="371" r:id="rId15"/>
    <p:sldId id="372" r:id="rId16"/>
    <p:sldId id="373" r:id="rId17"/>
    <p:sldId id="374" r:id="rId18"/>
    <p:sldId id="375" r:id="rId19"/>
    <p:sldId id="379" r:id="rId20"/>
    <p:sldId id="380" r:id="rId21"/>
    <p:sldId id="381" r:id="rId22"/>
    <p:sldId id="382" r:id="rId23"/>
    <p:sldId id="383" r:id="rId24"/>
    <p:sldId id="384" r:id="rId25"/>
    <p:sldId id="385" r:id="rId26"/>
    <p:sldId id="390" r:id="rId27"/>
    <p:sldId id="391" r:id="rId28"/>
    <p:sldId id="392" r:id="rId29"/>
    <p:sldId id="393" r:id="rId30"/>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173" autoAdjust="0"/>
  </p:normalViewPr>
  <p:slideViewPr>
    <p:cSldViewPr snapToGrid="0">
      <p:cViewPr varScale="1">
        <p:scale>
          <a:sx n="64" d="100"/>
          <a:sy n="64"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AED02907-04DE-4BE1-A326-EDABBE720471}" type="datetimeFigureOut">
              <a:rPr lang="en-US" smtClean="0"/>
              <a:t>9/12/2017</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128CF90-F4C5-443D-9C25-84CBAD8F868F}" type="slidenum">
              <a:rPr lang="en-US" smtClean="0"/>
              <a:t>‹#›</a:t>
            </a:fld>
            <a:endParaRPr lang="en-US"/>
          </a:p>
        </p:txBody>
      </p:sp>
    </p:spTree>
    <p:extLst>
      <p:ext uri="{BB962C8B-B14F-4D97-AF65-F5344CB8AC3E}">
        <p14:creationId xmlns:p14="http://schemas.microsoft.com/office/powerpoint/2010/main" val="17787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a:t>
            </a:fld>
            <a:endParaRPr lang="en-US"/>
          </a:p>
        </p:txBody>
      </p:sp>
    </p:spTree>
    <p:extLst>
      <p:ext uri="{BB962C8B-B14F-4D97-AF65-F5344CB8AC3E}">
        <p14:creationId xmlns:p14="http://schemas.microsoft.com/office/powerpoint/2010/main" val="178901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10</a:t>
            </a:fld>
            <a:endParaRPr lang="en-US"/>
          </a:p>
        </p:txBody>
      </p:sp>
    </p:spTree>
    <p:extLst>
      <p:ext uri="{BB962C8B-B14F-4D97-AF65-F5344CB8AC3E}">
        <p14:creationId xmlns:p14="http://schemas.microsoft.com/office/powerpoint/2010/main" val="127243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11</a:t>
            </a:fld>
            <a:endParaRPr lang="en-US"/>
          </a:p>
        </p:txBody>
      </p:sp>
    </p:spTree>
    <p:extLst>
      <p:ext uri="{BB962C8B-B14F-4D97-AF65-F5344CB8AC3E}">
        <p14:creationId xmlns:p14="http://schemas.microsoft.com/office/powerpoint/2010/main" val="90350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12</a:t>
            </a:fld>
            <a:endParaRPr lang="en-US"/>
          </a:p>
        </p:txBody>
      </p:sp>
    </p:spTree>
    <p:extLst>
      <p:ext uri="{BB962C8B-B14F-4D97-AF65-F5344CB8AC3E}">
        <p14:creationId xmlns:p14="http://schemas.microsoft.com/office/powerpoint/2010/main" val="2678763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13</a:t>
            </a:fld>
            <a:endParaRPr lang="en-US"/>
          </a:p>
        </p:txBody>
      </p:sp>
    </p:spTree>
    <p:extLst>
      <p:ext uri="{BB962C8B-B14F-4D97-AF65-F5344CB8AC3E}">
        <p14:creationId xmlns:p14="http://schemas.microsoft.com/office/powerpoint/2010/main" val="4028778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14</a:t>
            </a:fld>
            <a:endParaRPr lang="en-US"/>
          </a:p>
        </p:txBody>
      </p:sp>
    </p:spTree>
    <p:extLst>
      <p:ext uri="{BB962C8B-B14F-4D97-AF65-F5344CB8AC3E}">
        <p14:creationId xmlns:p14="http://schemas.microsoft.com/office/powerpoint/2010/main" val="305811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15</a:t>
            </a:fld>
            <a:endParaRPr lang="en-US"/>
          </a:p>
        </p:txBody>
      </p:sp>
    </p:spTree>
    <p:extLst>
      <p:ext uri="{BB962C8B-B14F-4D97-AF65-F5344CB8AC3E}">
        <p14:creationId xmlns:p14="http://schemas.microsoft.com/office/powerpoint/2010/main" val="31029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16</a:t>
            </a:fld>
            <a:endParaRPr lang="en-US"/>
          </a:p>
        </p:txBody>
      </p:sp>
    </p:spTree>
    <p:extLst>
      <p:ext uri="{BB962C8B-B14F-4D97-AF65-F5344CB8AC3E}">
        <p14:creationId xmlns:p14="http://schemas.microsoft.com/office/powerpoint/2010/main" val="1042303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17</a:t>
            </a:fld>
            <a:endParaRPr lang="en-US"/>
          </a:p>
        </p:txBody>
      </p:sp>
    </p:spTree>
    <p:extLst>
      <p:ext uri="{BB962C8B-B14F-4D97-AF65-F5344CB8AC3E}">
        <p14:creationId xmlns:p14="http://schemas.microsoft.com/office/powerpoint/2010/main" val="2356136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18</a:t>
            </a:fld>
            <a:endParaRPr lang="en-US"/>
          </a:p>
        </p:txBody>
      </p:sp>
    </p:spTree>
    <p:extLst>
      <p:ext uri="{BB962C8B-B14F-4D97-AF65-F5344CB8AC3E}">
        <p14:creationId xmlns:p14="http://schemas.microsoft.com/office/powerpoint/2010/main" val="3351146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5128CF90-F4C5-443D-9C25-84CBAD8F868F}" type="slidenum">
              <a:rPr lang="en-US" smtClean="0"/>
              <a:t>19</a:t>
            </a:fld>
            <a:endParaRPr lang="en-US"/>
          </a:p>
        </p:txBody>
      </p:sp>
    </p:spTree>
    <p:extLst>
      <p:ext uri="{BB962C8B-B14F-4D97-AF65-F5344CB8AC3E}">
        <p14:creationId xmlns:p14="http://schemas.microsoft.com/office/powerpoint/2010/main" val="277690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a:t>
            </a:fld>
            <a:endParaRPr lang="en-US"/>
          </a:p>
        </p:txBody>
      </p:sp>
    </p:spTree>
    <p:extLst>
      <p:ext uri="{BB962C8B-B14F-4D97-AF65-F5344CB8AC3E}">
        <p14:creationId xmlns:p14="http://schemas.microsoft.com/office/powerpoint/2010/main" val="4028278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20</a:t>
            </a:fld>
            <a:endParaRPr lang="en-US"/>
          </a:p>
        </p:txBody>
      </p:sp>
    </p:spTree>
    <p:extLst>
      <p:ext uri="{BB962C8B-B14F-4D97-AF65-F5344CB8AC3E}">
        <p14:creationId xmlns:p14="http://schemas.microsoft.com/office/powerpoint/2010/main" val="3168733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21</a:t>
            </a:fld>
            <a:endParaRPr lang="en-US"/>
          </a:p>
        </p:txBody>
      </p:sp>
    </p:spTree>
    <p:extLst>
      <p:ext uri="{BB962C8B-B14F-4D97-AF65-F5344CB8AC3E}">
        <p14:creationId xmlns:p14="http://schemas.microsoft.com/office/powerpoint/2010/main" val="358231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22</a:t>
            </a:fld>
            <a:endParaRPr lang="en-US"/>
          </a:p>
        </p:txBody>
      </p:sp>
    </p:spTree>
    <p:extLst>
      <p:ext uri="{BB962C8B-B14F-4D97-AF65-F5344CB8AC3E}">
        <p14:creationId xmlns:p14="http://schemas.microsoft.com/office/powerpoint/2010/main" val="4182117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23</a:t>
            </a:fld>
            <a:endParaRPr lang="en-US"/>
          </a:p>
        </p:txBody>
      </p:sp>
    </p:spTree>
    <p:extLst>
      <p:ext uri="{BB962C8B-B14F-4D97-AF65-F5344CB8AC3E}">
        <p14:creationId xmlns:p14="http://schemas.microsoft.com/office/powerpoint/2010/main" val="646565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24</a:t>
            </a:fld>
            <a:endParaRPr lang="en-US"/>
          </a:p>
        </p:txBody>
      </p:sp>
    </p:spTree>
    <p:extLst>
      <p:ext uri="{BB962C8B-B14F-4D97-AF65-F5344CB8AC3E}">
        <p14:creationId xmlns:p14="http://schemas.microsoft.com/office/powerpoint/2010/main" val="1824877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25</a:t>
            </a:fld>
            <a:endParaRPr lang="en-US"/>
          </a:p>
        </p:txBody>
      </p:sp>
    </p:spTree>
    <p:extLst>
      <p:ext uri="{BB962C8B-B14F-4D97-AF65-F5344CB8AC3E}">
        <p14:creationId xmlns:p14="http://schemas.microsoft.com/office/powerpoint/2010/main" val="1425890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26</a:t>
            </a:fld>
            <a:endParaRPr lang="en-US"/>
          </a:p>
        </p:txBody>
      </p:sp>
    </p:spTree>
    <p:extLst>
      <p:ext uri="{BB962C8B-B14F-4D97-AF65-F5344CB8AC3E}">
        <p14:creationId xmlns:p14="http://schemas.microsoft.com/office/powerpoint/2010/main" val="3676422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27</a:t>
            </a:fld>
            <a:endParaRPr lang="en-US"/>
          </a:p>
        </p:txBody>
      </p:sp>
    </p:spTree>
    <p:extLst>
      <p:ext uri="{BB962C8B-B14F-4D97-AF65-F5344CB8AC3E}">
        <p14:creationId xmlns:p14="http://schemas.microsoft.com/office/powerpoint/2010/main" val="2984819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28</a:t>
            </a:fld>
            <a:endParaRPr lang="en-US"/>
          </a:p>
        </p:txBody>
      </p:sp>
    </p:spTree>
    <p:extLst>
      <p:ext uri="{BB962C8B-B14F-4D97-AF65-F5344CB8AC3E}">
        <p14:creationId xmlns:p14="http://schemas.microsoft.com/office/powerpoint/2010/main" val="79844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29</a:t>
            </a:fld>
            <a:endParaRPr lang="en-US"/>
          </a:p>
        </p:txBody>
      </p:sp>
    </p:spTree>
    <p:extLst>
      <p:ext uri="{BB962C8B-B14F-4D97-AF65-F5344CB8AC3E}">
        <p14:creationId xmlns:p14="http://schemas.microsoft.com/office/powerpoint/2010/main" val="346557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a:t>
            </a:fld>
            <a:endParaRPr lang="en-US"/>
          </a:p>
        </p:txBody>
      </p:sp>
    </p:spTree>
    <p:extLst>
      <p:ext uri="{BB962C8B-B14F-4D97-AF65-F5344CB8AC3E}">
        <p14:creationId xmlns:p14="http://schemas.microsoft.com/office/powerpoint/2010/main" val="35528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a:t>
            </a:fld>
            <a:endParaRPr lang="en-US"/>
          </a:p>
        </p:txBody>
      </p:sp>
    </p:spTree>
    <p:extLst>
      <p:ext uri="{BB962C8B-B14F-4D97-AF65-F5344CB8AC3E}">
        <p14:creationId xmlns:p14="http://schemas.microsoft.com/office/powerpoint/2010/main" val="17837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a:t>
            </a:fld>
            <a:endParaRPr lang="en-US"/>
          </a:p>
        </p:txBody>
      </p:sp>
    </p:spTree>
    <p:extLst>
      <p:ext uri="{BB962C8B-B14F-4D97-AF65-F5344CB8AC3E}">
        <p14:creationId xmlns:p14="http://schemas.microsoft.com/office/powerpoint/2010/main" val="40875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6</a:t>
            </a:fld>
            <a:endParaRPr lang="en-US"/>
          </a:p>
        </p:txBody>
      </p:sp>
    </p:spTree>
    <p:extLst>
      <p:ext uri="{BB962C8B-B14F-4D97-AF65-F5344CB8AC3E}">
        <p14:creationId xmlns:p14="http://schemas.microsoft.com/office/powerpoint/2010/main" val="3651346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7</a:t>
            </a:fld>
            <a:endParaRPr lang="en-US"/>
          </a:p>
        </p:txBody>
      </p:sp>
    </p:spTree>
    <p:extLst>
      <p:ext uri="{BB962C8B-B14F-4D97-AF65-F5344CB8AC3E}">
        <p14:creationId xmlns:p14="http://schemas.microsoft.com/office/powerpoint/2010/main" val="57162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8</a:t>
            </a:fld>
            <a:endParaRPr lang="en-US"/>
          </a:p>
        </p:txBody>
      </p:sp>
    </p:spTree>
    <p:extLst>
      <p:ext uri="{BB962C8B-B14F-4D97-AF65-F5344CB8AC3E}">
        <p14:creationId xmlns:p14="http://schemas.microsoft.com/office/powerpoint/2010/main" val="85025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9</a:t>
            </a:fld>
            <a:endParaRPr lang="en-US"/>
          </a:p>
        </p:txBody>
      </p:sp>
    </p:spTree>
    <p:extLst>
      <p:ext uri="{BB962C8B-B14F-4D97-AF65-F5344CB8AC3E}">
        <p14:creationId xmlns:p14="http://schemas.microsoft.com/office/powerpoint/2010/main" val="40262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773B68-FBE2-44AA-8C62-1A0FDD2BC2EA}"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15503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281459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8604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59991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773B68-FBE2-44AA-8C62-1A0FDD2BC2EA}"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78882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773B68-FBE2-44AA-8C62-1A0FDD2BC2EA}"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4871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773B68-FBE2-44AA-8C62-1A0FDD2BC2EA}" type="datetimeFigureOut">
              <a:rPr lang="en-US" smtClean="0"/>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444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773B68-FBE2-44AA-8C62-1A0FDD2BC2EA}" type="datetimeFigureOut">
              <a:rPr lang="en-US" smtClean="0"/>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9299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73B68-FBE2-44AA-8C62-1A0FDD2BC2EA}" type="datetimeFigureOut">
              <a:rPr lang="en-US" smtClean="0"/>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05419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7508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62029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73B68-FBE2-44AA-8C62-1A0FDD2BC2EA}" type="datetimeFigureOut">
              <a:rPr lang="en-US" smtClean="0"/>
              <a:t>9/12/2017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CF024-83BA-487E-832F-B0F483B2153A}" type="slidenum">
              <a:rPr lang="en-US" smtClean="0"/>
              <a:t>‹#›</a:t>
            </a:fld>
            <a:endParaRPr lang="en-US"/>
          </a:p>
        </p:txBody>
      </p:sp>
    </p:spTree>
    <p:extLst>
      <p:ext uri="{BB962C8B-B14F-4D97-AF65-F5344CB8AC3E}">
        <p14:creationId xmlns:p14="http://schemas.microsoft.com/office/powerpoint/2010/main" val="345193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lnSpcReduction="10000"/>
          </a:bodyPr>
          <a:lstStyle/>
          <a:p>
            <a:pPr marL="0" indent="0">
              <a:buNone/>
            </a:pPr>
            <a:r>
              <a:rPr lang="en-US" dirty="0"/>
              <a:t>The equality operator is</a:t>
            </a:r>
            <a:r>
              <a:rPr lang="en-US" b="1" dirty="0"/>
              <a:t> </a:t>
            </a:r>
            <a:r>
              <a:rPr lang="en-US" b="1" dirty="0">
                <a:solidFill>
                  <a:srgbClr val="0070C0"/>
                </a:solidFill>
              </a:rPr>
              <a:t>==</a:t>
            </a:r>
            <a:r>
              <a:rPr lang="en-US" b="1" dirty="0"/>
              <a:t> </a:t>
            </a:r>
            <a:r>
              <a:rPr lang="en-US" dirty="0"/>
              <a:t>(two equals signs). </a:t>
            </a:r>
          </a:p>
          <a:p>
            <a:pPr lvl="1">
              <a:buFont typeface="Courier New" panose="02070309020205020404" pitchFamily="49" charset="0"/>
              <a:buChar char="o"/>
            </a:pPr>
            <a:r>
              <a:rPr lang="en-US" dirty="0"/>
              <a:t>It is important not to confuse it with the = (single equals sign) assignment operator. </a:t>
            </a:r>
          </a:p>
          <a:p>
            <a:endParaRPr lang="en-US" b="1"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$month = "March";</a:t>
            </a:r>
          </a:p>
          <a:p>
            <a:pPr marL="457200" lvl="1" indent="0">
              <a:buNone/>
            </a:pPr>
            <a:r>
              <a:rPr lang="en-US" dirty="0">
                <a:solidFill>
                  <a:srgbClr val="0070C0"/>
                </a:solidFill>
              </a:rPr>
              <a:t>	if ($month == "March") echo "It's springtime";</a:t>
            </a:r>
          </a:p>
          <a:p>
            <a:pPr marL="457200" lvl="1" indent="0">
              <a:buNone/>
            </a:pPr>
            <a:r>
              <a:rPr lang="en-US" dirty="0">
                <a:solidFill>
                  <a:srgbClr val="0070C0"/>
                </a:solidFill>
              </a:rPr>
              <a:t>?&gt;</a:t>
            </a:r>
          </a:p>
          <a:p>
            <a:endParaRPr lang="en-US" dirty="0"/>
          </a:p>
          <a:p>
            <a:r>
              <a:rPr lang="en-US" dirty="0"/>
              <a:t>As you see, by returning either TRUE or FALSE, the equality operator enables you to test for conditions using, for example, an if statement. </a:t>
            </a:r>
            <a:endParaRPr lang="en-US" b="1" dirty="0">
              <a:solidFill>
                <a:srgbClr val="0070C0"/>
              </a:solidFill>
            </a:endParaRPr>
          </a:p>
        </p:txBody>
      </p:sp>
    </p:spTree>
    <p:extLst>
      <p:ext uri="{BB962C8B-B14F-4D97-AF65-F5344CB8AC3E}">
        <p14:creationId xmlns:p14="http://schemas.microsoft.com/office/powerpoint/2010/main" val="4001107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dirty="0"/>
              <a:t>The </a:t>
            </a:r>
            <a:r>
              <a:rPr lang="en-US" b="1" dirty="0">
                <a:solidFill>
                  <a:srgbClr val="0070C0"/>
                </a:solidFill>
              </a:rPr>
              <a:t>OR</a:t>
            </a:r>
            <a:r>
              <a:rPr lang="en-US" dirty="0"/>
              <a:t> operator can cause </a:t>
            </a:r>
            <a:r>
              <a:rPr lang="en-US" u="sng" dirty="0"/>
              <a:t>unintentional problems in if statements</a:t>
            </a:r>
            <a:r>
              <a:rPr lang="en-US" dirty="0"/>
              <a:t>, because the second operand will not be evaluated if the first is evaluated as TRUE. </a:t>
            </a:r>
          </a:p>
          <a:p>
            <a:endParaRPr lang="en-US" dirty="0"/>
          </a:p>
          <a:p>
            <a:pPr marL="457200" lvl="1" indent="0">
              <a:buNone/>
            </a:pPr>
            <a:r>
              <a:rPr lang="en-US" dirty="0"/>
              <a:t>In this example, the function </a:t>
            </a:r>
            <a:r>
              <a:rPr lang="en-US" dirty="0" err="1">
                <a:solidFill>
                  <a:srgbClr val="0070C0"/>
                </a:solidFill>
              </a:rPr>
              <a:t>getnext</a:t>
            </a:r>
            <a:r>
              <a:rPr lang="en-US" dirty="0"/>
              <a:t> will never be called if </a:t>
            </a:r>
            <a:r>
              <a:rPr lang="en-US" dirty="0">
                <a:solidFill>
                  <a:srgbClr val="0070C0"/>
                </a:solidFill>
              </a:rPr>
              <a:t>$finished </a:t>
            </a:r>
            <a:r>
              <a:rPr lang="en-US" dirty="0"/>
              <a:t>has a value of 1.</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($finished == 1 OR </a:t>
            </a:r>
            <a:r>
              <a:rPr lang="en-US" dirty="0" err="1">
                <a:solidFill>
                  <a:srgbClr val="0070C0"/>
                </a:solidFill>
              </a:rPr>
              <a:t>getnext</a:t>
            </a:r>
            <a:r>
              <a:rPr lang="en-US" dirty="0">
                <a:solidFill>
                  <a:srgbClr val="0070C0"/>
                </a:solidFill>
              </a:rPr>
              <a:t>() == 1) exit;</a:t>
            </a:r>
          </a:p>
          <a:p>
            <a:pPr marL="457200" lvl="1" indent="0">
              <a:buNone/>
            </a:pPr>
            <a:r>
              <a:rPr lang="en-US" dirty="0">
                <a:solidFill>
                  <a:srgbClr val="0070C0"/>
                </a:solidFill>
              </a:rPr>
              <a:t>?&gt;</a:t>
            </a:r>
            <a:endParaRPr lang="en-US" b="1" dirty="0">
              <a:solidFill>
                <a:srgbClr val="0070C0"/>
              </a:solidFill>
            </a:endParaRPr>
          </a:p>
        </p:txBody>
      </p:sp>
    </p:spTree>
    <p:extLst>
      <p:ext uri="{BB962C8B-B14F-4D97-AF65-F5344CB8AC3E}">
        <p14:creationId xmlns:p14="http://schemas.microsoft.com/office/powerpoint/2010/main" val="343415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dirty="0"/>
              <a:t>If you need </a:t>
            </a:r>
            <a:r>
              <a:rPr lang="en-US" dirty="0" err="1">
                <a:solidFill>
                  <a:srgbClr val="0070C0"/>
                </a:solidFill>
              </a:rPr>
              <a:t>getnext</a:t>
            </a:r>
            <a:r>
              <a:rPr lang="en-US" dirty="0"/>
              <a:t> to be called at each if statement, you could rewrite the code like this:</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gn</a:t>
            </a:r>
            <a:r>
              <a:rPr lang="en-US" dirty="0">
                <a:solidFill>
                  <a:srgbClr val="0070C0"/>
                </a:solidFill>
              </a:rPr>
              <a:t> = </a:t>
            </a:r>
            <a:r>
              <a:rPr lang="en-US" dirty="0" err="1">
                <a:solidFill>
                  <a:srgbClr val="0070C0"/>
                </a:solidFill>
              </a:rPr>
              <a:t>getnext</a:t>
            </a:r>
            <a:r>
              <a:rPr lang="en-US" dirty="0">
                <a:solidFill>
                  <a:srgbClr val="0070C0"/>
                </a:solidFill>
              </a:rPr>
              <a:t>();</a:t>
            </a:r>
          </a:p>
          <a:p>
            <a:pPr marL="457200" lvl="1" indent="0">
              <a:buNone/>
            </a:pPr>
            <a:r>
              <a:rPr lang="en-US" dirty="0">
                <a:solidFill>
                  <a:srgbClr val="0070C0"/>
                </a:solidFill>
              </a:rPr>
              <a:t>	if ($finished == 1 OR $</a:t>
            </a:r>
            <a:r>
              <a:rPr lang="en-US" dirty="0" err="1">
                <a:solidFill>
                  <a:srgbClr val="0070C0"/>
                </a:solidFill>
              </a:rPr>
              <a:t>gn</a:t>
            </a:r>
            <a:r>
              <a:rPr lang="en-US" dirty="0">
                <a:solidFill>
                  <a:srgbClr val="0070C0"/>
                </a:solidFill>
              </a:rPr>
              <a:t> == 1) exit;</a:t>
            </a:r>
          </a:p>
          <a:p>
            <a:pPr marL="457200" lvl="1" indent="0">
              <a:buNone/>
            </a:pPr>
            <a:r>
              <a:rPr lang="en-US" dirty="0">
                <a:solidFill>
                  <a:srgbClr val="0070C0"/>
                </a:solidFill>
              </a:rPr>
              <a:t>?&gt;</a:t>
            </a:r>
          </a:p>
          <a:p>
            <a:endParaRPr lang="en-US" dirty="0"/>
          </a:p>
          <a:p>
            <a:pPr marL="457200" lvl="1" indent="0">
              <a:buNone/>
            </a:pPr>
            <a:r>
              <a:rPr lang="en-US" dirty="0"/>
              <a:t>In this case, the code in function </a:t>
            </a:r>
            <a:r>
              <a:rPr lang="en-US" dirty="0" err="1">
                <a:solidFill>
                  <a:srgbClr val="0070C0"/>
                </a:solidFill>
              </a:rPr>
              <a:t>getnext</a:t>
            </a:r>
            <a:r>
              <a:rPr lang="en-US" dirty="0"/>
              <a:t> will be executed and the value returned stored in </a:t>
            </a:r>
            <a:r>
              <a:rPr lang="en-US" dirty="0">
                <a:solidFill>
                  <a:srgbClr val="0070C0"/>
                </a:solidFill>
              </a:rPr>
              <a:t>$</a:t>
            </a:r>
            <a:r>
              <a:rPr lang="en-US" dirty="0" err="1">
                <a:solidFill>
                  <a:srgbClr val="0070C0"/>
                </a:solidFill>
              </a:rPr>
              <a:t>gn</a:t>
            </a:r>
            <a:r>
              <a:rPr lang="en-US" dirty="0">
                <a:solidFill>
                  <a:srgbClr val="0070C0"/>
                </a:solidFill>
              </a:rPr>
              <a:t> </a:t>
            </a:r>
            <a:r>
              <a:rPr lang="en-US" dirty="0"/>
              <a:t>before the if statement.</a:t>
            </a:r>
            <a:endParaRPr lang="en-US" b="1" dirty="0">
              <a:solidFill>
                <a:srgbClr val="0070C0"/>
              </a:solidFill>
            </a:endParaRPr>
          </a:p>
        </p:txBody>
      </p:sp>
      <p:sp>
        <p:nvSpPr>
          <p:cNvPr id="5" name="Arrow: Right 4">
            <a:extLst>
              <a:ext uri="{FF2B5EF4-FFF2-40B4-BE49-F238E27FC236}">
                <a16:creationId xmlns:a16="http://schemas.microsoft.com/office/drawing/2014/main" id="{211C20E1-0335-4173-9975-BEFE71A5F480}"/>
              </a:ext>
            </a:extLst>
          </p:cNvPr>
          <p:cNvSpPr/>
          <p:nvPr/>
        </p:nvSpPr>
        <p:spPr>
          <a:xfrm>
            <a:off x="604603" y="3573007"/>
            <a:ext cx="989351" cy="419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04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endParaRPr lang="en-US" dirty="0"/>
          </a:p>
          <a:p>
            <a:r>
              <a:rPr lang="en-US" dirty="0"/>
              <a:t>Conditionals are central to dynamic web pages because they make it easy to create different output each time a page is viewed.</a:t>
            </a:r>
          </a:p>
          <a:p>
            <a:endParaRPr lang="en-US" dirty="0"/>
          </a:p>
          <a:p>
            <a:pPr marL="0" indent="0">
              <a:buNone/>
            </a:pPr>
            <a:r>
              <a:rPr lang="en-US" dirty="0"/>
              <a:t>There are three types of </a:t>
            </a:r>
            <a:r>
              <a:rPr lang="en-US" dirty="0" err="1"/>
              <a:t>nonlooping</a:t>
            </a:r>
            <a:r>
              <a:rPr lang="en-US" dirty="0"/>
              <a:t> conditionals: </a:t>
            </a:r>
          </a:p>
          <a:p>
            <a:pPr marL="0" indent="0">
              <a:buNone/>
            </a:pPr>
            <a:endParaRPr lang="en-US" dirty="0"/>
          </a:p>
          <a:p>
            <a:pPr marL="971550" lvl="1" indent="-514350">
              <a:buFont typeface="+mj-lt"/>
              <a:buAutoNum type="arabicPeriod"/>
            </a:pPr>
            <a:r>
              <a:rPr lang="en-US" dirty="0"/>
              <a:t>The </a:t>
            </a:r>
            <a:r>
              <a:rPr lang="en-US" b="1" dirty="0"/>
              <a:t>if</a:t>
            </a:r>
            <a:r>
              <a:rPr lang="en-US" dirty="0"/>
              <a:t> statement</a:t>
            </a:r>
          </a:p>
          <a:p>
            <a:pPr marL="971550" lvl="1" indent="-514350">
              <a:buFont typeface="+mj-lt"/>
              <a:buAutoNum type="arabicPeriod"/>
            </a:pPr>
            <a:r>
              <a:rPr lang="en-US" dirty="0"/>
              <a:t>The </a:t>
            </a:r>
            <a:r>
              <a:rPr lang="en-US" b="1" dirty="0"/>
              <a:t>switch</a:t>
            </a:r>
            <a:r>
              <a:rPr lang="en-US" dirty="0"/>
              <a:t> statement</a:t>
            </a:r>
          </a:p>
          <a:p>
            <a:pPr marL="971550" lvl="1" indent="-514350">
              <a:buFont typeface="+mj-lt"/>
              <a:buAutoNum type="arabicPeriod"/>
            </a:pPr>
            <a:r>
              <a:rPr lang="en-US" dirty="0"/>
              <a:t>The </a:t>
            </a:r>
            <a:r>
              <a:rPr lang="en-US" b="1" dirty="0"/>
              <a:t>?</a:t>
            </a:r>
            <a:r>
              <a:rPr lang="en-US" dirty="0"/>
              <a:t> operator. </a:t>
            </a:r>
          </a:p>
          <a:p>
            <a:endParaRPr lang="en-US" dirty="0"/>
          </a:p>
        </p:txBody>
      </p:sp>
    </p:spTree>
    <p:extLst>
      <p:ext uri="{BB962C8B-B14F-4D97-AF65-F5344CB8AC3E}">
        <p14:creationId xmlns:p14="http://schemas.microsoft.com/office/powerpoint/2010/main" val="126257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a:t>
            </a:r>
            <a:r>
              <a:rPr lang="en-US" dirty="0">
                <a:solidFill>
                  <a:srgbClr val="0070C0"/>
                </a:solidFill>
              </a:rPr>
              <a:t> ($</a:t>
            </a:r>
            <a:r>
              <a:rPr lang="en-US" dirty="0" err="1">
                <a:solidFill>
                  <a:srgbClr val="0070C0"/>
                </a:solidFill>
              </a:rPr>
              <a:t>bank_balance</a:t>
            </a:r>
            <a:r>
              <a:rPr lang="en-US" dirty="0">
                <a:solidFill>
                  <a:srgbClr val="0070C0"/>
                </a:solidFill>
              </a:rPr>
              <a:t> &lt; 100)</a:t>
            </a:r>
          </a:p>
          <a:p>
            <a:pPr marL="457200" lvl="1" indent="0">
              <a:buNone/>
            </a:pPr>
            <a:r>
              <a:rPr lang="en-US" dirty="0">
                <a:solidFill>
                  <a:srgbClr val="0070C0"/>
                </a:solidFill>
              </a:rPr>
              <a:t>	{</a:t>
            </a:r>
          </a:p>
          <a:p>
            <a:pPr marL="457200" lvl="1" indent="0">
              <a:buNone/>
            </a:pPr>
            <a:r>
              <a:rPr lang="en-US" dirty="0">
                <a:solidFill>
                  <a:srgbClr val="0070C0"/>
                </a:solidFill>
              </a:rPr>
              <a:t>		$money = 1000;</a:t>
            </a:r>
          </a:p>
          <a:p>
            <a:pPr marL="457200" lvl="1" indent="0">
              <a:buNone/>
            </a:pPr>
            <a:r>
              <a:rPr lang="en-US" dirty="0">
                <a:solidFill>
                  <a:srgbClr val="0070C0"/>
                </a:solidFill>
              </a:rPr>
              <a:t>		$</a:t>
            </a:r>
            <a:r>
              <a:rPr lang="en-US" dirty="0" err="1">
                <a:solidFill>
                  <a:srgbClr val="0070C0"/>
                </a:solidFill>
              </a:rPr>
              <a:t>bank_balance</a:t>
            </a:r>
            <a:r>
              <a:rPr lang="en-US" dirty="0">
                <a:solidFill>
                  <a:srgbClr val="0070C0"/>
                </a:solidFill>
              </a:rPr>
              <a:t> += $money;</a:t>
            </a:r>
          </a:p>
          <a:p>
            <a:pPr marL="457200" lvl="1" indent="0">
              <a:buNone/>
            </a:pPr>
            <a:r>
              <a:rPr lang="en-US" dirty="0">
                <a:solidFill>
                  <a:srgbClr val="0070C0"/>
                </a:solidFill>
              </a:rPr>
              <a:t>	}</a:t>
            </a:r>
          </a:p>
          <a:p>
            <a:pPr marL="457200" lvl="1" indent="0">
              <a:buNone/>
            </a:pPr>
            <a:r>
              <a:rPr lang="en-US" dirty="0">
                <a:solidFill>
                  <a:srgbClr val="0070C0"/>
                </a:solidFill>
              </a:rPr>
              <a:t>?&gt;</a:t>
            </a:r>
          </a:p>
          <a:p>
            <a:pPr marL="457200" lvl="1" indent="0">
              <a:buNone/>
            </a:pPr>
            <a:r>
              <a:rPr lang="en-US" dirty="0">
                <a:solidFill>
                  <a:srgbClr val="0070C0"/>
                </a:solidFill>
              </a:rPr>
              <a:t>…</a:t>
            </a:r>
          </a:p>
          <a:p>
            <a:endParaRPr lang="en-US" dirty="0"/>
          </a:p>
          <a:p>
            <a:r>
              <a:rPr lang="en-US" dirty="0"/>
              <a:t>In this example, you are checking your balance to see whether it is less than 100 dollars (or whatever your currency is). If so, you pay yourself 1,000 dollars and then add it to the balance. (If only making money were that simple!)</a:t>
            </a:r>
          </a:p>
          <a:p>
            <a:endParaRPr lang="en-US" dirty="0"/>
          </a:p>
          <a:p>
            <a:r>
              <a:rPr lang="en-US" dirty="0"/>
              <a:t>If the bank balance is 100 dollars or greater, the conditional statements are ignored and program flow skips to the next line (not shown).</a:t>
            </a:r>
          </a:p>
        </p:txBody>
      </p:sp>
    </p:spTree>
    <p:extLst>
      <p:ext uri="{BB962C8B-B14F-4D97-AF65-F5344CB8AC3E}">
        <p14:creationId xmlns:p14="http://schemas.microsoft.com/office/powerpoint/2010/main" val="75307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a:t>
            </a:r>
            <a:r>
              <a:rPr lang="en-US" dirty="0">
                <a:solidFill>
                  <a:srgbClr val="0070C0"/>
                </a:solidFill>
              </a:rPr>
              <a:t> ($</a:t>
            </a:r>
            <a:r>
              <a:rPr lang="en-US" dirty="0" err="1">
                <a:solidFill>
                  <a:srgbClr val="0070C0"/>
                </a:solidFill>
              </a:rPr>
              <a:t>bank_balance</a:t>
            </a:r>
            <a:r>
              <a:rPr lang="en-US" dirty="0">
                <a:solidFill>
                  <a:srgbClr val="0070C0"/>
                </a:solidFill>
              </a:rPr>
              <a:t> &lt; 100)</a:t>
            </a:r>
          </a:p>
          <a:p>
            <a:pPr marL="457200" lvl="1" indent="0">
              <a:buNone/>
            </a:pPr>
            <a:r>
              <a:rPr lang="en-US" dirty="0">
                <a:solidFill>
                  <a:srgbClr val="0070C0"/>
                </a:solidFill>
              </a:rPr>
              <a:t>	{</a:t>
            </a:r>
          </a:p>
          <a:p>
            <a:pPr marL="457200" lvl="1" indent="0">
              <a:buNone/>
            </a:pPr>
            <a:r>
              <a:rPr lang="en-US" dirty="0">
                <a:solidFill>
                  <a:srgbClr val="0070C0"/>
                </a:solidFill>
              </a:rPr>
              <a:t>		$money = 1000;</a:t>
            </a:r>
          </a:p>
          <a:p>
            <a:pPr marL="457200" lvl="1" indent="0">
              <a:buNone/>
            </a:pPr>
            <a:r>
              <a:rPr lang="en-US" dirty="0">
                <a:solidFill>
                  <a:srgbClr val="0070C0"/>
                </a:solidFill>
              </a:rPr>
              <a:t>		$</a:t>
            </a:r>
            <a:r>
              <a:rPr lang="en-US" dirty="0" err="1">
                <a:solidFill>
                  <a:srgbClr val="0070C0"/>
                </a:solidFill>
              </a:rPr>
              <a:t>bank_balance</a:t>
            </a:r>
            <a:r>
              <a:rPr lang="en-US" dirty="0">
                <a:solidFill>
                  <a:srgbClr val="0070C0"/>
                </a:solidFill>
              </a:rPr>
              <a:t> += $money;</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else</a:t>
            </a:r>
          </a:p>
          <a:p>
            <a:pPr marL="457200" lvl="1" indent="0">
              <a:buNone/>
            </a:pPr>
            <a:r>
              <a:rPr lang="en-US" dirty="0">
                <a:solidFill>
                  <a:srgbClr val="0070C0"/>
                </a:solidFill>
              </a:rPr>
              <a:t>	{</a:t>
            </a:r>
          </a:p>
          <a:p>
            <a:pPr marL="457200" lvl="1" indent="0">
              <a:buNone/>
            </a:pPr>
            <a:r>
              <a:rPr lang="en-US" dirty="0">
                <a:solidFill>
                  <a:srgbClr val="0070C0"/>
                </a:solidFill>
              </a:rPr>
              <a:t>		$savings += 50;</a:t>
            </a:r>
          </a:p>
          <a:p>
            <a:pPr marL="457200" lvl="1" indent="0">
              <a:buNone/>
            </a:pPr>
            <a:r>
              <a:rPr lang="en-US" dirty="0">
                <a:solidFill>
                  <a:srgbClr val="0070C0"/>
                </a:solidFill>
              </a:rPr>
              <a:t>		$</a:t>
            </a:r>
            <a:r>
              <a:rPr lang="en-US" dirty="0" err="1">
                <a:solidFill>
                  <a:srgbClr val="0070C0"/>
                </a:solidFill>
              </a:rPr>
              <a:t>bank_balance</a:t>
            </a:r>
            <a:r>
              <a:rPr lang="en-US" dirty="0">
                <a:solidFill>
                  <a:srgbClr val="0070C0"/>
                </a:solidFill>
              </a:rPr>
              <a:t> -= 50;</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r>
              <a:rPr lang="en-US" dirty="0"/>
              <a:t>In this example, now that you’ve ascertained that you have $100 or more in the bank, the else statement is executed, by which you place some of this money into your savings account.</a:t>
            </a:r>
          </a:p>
        </p:txBody>
      </p:sp>
      <p:sp>
        <p:nvSpPr>
          <p:cNvPr id="4" name="Rectangle 3">
            <a:extLst>
              <a:ext uri="{FF2B5EF4-FFF2-40B4-BE49-F238E27FC236}">
                <a16:creationId xmlns:a16="http://schemas.microsoft.com/office/drawing/2014/main" id="{6FC51DBB-E1A6-4F77-8680-C24EF295EA9A}"/>
              </a:ext>
            </a:extLst>
          </p:cNvPr>
          <p:cNvSpPr/>
          <p:nvPr/>
        </p:nvSpPr>
        <p:spPr>
          <a:xfrm>
            <a:off x="6405797" y="2124466"/>
            <a:ext cx="6096000" cy="2123658"/>
          </a:xfrm>
          <a:prstGeom prst="rect">
            <a:avLst/>
          </a:prstGeom>
        </p:spPr>
        <p:txBody>
          <a:bodyPr>
            <a:spAutoFit/>
          </a:bodyPr>
          <a:lstStyle/>
          <a:p>
            <a:r>
              <a:rPr lang="en-US" sz="2200" dirty="0">
                <a:latin typeface="MinionPro-Regular"/>
              </a:rPr>
              <a:t>An </a:t>
            </a:r>
            <a:r>
              <a:rPr lang="en-US" sz="2200" dirty="0">
                <a:latin typeface="UbuntuMono-Regular"/>
              </a:rPr>
              <a:t>else </a:t>
            </a:r>
            <a:r>
              <a:rPr lang="en-US" sz="2200" dirty="0">
                <a:latin typeface="MinionPro-Regular"/>
              </a:rPr>
              <a:t>statement closes either an </a:t>
            </a:r>
            <a:r>
              <a:rPr lang="en-US" sz="2200" dirty="0">
                <a:solidFill>
                  <a:srgbClr val="0070C0"/>
                </a:solidFill>
                <a:latin typeface="UbuntuMono-Regular"/>
              </a:rPr>
              <a:t>if...else </a:t>
            </a:r>
            <a:r>
              <a:rPr lang="en-US" sz="2200" dirty="0">
                <a:latin typeface="MinionPro-Regular"/>
              </a:rPr>
              <a:t>or an</a:t>
            </a:r>
          </a:p>
          <a:p>
            <a:r>
              <a:rPr lang="en-US" sz="2200" dirty="0">
                <a:solidFill>
                  <a:srgbClr val="0070C0"/>
                </a:solidFill>
                <a:latin typeface="UbuntuMono-Regular"/>
              </a:rPr>
              <a:t>if...</a:t>
            </a:r>
            <a:r>
              <a:rPr lang="en-US" sz="2200" dirty="0" err="1">
                <a:solidFill>
                  <a:srgbClr val="0070C0"/>
                </a:solidFill>
                <a:latin typeface="UbuntuMono-Regular"/>
              </a:rPr>
              <a:t>elseif</a:t>
            </a:r>
            <a:r>
              <a:rPr lang="en-US" sz="2200" dirty="0">
                <a:solidFill>
                  <a:srgbClr val="0070C0"/>
                </a:solidFill>
                <a:latin typeface="UbuntuMono-Regular"/>
              </a:rPr>
              <a:t>...else </a:t>
            </a:r>
            <a:r>
              <a:rPr lang="en-US" sz="2200" dirty="0">
                <a:latin typeface="MinionPro-Regular"/>
              </a:rPr>
              <a:t>statement. </a:t>
            </a:r>
          </a:p>
          <a:p>
            <a:endParaRPr lang="en-US" sz="2200" dirty="0">
              <a:latin typeface="MinionPro-Regular"/>
            </a:endParaRPr>
          </a:p>
          <a:p>
            <a:r>
              <a:rPr lang="en-US" sz="2200" dirty="0">
                <a:latin typeface="MinionPro-Regular"/>
              </a:rPr>
              <a:t>You can leave out a final </a:t>
            </a:r>
            <a:r>
              <a:rPr lang="en-US" sz="2200" dirty="0">
                <a:latin typeface="UbuntuMono-Regular"/>
              </a:rPr>
              <a:t>else </a:t>
            </a:r>
            <a:r>
              <a:rPr lang="en-US" sz="2200" dirty="0">
                <a:latin typeface="MinionPro-Regular"/>
              </a:rPr>
              <a:t>if it is not required, but you cannot have one before an </a:t>
            </a:r>
            <a:r>
              <a:rPr lang="en-US" sz="2200" dirty="0" err="1">
                <a:latin typeface="UbuntuMono-Regular"/>
              </a:rPr>
              <a:t>elseif</a:t>
            </a:r>
            <a:r>
              <a:rPr lang="en-US" sz="2200" dirty="0">
                <a:latin typeface="MinionPro-Regular"/>
              </a:rPr>
              <a:t>; neither can you have an </a:t>
            </a:r>
            <a:r>
              <a:rPr lang="en-US" sz="2200" dirty="0" err="1">
                <a:latin typeface="UbuntuMono-Regular"/>
              </a:rPr>
              <a:t>elseif</a:t>
            </a:r>
            <a:r>
              <a:rPr lang="en-US" sz="2200" dirty="0">
                <a:latin typeface="UbuntuMono-Regular"/>
              </a:rPr>
              <a:t> </a:t>
            </a:r>
            <a:r>
              <a:rPr lang="en-US" sz="2200" dirty="0">
                <a:latin typeface="MinionPro-Regular"/>
              </a:rPr>
              <a:t>before an </a:t>
            </a:r>
            <a:r>
              <a:rPr lang="en-US" sz="2200" dirty="0">
                <a:latin typeface="UbuntuMono-Regular"/>
              </a:rPr>
              <a:t>if </a:t>
            </a:r>
            <a:r>
              <a:rPr lang="en-US" sz="2200" dirty="0">
                <a:latin typeface="MinionPro-Regular"/>
              </a:rPr>
              <a:t>statement.</a:t>
            </a:r>
            <a:endParaRPr lang="en-US" sz="2200" dirty="0"/>
          </a:p>
        </p:txBody>
      </p:sp>
    </p:spTree>
    <p:extLst>
      <p:ext uri="{BB962C8B-B14F-4D97-AF65-F5344CB8AC3E}">
        <p14:creationId xmlns:p14="http://schemas.microsoft.com/office/powerpoint/2010/main" val="311068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($page == "Home") echo "You selected Home";</a:t>
            </a:r>
          </a:p>
          <a:p>
            <a:pPr marL="457200" lvl="1" indent="0">
              <a:buNone/>
            </a:pPr>
            <a:r>
              <a:rPr lang="en-US" dirty="0">
                <a:solidFill>
                  <a:srgbClr val="0070C0"/>
                </a:solidFill>
              </a:rPr>
              <a:t>	</a:t>
            </a:r>
            <a:r>
              <a:rPr lang="en-US" dirty="0" err="1">
                <a:solidFill>
                  <a:srgbClr val="0070C0"/>
                </a:solidFill>
              </a:rPr>
              <a:t>elseif</a:t>
            </a:r>
            <a:r>
              <a:rPr lang="en-US" dirty="0">
                <a:solidFill>
                  <a:srgbClr val="0070C0"/>
                </a:solidFill>
              </a:rPr>
              <a:t> ($page == "About") echo "You selected About";</a:t>
            </a:r>
          </a:p>
          <a:p>
            <a:pPr marL="457200" lvl="1" indent="0">
              <a:buNone/>
            </a:pPr>
            <a:r>
              <a:rPr lang="en-US" dirty="0">
                <a:solidFill>
                  <a:srgbClr val="0070C0"/>
                </a:solidFill>
              </a:rPr>
              <a:t>	</a:t>
            </a:r>
            <a:r>
              <a:rPr lang="en-US" dirty="0" err="1">
                <a:solidFill>
                  <a:srgbClr val="0070C0"/>
                </a:solidFill>
              </a:rPr>
              <a:t>elseif</a:t>
            </a:r>
            <a:r>
              <a:rPr lang="en-US" dirty="0">
                <a:solidFill>
                  <a:srgbClr val="0070C0"/>
                </a:solidFill>
              </a:rPr>
              <a:t> ($page == "News") echo "You selected News";</a:t>
            </a:r>
          </a:p>
          <a:p>
            <a:pPr marL="457200" lvl="1" indent="0">
              <a:buNone/>
            </a:pPr>
            <a:r>
              <a:rPr lang="en-US" dirty="0">
                <a:solidFill>
                  <a:srgbClr val="0070C0"/>
                </a:solidFill>
              </a:rPr>
              <a:t>	</a:t>
            </a:r>
            <a:r>
              <a:rPr lang="en-US" dirty="0" err="1">
                <a:solidFill>
                  <a:srgbClr val="0070C0"/>
                </a:solidFill>
              </a:rPr>
              <a:t>elseif</a:t>
            </a:r>
            <a:r>
              <a:rPr lang="en-US" dirty="0">
                <a:solidFill>
                  <a:srgbClr val="0070C0"/>
                </a:solidFill>
              </a:rPr>
              <a:t> ($page == "Login") echo "You selected Login";</a:t>
            </a:r>
          </a:p>
          <a:p>
            <a:pPr marL="457200" lvl="1" indent="0">
              <a:buNone/>
            </a:pPr>
            <a:r>
              <a:rPr lang="en-US" dirty="0">
                <a:solidFill>
                  <a:srgbClr val="0070C0"/>
                </a:solidFill>
              </a:rPr>
              <a:t>	</a:t>
            </a:r>
            <a:r>
              <a:rPr lang="en-US" dirty="0" err="1">
                <a:solidFill>
                  <a:srgbClr val="0070C0"/>
                </a:solidFill>
              </a:rPr>
              <a:t>elseif</a:t>
            </a:r>
            <a:r>
              <a:rPr lang="en-US" dirty="0">
                <a:solidFill>
                  <a:srgbClr val="0070C0"/>
                </a:solidFill>
              </a:rPr>
              <a:t> ($page == "Links") echo "You selected Links";</a:t>
            </a:r>
          </a:p>
          <a:p>
            <a:pPr marL="457200" lvl="1" indent="0">
              <a:buNone/>
            </a:pPr>
            <a:r>
              <a:rPr lang="en-US" dirty="0">
                <a:solidFill>
                  <a:srgbClr val="0070C0"/>
                </a:solidFill>
              </a:rPr>
              <a:t>?&gt;</a:t>
            </a:r>
          </a:p>
          <a:p>
            <a:endParaRPr lang="en-US" dirty="0"/>
          </a:p>
          <a:p>
            <a:r>
              <a:rPr lang="en-US" dirty="0"/>
              <a:t>Maybe with a switch statement it would look better…</a:t>
            </a:r>
          </a:p>
        </p:txBody>
      </p:sp>
    </p:spTree>
    <p:extLst>
      <p:ext uri="{BB962C8B-B14F-4D97-AF65-F5344CB8AC3E}">
        <p14:creationId xmlns:p14="http://schemas.microsoft.com/office/powerpoint/2010/main" val="24693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64892"/>
            <a:ext cx="10515600" cy="6505731"/>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switch ($page) {</a:t>
            </a:r>
          </a:p>
          <a:p>
            <a:pPr marL="457200" lvl="1" indent="0">
              <a:buNone/>
            </a:pPr>
            <a:r>
              <a:rPr lang="en-US" dirty="0">
                <a:solidFill>
                  <a:srgbClr val="0070C0"/>
                </a:solidFill>
              </a:rPr>
              <a:t>		case "Home": 	echo "You selected Home";</a:t>
            </a:r>
          </a:p>
          <a:p>
            <a:pPr marL="457200" lvl="1" indent="0">
              <a:buNone/>
            </a:pPr>
            <a:r>
              <a:rPr lang="en-US" dirty="0">
                <a:solidFill>
                  <a:srgbClr val="0070C0"/>
                </a:solidFill>
              </a:rPr>
              <a:t>				break;</a:t>
            </a:r>
          </a:p>
          <a:p>
            <a:pPr marL="457200" lvl="1" indent="0">
              <a:buNone/>
            </a:pPr>
            <a:r>
              <a:rPr lang="en-US" dirty="0">
                <a:solidFill>
                  <a:srgbClr val="0070C0"/>
                </a:solidFill>
              </a:rPr>
              <a:t>		case "About":	echo "You selected About";</a:t>
            </a:r>
          </a:p>
          <a:p>
            <a:pPr marL="457200" lvl="1" indent="0">
              <a:buNone/>
            </a:pPr>
            <a:r>
              <a:rPr lang="en-US" dirty="0">
                <a:solidFill>
                  <a:srgbClr val="0070C0"/>
                </a:solidFill>
              </a:rPr>
              <a:t>				break;</a:t>
            </a:r>
          </a:p>
          <a:p>
            <a:pPr marL="457200" lvl="1" indent="0">
              <a:buNone/>
            </a:pPr>
            <a:r>
              <a:rPr lang="en-US" dirty="0">
                <a:solidFill>
                  <a:srgbClr val="0070C0"/>
                </a:solidFill>
              </a:rPr>
              <a:t>		case "News":	echo "You selected News";</a:t>
            </a:r>
          </a:p>
          <a:p>
            <a:pPr marL="457200" lvl="1" indent="0">
              <a:buNone/>
            </a:pPr>
            <a:r>
              <a:rPr lang="en-US" dirty="0">
                <a:solidFill>
                  <a:srgbClr val="0070C0"/>
                </a:solidFill>
              </a:rPr>
              <a:t>				break;</a:t>
            </a:r>
          </a:p>
          <a:p>
            <a:pPr marL="457200" lvl="1" indent="0">
              <a:buNone/>
            </a:pPr>
            <a:r>
              <a:rPr lang="en-US" dirty="0">
                <a:solidFill>
                  <a:srgbClr val="0070C0"/>
                </a:solidFill>
              </a:rPr>
              <a:t>		case "Login":	echo "You selected Login";</a:t>
            </a:r>
          </a:p>
          <a:p>
            <a:pPr marL="457200" lvl="1" indent="0">
              <a:buNone/>
            </a:pPr>
            <a:r>
              <a:rPr lang="en-US" dirty="0">
                <a:solidFill>
                  <a:srgbClr val="0070C0"/>
                </a:solidFill>
              </a:rPr>
              <a:t>				break;</a:t>
            </a:r>
          </a:p>
          <a:p>
            <a:pPr marL="457200" lvl="1" indent="0">
              <a:buNone/>
            </a:pPr>
            <a:r>
              <a:rPr lang="en-US" dirty="0">
                <a:solidFill>
                  <a:srgbClr val="0070C0"/>
                </a:solidFill>
              </a:rPr>
              <a:t>		case "Links":	echo "You selected Links";</a:t>
            </a:r>
          </a:p>
          <a:p>
            <a:pPr marL="457200" lvl="1" indent="0">
              <a:buNone/>
            </a:pPr>
            <a:r>
              <a:rPr lang="en-US" dirty="0">
                <a:solidFill>
                  <a:srgbClr val="0070C0"/>
                </a:solidFill>
              </a:rPr>
              <a:t>				break;</a:t>
            </a:r>
          </a:p>
          <a:p>
            <a:pPr marL="457200" lvl="1" indent="0">
              <a:buNone/>
            </a:pPr>
            <a:r>
              <a:rPr lang="en-US" dirty="0">
                <a:solidFill>
                  <a:srgbClr val="0070C0"/>
                </a:solidFill>
              </a:rPr>
              <a:t>		default: 	echo "Unrecognized selection";</a:t>
            </a:r>
          </a:p>
          <a:p>
            <a:pPr marL="457200" lvl="1" indent="0">
              <a:buNone/>
            </a:pPr>
            <a:r>
              <a:rPr lang="en-US" dirty="0">
                <a:solidFill>
                  <a:srgbClr val="0070C0"/>
                </a:solidFill>
              </a:rPr>
              <a:t>				break;</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6" name="Rectangle 5">
            <a:extLst>
              <a:ext uri="{FF2B5EF4-FFF2-40B4-BE49-F238E27FC236}">
                <a16:creationId xmlns:a16="http://schemas.microsoft.com/office/drawing/2014/main" id="{A0889EF9-D87A-4E47-B412-5126040564A4}"/>
              </a:ext>
            </a:extLst>
          </p:cNvPr>
          <p:cNvSpPr/>
          <p:nvPr/>
        </p:nvSpPr>
        <p:spPr>
          <a:xfrm>
            <a:off x="4522033" y="6024292"/>
            <a:ext cx="7669967" cy="646331"/>
          </a:xfrm>
          <a:prstGeom prst="rect">
            <a:avLst/>
          </a:prstGeom>
        </p:spPr>
        <p:txBody>
          <a:bodyPr wrap="square">
            <a:spAutoFit/>
          </a:bodyPr>
          <a:lstStyle/>
          <a:p>
            <a:r>
              <a:rPr lang="en-US" dirty="0">
                <a:latin typeface="MinionPro-Regular"/>
              </a:rPr>
              <a:t>Of course, in a real program you would have code here to display or jump to a page, rather than simply telling the user what was selected…</a:t>
            </a:r>
            <a:endParaRPr lang="en-US" dirty="0"/>
          </a:p>
        </p:txBody>
      </p:sp>
    </p:spTree>
    <p:extLst>
      <p:ext uri="{BB962C8B-B14F-4D97-AF65-F5344CB8AC3E}">
        <p14:creationId xmlns:p14="http://schemas.microsoft.com/office/powerpoint/2010/main" val="24761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64892"/>
            <a:ext cx="10515600" cy="6505731"/>
          </a:xfrm>
        </p:spPr>
        <p:txBody>
          <a:bodyPr>
            <a:normAutofit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switch ($page) </a:t>
            </a:r>
            <a:r>
              <a:rPr lang="en-US" dirty="0">
                <a:solidFill>
                  <a:srgbClr val="FF0000"/>
                </a:solidFill>
              </a:rPr>
              <a:t>:</a:t>
            </a:r>
          </a:p>
          <a:p>
            <a:pPr marL="457200" lvl="1" indent="0">
              <a:buNone/>
            </a:pPr>
            <a:r>
              <a:rPr lang="en-US" dirty="0">
                <a:solidFill>
                  <a:srgbClr val="0070C0"/>
                </a:solidFill>
              </a:rPr>
              <a:t>		case "Home":	echo "You selected Home";</a:t>
            </a:r>
          </a:p>
          <a:p>
            <a:pPr marL="457200" lvl="1" indent="0">
              <a:buNone/>
            </a:pPr>
            <a:r>
              <a:rPr lang="en-US" dirty="0">
                <a:solidFill>
                  <a:srgbClr val="0070C0"/>
                </a:solidFill>
              </a:rPr>
              <a:t>				break;</a:t>
            </a:r>
          </a:p>
          <a:p>
            <a:pPr marL="457200" lvl="1" indent="0">
              <a:buNone/>
            </a:pPr>
            <a:r>
              <a:rPr lang="en-US" dirty="0">
                <a:solidFill>
                  <a:srgbClr val="0070C0"/>
                </a:solidFill>
              </a:rPr>
              <a:t>		// etc...</a:t>
            </a:r>
          </a:p>
          <a:p>
            <a:pPr marL="457200" lvl="1" indent="0">
              <a:buNone/>
            </a:pPr>
            <a:r>
              <a:rPr lang="en-US" dirty="0">
                <a:solidFill>
                  <a:srgbClr val="0070C0"/>
                </a:solidFill>
              </a:rPr>
              <a:t>		case "Links": 	echo "You selected Links";</a:t>
            </a:r>
          </a:p>
          <a:p>
            <a:pPr marL="457200" lvl="1" indent="0">
              <a:buNone/>
            </a:pPr>
            <a:r>
              <a:rPr lang="en-US" dirty="0">
                <a:solidFill>
                  <a:srgbClr val="0070C0"/>
                </a:solidFill>
              </a:rPr>
              <a:t>				break;</a:t>
            </a:r>
          </a:p>
          <a:p>
            <a:pPr marL="457200" lvl="1" indent="0">
              <a:buNone/>
            </a:pPr>
            <a:r>
              <a:rPr lang="en-US" dirty="0">
                <a:solidFill>
                  <a:srgbClr val="0070C0"/>
                </a:solidFill>
              </a:rPr>
              <a:t>	</a:t>
            </a:r>
            <a:r>
              <a:rPr lang="en-US" dirty="0" err="1">
                <a:solidFill>
                  <a:srgbClr val="FF0000"/>
                </a:solidFill>
              </a:rPr>
              <a:t>endswitch</a:t>
            </a:r>
            <a:r>
              <a:rPr lang="en-US" dirty="0">
                <a:solidFill>
                  <a:srgbClr val="FF0000"/>
                </a:solidFill>
              </a:rPr>
              <a:t>;</a:t>
            </a:r>
          </a:p>
          <a:p>
            <a:pPr marL="457200" lvl="1" indent="0">
              <a:buNone/>
            </a:pPr>
            <a:r>
              <a:rPr lang="en-US" dirty="0">
                <a:solidFill>
                  <a:srgbClr val="0070C0"/>
                </a:solidFill>
              </a:rPr>
              <a:t>?&gt;</a:t>
            </a:r>
          </a:p>
          <a:p>
            <a:endParaRPr lang="en-US" dirty="0">
              <a:solidFill>
                <a:srgbClr val="0070C0"/>
              </a:solidFill>
            </a:endParaRPr>
          </a:p>
          <a:p>
            <a:r>
              <a:rPr lang="en-US" dirty="0"/>
              <a:t>If you prefer, you may replace the first curly brace in a switch statement with a single colon, and the final curly brace with an </a:t>
            </a:r>
            <a:r>
              <a:rPr lang="en-US" dirty="0" err="1"/>
              <a:t>endswitch</a:t>
            </a:r>
            <a:r>
              <a:rPr lang="en-US" dirty="0"/>
              <a:t> command</a:t>
            </a:r>
          </a:p>
          <a:p>
            <a:endParaRPr lang="en-US" dirty="0"/>
          </a:p>
          <a:p>
            <a:r>
              <a:rPr lang="en-US" dirty="0"/>
              <a:t>However, this approach is </a:t>
            </a:r>
            <a:r>
              <a:rPr lang="en-US" u="sng" dirty="0"/>
              <a:t>not commonly used </a:t>
            </a:r>
            <a:r>
              <a:rPr lang="en-US" dirty="0"/>
              <a:t>and is mentioned here only in case you encounter it in third-party code.</a:t>
            </a:r>
            <a:endParaRPr lang="en-US" dirty="0">
              <a:solidFill>
                <a:srgbClr val="0070C0"/>
              </a:solidFill>
            </a:endParaRPr>
          </a:p>
        </p:txBody>
      </p:sp>
      <p:sp>
        <p:nvSpPr>
          <p:cNvPr id="2" name="Arrow: Right 1">
            <a:extLst>
              <a:ext uri="{FF2B5EF4-FFF2-40B4-BE49-F238E27FC236}">
                <a16:creationId xmlns:a16="http://schemas.microsoft.com/office/drawing/2014/main" id="{0661853E-AB50-425E-A8FD-C80480AFE89F}"/>
              </a:ext>
            </a:extLst>
          </p:cNvPr>
          <p:cNvSpPr/>
          <p:nvPr/>
        </p:nvSpPr>
        <p:spPr>
          <a:xfrm>
            <a:off x="359764" y="2773181"/>
            <a:ext cx="1319134" cy="164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DAE6D8CA-3EAE-4597-B117-CB8D3694A8C4}"/>
              </a:ext>
            </a:extLst>
          </p:cNvPr>
          <p:cNvSpPr/>
          <p:nvPr/>
        </p:nvSpPr>
        <p:spPr>
          <a:xfrm rot="10800000">
            <a:off x="3929921" y="617095"/>
            <a:ext cx="1319134" cy="164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259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64892"/>
            <a:ext cx="10515600" cy="6505731"/>
          </a:xfrm>
        </p:spPr>
        <p:txBody>
          <a:bodyPr>
            <a:normAutofit fontScale="92500" lnSpcReduction="10000"/>
          </a:bodyPr>
          <a:lstStyle/>
          <a:p>
            <a:r>
              <a:rPr lang="en-US" dirty="0"/>
              <a:t>One way of avoiding the verbosity of if and else statements is to use the more compact ternary operator, </a:t>
            </a:r>
            <a:r>
              <a:rPr lang="en-US" dirty="0">
                <a:solidFill>
                  <a:srgbClr val="0070C0"/>
                </a:solidFill>
              </a:rPr>
              <a:t>?</a:t>
            </a:r>
            <a:r>
              <a:rPr lang="en-US" dirty="0"/>
              <a:t>, which is unusual in that it takes three operands rather than the typical two.</a:t>
            </a:r>
          </a:p>
          <a:p>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$fuel &lt;= 1 </a:t>
            </a:r>
            <a:r>
              <a:rPr lang="en-US" b="1" dirty="0">
                <a:solidFill>
                  <a:srgbClr val="0070C0"/>
                </a:solidFill>
              </a:rPr>
              <a:t>?</a:t>
            </a:r>
            <a:r>
              <a:rPr lang="en-US" dirty="0">
                <a:solidFill>
                  <a:srgbClr val="0070C0"/>
                </a:solidFill>
              </a:rPr>
              <a:t> "Fill tank now"</a:t>
            </a:r>
            <a:r>
              <a:rPr lang="en-US" b="1" dirty="0">
                <a:solidFill>
                  <a:srgbClr val="0070C0"/>
                </a:solidFill>
              </a:rPr>
              <a:t> : </a:t>
            </a:r>
            <a:r>
              <a:rPr lang="en-US" dirty="0">
                <a:solidFill>
                  <a:srgbClr val="0070C0"/>
                </a:solidFill>
              </a:rPr>
              <a:t>"There's enough fuel";</a:t>
            </a:r>
          </a:p>
          <a:p>
            <a:pPr marL="457200" lvl="1" indent="0">
              <a:buNone/>
            </a:pPr>
            <a:r>
              <a:rPr lang="en-US" dirty="0">
                <a:solidFill>
                  <a:srgbClr val="0070C0"/>
                </a:solidFill>
              </a:rPr>
              <a:t>?&gt;</a:t>
            </a:r>
          </a:p>
          <a:p>
            <a:endParaRPr lang="en-US" dirty="0"/>
          </a:p>
          <a:p>
            <a:r>
              <a:rPr lang="en-US" dirty="0"/>
              <a:t>In this statement, if there is one gallon or less of fuel (in other words, $fuel is set to 1 or less), the string “Fill tank now” is returned to the preceding echo statement. Otherwise, the string “There's enough fuel” is returned. </a:t>
            </a:r>
          </a:p>
          <a:p>
            <a:endParaRPr lang="en-US" dirty="0"/>
          </a:p>
          <a:p>
            <a:r>
              <a:rPr lang="en-US" dirty="0"/>
              <a:t>You can also assign the value returned in a </a:t>
            </a:r>
            <a:r>
              <a:rPr lang="en-US" dirty="0">
                <a:solidFill>
                  <a:srgbClr val="0070C0"/>
                </a:solidFill>
              </a:rPr>
              <a:t>?</a:t>
            </a:r>
            <a:r>
              <a:rPr lang="en-US" dirty="0"/>
              <a:t> statement to a variable:</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$enough = $fuel &lt;= 1 ? FALSE : TRUE;</a:t>
            </a:r>
          </a:p>
          <a:p>
            <a:pPr marL="457200" lvl="1" indent="0">
              <a:buNone/>
            </a:pPr>
            <a:r>
              <a:rPr lang="en-US" dirty="0">
                <a:solidFill>
                  <a:srgbClr val="0070C0"/>
                </a:solidFill>
              </a:rPr>
              <a:t>?&gt;</a:t>
            </a:r>
          </a:p>
        </p:txBody>
      </p:sp>
    </p:spTree>
    <p:extLst>
      <p:ext uri="{BB962C8B-B14F-4D97-AF65-F5344CB8AC3E}">
        <p14:creationId xmlns:p14="http://schemas.microsoft.com/office/powerpoint/2010/main" val="98913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Looping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pPr marL="0" indent="0">
              <a:buNone/>
            </a:pPr>
            <a:r>
              <a:rPr lang="en-US" dirty="0"/>
              <a:t>while loop to print the “12 times” table</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$count = 1;</a:t>
            </a:r>
          </a:p>
          <a:p>
            <a:pPr marL="457200" lvl="1" indent="0">
              <a:buNone/>
            </a:pPr>
            <a:r>
              <a:rPr lang="en-US" dirty="0">
                <a:solidFill>
                  <a:srgbClr val="0070C0"/>
                </a:solidFill>
              </a:rPr>
              <a:t>	</a:t>
            </a:r>
            <a:r>
              <a:rPr lang="en-US" b="1" dirty="0">
                <a:solidFill>
                  <a:srgbClr val="0070C0"/>
                </a:solidFill>
              </a:rPr>
              <a:t>while </a:t>
            </a:r>
            <a:r>
              <a:rPr lang="en-US" dirty="0">
                <a:solidFill>
                  <a:srgbClr val="0070C0"/>
                </a:solidFill>
              </a:rPr>
              <a:t>($count &lt;= 12)</a:t>
            </a:r>
          </a:p>
          <a:p>
            <a:pPr marL="457200" lvl="1" indent="0">
              <a:buNone/>
            </a:pPr>
            <a:r>
              <a:rPr lang="en-US" dirty="0">
                <a:solidFill>
                  <a:srgbClr val="0070C0"/>
                </a:solidFill>
              </a:rPr>
              <a:t>	{</a:t>
            </a:r>
          </a:p>
          <a:p>
            <a:pPr marL="457200" lvl="1" indent="0">
              <a:buNone/>
            </a:pPr>
            <a:r>
              <a:rPr lang="en-US" dirty="0">
                <a:solidFill>
                  <a:srgbClr val="0070C0"/>
                </a:solidFill>
              </a:rPr>
              <a:t>		echo "$count times 12 is " . $count * 12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++$count;</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75194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But that’s not the whole story, because PHP is a loosely typed language. </a:t>
            </a:r>
          </a:p>
          <a:p>
            <a:endParaRPr lang="en-US" dirty="0"/>
          </a:p>
          <a:p>
            <a:pPr>
              <a:buFont typeface="Wingdings" panose="05000000000000000000" pitchFamily="2" charset="2"/>
              <a:buChar char="Ø"/>
            </a:pPr>
            <a:r>
              <a:rPr lang="en-US" dirty="0"/>
              <a:t>If the two operands of an equality expression are of different types, PHP will convert them to whatever type makes the best sense to it.</a:t>
            </a:r>
          </a:p>
          <a:p>
            <a:endParaRPr lang="en-US" b="1" dirty="0">
              <a:solidFill>
                <a:srgbClr val="0070C0"/>
              </a:solidFill>
            </a:endParaRPr>
          </a:p>
          <a:p>
            <a:pPr marL="457200" lvl="1" indent="0">
              <a:buNone/>
            </a:pPr>
            <a:r>
              <a:rPr lang="en-US" dirty="0"/>
              <a:t>For example, any strings composed entirely of numbers will be converted to numbers whenever compared with a number.</a:t>
            </a:r>
            <a:endParaRPr lang="en-US" b="1" dirty="0">
              <a:solidFill>
                <a:srgbClr val="0070C0"/>
              </a:solidFill>
            </a:endParaRPr>
          </a:p>
        </p:txBody>
      </p:sp>
    </p:spTree>
    <p:extLst>
      <p:ext uri="{BB962C8B-B14F-4D97-AF65-F5344CB8AC3E}">
        <p14:creationId xmlns:p14="http://schemas.microsoft.com/office/powerpoint/2010/main" val="152905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Looping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A shortened version</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$count = 0;</a:t>
            </a:r>
          </a:p>
          <a:p>
            <a:pPr marL="457200" lvl="1" indent="0">
              <a:buNone/>
            </a:pPr>
            <a:r>
              <a:rPr lang="en-US" dirty="0">
                <a:solidFill>
                  <a:srgbClr val="0070C0"/>
                </a:solidFill>
              </a:rPr>
              <a:t>	while (++$count &lt;= 12)</a:t>
            </a:r>
          </a:p>
          <a:p>
            <a:pPr marL="457200" lvl="1" indent="0">
              <a:buNone/>
            </a:pPr>
            <a:r>
              <a:rPr lang="en-US" dirty="0">
                <a:solidFill>
                  <a:srgbClr val="0070C0"/>
                </a:solidFill>
              </a:rPr>
              <a:t>		echo "$count times 12 is " . $count * 12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485075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Looping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A do...while loop for printing the times table for 12:</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$count = 1;</a:t>
            </a:r>
          </a:p>
          <a:p>
            <a:pPr marL="457200" lvl="1" indent="0">
              <a:buNone/>
            </a:pPr>
            <a:r>
              <a:rPr lang="en-US" dirty="0">
                <a:solidFill>
                  <a:srgbClr val="0070C0"/>
                </a:solidFill>
              </a:rPr>
              <a:t>	</a:t>
            </a:r>
            <a:r>
              <a:rPr lang="en-US" b="1" dirty="0">
                <a:solidFill>
                  <a:srgbClr val="0070C0"/>
                </a:solidFill>
              </a:rPr>
              <a:t>do</a:t>
            </a:r>
          </a:p>
          <a:p>
            <a:pPr marL="457200" lvl="1" indent="0">
              <a:buNone/>
            </a:pPr>
            <a:r>
              <a:rPr lang="en-US" dirty="0">
                <a:solidFill>
                  <a:srgbClr val="0070C0"/>
                </a:solidFill>
              </a:rPr>
              <a:t>		echo "$count times 12 is " . $count * 12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b="1" dirty="0">
                <a:solidFill>
                  <a:srgbClr val="0070C0"/>
                </a:solidFill>
              </a:rPr>
              <a:t>while</a:t>
            </a:r>
            <a:r>
              <a:rPr lang="en-US" dirty="0">
                <a:solidFill>
                  <a:srgbClr val="0070C0"/>
                </a:solidFill>
              </a:rPr>
              <a:t> (++$count &lt;= 12);</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817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Looping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Outputting the times table for 12 from a for loop:</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for</a:t>
            </a:r>
            <a:r>
              <a:rPr lang="en-US" dirty="0">
                <a:solidFill>
                  <a:srgbClr val="0070C0"/>
                </a:solidFill>
              </a:rPr>
              <a:t> ($count = 1 ; $count &lt;= 12 ; ++$count)</a:t>
            </a:r>
          </a:p>
          <a:p>
            <a:pPr marL="457200" lvl="1" indent="0">
              <a:buNone/>
            </a:pPr>
            <a:r>
              <a:rPr lang="en-US" dirty="0">
                <a:solidFill>
                  <a:srgbClr val="0070C0"/>
                </a:solidFill>
              </a:rPr>
              <a:t>		echo "$count times 12 is " . $count * 12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t>initialization expression ; condition expression ; modification expression</a:t>
            </a:r>
            <a:endParaRPr lang="en-US" dirty="0">
              <a:solidFill>
                <a:srgbClr val="0070C0"/>
              </a:solidFill>
            </a:endParaRPr>
          </a:p>
        </p:txBody>
      </p:sp>
    </p:spTree>
    <p:extLst>
      <p:ext uri="{BB962C8B-B14F-4D97-AF65-F5344CB8AC3E}">
        <p14:creationId xmlns:p14="http://schemas.microsoft.com/office/powerpoint/2010/main" val="3940478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Breaking Out of a Loop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Writing a file using a for loop with error trapping:</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fp</a:t>
            </a:r>
            <a:r>
              <a:rPr lang="en-US" dirty="0">
                <a:solidFill>
                  <a:srgbClr val="0070C0"/>
                </a:solidFill>
              </a:rPr>
              <a:t> = </a:t>
            </a:r>
            <a:r>
              <a:rPr lang="en-US" b="1" dirty="0" err="1">
                <a:solidFill>
                  <a:srgbClr val="0070C0"/>
                </a:solidFill>
              </a:rPr>
              <a:t>fopen</a:t>
            </a:r>
            <a:r>
              <a:rPr lang="en-US" dirty="0">
                <a:solidFill>
                  <a:srgbClr val="0070C0"/>
                </a:solidFill>
              </a:rPr>
              <a:t>("text.txt", '</a:t>
            </a:r>
            <a:r>
              <a:rPr lang="en-US" dirty="0" err="1">
                <a:solidFill>
                  <a:srgbClr val="0070C0"/>
                </a:solidFill>
              </a:rPr>
              <a:t>wb</a:t>
            </a:r>
            <a:r>
              <a:rPr lang="en-US" dirty="0">
                <a:solidFill>
                  <a:srgbClr val="0070C0"/>
                </a:solidFill>
              </a:rPr>
              <a:t>’);</a:t>
            </a:r>
          </a:p>
          <a:p>
            <a:pPr marL="457200" lvl="1" indent="0">
              <a:buNone/>
            </a:pPr>
            <a:r>
              <a:rPr lang="en-US" dirty="0">
                <a:solidFill>
                  <a:srgbClr val="0070C0"/>
                </a:solidFill>
              </a:rPr>
              <a:t>	</a:t>
            </a:r>
            <a:r>
              <a:rPr lang="en-US" b="1" dirty="0">
                <a:solidFill>
                  <a:srgbClr val="0070C0"/>
                </a:solidFill>
              </a:rPr>
              <a:t>for</a:t>
            </a:r>
            <a:r>
              <a:rPr lang="en-US" dirty="0">
                <a:solidFill>
                  <a:srgbClr val="0070C0"/>
                </a:solidFill>
              </a:rPr>
              <a:t> ($j = 0 ; $j &lt; 100 ; ++$j)</a:t>
            </a:r>
          </a:p>
          <a:p>
            <a:pPr marL="457200" lvl="1" indent="0">
              <a:buNone/>
            </a:pPr>
            <a:r>
              <a:rPr lang="en-US" dirty="0">
                <a:solidFill>
                  <a:srgbClr val="0070C0"/>
                </a:solidFill>
              </a:rPr>
              <a:t>	{</a:t>
            </a:r>
          </a:p>
          <a:p>
            <a:pPr marL="457200" lvl="1" indent="0">
              <a:buNone/>
            </a:pPr>
            <a:r>
              <a:rPr lang="en-US" dirty="0">
                <a:solidFill>
                  <a:srgbClr val="0070C0"/>
                </a:solidFill>
              </a:rPr>
              <a:t>		$written = </a:t>
            </a:r>
            <a:r>
              <a:rPr lang="en-US" b="1" dirty="0" err="1">
                <a:solidFill>
                  <a:srgbClr val="0070C0"/>
                </a:solidFill>
              </a:rPr>
              <a:t>fwrite</a:t>
            </a:r>
            <a:r>
              <a:rPr lang="en-US" dirty="0">
                <a:solidFill>
                  <a:srgbClr val="0070C0"/>
                </a:solidFill>
              </a:rPr>
              <a:t>($</a:t>
            </a:r>
            <a:r>
              <a:rPr lang="en-US" dirty="0" err="1">
                <a:solidFill>
                  <a:srgbClr val="0070C0"/>
                </a:solidFill>
              </a:rPr>
              <a:t>fp</a:t>
            </a:r>
            <a:r>
              <a:rPr lang="en-US" dirty="0">
                <a:solidFill>
                  <a:srgbClr val="0070C0"/>
                </a:solidFill>
              </a:rPr>
              <a:t>, "data");</a:t>
            </a:r>
          </a:p>
          <a:p>
            <a:pPr marL="457200" lvl="1" indent="0">
              <a:buNone/>
            </a:pPr>
            <a:r>
              <a:rPr lang="en-US" dirty="0">
                <a:solidFill>
                  <a:srgbClr val="0070C0"/>
                </a:solidFill>
              </a:rPr>
              <a:t>		if ($written == FALSE) </a:t>
            </a:r>
            <a:r>
              <a:rPr lang="en-US" b="1" dirty="0">
                <a:solidFill>
                  <a:srgbClr val="0070C0"/>
                </a:solidFill>
              </a:rPr>
              <a:t>break</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fp</a:t>
            </a:r>
            <a:r>
              <a:rPr lang="en-US" dirty="0">
                <a:solidFill>
                  <a:srgbClr val="0070C0"/>
                </a:solidFill>
              </a:rPr>
              <a: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4E95ACC9-F04C-4AB9-8BC1-5FB156375EAF}"/>
              </a:ext>
            </a:extLst>
          </p:cNvPr>
          <p:cNvSpPr/>
          <p:nvPr/>
        </p:nvSpPr>
        <p:spPr>
          <a:xfrm>
            <a:off x="7844853" y="3017017"/>
            <a:ext cx="3097967" cy="2800767"/>
          </a:xfrm>
          <a:prstGeom prst="rect">
            <a:avLst/>
          </a:prstGeom>
        </p:spPr>
        <p:txBody>
          <a:bodyPr wrap="square">
            <a:spAutoFit/>
          </a:bodyPr>
          <a:lstStyle/>
          <a:p>
            <a:r>
              <a:rPr lang="en-US" sz="2200" dirty="0">
                <a:latin typeface="MinionPro-Regular"/>
              </a:rPr>
              <a:t>The first line opens the file </a:t>
            </a:r>
            <a:r>
              <a:rPr lang="en-US" sz="2200" i="1" dirty="0">
                <a:latin typeface="MinionPro-It"/>
              </a:rPr>
              <a:t>text.txt </a:t>
            </a:r>
            <a:r>
              <a:rPr lang="en-US" sz="2200" dirty="0">
                <a:latin typeface="MinionPro-Regular"/>
              </a:rPr>
              <a:t>for writing in binary mode</a:t>
            </a:r>
          </a:p>
          <a:p>
            <a:endParaRPr lang="en-US" sz="2200" dirty="0">
              <a:latin typeface="MinionPro-Regular"/>
            </a:endParaRPr>
          </a:p>
          <a:p>
            <a:r>
              <a:rPr lang="en-US" sz="2200" dirty="0">
                <a:latin typeface="MinionPro-Regular"/>
              </a:rPr>
              <a:t>Then returns a pointer to the file in the variable </a:t>
            </a:r>
            <a:r>
              <a:rPr lang="en-US" sz="2200" dirty="0">
                <a:latin typeface="UbuntuMono-Regular"/>
              </a:rPr>
              <a:t>$</a:t>
            </a:r>
            <a:r>
              <a:rPr lang="en-US" sz="2200" dirty="0" err="1">
                <a:latin typeface="UbuntuMono-Regular"/>
              </a:rPr>
              <a:t>fp</a:t>
            </a:r>
            <a:r>
              <a:rPr lang="en-US" sz="2200" dirty="0">
                <a:latin typeface="MinionPro-Regular"/>
              </a:rPr>
              <a:t>, which is used later to refer to the open file</a:t>
            </a:r>
            <a:endParaRPr lang="en-US" sz="2200" dirty="0"/>
          </a:p>
        </p:txBody>
      </p:sp>
      <p:cxnSp>
        <p:nvCxnSpPr>
          <p:cNvPr id="6" name="Straight Arrow Connector 5">
            <a:extLst>
              <a:ext uri="{FF2B5EF4-FFF2-40B4-BE49-F238E27FC236}">
                <a16:creationId xmlns:a16="http://schemas.microsoft.com/office/drawing/2014/main" id="{873FFC26-ECCD-4A87-A911-9377D4DC0891}"/>
              </a:ext>
            </a:extLst>
          </p:cNvPr>
          <p:cNvCxnSpPr/>
          <p:nvPr/>
        </p:nvCxnSpPr>
        <p:spPr>
          <a:xfrm flipH="1" flipV="1">
            <a:off x="5501390" y="3387777"/>
            <a:ext cx="2343463" cy="13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026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Breaking Out of a Loop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Writing a file using a for loop with error trapping:</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fp</a:t>
            </a:r>
            <a:r>
              <a:rPr lang="en-US" dirty="0">
                <a:solidFill>
                  <a:srgbClr val="0070C0"/>
                </a:solidFill>
              </a:rPr>
              <a:t> = </a:t>
            </a:r>
            <a:r>
              <a:rPr lang="en-US" b="1" dirty="0" err="1">
                <a:solidFill>
                  <a:srgbClr val="0070C0"/>
                </a:solidFill>
              </a:rPr>
              <a:t>fopen</a:t>
            </a:r>
            <a:r>
              <a:rPr lang="en-US" dirty="0">
                <a:solidFill>
                  <a:srgbClr val="0070C0"/>
                </a:solidFill>
              </a:rPr>
              <a:t>("text.txt", '</a:t>
            </a:r>
            <a:r>
              <a:rPr lang="en-US" dirty="0" err="1">
                <a:solidFill>
                  <a:srgbClr val="0070C0"/>
                </a:solidFill>
              </a:rPr>
              <a:t>wb</a:t>
            </a:r>
            <a:r>
              <a:rPr lang="en-US" dirty="0">
                <a:solidFill>
                  <a:srgbClr val="0070C0"/>
                </a:solidFill>
              </a:rPr>
              <a:t>’);</a:t>
            </a:r>
          </a:p>
          <a:p>
            <a:pPr marL="457200" lvl="1" indent="0">
              <a:buNone/>
            </a:pPr>
            <a:r>
              <a:rPr lang="en-US" dirty="0">
                <a:solidFill>
                  <a:srgbClr val="0070C0"/>
                </a:solidFill>
              </a:rPr>
              <a:t>	for ($j = 0 ; $j &lt; 100 ; ++$j)</a:t>
            </a:r>
          </a:p>
          <a:p>
            <a:pPr marL="457200" lvl="1" indent="0">
              <a:buNone/>
            </a:pPr>
            <a:r>
              <a:rPr lang="en-US" dirty="0">
                <a:solidFill>
                  <a:srgbClr val="0070C0"/>
                </a:solidFill>
              </a:rPr>
              <a:t>	{</a:t>
            </a:r>
          </a:p>
          <a:p>
            <a:pPr marL="457200" lvl="1" indent="0">
              <a:buNone/>
            </a:pPr>
            <a:r>
              <a:rPr lang="en-US" dirty="0">
                <a:solidFill>
                  <a:srgbClr val="0070C0"/>
                </a:solidFill>
              </a:rPr>
              <a:t>		$written = </a:t>
            </a:r>
            <a:r>
              <a:rPr lang="en-US" b="1" dirty="0" err="1">
                <a:solidFill>
                  <a:srgbClr val="0070C0"/>
                </a:solidFill>
              </a:rPr>
              <a:t>fwrite</a:t>
            </a:r>
            <a:r>
              <a:rPr lang="en-US" dirty="0">
                <a:solidFill>
                  <a:srgbClr val="0070C0"/>
                </a:solidFill>
              </a:rPr>
              <a:t>($</a:t>
            </a:r>
            <a:r>
              <a:rPr lang="en-US" dirty="0" err="1">
                <a:solidFill>
                  <a:srgbClr val="0070C0"/>
                </a:solidFill>
              </a:rPr>
              <a:t>fp</a:t>
            </a:r>
            <a:r>
              <a:rPr lang="en-US" dirty="0">
                <a:solidFill>
                  <a:srgbClr val="0070C0"/>
                </a:solidFill>
              </a:rPr>
              <a:t>, "data");</a:t>
            </a:r>
          </a:p>
          <a:p>
            <a:pPr marL="457200" lvl="1" indent="0">
              <a:buNone/>
            </a:pPr>
            <a:r>
              <a:rPr lang="en-US" dirty="0">
                <a:solidFill>
                  <a:srgbClr val="0070C0"/>
                </a:solidFill>
              </a:rPr>
              <a:t>		if ($written == FALSE) </a:t>
            </a:r>
            <a:r>
              <a:rPr lang="en-US" b="1" dirty="0">
                <a:solidFill>
                  <a:srgbClr val="0070C0"/>
                </a:solidFill>
              </a:rPr>
              <a:t>break</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fp</a:t>
            </a:r>
            <a:r>
              <a:rPr lang="en-US" dirty="0">
                <a:solidFill>
                  <a:srgbClr val="0070C0"/>
                </a:solidFill>
              </a:rPr>
              <a: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4E95ACC9-F04C-4AB9-8BC1-5FB156375EAF}"/>
              </a:ext>
            </a:extLst>
          </p:cNvPr>
          <p:cNvSpPr/>
          <p:nvPr/>
        </p:nvSpPr>
        <p:spPr>
          <a:xfrm>
            <a:off x="7844853" y="3017017"/>
            <a:ext cx="3097967" cy="3139321"/>
          </a:xfrm>
          <a:prstGeom prst="rect">
            <a:avLst/>
          </a:prstGeom>
        </p:spPr>
        <p:txBody>
          <a:bodyPr wrap="square">
            <a:spAutoFit/>
          </a:bodyPr>
          <a:lstStyle/>
          <a:p>
            <a:r>
              <a:rPr lang="en-US" sz="2200" dirty="0">
                <a:latin typeface="MinionPro-Regular"/>
              </a:rPr>
              <a:t>$written is assigned a value by the </a:t>
            </a:r>
            <a:r>
              <a:rPr lang="en-US" sz="2200" dirty="0" err="1">
                <a:latin typeface="MinionPro-Regular"/>
              </a:rPr>
              <a:t>fwrite</a:t>
            </a:r>
            <a:r>
              <a:rPr lang="en-US" sz="2200" dirty="0">
                <a:latin typeface="MinionPro-Regular"/>
              </a:rPr>
              <a:t> function representing the number of characters correctly written. </a:t>
            </a:r>
          </a:p>
          <a:p>
            <a:endParaRPr lang="en-US" sz="2200" dirty="0">
              <a:latin typeface="MinionPro-Regular"/>
            </a:endParaRPr>
          </a:p>
          <a:p>
            <a:r>
              <a:rPr lang="en-US" sz="2200" dirty="0">
                <a:latin typeface="MinionPro-Regular"/>
              </a:rPr>
              <a:t>But if there is an error, the </a:t>
            </a:r>
            <a:r>
              <a:rPr lang="en-US" sz="2200" dirty="0" err="1">
                <a:latin typeface="MinionPro-Regular"/>
              </a:rPr>
              <a:t>fwrite</a:t>
            </a:r>
            <a:r>
              <a:rPr lang="en-US" sz="2200" dirty="0">
                <a:latin typeface="MinionPro-Regular"/>
              </a:rPr>
              <a:t> function assigns the value FALSE.</a:t>
            </a:r>
            <a:endParaRPr lang="en-US" sz="2200" dirty="0"/>
          </a:p>
        </p:txBody>
      </p:sp>
      <p:cxnSp>
        <p:nvCxnSpPr>
          <p:cNvPr id="6" name="Straight Arrow Connector 5">
            <a:extLst>
              <a:ext uri="{FF2B5EF4-FFF2-40B4-BE49-F238E27FC236}">
                <a16:creationId xmlns:a16="http://schemas.microsoft.com/office/drawing/2014/main" id="{0EAF6403-1459-42E7-8845-2798B9173EBC}"/>
              </a:ext>
            </a:extLst>
          </p:cNvPr>
          <p:cNvCxnSpPr/>
          <p:nvPr/>
        </p:nvCxnSpPr>
        <p:spPr>
          <a:xfrm flipH="1">
            <a:off x="3777521" y="3342807"/>
            <a:ext cx="4067332" cy="100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24EA686-6331-46EC-9FA8-9E686B2B0E51}"/>
              </a:ext>
            </a:extLst>
          </p:cNvPr>
          <p:cNvCxnSpPr/>
          <p:nvPr/>
        </p:nvCxnSpPr>
        <p:spPr>
          <a:xfrm flipH="1" flipV="1">
            <a:off x="5231567" y="5216577"/>
            <a:ext cx="2613286" cy="52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837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Breaking Out of a Loop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dirty="0"/>
              <a:t>The break command is even more powerful than you might think, because if you have code nested more than one layer deep that you need to break out of, you can follow the break command with a number to indicate how many levels to break out of:</a:t>
            </a:r>
          </a:p>
          <a:p>
            <a:endParaRPr lang="en-US" dirty="0"/>
          </a:p>
          <a:p>
            <a:pPr marL="457200" lvl="1" indent="0">
              <a:buNone/>
            </a:pPr>
            <a:r>
              <a:rPr lang="en-US" dirty="0">
                <a:solidFill>
                  <a:srgbClr val="0070C0"/>
                </a:solidFill>
              </a:rPr>
              <a:t>break 2;</a:t>
            </a:r>
          </a:p>
        </p:txBody>
      </p:sp>
    </p:spTree>
    <p:extLst>
      <p:ext uri="{BB962C8B-B14F-4D97-AF65-F5344CB8AC3E}">
        <p14:creationId xmlns:p14="http://schemas.microsoft.com/office/powerpoint/2010/main" val="2150749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a:xfrm>
            <a:off x="838200" y="0"/>
            <a:ext cx="10515600" cy="1325563"/>
          </a:xfrm>
        </p:spPr>
        <p:txBody>
          <a:bodyPr/>
          <a:lstStyle/>
          <a:p>
            <a:r>
              <a:rPr lang="en-US" dirty="0"/>
              <a:t>The continue Statement</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325563"/>
            <a:ext cx="10515600" cy="5345060"/>
          </a:xfrm>
        </p:spPr>
        <p:txBody>
          <a:bodyPr>
            <a:normAutofit fontScale="92500" lnSpcReduction="20000"/>
          </a:bodyPr>
          <a:lstStyle/>
          <a:p>
            <a:r>
              <a:rPr lang="en-US" dirty="0"/>
              <a:t>The continue statement instructs PHP to stop processing the current loop and to move right to its next iteration. </a:t>
            </a:r>
          </a:p>
          <a:p>
            <a:pPr marL="457200" lvl="1" indent="0">
              <a:buNone/>
            </a:pPr>
            <a:r>
              <a:rPr lang="en-US" dirty="0"/>
              <a:t>So, instead of breaking out of the whole loop, PHP </a:t>
            </a:r>
            <a:r>
              <a:rPr lang="en-US" u="sng" dirty="0"/>
              <a:t>exits only the current iteration</a:t>
            </a:r>
            <a:r>
              <a:rPr lang="en-US" dirty="0"/>
              <a:t>.</a:t>
            </a:r>
          </a:p>
          <a:p>
            <a:pPr marL="457200" lvl="1"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$j = 10;</a:t>
            </a:r>
          </a:p>
          <a:p>
            <a:pPr marL="457200" lvl="1" indent="0">
              <a:buNone/>
            </a:pPr>
            <a:r>
              <a:rPr lang="en-US" dirty="0">
                <a:solidFill>
                  <a:srgbClr val="0070C0"/>
                </a:solidFill>
              </a:rPr>
              <a:t>	while ($j &gt; -10)</a:t>
            </a:r>
          </a:p>
          <a:p>
            <a:pPr marL="457200" lvl="1" indent="0">
              <a:buNone/>
            </a:pPr>
            <a:r>
              <a:rPr lang="en-US" dirty="0">
                <a:solidFill>
                  <a:srgbClr val="0070C0"/>
                </a:solidFill>
              </a:rPr>
              <a:t>	{</a:t>
            </a:r>
          </a:p>
          <a:p>
            <a:pPr marL="457200" lvl="1" indent="0">
              <a:buNone/>
            </a:pPr>
            <a:r>
              <a:rPr lang="en-US" dirty="0">
                <a:solidFill>
                  <a:srgbClr val="0070C0"/>
                </a:solidFill>
              </a:rPr>
              <a:t>		$j--;</a:t>
            </a:r>
          </a:p>
          <a:p>
            <a:pPr marL="457200" lvl="1" indent="0">
              <a:buNone/>
            </a:pPr>
            <a:r>
              <a:rPr lang="en-US" dirty="0">
                <a:solidFill>
                  <a:srgbClr val="0070C0"/>
                </a:solidFill>
              </a:rPr>
              <a:t>		if ($j == 0) </a:t>
            </a:r>
            <a:r>
              <a:rPr lang="en-US" b="1" dirty="0">
                <a:solidFill>
                  <a:srgbClr val="0070C0"/>
                </a:solidFill>
              </a:rPr>
              <a:t>continue</a:t>
            </a:r>
            <a:r>
              <a:rPr lang="en-US" dirty="0">
                <a:solidFill>
                  <a:srgbClr val="0070C0"/>
                </a:solidFill>
              </a:rPr>
              <a:t>;</a:t>
            </a:r>
          </a:p>
          <a:p>
            <a:pPr marL="457200" lvl="1" indent="0">
              <a:buNone/>
            </a:pPr>
            <a:r>
              <a:rPr lang="en-US" dirty="0">
                <a:solidFill>
                  <a:srgbClr val="0070C0"/>
                </a:solidFill>
              </a:rPr>
              <a:t>		echo (10 / $j)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pPr marL="457200" lvl="1" indent="0">
              <a:buNone/>
            </a:pPr>
            <a:r>
              <a:rPr lang="en-US" dirty="0"/>
              <a:t>For all values of </a:t>
            </a:r>
            <a:r>
              <a:rPr lang="en-US" dirty="0">
                <a:solidFill>
                  <a:srgbClr val="0070C0"/>
                </a:solidFill>
              </a:rPr>
              <a:t>$j </a:t>
            </a:r>
            <a:r>
              <a:rPr lang="en-US" dirty="0"/>
              <a:t>between 10 and –10, with the exception of 0, the result of calculating 10 divided by </a:t>
            </a:r>
            <a:r>
              <a:rPr lang="en-US" dirty="0">
                <a:solidFill>
                  <a:srgbClr val="0070C0"/>
                </a:solidFill>
              </a:rPr>
              <a:t>$j </a:t>
            </a:r>
            <a:r>
              <a:rPr lang="en-US" dirty="0"/>
              <a:t>is displayed. But for the case of </a:t>
            </a:r>
            <a:r>
              <a:rPr lang="en-US" dirty="0">
                <a:solidFill>
                  <a:srgbClr val="0070C0"/>
                </a:solidFill>
              </a:rPr>
              <a:t>$j </a:t>
            </a:r>
            <a:r>
              <a:rPr lang="en-US" dirty="0"/>
              <a:t>being 0, the statement </a:t>
            </a:r>
            <a:r>
              <a:rPr lang="en-US" dirty="0">
                <a:solidFill>
                  <a:srgbClr val="0070C0"/>
                </a:solidFill>
              </a:rPr>
              <a:t>continue</a:t>
            </a:r>
            <a:r>
              <a:rPr lang="en-US" dirty="0"/>
              <a:t> is issued and execution skips immediately to the next iteration of the loop.</a:t>
            </a:r>
          </a:p>
        </p:txBody>
      </p:sp>
    </p:spTree>
    <p:extLst>
      <p:ext uri="{BB962C8B-B14F-4D97-AF65-F5344CB8AC3E}">
        <p14:creationId xmlns:p14="http://schemas.microsoft.com/office/powerpoint/2010/main" val="51145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a:xfrm>
            <a:off x="838200" y="0"/>
            <a:ext cx="10515600" cy="1325563"/>
          </a:xfrm>
        </p:spPr>
        <p:txBody>
          <a:bodyPr/>
          <a:lstStyle/>
          <a:p>
            <a:r>
              <a:rPr lang="en-US" dirty="0"/>
              <a:t>Implicit and Explicit Casting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325563"/>
            <a:ext cx="10515600" cy="5345060"/>
          </a:xfrm>
        </p:spPr>
        <p:txBody>
          <a:bodyPr>
            <a:normAutofit/>
          </a:bodyPr>
          <a:lstStyle/>
          <a:p>
            <a:r>
              <a:rPr lang="en-US" dirty="0"/>
              <a:t>PHP is a loosely typed language that allows you to declare a variable and its type simply by using it. </a:t>
            </a:r>
          </a:p>
          <a:p>
            <a:pPr>
              <a:buFont typeface="Courier New" panose="02070309020205020404" pitchFamily="49" charset="0"/>
              <a:buChar char="o"/>
            </a:pPr>
            <a:r>
              <a:rPr lang="en-US" dirty="0"/>
              <a:t>It also automatically converts values from one type to another whenever required. This is called </a:t>
            </a:r>
            <a:r>
              <a:rPr lang="en-US" b="1" i="1" dirty="0"/>
              <a:t>implicit casting</a:t>
            </a:r>
            <a:r>
              <a:rPr lang="en-US" dirty="0"/>
              <a:t>.</a:t>
            </a:r>
          </a:p>
          <a:p>
            <a:pPr marL="0"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56;</a:t>
            </a:r>
          </a:p>
          <a:p>
            <a:pPr marL="457200" lvl="1" indent="0">
              <a:buNone/>
            </a:pPr>
            <a:r>
              <a:rPr lang="en-US" dirty="0">
                <a:solidFill>
                  <a:srgbClr val="0070C0"/>
                </a:solidFill>
              </a:rPr>
              <a:t>	$b = 12;</a:t>
            </a:r>
          </a:p>
          <a:p>
            <a:pPr marL="457200" lvl="1" indent="0">
              <a:buNone/>
            </a:pPr>
            <a:r>
              <a:rPr lang="en-US" dirty="0">
                <a:solidFill>
                  <a:srgbClr val="0070C0"/>
                </a:solidFill>
              </a:rPr>
              <a:t>	$c = $a / $b;</a:t>
            </a:r>
          </a:p>
          <a:p>
            <a:pPr marL="457200" lvl="1" indent="0">
              <a:buNone/>
            </a:pPr>
            <a:r>
              <a:rPr lang="en-US" dirty="0">
                <a:solidFill>
                  <a:srgbClr val="0070C0"/>
                </a:solidFill>
              </a:rPr>
              <a:t>	echo $c;</a:t>
            </a:r>
          </a:p>
          <a:p>
            <a:pPr marL="457200" lvl="1" indent="0">
              <a:buNone/>
            </a:pPr>
            <a:r>
              <a:rPr lang="en-US" dirty="0">
                <a:solidFill>
                  <a:srgbClr val="0070C0"/>
                </a:solidFill>
              </a:rPr>
              <a:t>?&gt;</a:t>
            </a:r>
          </a:p>
          <a:p>
            <a:endParaRPr lang="en-US" dirty="0"/>
          </a:p>
        </p:txBody>
      </p:sp>
      <p:sp>
        <p:nvSpPr>
          <p:cNvPr id="4" name="Rectangle 3">
            <a:extLst>
              <a:ext uri="{FF2B5EF4-FFF2-40B4-BE49-F238E27FC236}">
                <a16:creationId xmlns:a16="http://schemas.microsoft.com/office/drawing/2014/main" id="{16CCECC4-58DD-4B33-A221-E7990F7003CD}"/>
              </a:ext>
            </a:extLst>
          </p:cNvPr>
          <p:cNvSpPr/>
          <p:nvPr/>
        </p:nvSpPr>
        <p:spPr>
          <a:xfrm>
            <a:off x="5561350" y="4336641"/>
            <a:ext cx="6096000" cy="1200329"/>
          </a:xfrm>
          <a:prstGeom prst="rect">
            <a:avLst/>
          </a:prstGeom>
        </p:spPr>
        <p:txBody>
          <a:bodyPr>
            <a:spAutoFit/>
          </a:bodyPr>
          <a:lstStyle/>
          <a:p>
            <a:r>
              <a:rPr lang="en-US" sz="2400" dirty="0"/>
              <a:t>By default, PHP converts the output to floating point so it can give the most precise value—4.66 recurring.</a:t>
            </a:r>
          </a:p>
        </p:txBody>
      </p:sp>
      <p:sp>
        <p:nvSpPr>
          <p:cNvPr id="5" name="Arrow: Right 4">
            <a:extLst>
              <a:ext uri="{FF2B5EF4-FFF2-40B4-BE49-F238E27FC236}">
                <a16:creationId xmlns:a16="http://schemas.microsoft.com/office/drawing/2014/main" id="{A89D88C3-07EB-4FBB-918C-EC257AB9D675}"/>
              </a:ext>
            </a:extLst>
          </p:cNvPr>
          <p:cNvSpPr/>
          <p:nvPr/>
        </p:nvSpPr>
        <p:spPr>
          <a:xfrm rot="10800000">
            <a:off x="3657599" y="4766871"/>
            <a:ext cx="1903751" cy="299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93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a:xfrm>
            <a:off x="838200" y="0"/>
            <a:ext cx="10515600" cy="1325563"/>
          </a:xfrm>
        </p:spPr>
        <p:txBody>
          <a:bodyPr/>
          <a:lstStyle/>
          <a:p>
            <a:r>
              <a:rPr lang="en-US" dirty="0"/>
              <a:t>Implicit and Explicit Casting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325563"/>
            <a:ext cx="10515600" cy="5345060"/>
          </a:xfrm>
        </p:spPr>
        <p:txBody>
          <a:bodyPr>
            <a:normAutofit/>
          </a:bodyPr>
          <a:lstStyle/>
          <a:p>
            <a:r>
              <a:rPr lang="en-US" dirty="0"/>
              <a:t>But what if we had wanted </a:t>
            </a:r>
            <a:r>
              <a:rPr lang="en-US" dirty="0">
                <a:solidFill>
                  <a:srgbClr val="0070C0"/>
                </a:solidFill>
              </a:rPr>
              <a:t>$c </a:t>
            </a:r>
            <a:r>
              <a:rPr lang="en-US" dirty="0"/>
              <a:t>to be an integer instead? </a:t>
            </a:r>
          </a:p>
          <a:p>
            <a:pPr marL="457200" lvl="1" indent="0">
              <a:buNone/>
            </a:pPr>
            <a:r>
              <a:rPr lang="en-US" dirty="0"/>
              <a:t>There are various ways in which we could achieve this, one of which is to force the result of </a:t>
            </a:r>
            <a:r>
              <a:rPr lang="en-US" dirty="0">
                <a:solidFill>
                  <a:srgbClr val="0070C0"/>
                </a:solidFill>
              </a:rPr>
              <a:t>$a/$b </a:t>
            </a:r>
            <a:r>
              <a:rPr lang="en-US" dirty="0"/>
              <a:t>to be cast to an integer value using the integer cast type (</a:t>
            </a:r>
            <a:r>
              <a:rPr lang="en-US" dirty="0" err="1"/>
              <a:t>int</a:t>
            </a:r>
            <a:r>
              <a:rPr lang="en-US" dirty="0"/>
              <a:t>), like this:</a:t>
            </a:r>
          </a:p>
          <a:p>
            <a:pPr marL="0" indent="0">
              <a:buNone/>
            </a:pPr>
            <a:endParaRPr lang="en-US" dirty="0"/>
          </a:p>
          <a:p>
            <a:pPr marL="457200" lvl="1" indent="0">
              <a:buNone/>
            </a:pPr>
            <a:r>
              <a:rPr lang="en-US" dirty="0">
                <a:solidFill>
                  <a:srgbClr val="0070C0"/>
                </a:solidFill>
              </a:rPr>
              <a:t>$c = </a:t>
            </a:r>
            <a:r>
              <a:rPr lang="en-US" b="1" dirty="0">
                <a:solidFill>
                  <a:srgbClr val="0070C0"/>
                </a:solidFill>
              </a:rPr>
              <a:t>(</a:t>
            </a:r>
            <a:r>
              <a:rPr lang="en-US" b="1" dirty="0" err="1">
                <a:solidFill>
                  <a:srgbClr val="0070C0"/>
                </a:solidFill>
              </a:rPr>
              <a:t>int</a:t>
            </a:r>
            <a:r>
              <a:rPr lang="en-US" b="1" dirty="0">
                <a:solidFill>
                  <a:srgbClr val="0070C0"/>
                </a:solidFill>
              </a:rPr>
              <a:t>) </a:t>
            </a:r>
            <a:r>
              <a:rPr lang="en-US" dirty="0">
                <a:solidFill>
                  <a:srgbClr val="0070C0"/>
                </a:solidFill>
              </a:rPr>
              <a:t>($a / $b);</a:t>
            </a:r>
            <a:endParaRPr lang="en-US" dirty="0"/>
          </a:p>
          <a:p>
            <a:endParaRPr lang="en-US" dirty="0"/>
          </a:p>
          <a:p>
            <a:r>
              <a:rPr lang="en-US" dirty="0"/>
              <a:t>This is called </a:t>
            </a:r>
            <a:r>
              <a:rPr lang="en-US" b="1" i="1" dirty="0"/>
              <a:t>explicit </a:t>
            </a:r>
            <a:r>
              <a:rPr lang="en-US" b="1" dirty="0"/>
              <a:t>casting</a:t>
            </a:r>
            <a:r>
              <a:rPr lang="en-US" dirty="0"/>
              <a:t>. </a:t>
            </a:r>
          </a:p>
          <a:p>
            <a:pPr marL="457200" lvl="1" indent="0">
              <a:buNone/>
            </a:pPr>
            <a:r>
              <a:rPr lang="en-US" dirty="0"/>
              <a:t>Note that in order to ensure that the value of the entire expression is cast to an integer, we place the expression within parentheses. Otherwise, only the variable </a:t>
            </a:r>
            <a:r>
              <a:rPr lang="en-US" dirty="0">
                <a:solidFill>
                  <a:srgbClr val="0070C0"/>
                </a:solidFill>
              </a:rPr>
              <a:t>$a </a:t>
            </a:r>
            <a:r>
              <a:rPr lang="en-US" dirty="0"/>
              <a:t>would have been cast to an integer</a:t>
            </a:r>
          </a:p>
          <a:p>
            <a:pPr marL="914400" lvl="2" indent="0">
              <a:buNone/>
            </a:pPr>
            <a:r>
              <a:rPr lang="en-US" dirty="0"/>
              <a:t>… and this would have been actually pointless, as the division by </a:t>
            </a:r>
            <a:r>
              <a:rPr lang="en-US" dirty="0">
                <a:solidFill>
                  <a:srgbClr val="0070C0"/>
                </a:solidFill>
              </a:rPr>
              <a:t>$b </a:t>
            </a:r>
            <a:r>
              <a:rPr lang="en-US" dirty="0"/>
              <a:t>would still have returned a floating-point number…</a:t>
            </a:r>
          </a:p>
          <a:p>
            <a:endParaRPr lang="en-US" dirty="0"/>
          </a:p>
        </p:txBody>
      </p:sp>
    </p:spTree>
    <p:extLst>
      <p:ext uri="{BB962C8B-B14F-4D97-AF65-F5344CB8AC3E}">
        <p14:creationId xmlns:p14="http://schemas.microsoft.com/office/powerpoint/2010/main" val="909406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a:xfrm>
            <a:off x="838200" y="0"/>
            <a:ext cx="10515600" cy="1325563"/>
          </a:xfrm>
        </p:spPr>
        <p:txBody>
          <a:bodyPr/>
          <a:lstStyle/>
          <a:p>
            <a:r>
              <a:rPr lang="en-US" dirty="0"/>
              <a:t>Implicit and Explicit Casting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325563"/>
            <a:ext cx="10515600" cy="5345060"/>
          </a:xfrm>
        </p:spPr>
        <p:txBody>
          <a:bodyPr>
            <a:normAutofit/>
          </a:bodyPr>
          <a:lstStyle/>
          <a:p>
            <a:endParaRPr lang="en-US" dirty="0"/>
          </a:p>
          <a:p>
            <a:pPr marL="514350" indent="-514350">
              <a:buFont typeface="+mj-lt"/>
              <a:buAutoNum type="arabicPeriod"/>
            </a:pPr>
            <a:r>
              <a:rPr lang="en-US" dirty="0"/>
              <a:t>You can explicitly cast to the types shown below</a:t>
            </a:r>
          </a:p>
          <a:p>
            <a:pPr marL="514350" indent="-514350">
              <a:buFont typeface="+mj-lt"/>
              <a:buAutoNum type="arabicPeriod"/>
            </a:pPr>
            <a:r>
              <a:rPr lang="en-US" dirty="0"/>
              <a:t>Or you can call one of PHP’s built-in functions. </a:t>
            </a:r>
          </a:p>
          <a:p>
            <a:pPr marL="457200" lvl="1" indent="0">
              <a:buNone/>
            </a:pPr>
            <a:r>
              <a:rPr lang="en-US" dirty="0"/>
              <a:t>For example, to obtain an integer value, you could use the </a:t>
            </a:r>
            <a:r>
              <a:rPr lang="en-US" dirty="0" err="1">
                <a:solidFill>
                  <a:srgbClr val="0070C0"/>
                </a:solidFill>
              </a:rPr>
              <a:t>intval</a:t>
            </a:r>
            <a:r>
              <a:rPr lang="en-US" dirty="0"/>
              <a:t> function. </a:t>
            </a:r>
          </a:p>
        </p:txBody>
      </p:sp>
      <p:pic>
        <p:nvPicPr>
          <p:cNvPr id="4" name="Picture 3">
            <a:extLst>
              <a:ext uri="{FF2B5EF4-FFF2-40B4-BE49-F238E27FC236}">
                <a16:creationId xmlns:a16="http://schemas.microsoft.com/office/drawing/2014/main" id="{8DF84E04-4F50-4549-8EEA-4A5806270840}"/>
              </a:ext>
            </a:extLst>
          </p:cNvPr>
          <p:cNvPicPr>
            <a:picLocks noChangeAspect="1"/>
          </p:cNvPicPr>
          <p:nvPr/>
        </p:nvPicPr>
        <p:blipFill>
          <a:blip r:embed="rId3"/>
          <a:stretch>
            <a:fillRect/>
          </a:stretch>
        </p:blipFill>
        <p:spPr>
          <a:xfrm>
            <a:off x="2723489" y="3612630"/>
            <a:ext cx="6745022" cy="2821897"/>
          </a:xfrm>
          <a:prstGeom prst="rect">
            <a:avLst/>
          </a:prstGeom>
        </p:spPr>
      </p:pic>
    </p:spTree>
    <p:extLst>
      <p:ext uri="{BB962C8B-B14F-4D97-AF65-F5344CB8AC3E}">
        <p14:creationId xmlns:p14="http://schemas.microsoft.com/office/powerpoint/2010/main" val="202799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4"/>
            <a:ext cx="10515600" cy="4904959"/>
          </a:xfrm>
        </p:spPr>
        <p:txBody>
          <a:bodyPr>
            <a:normAutofit fontScale="92500" lnSpcReduction="10000"/>
          </a:bodyPr>
          <a:lstStyle/>
          <a:p>
            <a:r>
              <a:rPr lang="en-US" dirty="0"/>
              <a:t>Here, $a and $b are two different strings, and we would therefore expect neither of the if statements to output a result.</a:t>
            </a:r>
          </a:p>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"1000";</a:t>
            </a:r>
          </a:p>
          <a:p>
            <a:pPr marL="457200" lvl="1" indent="0">
              <a:buNone/>
            </a:pPr>
            <a:r>
              <a:rPr lang="en-US" dirty="0">
                <a:solidFill>
                  <a:srgbClr val="0070C0"/>
                </a:solidFill>
              </a:rPr>
              <a:t>	$b = "+1000";</a:t>
            </a:r>
          </a:p>
          <a:p>
            <a:pPr marL="457200" lvl="1" indent="0">
              <a:buNone/>
            </a:pPr>
            <a:r>
              <a:rPr lang="en-US" dirty="0">
                <a:solidFill>
                  <a:srgbClr val="0070C0"/>
                </a:solidFill>
              </a:rPr>
              <a:t>	if ($a == $b) echo "1";</a:t>
            </a:r>
          </a:p>
          <a:p>
            <a:pPr marL="457200" lvl="1" indent="0">
              <a:buNone/>
            </a:pPr>
            <a:r>
              <a:rPr lang="en-US" dirty="0">
                <a:solidFill>
                  <a:srgbClr val="0070C0"/>
                </a:solidFill>
              </a:rPr>
              <a:t>	if ($a === $b) echo "2";</a:t>
            </a:r>
          </a:p>
          <a:p>
            <a:pPr marL="457200" lvl="1" indent="0">
              <a:buNone/>
            </a:pPr>
            <a:r>
              <a:rPr lang="en-US" dirty="0">
                <a:solidFill>
                  <a:srgbClr val="0070C0"/>
                </a:solidFill>
              </a:rPr>
              <a:t>?&gt;</a:t>
            </a:r>
          </a:p>
          <a:p>
            <a:pPr marL="457200" lvl="1" indent="0">
              <a:buNone/>
            </a:pPr>
            <a:endParaRPr lang="en-US" dirty="0">
              <a:solidFill>
                <a:srgbClr val="0070C0"/>
              </a:solidFill>
            </a:endParaRPr>
          </a:p>
          <a:p>
            <a:r>
              <a:rPr lang="en-US" dirty="0"/>
              <a:t>However, if you run the example, you will see that it outputs the number 1, which means that the first if statement evaluated to TRUE. </a:t>
            </a:r>
          </a:p>
          <a:p>
            <a:pPr>
              <a:buFont typeface="Courier New" panose="02070309020205020404" pitchFamily="49" charset="0"/>
              <a:buChar char="o"/>
            </a:pPr>
            <a:r>
              <a:rPr lang="en-US" dirty="0"/>
              <a:t>This is because both strings were first converted to numbers, and 1000 is the same numerical value as +1000.</a:t>
            </a:r>
            <a:endParaRPr lang="en-US" b="1" dirty="0">
              <a:solidFill>
                <a:srgbClr val="0070C0"/>
              </a:solidFill>
            </a:endParaRPr>
          </a:p>
        </p:txBody>
      </p:sp>
    </p:spTree>
    <p:extLst>
      <p:ext uri="{BB962C8B-B14F-4D97-AF65-F5344CB8AC3E}">
        <p14:creationId xmlns:p14="http://schemas.microsoft.com/office/powerpoint/2010/main" val="440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fontScale="85000" lnSpcReduction="20000"/>
          </a:bodyPr>
          <a:lstStyle/>
          <a:p>
            <a:r>
              <a:rPr lang="en-US" dirty="0"/>
              <a:t>Here, $a and $b are two different strings, and we would therefore expect neither of the if statements to output a result.</a:t>
            </a:r>
          </a:p>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"1000";</a:t>
            </a:r>
          </a:p>
          <a:p>
            <a:pPr marL="457200" lvl="1" indent="0">
              <a:buNone/>
            </a:pPr>
            <a:r>
              <a:rPr lang="en-US" dirty="0">
                <a:solidFill>
                  <a:srgbClr val="0070C0"/>
                </a:solidFill>
              </a:rPr>
              <a:t>	$b = "+1000";</a:t>
            </a:r>
          </a:p>
          <a:p>
            <a:pPr marL="457200" lvl="1" indent="0">
              <a:buNone/>
            </a:pPr>
            <a:r>
              <a:rPr lang="en-US" dirty="0">
                <a:solidFill>
                  <a:srgbClr val="0070C0"/>
                </a:solidFill>
              </a:rPr>
              <a:t>	if ($a == $b) echo "1";</a:t>
            </a:r>
          </a:p>
          <a:p>
            <a:pPr marL="457200" lvl="1" indent="0">
              <a:buNone/>
            </a:pPr>
            <a:r>
              <a:rPr lang="en-US" dirty="0">
                <a:solidFill>
                  <a:srgbClr val="0070C0"/>
                </a:solidFill>
              </a:rPr>
              <a:t>	if ($a </a:t>
            </a:r>
            <a:r>
              <a:rPr lang="en-US" b="1" dirty="0">
                <a:solidFill>
                  <a:srgbClr val="0070C0"/>
                </a:solidFill>
              </a:rPr>
              <a:t>===</a:t>
            </a:r>
            <a:r>
              <a:rPr lang="en-US" dirty="0">
                <a:solidFill>
                  <a:srgbClr val="0070C0"/>
                </a:solidFill>
              </a:rPr>
              <a:t> $b) echo "2";</a:t>
            </a:r>
          </a:p>
          <a:p>
            <a:pPr marL="457200" lvl="1" indent="0">
              <a:buNone/>
            </a:pPr>
            <a:r>
              <a:rPr lang="en-US" dirty="0">
                <a:solidFill>
                  <a:srgbClr val="0070C0"/>
                </a:solidFill>
              </a:rPr>
              <a:t>?&gt;</a:t>
            </a:r>
          </a:p>
          <a:p>
            <a:pPr marL="457200" lvl="1" indent="0">
              <a:buNone/>
            </a:pPr>
            <a:endParaRPr lang="en-US" dirty="0">
              <a:solidFill>
                <a:srgbClr val="0070C0"/>
              </a:solidFill>
            </a:endParaRPr>
          </a:p>
          <a:p>
            <a:r>
              <a:rPr lang="en-US" dirty="0"/>
              <a:t>In contrast, the second if statement uses the </a:t>
            </a:r>
            <a:r>
              <a:rPr lang="en-US" b="1" i="1" dirty="0"/>
              <a:t>identity</a:t>
            </a:r>
            <a:r>
              <a:rPr lang="en-US" i="1" dirty="0"/>
              <a:t> </a:t>
            </a:r>
            <a:r>
              <a:rPr lang="en-US" dirty="0"/>
              <a:t>operator—three equals signs in a row—which prevents PHP from automatically converting types. </a:t>
            </a:r>
          </a:p>
          <a:p>
            <a:pPr>
              <a:buFont typeface="Courier New" panose="02070309020205020404" pitchFamily="49" charset="0"/>
              <a:buChar char="o"/>
            </a:pPr>
            <a:r>
              <a:rPr lang="en-US" dirty="0"/>
              <a:t>$a and $b are therefore compared as strings and are found to be different, so nothing is output.</a:t>
            </a:r>
            <a:endParaRPr lang="en-US" b="1" dirty="0">
              <a:solidFill>
                <a:srgbClr val="0070C0"/>
              </a:solidFill>
            </a:endParaRPr>
          </a:p>
        </p:txBody>
      </p:sp>
    </p:spTree>
    <p:extLst>
      <p:ext uri="{BB962C8B-B14F-4D97-AF65-F5344CB8AC3E}">
        <p14:creationId xmlns:p14="http://schemas.microsoft.com/office/powerpoint/2010/main" val="263477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74978"/>
          </a:xfrm>
        </p:spPr>
        <p:txBody>
          <a:bodyPr>
            <a:normAutofit fontScale="85000" lnSpcReduction="20000"/>
          </a:bodyPr>
          <a:lstStyle/>
          <a:p>
            <a:r>
              <a:rPr lang="en-US" dirty="0"/>
              <a:t>In the same way that you can use the equality operator to test for operands being equal, you can test for them </a:t>
            </a:r>
            <a:r>
              <a:rPr lang="en-US" i="1" dirty="0"/>
              <a:t>not </a:t>
            </a:r>
            <a:r>
              <a:rPr lang="en-US" dirty="0"/>
              <a:t>being equal using </a:t>
            </a:r>
            <a:r>
              <a:rPr lang="en-US" b="1" dirty="0">
                <a:solidFill>
                  <a:srgbClr val="0070C0"/>
                </a:solidFill>
              </a:rPr>
              <a:t>!=</a:t>
            </a:r>
            <a:r>
              <a:rPr lang="en-US" dirty="0"/>
              <a:t>, the inequality operator.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"1000";</a:t>
            </a:r>
          </a:p>
          <a:p>
            <a:pPr marL="457200" lvl="1" indent="0">
              <a:buNone/>
            </a:pPr>
            <a:r>
              <a:rPr lang="en-US" dirty="0">
                <a:solidFill>
                  <a:srgbClr val="0070C0"/>
                </a:solidFill>
              </a:rPr>
              <a:t>	$b = "+1000";</a:t>
            </a:r>
          </a:p>
          <a:p>
            <a:pPr marL="457200" lvl="1" indent="0">
              <a:buNone/>
            </a:pPr>
            <a:r>
              <a:rPr lang="en-US" dirty="0">
                <a:solidFill>
                  <a:srgbClr val="0070C0"/>
                </a:solidFill>
              </a:rPr>
              <a:t>	if ($a != $b) echo "1";</a:t>
            </a:r>
          </a:p>
          <a:p>
            <a:pPr marL="457200" lvl="1" indent="0">
              <a:buNone/>
            </a:pPr>
            <a:r>
              <a:rPr lang="en-US" dirty="0">
                <a:solidFill>
                  <a:srgbClr val="0070C0"/>
                </a:solidFill>
              </a:rPr>
              <a:t>	if ($a !== $b) echo "2";</a:t>
            </a:r>
          </a:p>
          <a:p>
            <a:pPr marL="457200" lvl="1" indent="0">
              <a:buNone/>
            </a:pPr>
            <a:r>
              <a:rPr lang="en-US" dirty="0">
                <a:solidFill>
                  <a:srgbClr val="0070C0"/>
                </a:solidFill>
              </a:rPr>
              <a:t>?&gt;</a:t>
            </a:r>
          </a:p>
          <a:p>
            <a:pPr marL="0" indent="0">
              <a:buNone/>
            </a:pPr>
            <a:endParaRPr lang="en-US" dirty="0">
              <a:solidFill>
                <a:srgbClr val="0070C0"/>
              </a:solidFill>
            </a:endParaRPr>
          </a:p>
          <a:p>
            <a:r>
              <a:rPr lang="en-US" dirty="0"/>
              <a:t>As you might expect, the first if statement does not output the number 1, because the code is asking whether </a:t>
            </a:r>
            <a:r>
              <a:rPr lang="en-US" dirty="0">
                <a:solidFill>
                  <a:srgbClr val="0070C0"/>
                </a:solidFill>
              </a:rPr>
              <a:t>$a </a:t>
            </a:r>
            <a:r>
              <a:rPr lang="en-US" dirty="0"/>
              <a:t>and </a:t>
            </a:r>
            <a:r>
              <a:rPr lang="en-US" dirty="0">
                <a:solidFill>
                  <a:srgbClr val="0070C0"/>
                </a:solidFill>
              </a:rPr>
              <a:t>$b </a:t>
            </a:r>
            <a:r>
              <a:rPr lang="en-US" dirty="0"/>
              <a:t>are </a:t>
            </a:r>
            <a:r>
              <a:rPr lang="en-US" i="1" dirty="0"/>
              <a:t>not </a:t>
            </a:r>
            <a:r>
              <a:rPr lang="en-US" dirty="0"/>
              <a:t>equal to each other numerically.</a:t>
            </a:r>
          </a:p>
          <a:p>
            <a:pPr>
              <a:buFont typeface="Courier New" panose="02070309020205020404" pitchFamily="49" charset="0"/>
              <a:buChar char="o"/>
            </a:pPr>
            <a:r>
              <a:rPr lang="en-US" dirty="0"/>
              <a:t>Instead, it outputs the number 2, because the second if statement is asking whether </a:t>
            </a:r>
            <a:r>
              <a:rPr lang="en-US" dirty="0">
                <a:solidFill>
                  <a:srgbClr val="0070C0"/>
                </a:solidFill>
              </a:rPr>
              <a:t>$a </a:t>
            </a:r>
            <a:r>
              <a:rPr lang="en-US" dirty="0"/>
              <a:t>and </a:t>
            </a:r>
            <a:r>
              <a:rPr lang="en-US" dirty="0">
                <a:solidFill>
                  <a:srgbClr val="0070C0"/>
                </a:solidFill>
              </a:rPr>
              <a:t>$b </a:t>
            </a:r>
            <a:r>
              <a:rPr lang="en-US" dirty="0"/>
              <a:t>are </a:t>
            </a:r>
            <a:r>
              <a:rPr lang="en-US" i="1" dirty="0"/>
              <a:t>not </a:t>
            </a:r>
            <a:r>
              <a:rPr lang="en-US" dirty="0"/>
              <a:t>identical to each other in their present operand types, and the answer is TRUE; they are not the same.</a:t>
            </a:r>
          </a:p>
        </p:txBody>
      </p:sp>
    </p:spTree>
    <p:extLst>
      <p:ext uri="{BB962C8B-B14F-4D97-AF65-F5344CB8AC3E}">
        <p14:creationId xmlns:p14="http://schemas.microsoft.com/office/powerpoint/2010/main" val="325582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89968"/>
          </a:xfrm>
        </p:spPr>
        <p:txBody>
          <a:bodyPr>
            <a:normAutofit fontScale="85000" lnSpcReduction="20000"/>
          </a:bodyPr>
          <a:lstStyle/>
          <a:p>
            <a:r>
              <a:rPr lang="en-US" dirty="0"/>
              <a:t>PHP also gives you </a:t>
            </a:r>
            <a:r>
              <a:rPr lang="en-US" b="1" dirty="0">
                <a:solidFill>
                  <a:srgbClr val="0070C0"/>
                </a:solidFill>
              </a:rPr>
              <a:t>&gt;</a:t>
            </a:r>
            <a:r>
              <a:rPr lang="en-US" dirty="0"/>
              <a:t> (is greater than), </a:t>
            </a:r>
            <a:r>
              <a:rPr lang="en-US" b="1" dirty="0">
                <a:solidFill>
                  <a:srgbClr val="0070C0"/>
                </a:solidFill>
              </a:rPr>
              <a:t>&lt;</a:t>
            </a:r>
            <a:r>
              <a:rPr lang="en-US" dirty="0"/>
              <a:t> (is less than), </a:t>
            </a:r>
            <a:r>
              <a:rPr lang="en-US" b="1" dirty="0">
                <a:solidFill>
                  <a:srgbClr val="0070C0"/>
                </a:solidFill>
              </a:rPr>
              <a:t>&gt;=</a:t>
            </a:r>
            <a:r>
              <a:rPr lang="en-US" dirty="0"/>
              <a:t> (is greater than or equal to), and </a:t>
            </a:r>
            <a:r>
              <a:rPr lang="en-US" b="1" dirty="0">
                <a:solidFill>
                  <a:srgbClr val="0070C0"/>
                </a:solidFill>
              </a:rPr>
              <a:t>&lt;=</a:t>
            </a:r>
            <a:r>
              <a:rPr lang="en-US" dirty="0"/>
              <a:t> (is less than or equal to) to play with.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2; $b = 3;</a:t>
            </a:r>
          </a:p>
          <a:p>
            <a:pPr marL="457200" lvl="1" indent="0">
              <a:buNone/>
            </a:pPr>
            <a:endParaRPr lang="en-US" dirty="0">
              <a:solidFill>
                <a:srgbClr val="0070C0"/>
              </a:solidFill>
            </a:endParaRPr>
          </a:p>
          <a:p>
            <a:pPr marL="457200" lvl="1" indent="0">
              <a:buNone/>
            </a:pPr>
            <a:r>
              <a:rPr lang="en-US" dirty="0">
                <a:solidFill>
                  <a:srgbClr val="0070C0"/>
                </a:solidFill>
              </a:rPr>
              <a:t>	if ($a &gt; $b) echo "$a is greater than $b&lt;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if ($a &lt; $b) echo "$a is less than $b&lt;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if ($a &gt;= $b) echo "$a is greater than or equal to $b&lt;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if ($a &lt;= $b) echo "$a is less than or equal to $b&lt;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dirty="0"/>
          </a:p>
          <a:p>
            <a:pPr marL="0" indent="0">
              <a:buNone/>
            </a:pPr>
            <a:r>
              <a:rPr lang="en-US" dirty="0"/>
              <a:t>In this example, where $a is 2 and $b is 3, the following is output:</a:t>
            </a:r>
          </a:p>
          <a:p>
            <a:endParaRPr lang="en-US" sz="900" dirty="0"/>
          </a:p>
          <a:p>
            <a:pPr marL="457200" lvl="1" indent="0">
              <a:buNone/>
            </a:pPr>
            <a:r>
              <a:rPr lang="en-US" b="1" dirty="0"/>
              <a:t>2 is less than 3</a:t>
            </a:r>
          </a:p>
          <a:p>
            <a:pPr marL="457200" lvl="1" indent="0">
              <a:buNone/>
            </a:pPr>
            <a:r>
              <a:rPr lang="en-US" b="1" dirty="0"/>
              <a:t>2 is less than or equal to 3</a:t>
            </a:r>
          </a:p>
        </p:txBody>
      </p:sp>
    </p:spTree>
    <p:extLst>
      <p:ext uri="{BB962C8B-B14F-4D97-AF65-F5344CB8AC3E}">
        <p14:creationId xmlns:p14="http://schemas.microsoft.com/office/powerpoint/2010/main" val="380715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Logical operators produce true-or-false results, and therefore are also known as </a:t>
            </a:r>
            <a:r>
              <a:rPr lang="en-US" i="1" dirty="0"/>
              <a:t>Boolean operators</a:t>
            </a:r>
            <a:r>
              <a:rPr lang="en-US" dirty="0"/>
              <a:t>. There are four of them:</a:t>
            </a:r>
            <a:endParaRPr lang="en-US" b="1" dirty="0"/>
          </a:p>
        </p:txBody>
      </p:sp>
      <p:pic>
        <p:nvPicPr>
          <p:cNvPr id="5" name="Picture 4">
            <a:extLst>
              <a:ext uri="{FF2B5EF4-FFF2-40B4-BE49-F238E27FC236}">
                <a16:creationId xmlns:a16="http://schemas.microsoft.com/office/drawing/2014/main" id="{AE259318-F005-4E25-ADD2-14B41C731A58}"/>
              </a:ext>
            </a:extLst>
          </p:cNvPr>
          <p:cNvPicPr>
            <a:picLocks noChangeAspect="1"/>
          </p:cNvPicPr>
          <p:nvPr/>
        </p:nvPicPr>
        <p:blipFill>
          <a:blip r:embed="rId3"/>
          <a:stretch>
            <a:fillRect/>
          </a:stretch>
        </p:blipFill>
        <p:spPr>
          <a:xfrm>
            <a:off x="1577604" y="3252685"/>
            <a:ext cx="8811537" cy="2748833"/>
          </a:xfrm>
          <a:prstGeom prst="rect">
            <a:avLst/>
          </a:prstGeom>
        </p:spPr>
      </p:pic>
    </p:spTree>
    <p:extLst>
      <p:ext uri="{BB962C8B-B14F-4D97-AF65-F5344CB8AC3E}">
        <p14:creationId xmlns:p14="http://schemas.microsoft.com/office/powerpoint/2010/main" val="407956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fontScale="925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 $b = 0;</a:t>
            </a:r>
          </a:p>
          <a:p>
            <a:pPr marL="457200" lvl="1" indent="0">
              <a:buNone/>
            </a:pPr>
            <a:r>
              <a:rPr lang="en-US" dirty="0">
                <a:solidFill>
                  <a:srgbClr val="0070C0"/>
                </a:solidFill>
              </a:rPr>
              <a:t>	echo ($a AND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or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XOR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dirty="0"/>
          </a:p>
          <a:p>
            <a:r>
              <a:rPr lang="en-US" dirty="0"/>
              <a:t>Note that the </a:t>
            </a:r>
            <a:r>
              <a:rPr lang="en-US" b="1" dirty="0">
                <a:solidFill>
                  <a:srgbClr val="0070C0"/>
                </a:solidFill>
              </a:rPr>
              <a:t>!</a:t>
            </a:r>
            <a:r>
              <a:rPr lang="en-US" dirty="0"/>
              <a:t> symbol is required by PHP in place of NOT. </a:t>
            </a:r>
          </a:p>
          <a:p>
            <a:pPr>
              <a:buFont typeface="Courier New" panose="02070309020205020404" pitchFamily="49" charset="0"/>
              <a:buChar char="o"/>
            </a:pPr>
            <a:r>
              <a:rPr lang="en-US" dirty="0"/>
              <a:t>Furthermore, the operators can be lower- or uppercase.</a:t>
            </a:r>
          </a:p>
          <a:p>
            <a:endParaRPr lang="en-US" dirty="0"/>
          </a:p>
          <a:p>
            <a:r>
              <a:rPr lang="en-US" dirty="0"/>
              <a:t>When coding, remember that AND </a:t>
            </a:r>
            <a:r>
              <a:rPr lang="en-US" dirty="0" err="1"/>
              <a:t>and</a:t>
            </a:r>
            <a:r>
              <a:rPr lang="en-US" dirty="0"/>
              <a:t> OR </a:t>
            </a:r>
            <a:r>
              <a:rPr lang="en-US" u="sng" dirty="0"/>
              <a:t>have lower precedence </a:t>
            </a:r>
            <a:r>
              <a:rPr lang="en-US" dirty="0"/>
              <a:t>than the other versions of the operators, &amp;&amp; and ||. </a:t>
            </a:r>
          </a:p>
          <a:p>
            <a:pPr>
              <a:buFont typeface="Courier New" panose="02070309020205020404" pitchFamily="49" charset="0"/>
              <a:buChar char="o"/>
            </a:pPr>
            <a:r>
              <a:rPr lang="en-US" dirty="0"/>
              <a:t>In complex expressions, it may be safer to use &amp;&amp; and || for this reason.</a:t>
            </a:r>
            <a:endParaRPr lang="en-US" b="1" dirty="0"/>
          </a:p>
        </p:txBody>
      </p:sp>
    </p:spTree>
    <p:extLst>
      <p:ext uri="{BB962C8B-B14F-4D97-AF65-F5344CB8AC3E}">
        <p14:creationId xmlns:p14="http://schemas.microsoft.com/office/powerpoint/2010/main" val="295002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 $b = 0;</a:t>
            </a:r>
          </a:p>
          <a:p>
            <a:pPr marL="457200" lvl="1" indent="0">
              <a:buNone/>
            </a:pPr>
            <a:endParaRPr lang="en-US" dirty="0">
              <a:solidFill>
                <a:srgbClr val="0070C0"/>
              </a:solidFill>
            </a:endParaRPr>
          </a:p>
          <a:p>
            <a:pPr marL="457200" lvl="1" indent="0">
              <a:buNone/>
            </a:pPr>
            <a:r>
              <a:rPr lang="en-US" dirty="0">
                <a:solidFill>
                  <a:srgbClr val="0070C0"/>
                </a:solidFill>
              </a:rPr>
              <a:t>	echo ($a AND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or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XOR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dirty="0"/>
          </a:p>
          <a:p>
            <a:r>
              <a:rPr lang="en-US" dirty="0"/>
              <a:t>This example outputs NULL, 1, 1, NULL, meaning that only the second and third echo statements evaluate as TRUE. (Remember that NULL—or nothing—represents a value of FALSE.) </a:t>
            </a:r>
          </a:p>
          <a:p>
            <a:endParaRPr lang="en-US" dirty="0"/>
          </a:p>
          <a:p>
            <a:endParaRPr lang="en-US" b="1" dirty="0"/>
          </a:p>
        </p:txBody>
      </p:sp>
    </p:spTree>
    <p:extLst>
      <p:ext uri="{BB962C8B-B14F-4D97-AF65-F5344CB8AC3E}">
        <p14:creationId xmlns:p14="http://schemas.microsoft.com/office/powerpoint/2010/main" val="408348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12255</TotalTime>
  <Words>1045</Words>
  <Application>Microsoft Office PowerPoint</Application>
  <PresentationFormat>Widescreen</PresentationFormat>
  <Paragraphs>347</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Courier New</vt:lpstr>
      <vt:lpstr>MinionPro-It</vt:lpstr>
      <vt:lpstr>MinionPro-Regular</vt:lpstr>
      <vt:lpstr>UbuntuMono-Regular</vt:lpstr>
      <vt:lpstr>Wingdings</vt:lpstr>
      <vt:lpstr>Office Theme</vt:lpstr>
      <vt:lpstr>Equality</vt:lpstr>
      <vt:lpstr>Equality</vt:lpstr>
      <vt:lpstr>Equality</vt:lpstr>
      <vt:lpstr>Equality</vt:lpstr>
      <vt:lpstr>Equality</vt:lpstr>
      <vt:lpstr>Comparison operators</vt:lpstr>
      <vt:lpstr>Logical operators</vt:lpstr>
      <vt:lpstr>Logical operators</vt:lpstr>
      <vt:lpstr>Logical operators</vt:lpstr>
      <vt:lpstr>Logical operators</vt:lpstr>
      <vt:lpstr>Logical operators</vt:lpstr>
      <vt:lpstr>Conditionals</vt:lpstr>
      <vt:lpstr>Conditionals</vt:lpstr>
      <vt:lpstr>Conditionals</vt:lpstr>
      <vt:lpstr>Conditionals</vt:lpstr>
      <vt:lpstr>PowerPoint Presentation</vt:lpstr>
      <vt:lpstr>PowerPoint Presentation</vt:lpstr>
      <vt:lpstr>PowerPoint Presentation</vt:lpstr>
      <vt:lpstr>Looping</vt:lpstr>
      <vt:lpstr>Looping</vt:lpstr>
      <vt:lpstr>Looping</vt:lpstr>
      <vt:lpstr>Looping</vt:lpstr>
      <vt:lpstr>Breaking Out of a Loop</vt:lpstr>
      <vt:lpstr>Breaking Out of a Loop</vt:lpstr>
      <vt:lpstr>Breaking Out of a Loop</vt:lpstr>
      <vt:lpstr>The continue Statement</vt:lpstr>
      <vt:lpstr>Implicit and Explicit Casting</vt:lpstr>
      <vt:lpstr>Implicit and Explicit Casting</vt:lpstr>
      <vt:lpstr>Implicit and Explicit 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Request/Response Procedure</dc:title>
  <dc:creator>Fabio Di Troia</dc:creator>
  <cp:lastModifiedBy>Fabio Di Troia</cp:lastModifiedBy>
  <cp:revision>5</cp:revision>
  <dcterms:created xsi:type="dcterms:W3CDTF">2017-06-03T13:13:32Z</dcterms:created>
  <dcterms:modified xsi:type="dcterms:W3CDTF">2017-09-13T00:34:45Z</dcterms:modified>
</cp:coreProperties>
</file>