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5"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3542" autoAdjust="0"/>
  </p:normalViewPr>
  <p:slideViewPr>
    <p:cSldViewPr snapToGrid="0">
      <p:cViewPr varScale="1">
        <p:scale>
          <a:sx n="68" d="100"/>
          <a:sy n="68"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829B7-9430-453D-B041-024EB994EDB8}" type="datetimeFigureOut">
              <a:rPr lang="en-US" smtClean="0"/>
              <a:t>9/14/2017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A5AE2-005B-4DF8-9E1C-78D4330CDA48}" type="slidenum">
              <a:rPr lang="en-US" smtClean="0"/>
              <a:t>‹#›</a:t>
            </a:fld>
            <a:endParaRPr lang="en-US"/>
          </a:p>
        </p:txBody>
      </p:sp>
    </p:spTree>
    <p:extLst>
      <p:ext uri="{BB962C8B-B14F-4D97-AF65-F5344CB8AC3E}">
        <p14:creationId xmlns:p14="http://schemas.microsoft.com/office/powerpoint/2010/main" val="211199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ucfirst</a:t>
            </a:r>
            <a:r>
              <a:rPr lang="en-US" sz="1200" b="0" i="0" u="none" strike="noStrike" kern="1200" baseline="0" dirty="0">
                <a:solidFill>
                  <a:schemeClr val="tx1"/>
                </a:solidFill>
                <a:latin typeface="+mn-lt"/>
                <a:ea typeface="+mn-ea"/>
                <a:cs typeface="+mn-cs"/>
              </a:rPr>
              <a:t> function sets the first character of a string to uppercase</a:t>
            </a:r>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5</a:t>
            </a:fld>
            <a:endParaRPr lang="en-US"/>
          </a:p>
        </p:txBody>
      </p:sp>
    </p:spTree>
    <p:extLst>
      <p:ext uri="{BB962C8B-B14F-4D97-AF65-F5344CB8AC3E}">
        <p14:creationId xmlns:p14="http://schemas.microsoft.com/office/powerpoint/2010/main" val="381724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14</a:t>
            </a:fld>
            <a:endParaRPr lang="en-US"/>
          </a:p>
        </p:txBody>
      </p:sp>
    </p:spTree>
    <p:extLst>
      <p:ext uri="{BB962C8B-B14F-4D97-AF65-F5344CB8AC3E}">
        <p14:creationId xmlns:p14="http://schemas.microsoft.com/office/powerpoint/2010/main" val="1603426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15</a:t>
            </a:fld>
            <a:endParaRPr lang="en-US"/>
          </a:p>
        </p:txBody>
      </p:sp>
    </p:spTree>
    <p:extLst>
      <p:ext uri="{BB962C8B-B14F-4D97-AF65-F5344CB8AC3E}">
        <p14:creationId xmlns:p14="http://schemas.microsoft.com/office/powerpoint/2010/main" val="138290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16</a:t>
            </a:fld>
            <a:endParaRPr lang="en-US"/>
          </a:p>
        </p:txBody>
      </p:sp>
    </p:spTree>
    <p:extLst>
      <p:ext uri="{BB962C8B-B14F-4D97-AF65-F5344CB8AC3E}">
        <p14:creationId xmlns:p14="http://schemas.microsoft.com/office/powerpoint/2010/main" val="1234462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17</a:t>
            </a:fld>
            <a:endParaRPr lang="en-US"/>
          </a:p>
        </p:txBody>
      </p:sp>
    </p:spTree>
    <p:extLst>
      <p:ext uri="{BB962C8B-B14F-4D97-AF65-F5344CB8AC3E}">
        <p14:creationId xmlns:p14="http://schemas.microsoft.com/office/powerpoint/2010/main" val="305638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18</a:t>
            </a:fld>
            <a:endParaRPr lang="en-US"/>
          </a:p>
        </p:txBody>
      </p:sp>
    </p:spTree>
    <p:extLst>
      <p:ext uri="{BB962C8B-B14F-4D97-AF65-F5344CB8AC3E}">
        <p14:creationId xmlns:p14="http://schemas.microsoft.com/office/powerpoint/2010/main" val="3982623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19</a:t>
            </a:fld>
            <a:endParaRPr lang="en-US"/>
          </a:p>
        </p:txBody>
      </p:sp>
    </p:spTree>
    <p:extLst>
      <p:ext uri="{BB962C8B-B14F-4D97-AF65-F5344CB8AC3E}">
        <p14:creationId xmlns:p14="http://schemas.microsoft.com/office/powerpoint/2010/main" val="183080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20</a:t>
            </a:fld>
            <a:endParaRPr lang="en-US"/>
          </a:p>
        </p:txBody>
      </p:sp>
    </p:spTree>
    <p:extLst>
      <p:ext uri="{BB962C8B-B14F-4D97-AF65-F5344CB8AC3E}">
        <p14:creationId xmlns:p14="http://schemas.microsoft.com/office/powerpoint/2010/main" val="4002404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21</a:t>
            </a:fld>
            <a:endParaRPr lang="en-US"/>
          </a:p>
        </p:txBody>
      </p:sp>
    </p:spTree>
    <p:extLst>
      <p:ext uri="{BB962C8B-B14F-4D97-AF65-F5344CB8AC3E}">
        <p14:creationId xmlns:p14="http://schemas.microsoft.com/office/powerpoint/2010/main" val="3714472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22</a:t>
            </a:fld>
            <a:endParaRPr lang="en-US"/>
          </a:p>
        </p:txBody>
      </p:sp>
    </p:spTree>
    <p:extLst>
      <p:ext uri="{BB962C8B-B14F-4D97-AF65-F5344CB8AC3E}">
        <p14:creationId xmlns:p14="http://schemas.microsoft.com/office/powerpoint/2010/main" val="1027659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23</a:t>
            </a:fld>
            <a:endParaRPr lang="en-US"/>
          </a:p>
        </p:txBody>
      </p:sp>
    </p:spTree>
    <p:extLst>
      <p:ext uri="{BB962C8B-B14F-4D97-AF65-F5344CB8AC3E}">
        <p14:creationId xmlns:p14="http://schemas.microsoft.com/office/powerpoint/2010/main" val="359116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ucfirst</a:t>
            </a:r>
            <a:r>
              <a:rPr lang="en-US" sz="1200" b="0" i="0" u="none" strike="noStrike" kern="1200" baseline="0" dirty="0">
                <a:solidFill>
                  <a:schemeClr val="tx1"/>
                </a:solidFill>
                <a:latin typeface="+mn-lt"/>
                <a:ea typeface="+mn-ea"/>
                <a:cs typeface="+mn-cs"/>
              </a:rPr>
              <a:t> function sets the first character of a string to uppercase</a:t>
            </a:r>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6</a:t>
            </a:fld>
            <a:endParaRPr lang="en-US"/>
          </a:p>
        </p:txBody>
      </p:sp>
    </p:spTree>
    <p:extLst>
      <p:ext uri="{BB962C8B-B14F-4D97-AF65-F5344CB8AC3E}">
        <p14:creationId xmlns:p14="http://schemas.microsoft.com/office/powerpoint/2010/main" val="3726017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24</a:t>
            </a:fld>
            <a:endParaRPr lang="en-US"/>
          </a:p>
        </p:txBody>
      </p:sp>
    </p:spTree>
    <p:extLst>
      <p:ext uri="{BB962C8B-B14F-4D97-AF65-F5344CB8AC3E}">
        <p14:creationId xmlns:p14="http://schemas.microsoft.com/office/powerpoint/2010/main" val="126317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25</a:t>
            </a:fld>
            <a:endParaRPr lang="en-US"/>
          </a:p>
        </p:txBody>
      </p:sp>
    </p:spTree>
    <p:extLst>
      <p:ext uri="{BB962C8B-B14F-4D97-AF65-F5344CB8AC3E}">
        <p14:creationId xmlns:p14="http://schemas.microsoft.com/office/powerpoint/2010/main" val="3062710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26</a:t>
            </a:fld>
            <a:endParaRPr lang="en-US"/>
          </a:p>
        </p:txBody>
      </p:sp>
    </p:spTree>
    <p:extLst>
      <p:ext uri="{BB962C8B-B14F-4D97-AF65-F5344CB8AC3E}">
        <p14:creationId xmlns:p14="http://schemas.microsoft.com/office/powerpoint/2010/main" val="930452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try to access $this-&gt;property, or other object properties from within a static function, you will receive an error message.</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27</a:t>
            </a:fld>
            <a:endParaRPr lang="en-US"/>
          </a:p>
        </p:txBody>
      </p:sp>
    </p:spTree>
    <p:extLst>
      <p:ext uri="{BB962C8B-B14F-4D97-AF65-F5344CB8AC3E}">
        <p14:creationId xmlns:p14="http://schemas.microsoft.com/office/powerpoint/2010/main" val="2082149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28</a:t>
            </a:fld>
            <a:endParaRPr lang="en-US"/>
          </a:p>
        </p:txBody>
      </p:sp>
    </p:spTree>
    <p:extLst>
      <p:ext uri="{BB962C8B-B14F-4D97-AF65-F5344CB8AC3E}">
        <p14:creationId xmlns:p14="http://schemas.microsoft.com/office/powerpoint/2010/main" val="2458167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29</a:t>
            </a:fld>
            <a:endParaRPr lang="en-US"/>
          </a:p>
        </p:txBody>
      </p:sp>
    </p:spTree>
    <p:extLst>
      <p:ext uri="{BB962C8B-B14F-4D97-AF65-F5344CB8AC3E}">
        <p14:creationId xmlns:p14="http://schemas.microsoft.com/office/powerpoint/2010/main" val="411391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30</a:t>
            </a:fld>
            <a:endParaRPr lang="en-US"/>
          </a:p>
        </p:txBody>
      </p:sp>
    </p:spTree>
    <p:extLst>
      <p:ext uri="{BB962C8B-B14F-4D97-AF65-F5344CB8AC3E}">
        <p14:creationId xmlns:p14="http://schemas.microsoft.com/office/powerpoint/2010/main" val="2421243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31</a:t>
            </a:fld>
            <a:endParaRPr lang="en-US"/>
          </a:p>
        </p:txBody>
      </p:sp>
    </p:spTree>
    <p:extLst>
      <p:ext uri="{BB962C8B-B14F-4D97-AF65-F5344CB8AC3E}">
        <p14:creationId xmlns:p14="http://schemas.microsoft.com/office/powerpoint/2010/main" val="403704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7</a:t>
            </a:fld>
            <a:endParaRPr lang="en-US"/>
          </a:p>
        </p:txBody>
      </p:sp>
    </p:spTree>
    <p:extLst>
      <p:ext uri="{BB962C8B-B14F-4D97-AF65-F5344CB8AC3E}">
        <p14:creationId xmlns:p14="http://schemas.microsoft.com/office/powerpoint/2010/main" val="2434733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8</a:t>
            </a:fld>
            <a:endParaRPr lang="en-US"/>
          </a:p>
        </p:txBody>
      </p:sp>
    </p:spTree>
    <p:extLst>
      <p:ext uri="{BB962C8B-B14F-4D97-AF65-F5344CB8AC3E}">
        <p14:creationId xmlns:p14="http://schemas.microsoft.com/office/powerpoint/2010/main" val="148485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9</a:t>
            </a:fld>
            <a:endParaRPr lang="en-US"/>
          </a:p>
        </p:txBody>
      </p:sp>
    </p:spTree>
    <p:extLst>
      <p:ext uri="{BB962C8B-B14F-4D97-AF65-F5344CB8AC3E}">
        <p14:creationId xmlns:p14="http://schemas.microsoft.com/office/powerpoint/2010/main" val="2266918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10</a:t>
            </a:fld>
            <a:endParaRPr lang="en-US"/>
          </a:p>
        </p:txBody>
      </p:sp>
    </p:spTree>
    <p:extLst>
      <p:ext uri="{BB962C8B-B14F-4D97-AF65-F5344CB8AC3E}">
        <p14:creationId xmlns:p14="http://schemas.microsoft.com/office/powerpoint/2010/main" val="117157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11</a:t>
            </a:fld>
            <a:endParaRPr lang="en-US"/>
          </a:p>
        </p:txBody>
      </p:sp>
    </p:spTree>
    <p:extLst>
      <p:ext uri="{BB962C8B-B14F-4D97-AF65-F5344CB8AC3E}">
        <p14:creationId xmlns:p14="http://schemas.microsoft.com/office/powerpoint/2010/main" val="421604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12</a:t>
            </a:fld>
            <a:endParaRPr lang="en-US"/>
          </a:p>
        </p:txBody>
      </p:sp>
    </p:spTree>
    <p:extLst>
      <p:ext uri="{BB962C8B-B14F-4D97-AF65-F5344CB8AC3E}">
        <p14:creationId xmlns:p14="http://schemas.microsoft.com/office/powerpoint/2010/main" val="2702173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13</a:t>
            </a:fld>
            <a:endParaRPr lang="en-US"/>
          </a:p>
        </p:txBody>
      </p:sp>
    </p:spTree>
    <p:extLst>
      <p:ext uri="{BB962C8B-B14F-4D97-AF65-F5344CB8AC3E}">
        <p14:creationId xmlns:p14="http://schemas.microsoft.com/office/powerpoint/2010/main" val="1503385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6D57-C2F8-4D31-B97E-7C5BCB1BA2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8D4B7E-8D8A-4FFF-888D-85389BDA0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D3E1B4-5480-4801-B606-FD02B8C17636}"/>
              </a:ext>
            </a:extLst>
          </p:cNvPr>
          <p:cNvSpPr>
            <a:spLocks noGrp="1"/>
          </p:cNvSpPr>
          <p:nvPr>
            <p:ph type="dt" sz="half" idx="10"/>
          </p:nvPr>
        </p:nvSpPr>
        <p:spPr/>
        <p:txBody>
          <a:bodyPr/>
          <a:lstStyle/>
          <a:p>
            <a:fld id="{ED4781B7-8318-424D-9313-9B7AE64E1B29}" type="datetimeFigureOut">
              <a:rPr lang="en-US" smtClean="0"/>
              <a:t>9/14/2017</a:t>
            </a:fld>
            <a:endParaRPr lang="en-US"/>
          </a:p>
        </p:txBody>
      </p:sp>
      <p:sp>
        <p:nvSpPr>
          <p:cNvPr id="5" name="Footer Placeholder 4">
            <a:extLst>
              <a:ext uri="{FF2B5EF4-FFF2-40B4-BE49-F238E27FC236}">
                <a16:creationId xmlns:a16="http://schemas.microsoft.com/office/drawing/2014/main" id="{905E73E9-764B-46A3-8389-EC2F7A0BE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5A145-7D1C-4F3F-8BCB-B41F6EF67ABF}"/>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52837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1DB3-AC3D-4EDE-8BE4-8575BC9FA2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B36FA-039D-42A0-AE6D-072FEFC9CC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47EE2-FB66-41A1-B978-CBA6D3C9A9F9}"/>
              </a:ext>
            </a:extLst>
          </p:cNvPr>
          <p:cNvSpPr>
            <a:spLocks noGrp="1"/>
          </p:cNvSpPr>
          <p:nvPr>
            <p:ph type="dt" sz="half" idx="10"/>
          </p:nvPr>
        </p:nvSpPr>
        <p:spPr/>
        <p:txBody>
          <a:bodyPr/>
          <a:lstStyle/>
          <a:p>
            <a:fld id="{ED4781B7-8318-424D-9313-9B7AE64E1B29}" type="datetimeFigureOut">
              <a:rPr lang="en-US" smtClean="0"/>
              <a:t>9/14/2017</a:t>
            </a:fld>
            <a:endParaRPr lang="en-US"/>
          </a:p>
        </p:txBody>
      </p:sp>
      <p:sp>
        <p:nvSpPr>
          <p:cNvPr id="5" name="Footer Placeholder 4">
            <a:extLst>
              <a:ext uri="{FF2B5EF4-FFF2-40B4-BE49-F238E27FC236}">
                <a16:creationId xmlns:a16="http://schemas.microsoft.com/office/drawing/2014/main" id="{8679892A-0BF2-47DE-BE10-3E11B2F90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77791-814C-4131-A051-C5898B942FFC}"/>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87054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88DC7-FC3E-4C1E-806E-2AEB7DDE7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22F77-AEB2-475B-BE33-DAFC0ADDAC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B0C6E-8774-4724-8DFE-953385BD544B}"/>
              </a:ext>
            </a:extLst>
          </p:cNvPr>
          <p:cNvSpPr>
            <a:spLocks noGrp="1"/>
          </p:cNvSpPr>
          <p:nvPr>
            <p:ph type="dt" sz="half" idx="10"/>
          </p:nvPr>
        </p:nvSpPr>
        <p:spPr/>
        <p:txBody>
          <a:bodyPr/>
          <a:lstStyle/>
          <a:p>
            <a:fld id="{ED4781B7-8318-424D-9313-9B7AE64E1B29}" type="datetimeFigureOut">
              <a:rPr lang="en-US" smtClean="0"/>
              <a:t>9/14/2017</a:t>
            </a:fld>
            <a:endParaRPr lang="en-US"/>
          </a:p>
        </p:txBody>
      </p:sp>
      <p:sp>
        <p:nvSpPr>
          <p:cNvPr id="5" name="Footer Placeholder 4">
            <a:extLst>
              <a:ext uri="{FF2B5EF4-FFF2-40B4-BE49-F238E27FC236}">
                <a16:creationId xmlns:a16="http://schemas.microsoft.com/office/drawing/2014/main" id="{969994E8-DABD-42A1-8214-EEFC80883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863CB-CFB4-4E32-BFCF-ED1DF4C11038}"/>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1825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63A3-B935-4ABE-BB98-C2690F4C81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7193E-B69B-49FA-B3B4-F877779409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B9893-2FDD-40F8-AA57-DD60104AC3E9}"/>
              </a:ext>
            </a:extLst>
          </p:cNvPr>
          <p:cNvSpPr>
            <a:spLocks noGrp="1"/>
          </p:cNvSpPr>
          <p:nvPr>
            <p:ph type="dt" sz="half" idx="10"/>
          </p:nvPr>
        </p:nvSpPr>
        <p:spPr/>
        <p:txBody>
          <a:bodyPr/>
          <a:lstStyle/>
          <a:p>
            <a:fld id="{ED4781B7-8318-424D-9313-9B7AE64E1B29}" type="datetimeFigureOut">
              <a:rPr lang="en-US" smtClean="0"/>
              <a:t>9/14/2017</a:t>
            </a:fld>
            <a:endParaRPr lang="en-US"/>
          </a:p>
        </p:txBody>
      </p:sp>
      <p:sp>
        <p:nvSpPr>
          <p:cNvPr id="5" name="Footer Placeholder 4">
            <a:extLst>
              <a:ext uri="{FF2B5EF4-FFF2-40B4-BE49-F238E27FC236}">
                <a16:creationId xmlns:a16="http://schemas.microsoft.com/office/drawing/2014/main" id="{0D4FF138-D54B-465D-AEF5-897E3BED2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1C885-75CC-4ADB-86C0-F359AC8F6585}"/>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0706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A70D-A2F7-42B8-A8C5-F13912BBC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402835-DE73-4A74-BB9A-770D9C71F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8401DA-CD06-4A6A-B7D2-63C1E1181F41}"/>
              </a:ext>
            </a:extLst>
          </p:cNvPr>
          <p:cNvSpPr>
            <a:spLocks noGrp="1"/>
          </p:cNvSpPr>
          <p:nvPr>
            <p:ph type="dt" sz="half" idx="10"/>
          </p:nvPr>
        </p:nvSpPr>
        <p:spPr/>
        <p:txBody>
          <a:bodyPr/>
          <a:lstStyle/>
          <a:p>
            <a:fld id="{ED4781B7-8318-424D-9313-9B7AE64E1B29}" type="datetimeFigureOut">
              <a:rPr lang="en-US" smtClean="0"/>
              <a:t>9/14/2017</a:t>
            </a:fld>
            <a:endParaRPr lang="en-US"/>
          </a:p>
        </p:txBody>
      </p:sp>
      <p:sp>
        <p:nvSpPr>
          <p:cNvPr id="5" name="Footer Placeholder 4">
            <a:extLst>
              <a:ext uri="{FF2B5EF4-FFF2-40B4-BE49-F238E27FC236}">
                <a16:creationId xmlns:a16="http://schemas.microsoft.com/office/drawing/2014/main" id="{3F8309A4-4365-433D-958F-8EB44E0F7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F508E-050C-417C-8F00-6592B887960B}"/>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63250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4D5D-C78C-4ACD-87F7-F5A99BD95B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78111-8D31-4804-A740-B3398DB132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064F5A-957B-4A21-A52A-448838A474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42D52-CE19-4D8E-A6FD-D0F65FEDD7C7}"/>
              </a:ext>
            </a:extLst>
          </p:cNvPr>
          <p:cNvSpPr>
            <a:spLocks noGrp="1"/>
          </p:cNvSpPr>
          <p:nvPr>
            <p:ph type="dt" sz="half" idx="10"/>
          </p:nvPr>
        </p:nvSpPr>
        <p:spPr/>
        <p:txBody>
          <a:bodyPr/>
          <a:lstStyle/>
          <a:p>
            <a:fld id="{ED4781B7-8318-424D-9313-9B7AE64E1B29}" type="datetimeFigureOut">
              <a:rPr lang="en-US" smtClean="0"/>
              <a:t>9/14/2017</a:t>
            </a:fld>
            <a:endParaRPr lang="en-US"/>
          </a:p>
        </p:txBody>
      </p:sp>
      <p:sp>
        <p:nvSpPr>
          <p:cNvPr id="6" name="Footer Placeholder 5">
            <a:extLst>
              <a:ext uri="{FF2B5EF4-FFF2-40B4-BE49-F238E27FC236}">
                <a16:creationId xmlns:a16="http://schemas.microsoft.com/office/drawing/2014/main" id="{1AD348BE-A552-439C-9953-D6AC246B1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7F3CA-8C7E-4335-A7D4-13BC95AEC032}"/>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54883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4876-66C5-4D81-95B6-E2B02B407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10D51E-022E-4C33-9A60-EDBCF77F1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D82D60-281E-479C-8C88-B28472942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F7956-45DC-4D1F-B235-527ABD0EF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9F310B-0BF8-4490-A9FE-2D370AD24D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56B80-A5EA-4985-8801-82A8C975EE70}"/>
              </a:ext>
            </a:extLst>
          </p:cNvPr>
          <p:cNvSpPr>
            <a:spLocks noGrp="1"/>
          </p:cNvSpPr>
          <p:nvPr>
            <p:ph type="dt" sz="half" idx="10"/>
          </p:nvPr>
        </p:nvSpPr>
        <p:spPr/>
        <p:txBody>
          <a:bodyPr/>
          <a:lstStyle/>
          <a:p>
            <a:fld id="{ED4781B7-8318-424D-9313-9B7AE64E1B29}" type="datetimeFigureOut">
              <a:rPr lang="en-US" smtClean="0"/>
              <a:t>9/14/2017</a:t>
            </a:fld>
            <a:endParaRPr lang="en-US"/>
          </a:p>
        </p:txBody>
      </p:sp>
      <p:sp>
        <p:nvSpPr>
          <p:cNvPr id="8" name="Footer Placeholder 7">
            <a:extLst>
              <a:ext uri="{FF2B5EF4-FFF2-40B4-BE49-F238E27FC236}">
                <a16:creationId xmlns:a16="http://schemas.microsoft.com/office/drawing/2014/main" id="{DBDFE2EA-D7B9-4843-8AD4-15F9C3540B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93E77-F3BB-4E4B-8482-9571C55F4526}"/>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41091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9898-E418-455C-9090-D77069709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6D4054-BA9F-4A3F-A393-E45796EE68ED}"/>
              </a:ext>
            </a:extLst>
          </p:cNvPr>
          <p:cNvSpPr>
            <a:spLocks noGrp="1"/>
          </p:cNvSpPr>
          <p:nvPr>
            <p:ph type="dt" sz="half" idx="10"/>
          </p:nvPr>
        </p:nvSpPr>
        <p:spPr/>
        <p:txBody>
          <a:bodyPr/>
          <a:lstStyle/>
          <a:p>
            <a:fld id="{ED4781B7-8318-424D-9313-9B7AE64E1B29}" type="datetimeFigureOut">
              <a:rPr lang="en-US" smtClean="0"/>
              <a:t>9/14/2017</a:t>
            </a:fld>
            <a:endParaRPr lang="en-US"/>
          </a:p>
        </p:txBody>
      </p:sp>
      <p:sp>
        <p:nvSpPr>
          <p:cNvPr id="4" name="Footer Placeholder 3">
            <a:extLst>
              <a:ext uri="{FF2B5EF4-FFF2-40B4-BE49-F238E27FC236}">
                <a16:creationId xmlns:a16="http://schemas.microsoft.com/office/drawing/2014/main" id="{3907D953-FE14-4224-88C0-4CAF4292AC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F3610-2DFD-4699-AD4D-5C254049B5E5}"/>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37925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3549B-4BC8-418B-B66F-DBE34C52382D}"/>
              </a:ext>
            </a:extLst>
          </p:cNvPr>
          <p:cNvSpPr>
            <a:spLocks noGrp="1"/>
          </p:cNvSpPr>
          <p:nvPr>
            <p:ph type="dt" sz="half" idx="10"/>
          </p:nvPr>
        </p:nvSpPr>
        <p:spPr/>
        <p:txBody>
          <a:bodyPr/>
          <a:lstStyle/>
          <a:p>
            <a:fld id="{ED4781B7-8318-424D-9313-9B7AE64E1B29}" type="datetimeFigureOut">
              <a:rPr lang="en-US" smtClean="0"/>
              <a:t>9/14/2017</a:t>
            </a:fld>
            <a:endParaRPr lang="en-US"/>
          </a:p>
        </p:txBody>
      </p:sp>
      <p:sp>
        <p:nvSpPr>
          <p:cNvPr id="3" name="Footer Placeholder 2">
            <a:extLst>
              <a:ext uri="{FF2B5EF4-FFF2-40B4-BE49-F238E27FC236}">
                <a16:creationId xmlns:a16="http://schemas.microsoft.com/office/drawing/2014/main" id="{9C8712D6-0DFC-411A-BA01-D9672232CB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9923B4-C04A-46B6-BD9A-BB1DBDA3B60C}"/>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0807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7808-6530-45C2-BC69-0A99E4955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BA4C0B-42DA-45A8-B175-A0C9C50D9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807AD1-9CFC-40CD-A42E-589E1CBA6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D95208-C37A-4517-BBB7-6D1ED0711C1B}"/>
              </a:ext>
            </a:extLst>
          </p:cNvPr>
          <p:cNvSpPr>
            <a:spLocks noGrp="1"/>
          </p:cNvSpPr>
          <p:nvPr>
            <p:ph type="dt" sz="half" idx="10"/>
          </p:nvPr>
        </p:nvSpPr>
        <p:spPr/>
        <p:txBody>
          <a:bodyPr/>
          <a:lstStyle/>
          <a:p>
            <a:fld id="{ED4781B7-8318-424D-9313-9B7AE64E1B29}" type="datetimeFigureOut">
              <a:rPr lang="en-US" smtClean="0"/>
              <a:t>9/14/2017</a:t>
            </a:fld>
            <a:endParaRPr lang="en-US"/>
          </a:p>
        </p:txBody>
      </p:sp>
      <p:sp>
        <p:nvSpPr>
          <p:cNvPr id="6" name="Footer Placeholder 5">
            <a:extLst>
              <a:ext uri="{FF2B5EF4-FFF2-40B4-BE49-F238E27FC236}">
                <a16:creationId xmlns:a16="http://schemas.microsoft.com/office/drawing/2014/main" id="{D7E7E78A-BC38-4E2F-B824-2BBD846AD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A2D9B-BACB-4C1C-9D31-C2D7B157B82F}"/>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2669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2EC9-F6FC-4906-8EC9-308B42EEF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DF3F87-363C-46D8-867A-35094784A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21737-5C3B-42B1-B2FA-444B3F260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742952-3CE0-451F-B028-B03A981BCDDB}"/>
              </a:ext>
            </a:extLst>
          </p:cNvPr>
          <p:cNvSpPr>
            <a:spLocks noGrp="1"/>
          </p:cNvSpPr>
          <p:nvPr>
            <p:ph type="dt" sz="half" idx="10"/>
          </p:nvPr>
        </p:nvSpPr>
        <p:spPr/>
        <p:txBody>
          <a:bodyPr/>
          <a:lstStyle/>
          <a:p>
            <a:fld id="{ED4781B7-8318-424D-9313-9B7AE64E1B29}" type="datetimeFigureOut">
              <a:rPr lang="en-US" smtClean="0"/>
              <a:t>9/14/2017</a:t>
            </a:fld>
            <a:endParaRPr lang="en-US"/>
          </a:p>
        </p:txBody>
      </p:sp>
      <p:sp>
        <p:nvSpPr>
          <p:cNvPr id="6" name="Footer Placeholder 5">
            <a:extLst>
              <a:ext uri="{FF2B5EF4-FFF2-40B4-BE49-F238E27FC236}">
                <a16:creationId xmlns:a16="http://schemas.microsoft.com/office/drawing/2014/main" id="{71EB5152-5CC9-44B8-AA3D-D444BA465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7AF67-1D68-479F-BE26-157C7A06CC48}"/>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146492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778D9-3AE8-4692-8CF6-7813F3E62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EC1BBE-9889-4234-A712-636FA3AE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1BE8B-8934-4661-B189-8AC63C8EF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781B7-8318-424D-9313-9B7AE64E1B29}" type="datetimeFigureOut">
              <a:rPr lang="en-US" smtClean="0"/>
              <a:t>9/14/2017</a:t>
            </a:fld>
            <a:endParaRPr lang="en-US"/>
          </a:p>
        </p:txBody>
      </p:sp>
      <p:sp>
        <p:nvSpPr>
          <p:cNvPr id="5" name="Footer Placeholder 4">
            <a:extLst>
              <a:ext uri="{FF2B5EF4-FFF2-40B4-BE49-F238E27FC236}">
                <a16:creationId xmlns:a16="http://schemas.microsoft.com/office/drawing/2014/main" id="{7B30CD23-0D78-4454-97B5-19424CD54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AD7704-4DC5-43DF-BA2D-FFB8EA487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6781F-E586-46D5-8C46-FFBDC35D70BE}" type="slidenum">
              <a:rPr lang="en-US" smtClean="0"/>
              <a:t>‹#›</a:t>
            </a:fld>
            <a:endParaRPr lang="en-US"/>
          </a:p>
        </p:txBody>
      </p:sp>
    </p:spTree>
    <p:extLst>
      <p:ext uri="{BB962C8B-B14F-4D97-AF65-F5344CB8AC3E}">
        <p14:creationId xmlns:p14="http://schemas.microsoft.com/office/powerpoint/2010/main" val="520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a:bodyPr>
          <a:lstStyle/>
          <a:p>
            <a:r>
              <a:rPr lang="en-US" dirty="0"/>
              <a:t>To use a function, call it by name. For example, you can see the print function in action here:</a:t>
            </a:r>
          </a:p>
          <a:p>
            <a:endParaRPr lang="en-US" dirty="0"/>
          </a:p>
          <a:p>
            <a:pPr marL="457200" lvl="1" indent="0">
              <a:buNone/>
            </a:pPr>
            <a:r>
              <a:rPr lang="en-US" dirty="0">
                <a:solidFill>
                  <a:srgbClr val="0070C0"/>
                </a:solidFill>
              </a:rPr>
              <a:t>print("print is a pseudo-function");</a:t>
            </a:r>
          </a:p>
          <a:p>
            <a:endParaRPr lang="en-US" dirty="0"/>
          </a:p>
          <a:p>
            <a:r>
              <a:rPr lang="en-US" dirty="0"/>
              <a:t>Strictly speaking, print is a pseudo-function, commonly called a </a:t>
            </a:r>
            <a:r>
              <a:rPr lang="en-US" i="1" dirty="0"/>
              <a:t>construct</a:t>
            </a:r>
            <a:r>
              <a:rPr lang="en-US" dirty="0"/>
              <a:t>. The difference is that you can omit the parentheses:</a:t>
            </a:r>
          </a:p>
          <a:p>
            <a:endParaRPr lang="en-US" dirty="0"/>
          </a:p>
          <a:p>
            <a:pPr marL="457200" lvl="1" indent="0">
              <a:buNone/>
            </a:pPr>
            <a:r>
              <a:rPr lang="en-US" dirty="0">
                <a:solidFill>
                  <a:srgbClr val="0070C0"/>
                </a:solidFill>
              </a:rPr>
              <a:t>print "print doesn't require parentheses";</a:t>
            </a:r>
          </a:p>
          <a:p>
            <a:endParaRPr lang="en-US" dirty="0"/>
          </a:p>
        </p:txBody>
      </p:sp>
    </p:spTree>
    <p:extLst>
      <p:ext uri="{BB962C8B-B14F-4D97-AF65-F5344CB8AC3E}">
        <p14:creationId xmlns:p14="http://schemas.microsoft.com/office/powerpoint/2010/main" val="352579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a:t>
            </a:r>
            <a:r>
              <a:rPr lang="en-US" dirty="0" err="1"/>
              <a:t>include_once</a:t>
            </a:r>
            <a:endParaRPr lang="en-US" dirty="0"/>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fontScale="92500"/>
          </a:bodyPr>
          <a:lstStyle/>
          <a:p>
            <a:r>
              <a:rPr lang="en-US" dirty="0"/>
              <a:t>Each time you issue the include directive, it includes the requested file again, even if you’ve already inserted it. </a:t>
            </a:r>
          </a:p>
          <a:p>
            <a:pPr lvl="1"/>
            <a:r>
              <a:rPr lang="en-US" dirty="0"/>
              <a:t>For </a:t>
            </a:r>
            <a:r>
              <a:rPr lang="en-US" dirty="0" err="1"/>
              <a:t>examle</a:t>
            </a:r>
            <a:r>
              <a:rPr lang="en-US" dirty="0"/>
              <a:t>, suppose that </a:t>
            </a:r>
            <a:r>
              <a:rPr lang="en-US" i="1" dirty="0" err="1"/>
              <a:t>library.php</a:t>
            </a:r>
            <a:r>
              <a:rPr lang="en-US" i="1" dirty="0"/>
              <a:t> </a:t>
            </a:r>
            <a:r>
              <a:rPr lang="en-US" dirty="0"/>
              <a:t>contains a lot of useful functions, so you include it in your file, but also include another library that includes </a:t>
            </a:r>
            <a:r>
              <a:rPr lang="en-US" i="1" dirty="0" err="1"/>
              <a:t>library.php</a:t>
            </a:r>
            <a:r>
              <a:rPr lang="en-US" dirty="0"/>
              <a:t>.</a:t>
            </a:r>
          </a:p>
          <a:p>
            <a:pPr lvl="1">
              <a:buFont typeface="Courier New" panose="02070309020205020404" pitchFamily="49" charset="0"/>
              <a:buChar char="o"/>
            </a:pPr>
            <a:r>
              <a:rPr lang="en-US" dirty="0"/>
              <a:t>This will produce error messages, because you’re trying to define the same constant or function multiple times. </a:t>
            </a:r>
          </a:p>
          <a:p>
            <a:pPr lvl="1"/>
            <a:r>
              <a:rPr lang="en-US" dirty="0"/>
              <a:t>So you should use </a:t>
            </a:r>
            <a:r>
              <a:rPr lang="en-US" b="1" dirty="0" err="1"/>
              <a:t>include_once</a:t>
            </a:r>
            <a:r>
              <a:rPr lang="en-US" b="1" dirty="0"/>
              <a:t> </a:t>
            </a:r>
            <a:r>
              <a:rPr lang="en-US" dirty="0"/>
              <a:t>instead </a:t>
            </a:r>
          </a:p>
          <a:p>
            <a:pPr lvl="1"/>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include_once</a:t>
            </a:r>
            <a:r>
              <a:rPr lang="en-US" b="1" dirty="0">
                <a:solidFill>
                  <a:srgbClr val="0070C0"/>
                </a:solidFill>
              </a:rPr>
              <a:t> </a:t>
            </a:r>
            <a:r>
              <a:rPr lang="en-US" dirty="0">
                <a:solidFill>
                  <a:srgbClr val="0070C0"/>
                </a:solidFill>
              </a:rPr>
              <a:t>"</a:t>
            </a:r>
            <a:r>
              <a:rPr lang="en-US" dirty="0" err="1">
                <a:solidFill>
                  <a:srgbClr val="0070C0"/>
                </a:solidFill>
              </a:rPr>
              <a:t>library.php</a:t>
            </a:r>
            <a:r>
              <a:rPr lang="en-US" dirty="0">
                <a:solidFill>
                  <a:srgbClr val="0070C0"/>
                </a:solidFill>
              </a:rPr>
              <a:t>";</a:t>
            </a:r>
          </a:p>
          <a:p>
            <a:pPr marL="457200" lvl="1" indent="0">
              <a:buNone/>
            </a:pPr>
            <a:r>
              <a:rPr lang="en-US" dirty="0">
                <a:solidFill>
                  <a:srgbClr val="0070C0"/>
                </a:solidFill>
              </a:rPr>
              <a:t>	// Your code goes here</a:t>
            </a:r>
          </a:p>
          <a:p>
            <a:pPr marL="457200" lvl="1" indent="0">
              <a:buNone/>
            </a:pPr>
            <a:r>
              <a:rPr lang="en-US" dirty="0">
                <a:solidFill>
                  <a:srgbClr val="0070C0"/>
                </a:solidFill>
              </a:rPr>
              <a:t>?&gt;</a:t>
            </a:r>
          </a:p>
          <a:p>
            <a:endParaRPr lang="en-US" dirty="0"/>
          </a:p>
          <a:p>
            <a:pPr>
              <a:buFont typeface="Wingdings" panose="05000000000000000000" pitchFamily="2" charset="2"/>
              <a:buChar char="ü"/>
            </a:pPr>
            <a:r>
              <a:rPr lang="en-US" dirty="0"/>
              <a:t>In general, it’s probably best to stick with </a:t>
            </a:r>
            <a:r>
              <a:rPr lang="en-US" dirty="0" err="1">
                <a:solidFill>
                  <a:srgbClr val="0070C0"/>
                </a:solidFill>
              </a:rPr>
              <a:t>include_once</a:t>
            </a:r>
            <a:r>
              <a:rPr lang="en-US" dirty="0">
                <a:solidFill>
                  <a:srgbClr val="0070C0"/>
                </a:solidFill>
              </a:rPr>
              <a:t> </a:t>
            </a:r>
            <a:r>
              <a:rPr lang="en-US" dirty="0"/>
              <a:t>and ignore the basic include statement. </a:t>
            </a:r>
            <a:endParaRPr lang="en-US" dirty="0">
              <a:solidFill>
                <a:srgbClr val="0070C0"/>
              </a:solidFill>
            </a:endParaRPr>
          </a:p>
        </p:txBody>
      </p:sp>
    </p:spTree>
    <p:extLst>
      <p:ext uri="{BB962C8B-B14F-4D97-AF65-F5344CB8AC3E}">
        <p14:creationId xmlns:p14="http://schemas.microsoft.com/office/powerpoint/2010/main" val="50241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Using require and </a:t>
            </a:r>
            <a:r>
              <a:rPr lang="en-US" dirty="0" err="1"/>
              <a:t>require_once</a:t>
            </a:r>
            <a:endParaRPr lang="en-US" dirty="0"/>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a:bodyPr>
          <a:lstStyle/>
          <a:p>
            <a:r>
              <a:rPr lang="en-US" dirty="0"/>
              <a:t>A potential problem with include and </a:t>
            </a:r>
            <a:r>
              <a:rPr lang="en-US" dirty="0" err="1"/>
              <a:t>include_once</a:t>
            </a:r>
            <a:r>
              <a:rPr lang="en-US" dirty="0"/>
              <a:t> is that PHP will only </a:t>
            </a:r>
            <a:r>
              <a:rPr lang="en-US" i="1" u="sng" dirty="0"/>
              <a:t>attempt </a:t>
            </a:r>
            <a:r>
              <a:rPr lang="en-US" u="sng" dirty="0"/>
              <a:t>to include </a:t>
            </a:r>
            <a:r>
              <a:rPr lang="en-US" dirty="0"/>
              <a:t>the requested file. </a:t>
            </a:r>
          </a:p>
          <a:p>
            <a:pPr>
              <a:buFont typeface="Wingdings" panose="05000000000000000000" pitchFamily="2" charset="2"/>
              <a:buChar char="Ø"/>
            </a:pPr>
            <a:r>
              <a:rPr lang="en-US" dirty="0"/>
              <a:t>Program execution continues even if the file is not found.</a:t>
            </a:r>
          </a:p>
          <a:p>
            <a:pPr>
              <a:buFont typeface="Courier New" panose="02070309020205020404" pitchFamily="49" charset="0"/>
              <a:buChar char="o"/>
            </a:pPr>
            <a:endParaRPr lang="en-US" dirty="0"/>
          </a:p>
          <a:p>
            <a:r>
              <a:rPr lang="en-US" dirty="0"/>
              <a:t>When it is absolutely essential to include a file, </a:t>
            </a:r>
            <a:r>
              <a:rPr lang="en-US" dirty="0">
                <a:solidFill>
                  <a:srgbClr val="0070C0"/>
                </a:solidFill>
              </a:rPr>
              <a:t>require</a:t>
            </a:r>
            <a:r>
              <a:rPr lang="en-US" dirty="0"/>
              <a:t> it.</a:t>
            </a:r>
          </a:p>
          <a:p>
            <a:pPr>
              <a:buFont typeface="Courier New" panose="02070309020205020404" pitchFamily="49" charset="0"/>
              <a:buChar char="o"/>
            </a:pPr>
            <a:r>
              <a:rPr lang="en-US" dirty="0"/>
              <a:t>I recommend that you stick with </a:t>
            </a:r>
            <a:r>
              <a:rPr lang="en-US" dirty="0" err="1">
                <a:solidFill>
                  <a:srgbClr val="0070C0"/>
                </a:solidFill>
              </a:rPr>
              <a:t>require_once</a:t>
            </a:r>
            <a:r>
              <a:rPr lang="en-US" dirty="0">
                <a:solidFill>
                  <a:srgbClr val="0070C0"/>
                </a:solidFill>
              </a:rPr>
              <a:t> </a:t>
            </a:r>
            <a:r>
              <a:rPr lang="en-US" dirty="0"/>
              <a:t>whenever you need to require a file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914400" lvl="2" indent="0">
              <a:buNone/>
            </a:pPr>
            <a:r>
              <a:rPr lang="en-US" b="1" dirty="0" err="1">
                <a:solidFill>
                  <a:srgbClr val="0070C0"/>
                </a:solidFill>
              </a:rPr>
              <a:t>require_once</a:t>
            </a:r>
            <a:r>
              <a:rPr lang="en-US" b="1" dirty="0">
                <a:solidFill>
                  <a:srgbClr val="0070C0"/>
                </a:solidFill>
              </a:rPr>
              <a:t> </a:t>
            </a:r>
            <a:r>
              <a:rPr lang="en-US" dirty="0">
                <a:solidFill>
                  <a:srgbClr val="0070C0"/>
                </a:solidFill>
              </a:rPr>
              <a:t>"</a:t>
            </a:r>
            <a:r>
              <a:rPr lang="en-US" dirty="0" err="1">
                <a:solidFill>
                  <a:srgbClr val="0070C0"/>
                </a:solidFill>
              </a:rPr>
              <a:t>library.php</a:t>
            </a:r>
            <a:r>
              <a:rPr lang="en-US" dirty="0">
                <a:solidFill>
                  <a:srgbClr val="0070C0"/>
                </a:solidFill>
              </a:rPr>
              <a:t>";</a:t>
            </a:r>
          </a:p>
          <a:p>
            <a:pPr marL="914400" lvl="2" indent="0">
              <a:buNone/>
            </a:pPr>
            <a:r>
              <a:rPr lang="en-US" dirty="0">
                <a:solidFill>
                  <a:srgbClr val="0070C0"/>
                </a:solidFill>
              </a:rPr>
              <a:t>// Your code goes here</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2134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Version Compatibility</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fontScale="92500" lnSpcReduction="10000"/>
          </a:bodyPr>
          <a:lstStyle/>
          <a:p>
            <a:r>
              <a:rPr lang="en-US" dirty="0"/>
              <a:t>PHP is in an ongoing process of development, and there are multiple versions. </a:t>
            </a:r>
          </a:p>
          <a:p>
            <a:pPr>
              <a:buFont typeface="Courier New" panose="02070309020205020404" pitchFamily="49" charset="0"/>
              <a:buChar char="o"/>
            </a:pPr>
            <a:r>
              <a:rPr lang="en-US" dirty="0"/>
              <a:t>If you need to check whether a particular function is available to your code, you can use the </a:t>
            </a:r>
            <a:r>
              <a:rPr lang="en-US" dirty="0" err="1"/>
              <a:t>function_exists</a:t>
            </a:r>
            <a:r>
              <a:rPr lang="en-US" dirty="0"/>
              <a:t> function, which </a:t>
            </a:r>
            <a:r>
              <a:rPr lang="en-US" u="sng" dirty="0"/>
              <a:t>checks all predefined and user-created functions</a:t>
            </a:r>
            <a:r>
              <a:rPr lang="en-US" dirty="0"/>
              <a:t>.</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a:t>
            </a:r>
            <a:r>
              <a:rPr lang="en-US" b="1" dirty="0" err="1">
                <a:solidFill>
                  <a:srgbClr val="0070C0"/>
                </a:solidFill>
              </a:rPr>
              <a:t>function_exists</a:t>
            </a:r>
            <a:r>
              <a:rPr lang="en-US" dirty="0">
                <a:solidFill>
                  <a:srgbClr val="0070C0"/>
                </a:solidFill>
              </a:rPr>
              <a:t>("</a:t>
            </a:r>
            <a:r>
              <a:rPr lang="en-US" dirty="0" err="1">
                <a:solidFill>
                  <a:srgbClr val="0070C0"/>
                </a:solidFill>
              </a:rPr>
              <a:t>array_combine</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"Function exists";</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echo "Function does not exist - better write our own";</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0272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Version Compatibility</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a:bodyPr>
          <a:lstStyle/>
          <a:p>
            <a:endParaRPr lang="en-US" dirty="0"/>
          </a:p>
          <a:p>
            <a:r>
              <a:rPr lang="en-US" dirty="0"/>
              <a:t>Using code such as this, you can take advantage of features in newer versions of PHP and yet still have your code run on earlier versions, as long as you replicate any features that are missing. </a:t>
            </a:r>
          </a:p>
          <a:p>
            <a:pPr lvl="1">
              <a:buFont typeface="Courier New" panose="02070309020205020404" pitchFamily="49" charset="0"/>
              <a:buChar char="o"/>
            </a:pPr>
            <a:r>
              <a:rPr lang="en-US" dirty="0"/>
              <a:t>Your functions may be slower than the built-in ones, but at least your code will be much more portable.</a:t>
            </a:r>
          </a:p>
          <a:p>
            <a:endParaRPr lang="en-US" dirty="0"/>
          </a:p>
          <a:p>
            <a:r>
              <a:rPr lang="en-US" dirty="0"/>
              <a:t>You can also use the </a:t>
            </a:r>
            <a:r>
              <a:rPr lang="en-US" dirty="0" err="1">
                <a:solidFill>
                  <a:srgbClr val="0070C0"/>
                </a:solidFill>
              </a:rPr>
              <a:t>phpversion</a:t>
            </a:r>
            <a:r>
              <a:rPr lang="en-US" dirty="0"/>
              <a:t> function to determine which version of PHP your code is running on.</a:t>
            </a:r>
            <a:endParaRPr lang="en-US" dirty="0">
              <a:solidFill>
                <a:srgbClr val="0070C0"/>
              </a:solidFill>
            </a:endParaRPr>
          </a:p>
        </p:txBody>
      </p:sp>
    </p:spTree>
    <p:extLst>
      <p:ext uri="{BB962C8B-B14F-4D97-AF65-F5344CB8AC3E}">
        <p14:creationId xmlns:p14="http://schemas.microsoft.com/office/powerpoint/2010/main" val="369969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Objects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a:bodyPr>
          <a:lstStyle/>
          <a:p>
            <a:endParaRPr lang="en-US" dirty="0"/>
          </a:p>
          <a:p>
            <a:r>
              <a:rPr lang="en-US" dirty="0"/>
              <a:t>When creating a program to use objects, you need to design a composite of data and code called a </a:t>
            </a:r>
            <a:r>
              <a:rPr lang="en-US" b="1" i="1" dirty="0"/>
              <a:t>class</a:t>
            </a:r>
            <a:r>
              <a:rPr lang="en-US" dirty="0"/>
              <a:t>. </a:t>
            </a:r>
          </a:p>
          <a:p>
            <a:endParaRPr lang="en-US" dirty="0"/>
          </a:p>
          <a:p>
            <a:r>
              <a:rPr lang="en-US" dirty="0"/>
              <a:t>Each new object based on this class is called an </a:t>
            </a:r>
            <a:r>
              <a:rPr lang="en-US" b="1" i="1" dirty="0"/>
              <a:t>instance</a:t>
            </a:r>
            <a:r>
              <a:rPr lang="en-US" i="1" dirty="0"/>
              <a:t> </a:t>
            </a:r>
            <a:r>
              <a:rPr lang="en-US" dirty="0"/>
              <a:t>(or </a:t>
            </a:r>
            <a:r>
              <a:rPr lang="en-US" i="1" dirty="0"/>
              <a:t>occurrence</a:t>
            </a:r>
            <a:r>
              <a:rPr lang="en-US" dirty="0"/>
              <a:t>) of that class. </a:t>
            </a:r>
          </a:p>
          <a:p>
            <a:endParaRPr lang="en-US" dirty="0"/>
          </a:p>
          <a:p>
            <a:r>
              <a:rPr lang="en-US" dirty="0"/>
              <a:t>The data associated with an object is called its </a:t>
            </a:r>
            <a:r>
              <a:rPr lang="en-US" b="1" i="1" dirty="0"/>
              <a:t>properties</a:t>
            </a:r>
            <a:r>
              <a:rPr lang="en-US" dirty="0"/>
              <a:t>; the functions it uses are called </a:t>
            </a:r>
            <a:r>
              <a:rPr lang="en-US" b="1" i="1" dirty="0"/>
              <a:t>methods</a:t>
            </a:r>
            <a:r>
              <a:rPr lang="en-US" dirty="0"/>
              <a:t>.</a:t>
            </a:r>
            <a:endParaRPr lang="en-US" dirty="0">
              <a:solidFill>
                <a:srgbClr val="0070C0"/>
              </a:solidFill>
            </a:endParaRPr>
          </a:p>
        </p:txBody>
      </p:sp>
    </p:spTree>
    <p:extLst>
      <p:ext uri="{BB962C8B-B14F-4D97-AF65-F5344CB8AC3E}">
        <p14:creationId xmlns:p14="http://schemas.microsoft.com/office/powerpoint/2010/main" val="3087445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Objects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a:bodyPr>
          <a:lstStyle/>
          <a:p>
            <a:endParaRPr lang="en-US" dirty="0"/>
          </a:p>
          <a:p>
            <a:r>
              <a:rPr lang="en-US" dirty="0"/>
              <a:t>When you’re creating objects, it is best to use </a:t>
            </a:r>
            <a:r>
              <a:rPr lang="en-US" b="1" i="1" dirty="0"/>
              <a:t>encapsulation</a:t>
            </a:r>
            <a:r>
              <a:rPr lang="en-US" dirty="0"/>
              <a:t>, or writing a class in such a way that only its methods can be used to manipulate its properties. </a:t>
            </a:r>
          </a:p>
          <a:p>
            <a:pPr marL="457200" lvl="1" indent="0">
              <a:buNone/>
            </a:pPr>
            <a:r>
              <a:rPr lang="en-US" dirty="0"/>
              <a:t>In other words, you deny outside code direct access to its data. </a:t>
            </a:r>
          </a:p>
          <a:p>
            <a:pPr marL="0" indent="0">
              <a:buNone/>
            </a:pPr>
            <a:endParaRPr lang="en-US" dirty="0"/>
          </a:p>
          <a:p>
            <a:pPr marL="0" indent="0">
              <a:buNone/>
            </a:pPr>
            <a:endParaRPr lang="en-US" dirty="0"/>
          </a:p>
          <a:p>
            <a:r>
              <a:rPr lang="en-US" dirty="0"/>
              <a:t>The methods you supply are known as the object’s </a:t>
            </a:r>
            <a:r>
              <a:rPr lang="en-US" b="1" i="1" dirty="0"/>
              <a:t>interface</a:t>
            </a:r>
            <a:r>
              <a:rPr lang="en-US" dirty="0"/>
              <a:t>.</a:t>
            </a:r>
            <a:endParaRPr lang="en-US" dirty="0">
              <a:solidFill>
                <a:srgbClr val="0070C0"/>
              </a:solidFill>
            </a:endParaRPr>
          </a:p>
        </p:txBody>
      </p:sp>
    </p:spTree>
    <p:extLst>
      <p:ext uri="{BB962C8B-B14F-4D97-AF65-F5344CB8AC3E}">
        <p14:creationId xmlns:p14="http://schemas.microsoft.com/office/powerpoint/2010/main" val="45433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Objects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a:bodyPr>
          <a:lstStyle/>
          <a:p>
            <a:endParaRPr lang="en-US" dirty="0"/>
          </a:p>
          <a:p>
            <a:r>
              <a:rPr lang="en-US" dirty="0"/>
              <a:t>Once you have created a class, you may find that you need another class that is similar to it but not quite the same. </a:t>
            </a:r>
          </a:p>
          <a:p>
            <a:endParaRPr lang="en-US" dirty="0"/>
          </a:p>
          <a:p>
            <a:r>
              <a:rPr lang="en-US" dirty="0"/>
              <a:t>The quick and easy thing to do is to define a new class using </a:t>
            </a:r>
            <a:r>
              <a:rPr lang="en-US" b="1" i="1" dirty="0"/>
              <a:t>inheritance</a:t>
            </a:r>
            <a:r>
              <a:rPr lang="en-US" dirty="0"/>
              <a:t>. </a:t>
            </a:r>
          </a:p>
          <a:p>
            <a:pPr marL="457200" lvl="1" indent="0">
              <a:buNone/>
            </a:pPr>
            <a:r>
              <a:rPr lang="en-US" dirty="0"/>
              <a:t>When you do this, your new class has all the properties of the one it has inherited from. </a:t>
            </a:r>
          </a:p>
          <a:p>
            <a:endParaRPr lang="en-US" dirty="0"/>
          </a:p>
          <a:p>
            <a:r>
              <a:rPr lang="en-US" dirty="0"/>
              <a:t>The original class is now called the </a:t>
            </a:r>
            <a:r>
              <a:rPr lang="en-US" b="1" i="1" dirty="0"/>
              <a:t>superclass</a:t>
            </a:r>
            <a:r>
              <a:rPr lang="en-US" dirty="0"/>
              <a:t>, and the new one is the </a:t>
            </a:r>
            <a:r>
              <a:rPr lang="en-US" b="1" i="1" dirty="0"/>
              <a:t>subclass</a:t>
            </a:r>
            <a:r>
              <a:rPr lang="en-US" i="1" dirty="0"/>
              <a:t> </a:t>
            </a:r>
            <a:r>
              <a:rPr lang="en-US" dirty="0"/>
              <a:t>(or </a:t>
            </a:r>
            <a:r>
              <a:rPr lang="en-US" i="1" dirty="0"/>
              <a:t>derived </a:t>
            </a:r>
            <a:r>
              <a:rPr lang="en-US" dirty="0"/>
              <a:t>class).</a:t>
            </a:r>
            <a:endParaRPr lang="en-US" dirty="0">
              <a:solidFill>
                <a:srgbClr val="0070C0"/>
              </a:solidFill>
            </a:endParaRPr>
          </a:p>
        </p:txBody>
      </p:sp>
    </p:spTree>
    <p:extLst>
      <p:ext uri="{BB962C8B-B14F-4D97-AF65-F5344CB8AC3E}">
        <p14:creationId xmlns:p14="http://schemas.microsoft.com/office/powerpoint/2010/main" val="1261447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Objects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fontScale="92500" lnSpcReduction="10000"/>
          </a:bodyPr>
          <a:lstStyle/>
          <a:p>
            <a:pPr marL="0" indent="0">
              <a:buNone/>
            </a:pPr>
            <a:r>
              <a:rPr lang="en-US" i="1" dirty="0"/>
              <a:t>Declaring a class:</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 = </a:t>
            </a:r>
            <a:r>
              <a:rPr lang="en-US" b="1" dirty="0">
                <a:solidFill>
                  <a:srgbClr val="0070C0"/>
                </a:solidFill>
              </a:rPr>
              <a:t>new</a:t>
            </a:r>
            <a:r>
              <a:rPr lang="en-US" dirty="0">
                <a:solidFill>
                  <a:srgbClr val="0070C0"/>
                </a:solidFill>
              </a:rPr>
              <a:t> User;</a:t>
            </a:r>
          </a:p>
          <a:p>
            <a:pPr marL="457200" lvl="1" indent="0">
              <a:buNone/>
            </a:pPr>
            <a:r>
              <a:rPr lang="en-US" dirty="0">
                <a:solidFill>
                  <a:srgbClr val="0070C0"/>
                </a:solidFill>
              </a:rPr>
              <a:t>	</a:t>
            </a:r>
            <a:r>
              <a:rPr lang="en-US" dirty="0" err="1">
                <a:solidFill>
                  <a:srgbClr val="0070C0"/>
                </a:solidFill>
              </a:rPr>
              <a:t>print_r</a:t>
            </a:r>
            <a:r>
              <a:rPr lang="en-US" dirty="0">
                <a:solidFill>
                  <a:srgbClr val="0070C0"/>
                </a:solidFill>
              </a:rPr>
              <a:t>($object);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class</a:t>
            </a:r>
            <a:r>
              <a:rPr lang="en-US" dirty="0">
                <a:solidFill>
                  <a:srgbClr val="0070C0"/>
                </a:solidFill>
              </a:rPr>
              <a:t> User</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public</a:t>
            </a:r>
            <a:r>
              <a:rPr lang="en-US" dirty="0">
                <a:solidFill>
                  <a:srgbClr val="0070C0"/>
                </a:solidFill>
              </a:rPr>
              <a:t> $name, $password;</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function</a:t>
            </a:r>
            <a:r>
              <a:rPr lang="en-US" dirty="0">
                <a:solidFill>
                  <a:srgbClr val="0070C0"/>
                </a:solidFill>
              </a:rPr>
              <a:t> </a:t>
            </a:r>
            <a:r>
              <a:rPr lang="en-US" dirty="0" err="1">
                <a:solidFill>
                  <a:srgbClr val="0070C0"/>
                </a:solidFill>
              </a:rPr>
              <a:t>save_user</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"Save User code goes here";</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ADA4C9C3-BD47-4BEA-BAA4-96EF32489571}"/>
              </a:ext>
            </a:extLst>
          </p:cNvPr>
          <p:cNvSpPr/>
          <p:nvPr/>
        </p:nvSpPr>
        <p:spPr>
          <a:xfrm>
            <a:off x="6807200" y="260964"/>
            <a:ext cx="5196113" cy="4493538"/>
          </a:xfrm>
          <a:prstGeom prst="rect">
            <a:avLst/>
          </a:prstGeom>
          <a:noFill/>
          <a:ln>
            <a:solidFill>
              <a:schemeClr val="tx1"/>
            </a:solidFill>
          </a:ln>
        </p:spPr>
        <p:txBody>
          <a:bodyPr wrap="square">
            <a:spAutoFit/>
          </a:bodyPr>
          <a:lstStyle/>
          <a:p>
            <a:r>
              <a:rPr lang="en-US" sz="2200" b="1" dirty="0" err="1">
                <a:solidFill>
                  <a:srgbClr val="0070C0"/>
                </a:solidFill>
                <a:latin typeface="UbuntuMono-Regular"/>
              </a:rPr>
              <a:t>print_r</a:t>
            </a:r>
            <a:r>
              <a:rPr lang="en-US" sz="2200" b="1" dirty="0">
                <a:solidFill>
                  <a:srgbClr val="0070C0"/>
                </a:solidFill>
                <a:latin typeface="MinionPro-Regular"/>
              </a:rPr>
              <a:t> </a:t>
            </a:r>
            <a:r>
              <a:rPr lang="en-US" sz="2200" dirty="0">
                <a:latin typeface="MinionPro-Regular"/>
              </a:rPr>
              <a:t>asks PHP to display information about a variable in human-readable form. The </a:t>
            </a:r>
            <a:r>
              <a:rPr lang="en-US" sz="2200" dirty="0">
                <a:latin typeface="UbuntuMono-Regular"/>
              </a:rPr>
              <a:t>_r </a:t>
            </a:r>
            <a:r>
              <a:rPr lang="en-US" sz="2200" dirty="0">
                <a:latin typeface="MinionPro-Regular"/>
              </a:rPr>
              <a:t>stands for </a:t>
            </a:r>
            <a:r>
              <a:rPr lang="en-US" sz="2200" i="1" dirty="0">
                <a:latin typeface="MinionPro-It"/>
              </a:rPr>
              <a:t>in human-readable format</a:t>
            </a:r>
            <a:r>
              <a:rPr lang="en-US" sz="2200" dirty="0">
                <a:latin typeface="MinionPro-Regular"/>
              </a:rPr>
              <a:t>. </a:t>
            </a:r>
          </a:p>
          <a:p>
            <a:endParaRPr lang="en-US" sz="2200" dirty="0">
              <a:latin typeface="MinionPro-Regular"/>
            </a:endParaRPr>
          </a:p>
          <a:p>
            <a:r>
              <a:rPr lang="en-US" sz="2200" dirty="0">
                <a:latin typeface="MinionPro-Regular"/>
              </a:rPr>
              <a:t>In the case of the new object </a:t>
            </a:r>
            <a:r>
              <a:rPr lang="en-US" sz="2200" dirty="0">
                <a:latin typeface="UbuntuMono-Regular"/>
              </a:rPr>
              <a:t>$object</a:t>
            </a:r>
            <a:r>
              <a:rPr lang="en-US" sz="2200" dirty="0">
                <a:latin typeface="MinionPro-Regular"/>
              </a:rPr>
              <a:t>, it prints the following:</a:t>
            </a:r>
          </a:p>
          <a:p>
            <a:endParaRPr lang="en-US" sz="2200" b="1" i="0" u="none" strike="noStrike" baseline="0" dirty="0">
              <a:latin typeface="UbuntuMono-Bold"/>
            </a:endParaRPr>
          </a:p>
          <a:p>
            <a:r>
              <a:rPr lang="en-US" sz="2200" b="1" i="0" u="none" strike="noStrike" baseline="0" dirty="0">
                <a:latin typeface="UbuntuMono-Bold"/>
              </a:rPr>
              <a:t>User Object ( [name] =&gt; [password] =&gt; )</a:t>
            </a:r>
          </a:p>
          <a:p>
            <a:endParaRPr lang="en-US" sz="2200" b="1" dirty="0">
              <a:latin typeface="UbuntuMono-Bold"/>
            </a:endParaRPr>
          </a:p>
          <a:p>
            <a:r>
              <a:rPr lang="en-US" sz="2200" dirty="0"/>
              <a:t>The output says that $object is a user-defined object that has the properties name and password</a:t>
            </a:r>
          </a:p>
        </p:txBody>
      </p:sp>
    </p:spTree>
    <p:extLst>
      <p:ext uri="{BB962C8B-B14F-4D97-AF65-F5344CB8AC3E}">
        <p14:creationId xmlns:p14="http://schemas.microsoft.com/office/powerpoint/2010/main" val="322997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Creating an Object</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lnSpcReduction="10000"/>
          </a:bodyPr>
          <a:lstStyle/>
          <a:p>
            <a:r>
              <a:rPr lang="en-US" dirty="0"/>
              <a:t>To create an object with a specified class, use the </a:t>
            </a:r>
            <a:r>
              <a:rPr lang="en-US" b="1" dirty="0">
                <a:solidFill>
                  <a:srgbClr val="0070C0"/>
                </a:solidFill>
              </a:rPr>
              <a:t>new</a:t>
            </a:r>
            <a:r>
              <a:rPr lang="en-US" dirty="0"/>
              <a:t> keyword</a:t>
            </a:r>
          </a:p>
          <a:p>
            <a:endParaRPr lang="en-US" dirty="0"/>
          </a:p>
          <a:p>
            <a:pPr marL="457200" lvl="1" indent="0">
              <a:buNone/>
            </a:pPr>
            <a:r>
              <a:rPr lang="en-US" dirty="0">
                <a:solidFill>
                  <a:srgbClr val="0070C0"/>
                </a:solidFill>
              </a:rPr>
              <a:t>$object = new User;</a:t>
            </a:r>
          </a:p>
          <a:p>
            <a:pPr marL="457200" lvl="1" indent="0">
              <a:buNone/>
            </a:pPr>
            <a:r>
              <a:rPr lang="en-US" dirty="0">
                <a:solidFill>
                  <a:srgbClr val="0070C0"/>
                </a:solidFill>
              </a:rPr>
              <a:t>$temp = new User('name', 'password’);</a:t>
            </a:r>
          </a:p>
          <a:p>
            <a:endParaRPr lang="en-US" dirty="0"/>
          </a:p>
          <a:p>
            <a:pPr lvl="1">
              <a:buFont typeface="Wingdings" panose="05000000000000000000" pitchFamily="2" charset="2"/>
              <a:buChar char="§"/>
            </a:pPr>
            <a:r>
              <a:rPr lang="en-US" dirty="0"/>
              <a:t>On the first line, we simply assign an object to the User class. </a:t>
            </a:r>
          </a:p>
          <a:p>
            <a:pPr lvl="1">
              <a:buFont typeface="Wingdings" panose="05000000000000000000" pitchFamily="2" charset="2"/>
              <a:buChar char="§"/>
            </a:pPr>
            <a:r>
              <a:rPr lang="en-US" dirty="0"/>
              <a:t>In the second, we pass parameters to the call.</a:t>
            </a:r>
          </a:p>
          <a:p>
            <a:pPr>
              <a:buFont typeface="Wingdings" panose="05000000000000000000" pitchFamily="2" charset="2"/>
              <a:buChar char="§"/>
            </a:pPr>
            <a:endParaRPr lang="en-US" dirty="0">
              <a:solidFill>
                <a:srgbClr val="0070C0"/>
              </a:solidFill>
            </a:endParaRPr>
          </a:p>
          <a:p>
            <a:pPr>
              <a:buFont typeface="Wingdings" panose="05000000000000000000" pitchFamily="2" charset="2"/>
              <a:buChar char="§"/>
            </a:pPr>
            <a:endParaRPr lang="en-US" dirty="0">
              <a:solidFill>
                <a:srgbClr val="0070C0"/>
              </a:solidFill>
            </a:endParaRPr>
          </a:p>
          <a:p>
            <a:r>
              <a:rPr lang="en-US" dirty="0"/>
              <a:t>You can place functions and class definitions </a:t>
            </a:r>
            <a:r>
              <a:rPr lang="en-US" u="sng" dirty="0"/>
              <a:t>anywhere in your code</a:t>
            </a:r>
            <a:r>
              <a:rPr lang="en-US" dirty="0"/>
              <a:t>, before or after statements that use them. </a:t>
            </a:r>
          </a:p>
          <a:p>
            <a:pPr>
              <a:buFont typeface="Courier New" panose="02070309020205020404" pitchFamily="49" charset="0"/>
              <a:buChar char="o"/>
            </a:pPr>
            <a:r>
              <a:rPr lang="en-US" dirty="0"/>
              <a:t>Generally, though, it is considered good practice to place them </a:t>
            </a:r>
            <a:r>
              <a:rPr lang="en-US" u="sng" dirty="0"/>
              <a:t>toward the end of a file</a:t>
            </a:r>
            <a:r>
              <a:rPr lang="en-US" dirty="0"/>
              <a:t>.</a:t>
            </a:r>
            <a:endParaRPr lang="en-US" dirty="0">
              <a:solidFill>
                <a:srgbClr val="0070C0"/>
              </a:solidFill>
            </a:endParaRPr>
          </a:p>
        </p:txBody>
      </p:sp>
    </p:spTree>
    <p:extLst>
      <p:ext uri="{BB962C8B-B14F-4D97-AF65-F5344CB8AC3E}">
        <p14:creationId xmlns:p14="http://schemas.microsoft.com/office/powerpoint/2010/main" val="4169001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Accessing Objects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 = new User;</a:t>
            </a:r>
          </a:p>
          <a:p>
            <a:pPr marL="457200" lvl="1" indent="0">
              <a:buNone/>
            </a:pPr>
            <a:r>
              <a:rPr lang="pt-BR" dirty="0">
                <a:solidFill>
                  <a:srgbClr val="0070C0"/>
                </a:solidFill>
              </a:rPr>
              <a:t>	print_r($object); echo "&lt;br&gt;";</a:t>
            </a:r>
          </a:p>
          <a:p>
            <a:pPr marL="457200" lvl="1" indent="0">
              <a:buNone/>
            </a:pPr>
            <a:endParaRPr lang="pt-BR" dirty="0">
              <a:solidFill>
                <a:srgbClr val="0070C0"/>
              </a:solidFill>
            </a:endParaRPr>
          </a:p>
          <a:p>
            <a:pPr marL="457200" lvl="1" indent="0">
              <a:buNone/>
            </a:pPr>
            <a:r>
              <a:rPr lang="en-US" dirty="0">
                <a:solidFill>
                  <a:srgbClr val="0070C0"/>
                </a:solidFill>
              </a:rPr>
              <a:t>	</a:t>
            </a:r>
            <a:r>
              <a:rPr lang="en-US" b="1" dirty="0">
                <a:solidFill>
                  <a:srgbClr val="0070C0"/>
                </a:solidFill>
              </a:rPr>
              <a:t>$object-&gt;name </a:t>
            </a:r>
            <a:r>
              <a:rPr lang="en-US" dirty="0">
                <a:solidFill>
                  <a:srgbClr val="0070C0"/>
                </a:solidFill>
              </a:rPr>
              <a:t>= "Joe";</a:t>
            </a:r>
          </a:p>
          <a:p>
            <a:pPr marL="457200" lvl="1" indent="0">
              <a:buNone/>
            </a:pPr>
            <a:r>
              <a:rPr lang="en-US" dirty="0">
                <a:solidFill>
                  <a:srgbClr val="0070C0"/>
                </a:solidFill>
              </a:rPr>
              <a:t>	</a:t>
            </a:r>
            <a:r>
              <a:rPr lang="en-US" b="1" dirty="0">
                <a:solidFill>
                  <a:srgbClr val="0070C0"/>
                </a:solidFill>
              </a:rPr>
              <a:t>$object-&gt;password </a:t>
            </a:r>
            <a:r>
              <a:rPr lang="en-US" dirty="0">
                <a:solidFill>
                  <a:srgbClr val="0070C0"/>
                </a:solidFill>
              </a:rPr>
              <a:t>= "</a:t>
            </a:r>
            <a:r>
              <a:rPr lang="en-US" dirty="0" err="1">
                <a:solidFill>
                  <a:srgbClr val="0070C0"/>
                </a:solidFill>
              </a:rPr>
              <a:t>mypass</a:t>
            </a:r>
            <a:r>
              <a:rPr lang="en-US" dirty="0">
                <a:solidFill>
                  <a:srgbClr val="0070C0"/>
                </a:solidFill>
              </a:rPr>
              <a:t>";</a:t>
            </a:r>
          </a:p>
          <a:p>
            <a:pPr marL="457200" lvl="1" indent="0">
              <a:buNone/>
            </a:pPr>
            <a:r>
              <a:rPr lang="pt-BR" dirty="0">
                <a:solidFill>
                  <a:srgbClr val="0070C0"/>
                </a:solidFill>
              </a:rPr>
              <a:t>	print_r($object); echo "&lt;br&gt;";</a:t>
            </a:r>
          </a:p>
          <a:p>
            <a:pPr marL="457200" lvl="1" indent="0">
              <a:buNone/>
            </a:pPr>
            <a:endParaRPr lang="pt-BR" dirty="0">
              <a:solidFill>
                <a:srgbClr val="0070C0"/>
              </a:solidFill>
            </a:endParaRPr>
          </a:p>
          <a:p>
            <a:pPr marL="457200" lvl="1" indent="0">
              <a:buNone/>
            </a:pPr>
            <a:r>
              <a:rPr lang="en-US" dirty="0">
                <a:solidFill>
                  <a:srgbClr val="0070C0"/>
                </a:solidFill>
              </a:rPr>
              <a:t>	</a:t>
            </a:r>
            <a:r>
              <a:rPr lang="en-US" b="1" dirty="0">
                <a:solidFill>
                  <a:srgbClr val="0070C0"/>
                </a:solidFill>
              </a:rPr>
              <a:t>$object-&gt;</a:t>
            </a:r>
            <a:r>
              <a:rPr lang="en-US" b="1" dirty="0" err="1">
                <a:solidFill>
                  <a:srgbClr val="0070C0"/>
                </a:solidFill>
              </a:rPr>
              <a:t>save_user</a:t>
            </a:r>
            <a:r>
              <a:rPr lang="en-US" b="1"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public</a:t>
            </a:r>
            <a:r>
              <a:rPr lang="en-US" dirty="0">
                <a:solidFill>
                  <a:srgbClr val="0070C0"/>
                </a:solidFill>
              </a:rPr>
              <a:t> $name, $password;</a:t>
            </a:r>
          </a:p>
          <a:p>
            <a:pPr marL="457200" lvl="1" indent="0">
              <a:buNone/>
            </a:pPr>
            <a:r>
              <a:rPr lang="en-US" dirty="0">
                <a:solidFill>
                  <a:srgbClr val="0070C0"/>
                </a:solidFill>
              </a:rPr>
              <a:t>		function </a:t>
            </a:r>
            <a:r>
              <a:rPr lang="en-US" dirty="0" err="1">
                <a:solidFill>
                  <a:srgbClr val="0070C0"/>
                </a:solidFill>
              </a:rPr>
              <a:t>save_user</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"Save User code goes here";</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A80AD45F-72F3-4C77-A8A0-AEE5DE783A50}"/>
              </a:ext>
            </a:extLst>
          </p:cNvPr>
          <p:cNvSpPr/>
          <p:nvPr/>
        </p:nvSpPr>
        <p:spPr>
          <a:xfrm>
            <a:off x="6923314" y="706157"/>
            <a:ext cx="5109029" cy="5632311"/>
          </a:xfrm>
          <a:prstGeom prst="rect">
            <a:avLst/>
          </a:prstGeom>
        </p:spPr>
        <p:txBody>
          <a:bodyPr wrap="square">
            <a:spAutoFit/>
          </a:bodyPr>
          <a:lstStyle/>
          <a:p>
            <a:r>
              <a:rPr lang="en-US" sz="2400" dirty="0">
                <a:latin typeface="MinionPro-Regular"/>
              </a:rPr>
              <a:t>As you can see, the syntax for accessing an object’s property is </a:t>
            </a:r>
          </a:p>
          <a:p>
            <a:r>
              <a:rPr lang="en-US" sz="2400" b="1" i="1" dirty="0">
                <a:latin typeface="UbuntuMono-Italic"/>
              </a:rPr>
              <a:t>$object-&gt;property</a:t>
            </a:r>
            <a:endParaRPr lang="en-US" sz="2400" b="1" dirty="0">
              <a:latin typeface="MinionPro-Regular"/>
            </a:endParaRPr>
          </a:p>
          <a:p>
            <a:endParaRPr lang="en-US" sz="2400" dirty="0">
              <a:latin typeface="MinionPro-Regular"/>
            </a:endParaRPr>
          </a:p>
          <a:p>
            <a:r>
              <a:rPr lang="en-US" sz="2400" dirty="0">
                <a:latin typeface="MinionPro-Regular"/>
              </a:rPr>
              <a:t>Likewise, you call a method like this: </a:t>
            </a:r>
          </a:p>
          <a:p>
            <a:r>
              <a:rPr lang="en-US" sz="2400" b="1" i="1" dirty="0">
                <a:latin typeface="UbuntuMono-Italic"/>
              </a:rPr>
              <a:t>$object-&gt;method()</a:t>
            </a:r>
            <a:endParaRPr lang="en-US" sz="2400" b="1" dirty="0">
              <a:latin typeface="MinionPro-Regular"/>
            </a:endParaRPr>
          </a:p>
          <a:p>
            <a:endParaRPr lang="en-US" sz="2400" dirty="0">
              <a:latin typeface="MinionPro-Regular"/>
            </a:endParaRPr>
          </a:p>
          <a:p>
            <a:r>
              <a:rPr lang="en-US" sz="2400" dirty="0">
                <a:latin typeface="MinionPro-Regular"/>
              </a:rPr>
              <a:t>You should note that the example </a:t>
            </a:r>
            <a:r>
              <a:rPr lang="en-US" sz="2400" dirty="0">
                <a:latin typeface="UbuntuMono-Regular"/>
              </a:rPr>
              <a:t>property </a:t>
            </a:r>
            <a:r>
              <a:rPr lang="en-US" sz="2400" dirty="0">
                <a:latin typeface="MinionPro-Regular"/>
              </a:rPr>
              <a:t>and </a:t>
            </a:r>
            <a:r>
              <a:rPr lang="en-US" sz="2400" dirty="0">
                <a:latin typeface="UbuntuMono-Regular"/>
              </a:rPr>
              <a:t>method </a:t>
            </a:r>
            <a:r>
              <a:rPr lang="en-US" sz="2400" u="sng" dirty="0">
                <a:latin typeface="MinionPro-Regular"/>
              </a:rPr>
              <a:t>do not have </a:t>
            </a:r>
            <a:r>
              <a:rPr lang="en-US" sz="2400" u="sng" dirty="0">
                <a:latin typeface="UbuntuMono-Regular"/>
              </a:rPr>
              <a:t>$ </a:t>
            </a:r>
            <a:r>
              <a:rPr lang="en-US" sz="2400" u="sng" dirty="0">
                <a:latin typeface="MinionPro-Regular"/>
              </a:rPr>
              <a:t>signs </a:t>
            </a:r>
            <a:r>
              <a:rPr lang="en-US" sz="2400" dirty="0">
                <a:latin typeface="MinionPro-Regular"/>
              </a:rPr>
              <a:t>in front of them.</a:t>
            </a:r>
          </a:p>
          <a:p>
            <a:endParaRPr lang="en-US" sz="2400" dirty="0">
              <a:latin typeface="MinionPro-Regular"/>
            </a:endParaRPr>
          </a:p>
          <a:p>
            <a:r>
              <a:rPr lang="en-US" sz="2400" dirty="0">
                <a:latin typeface="MinionPro-Regular"/>
              </a:rPr>
              <a:t>If you were to preface them with </a:t>
            </a:r>
            <a:r>
              <a:rPr lang="en-US" sz="2400" dirty="0">
                <a:latin typeface="UbuntuMono-Regular"/>
              </a:rPr>
              <a:t>$ </a:t>
            </a:r>
            <a:r>
              <a:rPr lang="en-US" sz="2400" dirty="0">
                <a:latin typeface="MinionPro-Regular"/>
              </a:rPr>
              <a:t>signs, the code would not work, as it would try to reference the value inside a variable</a:t>
            </a:r>
            <a:endParaRPr lang="en-US" sz="2400" dirty="0"/>
          </a:p>
        </p:txBody>
      </p:sp>
    </p:spTree>
    <p:extLst>
      <p:ext uri="{BB962C8B-B14F-4D97-AF65-F5344CB8AC3E}">
        <p14:creationId xmlns:p14="http://schemas.microsoft.com/office/powerpoint/2010/main" val="385238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a:bodyPr>
          <a:lstStyle/>
          <a:p>
            <a:r>
              <a:rPr lang="en-US" dirty="0"/>
              <a:t>Functions can take any number of arguments, including zero. </a:t>
            </a:r>
          </a:p>
          <a:p>
            <a:pPr marL="457200" lvl="1" indent="0">
              <a:buNone/>
            </a:pPr>
            <a:r>
              <a:rPr lang="en-US" dirty="0"/>
              <a:t>For example, </a:t>
            </a:r>
            <a:r>
              <a:rPr lang="en-US" dirty="0" err="1">
                <a:solidFill>
                  <a:srgbClr val="0070C0"/>
                </a:solidFill>
              </a:rPr>
              <a:t>phpinfo</a:t>
            </a:r>
            <a:r>
              <a:rPr lang="en-US" dirty="0"/>
              <a:t>, as shown next, displays lots of information about the current installation of PHP and requires no argument. </a:t>
            </a:r>
          </a:p>
          <a:p>
            <a:pPr marL="457200" lvl="1" indent="0">
              <a:buNone/>
            </a:pPr>
            <a:endParaRPr lang="en-US" dirty="0"/>
          </a:p>
          <a:p>
            <a:pPr marL="457200" lvl="1" indent="0">
              <a:buNone/>
            </a:pPr>
            <a:r>
              <a:rPr lang="en-US" dirty="0" err="1">
                <a:solidFill>
                  <a:srgbClr val="0070C0"/>
                </a:solidFill>
              </a:rPr>
              <a:t>phpinfo</a:t>
            </a:r>
            <a:r>
              <a:rPr lang="en-US" dirty="0">
                <a:solidFill>
                  <a:srgbClr val="0070C0"/>
                </a:solidFill>
              </a:rPr>
              <a:t>();</a:t>
            </a:r>
          </a:p>
          <a:p>
            <a:pPr marL="457200" lvl="1" indent="0">
              <a:buNone/>
            </a:pPr>
            <a:endParaRPr lang="en-US" dirty="0"/>
          </a:p>
          <a:p>
            <a:r>
              <a:rPr lang="en-US" dirty="0">
                <a:solidFill>
                  <a:srgbClr val="FF0000"/>
                </a:solidFill>
              </a:rPr>
              <a:t>Security Tip</a:t>
            </a:r>
            <a:r>
              <a:rPr lang="en-US" dirty="0"/>
              <a:t>: The </a:t>
            </a:r>
            <a:r>
              <a:rPr lang="en-US" dirty="0" err="1">
                <a:solidFill>
                  <a:srgbClr val="0070C0"/>
                </a:solidFill>
              </a:rPr>
              <a:t>phpinfo</a:t>
            </a:r>
            <a:r>
              <a:rPr lang="en-US" dirty="0"/>
              <a:t> function is useful for obtaining information about your current PHP installation, but that information could also be very useful to potential hackers. </a:t>
            </a:r>
          </a:p>
          <a:p>
            <a:pPr>
              <a:buFont typeface="Courier New" panose="02070309020205020404" pitchFamily="49" charset="0"/>
              <a:buChar char="o"/>
            </a:pPr>
            <a:r>
              <a:rPr lang="en-US" dirty="0"/>
              <a:t>Therefore, never leave a call to this function in any web-ready code.</a:t>
            </a:r>
          </a:p>
        </p:txBody>
      </p:sp>
    </p:spTree>
    <p:extLst>
      <p:ext uri="{BB962C8B-B14F-4D97-AF65-F5344CB8AC3E}">
        <p14:creationId xmlns:p14="http://schemas.microsoft.com/office/powerpoint/2010/main" val="294452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Cloning Objects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85000" lnSpcReduction="20000"/>
          </a:bodyPr>
          <a:lstStyle/>
          <a:p>
            <a:r>
              <a:rPr lang="en-US" dirty="0"/>
              <a:t>Once you have created an object, it is </a:t>
            </a:r>
            <a:r>
              <a:rPr lang="en-US" u="sng" dirty="0"/>
              <a:t>passed by reference </a:t>
            </a:r>
            <a:r>
              <a:rPr lang="en-US" dirty="0"/>
              <a:t>when you pass it as a parameter. </a:t>
            </a:r>
          </a:p>
          <a:p>
            <a:pPr>
              <a:buFont typeface="Courier New" panose="02070309020205020404" pitchFamily="49" charset="0"/>
              <a:buChar char="o"/>
            </a:pPr>
            <a:r>
              <a:rPr lang="en-US" dirty="0"/>
              <a:t>In other words, making object assignments does not copy objects in their entirety.</a:t>
            </a:r>
          </a:p>
          <a:p>
            <a:pPr marL="0" indent="0">
              <a:buNone/>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$object1 = new User();</a:t>
            </a:r>
          </a:p>
          <a:p>
            <a:pPr marL="457200" lvl="1" indent="0">
              <a:buNone/>
            </a:pPr>
            <a:r>
              <a:rPr lang="en-US" dirty="0">
                <a:solidFill>
                  <a:srgbClr val="0070C0"/>
                </a:solidFill>
              </a:rPr>
              <a:t>	$object1-&gt;name = "Alice";</a:t>
            </a:r>
          </a:p>
          <a:p>
            <a:pPr marL="457200" lvl="1" indent="0">
              <a:buNone/>
            </a:pPr>
            <a:r>
              <a:rPr lang="en-US" dirty="0">
                <a:solidFill>
                  <a:srgbClr val="0070C0"/>
                </a:solidFill>
              </a:rPr>
              <a:t>	$object2 = $object1; </a:t>
            </a:r>
          </a:p>
          <a:p>
            <a:pPr marL="457200" lvl="1" indent="0">
              <a:buNone/>
            </a:pPr>
            <a:r>
              <a:rPr lang="en-US" dirty="0">
                <a:solidFill>
                  <a:srgbClr val="0070C0"/>
                </a:solidFill>
              </a:rPr>
              <a:t>	$object2-&gt;name = "Amy";</a:t>
            </a:r>
          </a:p>
          <a:p>
            <a:pPr marL="457200" lvl="1" indent="0">
              <a:buNone/>
            </a:pPr>
            <a:r>
              <a:rPr lang="en-US" dirty="0">
                <a:solidFill>
                  <a:srgbClr val="0070C0"/>
                </a:solidFill>
              </a:rPr>
              <a:t>	echo "object1 name = " . $object1-&gt;name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"object2 name = " . $object2-&gt;name;</a:t>
            </a:r>
          </a:p>
          <a:p>
            <a:pPr marL="457200" lvl="1" indent="0">
              <a:buNone/>
            </a:pP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public $name;</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p:txBody>
      </p:sp>
      <p:sp>
        <p:nvSpPr>
          <p:cNvPr id="2" name="Rectangle 1">
            <a:extLst>
              <a:ext uri="{FF2B5EF4-FFF2-40B4-BE49-F238E27FC236}">
                <a16:creationId xmlns:a16="http://schemas.microsoft.com/office/drawing/2014/main" id="{AA7C57A8-5529-49F7-B7D6-3FE9CB5E0F4B}"/>
              </a:ext>
            </a:extLst>
          </p:cNvPr>
          <p:cNvSpPr/>
          <p:nvPr/>
        </p:nvSpPr>
        <p:spPr>
          <a:xfrm>
            <a:off x="8285872" y="5011593"/>
            <a:ext cx="3207434" cy="923330"/>
          </a:xfrm>
          <a:prstGeom prst="rect">
            <a:avLst/>
          </a:prstGeom>
        </p:spPr>
        <p:txBody>
          <a:bodyPr wrap="square">
            <a:spAutoFit/>
          </a:bodyPr>
          <a:lstStyle/>
          <a:p>
            <a:r>
              <a:rPr lang="en-US" dirty="0"/>
              <a:t>This code outputs the following:</a:t>
            </a:r>
          </a:p>
          <a:p>
            <a:r>
              <a:rPr lang="en-US" b="1" dirty="0"/>
              <a:t>object1 name = Amy</a:t>
            </a:r>
          </a:p>
          <a:p>
            <a:r>
              <a:rPr lang="en-US" b="1" dirty="0"/>
              <a:t>object2 name = Amy</a:t>
            </a:r>
            <a:endParaRPr lang="en-US" dirty="0">
              <a:solidFill>
                <a:srgbClr val="0070C0"/>
              </a:solidFill>
            </a:endParaRPr>
          </a:p>
        </p:txBody>
      </p:sp>
      <p:sp>
        <p:nvSpPr>
          <p:cNvPr id="3" name="Rectangle 2">
            <a:extLst>
              <a:ext uri="{FF2B5EF4-FFF2-40B4-BE49-F238E27FC236}">
                <a16:creationId xmlns:a16="http://schemas.microsoft.com/office/drawing/2014/main" id="{37AF097E-0177-45C1-871F-A3BADB063D45}"/>
              </a:ext>
            </a:extLst>
          </p:cNvPr>
          <p:cNvSpPr/>
          <p:nvPr/>
        </p:nvSpPr>
        <p:spPr>
          <a:xfrm>
            <a:off x="7732541" y="2684947"/>
            <a:ext cx="3915508" cy="1200329"/>
          </a:xfrm>
          <a:prstGeom prst="rect">
            <a:avLst/>
          </a:prstGeom>
        </p:spPr>
        <p:txBody>
          <a:bodyPr wrap="square">
            <a:spAutoFit/>
          </a:bodyPr>
          <a:lstStyle/>
          <a:p>
            <a:r>
              <a:rPr lang="en-US" dirty="0">
                <a:latin typeface="MinionPro-Regular"/>
              </a:rPr>
              <a:t>Both </a:t>
            </a:r>
            <a:r>
              <a:rPr lang="en-US" dirty="0">
                <a:solidFill>
                  <a:srgbClr val="0070C0"/>
                </a:solidFill>
                <a:latin typeface="UbuntuMono-Regular"/>
              </a:rPr>
              <a:t>$object1 </a:t>
            </a:r>
            <a:r>
              <a:rPr lang="en-US" dirty="0">
                <a:latin typeface="MinionPro-Regular"/>
              </a:rPr>
              <a:t>and </a:t>
            </a:r>
            <a:r>
              <a:rPr lang="en-US" dirty="0">
                <a:solidFill>
                  <a:srgbClr val="0070C0"/>
                </a:solidFill>
                <a:latin typeface="UbuntuMono-Regular"/>
              </a:rPr>
              <a:t>$object2 </a:t>
            </a:r>
            <a:r>
              <a:rPr lang="en-US" dirty="0">
                <a:latin typeface="MinionPro-Regular"/>
              </a:rPr>
              <a:t>refer to the </a:t>
            </a:r>
            <a:r>
              <a:rPr lang="en-US" i="1" dirty="0">
                <a:latin typeface="MinionPro-It"/>
              </a:rPr>
              <a:t>same </a:t>
            </a:r>
            <a:r>
              <a:rPr lang="en-US" dirty="0">
                <a:latin typeface="MinionPro-Regular"/>
              </a:rPr>
              <a:t>object, so changing the name property of </a:t>
            </a:r>
            <a:r>
              <a:rPr lang="en-US" dirty="0">
                <a:solidFill>
                  <a:srgbClr val="0070C0"/>
                </a:solidFill>
                <a:latin typeface="UbuntuMono-Regular"/>
              </a:rPr>
              <a:t>$object2 </a:t>
            </a:r>
            <a:r>
              <a:rPr lang="en-US" dirty="0">
                <a:latin typeface="MinionPro-Regular"/>
              </a:rPr>
              <a:t>to </a:t>
            </a:r>
            <a:r>
              <a:rPr lang="en-US" dirty="0">
                <a:latin typeface="UbuntuMono-Regular"/>
              </a:rPr>
              <a:t>Amy </a:t>
            </a:r>
            <a:r>
              <a:rPr lang="en-US" dirty="0">
                <a:latin typeface="MinionPro-Regular"/>
              </a:rPr>
              <a:t>also sets that property for </a:t>
            </a:r>
            <a:r>
              <a:rPr lang="en-US" dirty="0">
                <a:solidFill>
                  <a:srgbClr val="0070C0"/>
                </a:solidFill>
                <a:latin typeface="UbuntuMono-Regular"/>
              </a:rPr>
              <a:t>$object1</a:t>
            </a:r>
            <a:endParaRPr lang="en-US" dirty="0">
              <a:solidFill>
                <a:srgbClr val="0070C0"/>
              </a:solidFill>
            </a:endParaRPr>
          </a:p>
        </p:txBody>
      </p:sp>
      <p:sp>
        <p:nvSpPr>
          <p:cNvPr id="6" name="Arrow: Right 5">
            <a:extLst>
              <a:ext uri="{FF2B5EF4-FFF2-40B4-BE49-F238E27FC236}">
                <a16:creationId xmlns:a16="http://schemas.microsoft.com/office/drawing/2014/main" id="{3BDE81B9-63A4-4DF0-B367-12F77E6BD049}"/>
              </a:ext>
            </a:extLst>
          </p:cNvPr>
          <p:cNvSpPr/>
          <p:nvPr/>
        </p:nvSpPr>
        <p:spPr>
          <a:xfrm rot="16200000">
            <a:off x="9154303" y="4230848"/>
            <a:ext cx="745587" cy="435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554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Creating an Object</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$object1 = new User();</a:t>
            </a:r>
          </a:p>
          <a:p>
            <a:pPr marL="457200" lvl="1" indent="0">
              <a:buNone/>
            </a:pPr>
            <a:r>
              <a:rPr lang="en-US" dirty="0">
                <a:solidFill>
                  <a:srgbClr val="0070C0"/>
                </a:solidFill>
              </a:rPr>
              <a:t>	$object1-&gt;name = "Alice";</a:t>
            </a:r>
          </a:p>
          <a:p>
            <a:pPr marL="457200" lvl="1" indent="0">
              <a:buNone/>
            </a:pPr>
            <a:r>
              <a:rPr lang="en-US" dirty="0">
                <a:solidFill>
                  <a:srgbClr val="0070C0"/>
                </a:solidFill>
              </a:rPr>
              <a:t>	$object2 = </a:t>
            </a:r>
            <a:r>
              <a:rPr lang="en-US" b="1" dirty="0">
                <a:solidFill>
                  <a:srgbClr val="0070C0"/>
                </a:solidFill>
              </a:rPr>
              <a:t>clone</a:t>
            </a:r>
            <a:r>
              <a:rPr lang="en-US" dirty="0">
                <a:solidFill>
                  <a:srgbClr val="0070C0"/>
                </a:solidFill>
              </a:rPr>
              <a:t> $object1;</a:t>
            </a:r>
          </a:p>
          <a:p>
            <a:pPr marL="457200" lvl="1" indent="0">
              <a:buNone/>
            </a:pPr>
            <a:r>
              <a:rPr lang="en-US" dirty="0">
                <a:solidFill>
                  <a:srgbClr val="0070C0"/>
                </a:solidFill>
              </a:rPr>
              <a:t>	$object2-&gt;name = "Amy";</a:t>
            </a:r>
          </a:p>
          <a:p>
            <a:pPr marL="457200" lvl="1" indent="0">
              <a:buNone/>
            </a:pPr>
            <a:r>
              <a:rPr lang="en-US" dirty="0">
                <a:solidFill>
                  <a:srgbClr val="0070C0"/>
                </a:solidFill>
              </a:rPr>
              <a:t>	echo "object1 name = " . $object1-&gt;name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"object2 name = " . $object2-&gt;name;</a:t>
            </a:r>
          </a:p>
          <a:p>
            <a:pPr marL="457200" lvl="1" indent="0">
              <a:buNone/>
            </a:pP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public $name;</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A2347B99-A0C2-42C4-B433-364BEB517079}"/>
              </a:ext>
            </a:extLst>
          </p:cNvPr>
          <p:cNvSpPr/>
          <p:nvPr/>
        </p:nvSpPr>
        <p:spPr>
          <a:xfrm>
            <a:off x="7424224" y="5232233"/>
            <a:ext cx="3929576" cy="1200329"/>
          </a:xfrm>
          <a:prstGeom prst="rect">
            <a:avLst/>
          </a:prstGeom>
        </p:spPr>
        <p:txBody>
          <a:bodyPr wrap="square">
            <a:spAutoFit/>
          </a:bodyPr>
          <a:lstStyle/>
          <a:p>
            <a:r>
              <a:rPr lang="en-US" dirty="0"/>
              <a:t>The output from this code is what we initially wanted:</a:t>
            </a:r>
          </a:p>
          <a:p>
            <a:r>
              <a:rPr lang="en-US" b="1" dirty="0"/>
              <a:t>object1 name = Alice</a:t>
            </a:r>
          </a:p>
          <a:p>
            <a:r>
              <a:rPr lang="en-US" b="1" dirty="0"/>
              <a:t>object2 name = Amy</a:t>
            </a:r>
            <a:endParaRPr lang="en-US" dirty="0">
              <a:solidFill>
                <a:srgbClr val="0070C0"/>
              </a:solidFill>
            </a:endParaRPr>
          </a:p>
        </p:txBody>
      </p:sp>
    </p:spTree>
    <p:extLst>
      <p:ext uri="{BB962C8B-B14F-4D97-AF65-F5344CB8AC3E}">
        <p14:creationId xmlns:p14="http://schemas.microsoft.com/office/powerpoint/2010/main" val="2665874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Constructors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r>
              <a:rPr lang="en-US" dirty="0"/>
              <a:t>When creating a new object, you can pass a list of arguments to the class being called.</a:t>
            </a:r>
          </a:p>
          <a:p>
            <a:pPr>
              <a:buFont typeface="Courier New" panose="02070309020205020404" pitchFamily="49" charset="0"/>
              <a:buChar char="o"/>
            </a:pPr>
            <a:r>
              <a:rPr lang="en-US" dirty="0"/>
              <a:t>These are passed to a special method within the class, called the </a:t>
            </a:r>
            <a:r>
              <a:rPr lang="en-US" i="1" dirty="0"/>
              <a:t>constructor</a:t>
            </a:r>
            <a:r>
              <a:rPr lang="en-US" dirty="0"/>
              <a:t>, which initializes various properties.</a:t>
            </a:r>
          </a:p>
          <a:p>
            <a:endParaRPr lang="en-US" dirty="0"/>
          </a:p>
          <a:p>
            <a:pPr marL="457200" lvl="1" indent="0">
              <a:buNone/>
            </a:pPr>
            <a:r>
              <a:rPr lang="en-US" dirty="0"/>
              <a:t>&lt;?</a:t>
            </a:r>
            <a:r>
              <a:rPr lang="en-US" dirty="0" err="1"/>
              <a:t>php</a:t>
            </a:r>
            <a:endParaRPr lang="en-US" dirty="0"/>
          </a:p>
          <a:p>
            <a:pPr marL="457200" lvl="1" indent="0">
              <a:buNone/>
            </a:pPr>
            <a:r>
              <a:rPr lang="en-US" dirty="0"/>
              <a:t>	class </a:t>
            </a:r>
            <a:r>
              <a:rPr lang="en-US" b="1" dirty="0"/>
              <a:t>User</a:t>
            </a:r>
            <a:r>
              <a:rPr lang="en-US" dirty="0"/>
              <a:t>   </a:t>
            </a:r>
            <a:r>
              <a:rPr lang="en-US" b="1" dirty="0"/>
              <a:t>// This is the OLD way</a:t>
            </a:r>
          </a:p>
          <a:p>
            <a:pPr marL="457200" lvl="1" indent="0">
              <a:buNone/>
            </a:pPr>
            <a:r>
              <a:rPr lang="en-US" dirty="0"/>
              <a:t>	{</a:t>
            </a:r>
          </a:p>
          <a:p>
            <a:pPr marL="457200" lvl="1" indent="0">
              <a:buNone/>
            </a:pPr>
            <a:r>
              <a:rPr lang="en-US" dirty="0"/>
              <a:t>		function </a:t>
            </a:r>
            <a:r>
              <a:rPr lang="en-US" b="1" dirty="0"/>
              <a:t>User</a:t>
            </a:r>
            <a:r>
              <a:rPr lang="en-US" dirty="0"/>
              <a:t>($param1, $param2)</a:t>
            </a:r>
          </a:p>
          <a:p>
            <a:pPr marL="457200" lvl="1" indent="0">
              <a:buNone/>
            </a:pPr>
            <a:r>
              <a:rPr lang="en-US" dirty="0"/>
              <a:t>		{</a:t>
            </a:r>
          </a:p>
          <a:p>
            <a:pPr marL="457200" lvl="1" indent="0">
              <a:buNone/>
            </a:pPr>
            <a:r>
              <a:rPr lang="en-US" dirty="0"/>
              <a:t>			// Constructor statements go here</a:t>
            </a:r>
          </a:p>
          <a:p>
            <a:pPr marL="457200" lvl="1" indent="0">
              <a:buNone/>
            </a:pPr>
            <a:r>
              <a:rPr lang="en-US" dirty="0"/>
              <a:t>			public $username = "Guest";</a:t>
            </a:r>
          </a:p>
          <a:p>
            <a:pPr marL="457200" lvl="1" indent="0">
              <a:buNone/>
            </a:pPr>
            <a:r>
              <a:rPr lang="en-US" dirty="0"/>
              <a:t>		}</a:t>
            </a:r>
          </a:p>
          <a:p>
            <a:pPr marL="457200" lvl="1" indent="0">
              <a:buNone/>
            </a:pPr>
            <a:r>
              <a:rPr lang="en-US" dirty="0"/>
              <a:t>	}</a:t>
            </a:r>
          </a:p>
          <a:p>
            <a:pPr marL="457200" lvl="1" indent="0">
              <a:buNone/>
            </a:pPr>
            <a:r>
              <a:rPr lang="en-US" dirty="0"/>
              <a:t>?&gt;</a:t>
            </a:r>
            <a:endParaRPr lang="en-US" dirty="0">
              <a:solidFill>
                <a:srgbClr val="0070C0"/>
              </a:solidFill>
            </a:endParaRPr>
          </a:p>
        </p:txBody>
      </p:sp>
    </p:spTree>
    <p:extLst>
      <p:ext uri="{BB962C8B-B14F-4D97-AF65-F5344CB8AC3E}">
        <p14:creationId xmlns:p14="http://schemas.microsoft.com/office/powerpoint/2010/main" val="3527157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Constructors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i="1" dirty="0">
                <a:solidFill>
                  <a:srgbClr val="0070C0"/>
                </a:solidFill>
              </a:rPr>
              <a:t>Creating a constructor method in PHP 5</a:t>
            </a:r>
            <a:endParaRPr lang="en-US" dirty="0">
              <a:solidFill>
                <a:srgbClr val="0070C0"/>
              </a:solidFill>
            </a:endParaRPr>
          </a:p>
          <a:p>
            <a:pPr marL="0" indent="0">
              <a:buNone/>
            </a:pPr>
            <a:r>
              <a:rPr lang="en-US" dirty="0">
                <a:solidFill>
                  <a:srgbClr val="0070C0"/>
                </a:solidFill>
              </a:rPr>
              <a:t>	class User</a:t>
            </a:r>
          </a:p>
          <a:p>
            <a:pPr marL="0" indent="0">
              <a:buNone/>
            </a:pPr>
            <a:r>
              <a:rPr lang="en-US" dirty="0">
                <a:solidFill>
                  <a:srgbClr val="0070C0"/>
                </a:solidFill>
              </a:rPr>
              <a:t>	{</a:t>
            </a:r>
          </a:p>
          <a:p>
            <a:pPr marL="0" indent="0">
              <a:buNone/>
            </a:pPr>
            <a:r>
              <a:rPr lang="en-US" dirty="0">
                <a:solidFill>
                  <a:srgbClr val="0070C0"/>
                </a:solidFill>
              </a:rPr>
              <a:t>		function </a:t>
            </a:r>
            <a:r>
              <a:rPr lang="en-US" b="1" dirty="0">
                <a:solidFill>
                  <a:srgbClr val="0070C0"/>
                </a:solidFill>
              </a:rPr>
              <a:t>__construct</a:t>
            </a:r>
            <a:r>
              <a:rPr lang="en-US" dirty="0">
                <a:solidFill>
                  <a:srgbClr val="0070C0"/>
                </a:solidFill>
              </a:rPr>
              <a:t>($param1, $param2)</a:t>
            </a:r>
          </a:p>
          <a:p>
            <a:pPr marL="0" indent="0">
              <a:buNone/>
            </a:pPr>
            <a:r>
              <a:rPr lang="en-US" dirty="0">
                <a:solidFill>
                  <a:srgbClr val="0070C0"/>
                </a:solidFill>
              </a:rPr>
              <a:t>		{</a:t>
            </a:r>
          </a:p>
          <a:p>
            <a:pPr marL="0" indent="0">
              <a:buNone/>
            </a:pPr>
            <a:r>
              <a:rPr lang="en-US" dirty="0">
                <a:solidFill>
                  <a:srgbClr val="0070C0"/>
                </a:solidFill>
              </a:rPr>
              <a:t>			// Constructor statements go here</a:t>
            </a:r>
          </a:p>
          <a:p>
            <a:pPr marL="0" indent="0">
              <a:buNone/>
            </a:pPr>
            <a:r>
              <a:rPr lang="en-US" dirty="0">
                <a:solidFill>
                  <a:srgbClr val="0070C0"/>
                </a:solidFill>
              </a:rPr>
              <a:t>			public $username = "Guest";</a:t>
            </a:r>
          </a:p>
          <a:p>
            <a:pPr marL="0" indent="0">
              <a:buNone/>
            </a:pPr>
            <a:r>
              <a:rPr lang="en-US" dirty="0">
                <a:solidFill>
                  <a:srgbClr val="0070C0"/>
                </a:solidFill>
              </a:rPr>
              <a:t>		}</a:t>
            </a:r>
          </a:p>
          <a:p>
            <a:pPr marL="0" indent="0">
              <a:buNone/>
            </a:pPr>
            <a:r>
              <a:rPr lang="en-US" dirty="0">
                <a:solidFill>
                  <a:srgbClr val="0070C0"/>
                </a:solidFill>
              </a:rPr>
              <a:t>	}</a:t>
            </a:r>
          </a:p>
          <a:p>
            <a:pPr marL="0" indent="0">
              <a:buNone/>
            </a:pPr>
            <a:r>
              <a:rPr lang="en-US" dirty="0">
                <a:solidFill>
                  <a:srgbClr val="0070C0"/>
                </a:solidFill>
              </a:rPr>
              <a:t>?&gt;</a:t>
            </a:r>
          </a:p>
        </p:txBody>
      </p:sp>
    </p:spTree>
    <p:extLst>
      <p:ext uri="{BB962C8B-B14F-4D97-AF65-F5344CB8AC3E}">
        <p14:creationId xmlns:p14="http://schemas.microsoft.com/office/powerpoint/2010/main" val="406918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Destructors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Also new in PHP 5 is the ability to create </a:t>
            </a:r>
            <a:r>
              <a:rPr lang="en-US" i="1" dirty="0"/>
              <a:t>destructor </a:t>
            </a:r>
            <a:r>
              <a:rPr lang="en-US" dirty="0"/>
              <a:t>methods. </a:t>
            </a:r>
          </a:p>
          <a:p>
            <a:pPr lvl="1">
              <a:buFont typeface="Courier New" panose="02070309020205020404" pitchFamily="49" charset="0"/>
              <a:buChar char="o"/>
            </a:pPr>
            <a:r>
              <a:rPr lang="en-US" dirty="0"/>
              <a:t>This ability is useful when code has made the last reference to an object or when a script reaches the end.</a:t>
            </a:r>
          </a:p>
          <a:p>
            <a:pPr marL="457200" lvl="1" indent="0">
              <a:buNone/>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function </a:t>
            </a:r>
            <a:r>
              <a:rPr lang="en-US" b="1" dirty="0">
                <a:solidFill>
                  <a:srgbClr val="0070C0"/>
                </a:solidFill>
              </a:rPr>
              <a:t>__destruct()</a:t>
            </a:r>
          </a:p>
          <a:p>
            <a:pPr marL="457200" lvl="1" indent="0">
              <a:buNone/>
            </a:pPr>
            <a:r>
              <a:rPr lang="en-US" dirty="0">
                <a:solidFill>
                  <a:srgbClr val="0070C0"/>
                </a:solidFill>
              </a:rPr>
              <a:t>		{</a:t>
            </a:r>
          </a:p>
          <a:p>
            <a:pPr marL="457200" lvl="1" indent="0">
              <a:buNone/>
            </a:pPr>
            <a:r>
              <a:rPr lang="en-US" dirty="0">
                <a:solidFill>
                  <a:srgbClr val="0070C0"/>
                </a:solidFill>
              </a:rPr>
              <a:t>			// Destructor code goes here</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401567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Writing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20000"/>
          </a:bodyPr>
          <a:lstStyle/>
          <a:p>
            <a:r>
              <a:rPr lang="en-US" dirty="0"/>
              <a:t>As you have seen, declaring a method is similar to declaring a function, but there are a few differences. </a:t>
            </a:r>
          </a:p>
          <a:p>
            <a:pPr lvl="1">
              <a:buFont typeface="Wingdings" panose="05000000000000000000" pitchFamily="2" charset="2"/>
              <a:buChar char="§"/>
            </a:pPr>
            <a:r>
              <a:rPr lang="en-US" dirty="0"/>
              <a:t>For example, method names beginning with a double underscore (__) are reserved, and you should not create any of this form </a:t>
            </a:r>
          </a:p>
          <a:p>
            <a:pPr lvl="1">
              <a:buFont typeface="Wingdings" panose="05000000000000000000" pitchFamily="2" charset="2"/>
              <a:buChar char="§"/>
            </a:pPr>
            <a:r>
              <a:rPr lang="en-US" dirty="0"/>
              <a:t>You also have access to a special variable called </a:t>
            </a:r>
            <a:r>
              <a:rPr lang="en-US" b="1" dirty="0">
                <a:solidFill>
                  <a:srgbClr val="0070C0"/>
                </a:solidFill>
              </a:rPr>
              <a:t>$this</a:t>
            </a:r>
            <a:r>
              <a:rPr lang="en-US" dirty="0"/>
              <a:t>, which can be used to access the current object’s properties.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public $name, $password;</a:t>
            </a:r>
          </a:p>
          <a:p>
            <a:pPr marL="457200" lvl="1" indent="0">
              <a:buNone/>
            </a:pPr>
            <a:r>
              <a:rPr lang="en-US" dirty="0">
                <a:solidFill>
                  <a:srgbClr val="0070C0"/>
                </a:solidFill>
              </a:rPr>
              <a:t>		function </a:t>
            </a:r>
            <a:r>
              <a:rPr lang="en-US" dirty="0" err="1">
                <a:solidFill>
                  <a:srgbClr val="0070C0"/>
                </a:solidFill>
              </a:rPr>
              <a:t>get_password</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return </a:t>
            </a:r>
            <a:r>
              <a:rPr lang="en-US" b="1" dirty="0">
                <a:solidFill>
                  <a:srgbClr val="0070C0"/>
                </a:solidFill>
              </a:rPr>
              <a:t>$this-</a:t>
            </a:r>
            <a:r>
              <a:rPr lang="en-US" dirty="0">
                <a:solidFill>
                  <a:srgbClr val="0070C0"/>
                </a:solidFill>
              </a:rPr>
              <a:t>&gt;password;</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endParaRPr lang="en-US" dirty="0">
              <a:solidFill>
                <a:srgbClr val="0070C0"/>
              </a:solidFill>
            </a:endParaRPr>
          </a:p>
        </p:txBody>
      </p:sp>
      <p:sp>
        <p:nvSpPr>
          <p:cNvPr id="2" name="Rectangle 1">
            <a:extLst>
              <a:ext uri="{FF2B5EF4-FFF2-40B4-BE49-F238E27FC236}">
                <a16:creationId xmlns:a16="http://schemas.microsoft.com/office/drawing/2014/main" id="{19F1162C-8D78-4554-9C8D-E4BE47C51404}"/>
              </a:ext>
            </a:extLst>
          </p:cNvPr>
          <p:cNvSpPr/>
          <p:nvPr/>
        </p:nvSpPr>
        <p:spPr>
          <a:xfrm>
            <a:off x="6775939" y="3800683"/>
            <a:ext cx="5416061" cy="2308324"/>
          </a:xfrm>
          <a:prstGeom prst="rect">
            <a:avLst/>
          </a:prstGeom>
        </p:spPr>
        <p:txBody>
          <a:bodyPr wrap="square">
            <a:spAutoFit/>
          </a:bodyPr>
          <a:lstStyle/>
          <a:p>
            <a:r>
              <a:rPr lang="en-US" dirty="0"/>
              <a:t>Note how the preceding </a:t>
            </a:r>
            <a:r>
              <a:rPr lang="en-US" b="1" dirty="0">
                <a:solidFill>
                  <a:srgbClr val="0070C0"/>
                </a:solidFill>
              </a:rPr>
              <a:t>$</a:t>
            </a:r>
            <a:r>
              <a:rPr lang="en-US" dirty="0"/>
              <a:t> of the property $password is omitted when we use the </a:t>
            </a:r>
            <a:r>
              <a:rPr lang="en-US" b="1" dirty="0">
                <a:solidFill>
                  <a:srgbClr val="0070C0"/>
                </a:solidFill>
              </a:rPr>
              <a:t>-&gt; </a:t>
            </a:r>
            <a:r>
              <a:rPr lang="en-US" dirty="0"/>
              <a:t>operator. </a:t>
            </a:r>
          </a:p>
          <a:p>
            <a:r>
              <a:rPr lang="en-US" dirty="0"/>
              <a:t>Leaving the </a:t>
            </a:r>
            <a:r>
              <a:rPr lang="en-US" b="1" dirty="0">
                <a:solidFill>
                  <a:srgbClr val="0070C0"/>
                </a:solidFill>
              </a:rPr>
              <a:t>$</a:t>
            </a:r>
            <a:r>
              <a:rPr lang="en-US" dirty="0"/>
              <a:t> in place is a typical error you may run into</a:t>
            </a:r>
          </a:p>
          <a:p>
            <a:endParaRPr lang="en-US" dirty="0"/>
          </a:p>
          <a:p>
            <a:r>
              <a:rPr lang="en-US" dirty="0" err="1">
                <a:solidFill>
                  <a:srgbClr val="0070C0"/>
                </a:solidFill>
              </a:rPr>
              <a:t>get_password</a:t>
            </a:r>
            <a:r>
              <a:rPr lang="en-US" dirty="0">
                <a:solidFill>
                  <a:srgbClr val="0070C0"/>
                </a:solidFill>
              </a:rPr>
              <a:t> </a:t>
            </a:r>
            <a:r>
              <a:rPr lang="en-US" dirty="0"/>
              <a:t>uses the </a:t>
            </a:r>
            <a:r>
              <a:rPr lang="en-US" dirty="0">
                <a:solidFill>
                  <a:srgbClr val="0070C0"/>
                </a:solidFill>
              </a:rPr>
              <a:t>$this </a:t>
            </a:r>
            <a:r>
              <a:rPr lang="en-US" dirty="0"/>
              <a:t>variable to access the current object and then return the value of that object’s password property. </a:t>
            </a:r>
          </a:p>
          <a:p>
            <a:endParaRPr lang="en-US" dirty="0"/>
          </a:p>
        </p:txBody>
      </p:sp>
      <p:cxnSp>
        <p:nvCxnSpPr>
          <p:cNvPr id="6" name="Straight Arrow Connector 5">
            <a:extLst>
              <a:ext uri="{FF2B5EF4-FFF2-40B4-BE49-F238E27FC236}">
                <a16:creationId xmlns:a16="http://schemas.microsoft.com/office/drawing/2014/main" id="{ADC69C2B-C0CE-4B7F-A8C4-DCBE3B8858FE}"/>
              </a:ext>
            </a:extLst>
          </p:cNvPr>
          <p:cNvCxnSpPr/>
          <p:nvPr/>
        </p:nvCxnSpPr>
        <p:spPr>
          <a:xfrm flipH="1">
            <a:off x="5430129" y="4290646"/>
            <a:ext cx="1209822" cy="9284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560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Writing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endParaRPr lang="en-US" dirty="0"/>
          </a:p>
          <a:p>
            <a:pPr marL="0" indent="0">
              <a:buNone/>
            </a:pPr>
            <a:r>
              <a:rPr lang="en-US" dirty="0"/>
              <a:t>Here’s how you would use the class:</a:t>
            </a:r>
          </a:p>
          <a:p>
            <a:endParaRPr lang="en-US" dirty="0">
              <a:solidFill>
                <a:srgbClr val="0070C0"/>
              </a:solidFill>
            </a:endParaRPr>
          </a:p>
          <a:p>
            <a:pPr marL="457200" lvl="1" indent="0">
              <a:buNone/>
            </a:pPr>
            <a:r>
              <a:rPr lang="en-US" dirty="0">
                <a:solidFill>
                  <a:srgbClr val="0070C0"/>
                </a:solidFill>
              </a:rPr>
              <a:t>$object = new User;</a:t>
            </a:r>
          </a:p>
          <a:p>
            <a:pPr marL="457200" lvl="1" indent="0">
              <a:buNone/>
            </a:pPr>
            <a:r>
              <a:rPr lang="en-US" dirty="0">
                <a:solidFill>
                  <a:srgbClr val="0070C0"/>
                </a:solidFill>
              </a:rPr>
              <a:t>$object-&gt;password = "secret"; // this is a very bad password, btw</a:t>
            </a:r>
          </a:p>
          <a:p>
            <a:pPr marL="457200" lvl="1" indent="0">
              <a:buNone/>
            </a:pPr>
            <a:r>
              <a:rPr lang="en-US" dirty="0">
                <a:solidFill>
                  <a:srgbClr val="0070C0"/>
                </a:solidFill>
              </a:rPr>
              <a:t>echo $object-&gt;</a:t>
            </a:r>
            <a:r>
              <a:rPr lang="en-US" dirty="0" err="1">
                <a:solidFill>
                  <a:srgbClr val="0070C0"/>
                </a:solidFill>
              </a:rPr>
              <a:t>get_password</a:t>
            </a:r>
            <a:r>
              <a:rPr lang="en-US" dirty="0">
                <a:solidFill>
                  <a:srgbClr val="0070C0"/>
                </a:solidFill>
              </a:rPr>
              <a:t>();</a:t>
            </a:r>
          </a:p>
          <a:p>
            <a:pPr marL="457200" lvl="1" indent="0">
              <a:buNone/>
            </a:pPr>
            <a:endParaRPr lang="en-US" dirty="0">
              <a:solidFill>
                <a:srgbClr val="0070C0"/>
              </a:solidFill>
            </a:endParaRPr>
          </a:p>
          <a:p>
            <a:pPr marL="457200" lvl="1" indent="0">
              <a:buNone/>
            </a:pPr>
            <a:endParaRPr lang="en-US" dirty="0">
              <a:solidFill>
                <a:srgbClr val="0070C0"/>
              </a:solidFill>
            </a:endParaRPr>
          </a:p>
          <a:p>
            <a:pPr marL="0" indent="0">
              <a:buNone/>
            </a:pPr>
            <a:r>
              <a:rPr lang="en-US" dirty="0"/>
              <a:t>This code prints the password secret.</a:t>
            </a:r>
          </a:p>
          <a:p>
            <a:endParaRPr lang="en-US" dirty="0"/>
          </a:p>
          <a:p>
            <a:endParaRPr lang="en-US" dirty="0">
              <a:solidFill>
                <a:srgbClr val="0070C0"/>
              </a:solidFill>
            </a:endParaRPr>
          </a:p>
        </p:txBody>
      </p:sp>
    </p:spTree>
    <p:extLst>
      <p:ext uri="{BB962C8B-B14F-4D97-AF65-F5344CB8AC3E}">
        <p14:creationId xmlns:p14="http://schemas.microsoft.com/office/powerpoint/2010/main" val="658579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Static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85000" lnSpcReduction="20000"/>
          </a:bodyPr>
          <a:lstStyle/>
          <a:p>
            <a:r>
              <a:rPr lang="en-US" dirty="0"/>
              <a:t>From PHP5, you can also define a method as </a:t>
            </a:r>
            <a:r>
              <a:rPr lang="en-US" b="1" i="1" dirty="0"/>
              <a:t>static</a:t>
            </a:r>
            <a:r>
              <a:rPr lang="en-US" dirty="0"/>
              <a:t>, which means that it is called on a class, not on an object. </a:t>
            </a:r>
          </a:p>
          <a:p>
            <a:pPr>
              <a:buFont typeface="Courier New" panose="02070309020205020404" pitchFamily="49" charset="0"/>
              <a:buChar char="o"/>
            </a:pPr>
            <a:r>
              <a:rPr lang="en-US" dirty="0"/>
              <a:t>A </a:t>
            </a:r>
            <a:r>
              <a:rPr lang="en-US" b="1" dirty="0"/>
              <a:t>static method </a:t>
            </a:r>
            <a:r>
              <a:rPr lang="en-US" dirty="0"/>
              <a:t>has no access to any object properties.</a:t>
            </a:r>
          </a:p>
          <a:p>
            <a:pPr>
              <a:buFont typeface="Courier New" panose="02070309020205020404" pitchFamily="49" charset="0"/>
              <a:buChar char="o"/>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User::</a:t>
            </a:r>
            <a:r>
              <a:rPr lang="en-US" b="1" dirty="0" err="1">
                <a:solidFill>
                  <a:srgbClr val="0070C0"/>
                </a:solidFill>
              </a:rPr>
              <a:t>pwd_string</a:t>
            </a:r>
            <a:r>
              <a:rPr lang="en-US" b="1"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static</a:t>
            </a:r>
            <a:r>
              <a:rPr lang="en-US" dirty="0">
                <a:solidFill>
                  <a:srgbClr val="0070C0"/>
                </a:solidFill>
              </a:rPr>
              <a:t> function </a:t>
            </a:r>
            <a:r>
              <a:rPr lang="en-US" dirty="0" err="1">
                <a:solidFill>
                  <a:srgbClr val="0070C0"/>
                </a:solidFill>
              </a:rPr>
              <a:t>pwd_string</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"Please enter your password";</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a:p>
            <a:pPr lvl="1"/>
            <a:r>
              <a:rPr lang="en-US" dirty="0"/>
              <a:t>Static functions are useful for performing actions relating to the class itself, but not to specific instances of the class.</a:t>
            </a:r>
          </a:p>
        </p:txBody>
      </p:sp>
      <p:sp>
        <p:nvSpPr>
          <p:cNvPr id="2" name="Rectangle 1">
            <a:extLst>
              <a:ext uri="{FF2B5EF4-FFF2-40B4-BE49-F238E27FC236}">
                <a16:creationId xmlns:a16="http://schemas.microsoft.com/office/drawing/2014/main" id="{1954459F-CC47-4056-8BA0-2CCF2A8046C4}"/>
              </a:ext>
            </a:extLst>
          </p:cNvPr>
          <p:cNvSpPr/>
          <p:nvPr/>
        </p:nvSpPr>
        <p:spPr>
          <a:xfrm>
            <a:off x="6096000" y="2531237"/>
            <a:ext cx="6096000" cy="923330"/>
          </a:xfrm>
          <a:prstGeom prst="rect">
            <a:avLst/>
          </a:prstGeom>
        </p:spPr>
        <p:txBody>
          <a:bodyPr>
            <a:spAutoFit/>
          </a:bodyPr>
          <a:lstStyle/>
          <a:p>
            <a:r>
              <a:rPr lang="en-US" dirty="0"/>
              <a:t>Note how we call the class itself, along with the static method, using a </a:t>
            </a:r>
            <a:r>
              <a:rPr lang="en-US" b="1" dirty="0"/>
              <a:t>double colon </a:t>
            </a:r>
            <a:r>
              <a:rPr lang="en-US" dirty="0"/>
              <a:t>(also known as the </a:t>
            </a:r>
            <a:r>
              <a:rPr lang="en-US" i="1" dirty="0"/>
              <a:t>scope resolution </a:t>
            </a:r>
            <a:r>
              <a:rPr lang="en-US" dirty="0"/>
              <a:t>operator), not -&gt;</a:t>
            </a:r>
          </a:p>
        </p:txBody>
      </p:sp>
      <p:cxnSp>
        <p:nvCxnSpPr>
          <p:cNvPr id="6" name="Straight Arrow Connector 5">
            <a:extLst>
              <a:ext uri="{FF2B5EF4-FFF2-40B4-BE49-F238E27FC236}">
                <a16:creationId xmlns:a16="http://schemas.microsoft.com/office/drawing/2014/main" id="{27060A93-EB9B-429A-B8F7-3B5203FF97F8}"/>
              </a:ext>
            </a:extLst>
          </p:cNvPr>
          <p:cNvCxnSpPr/>
          <p:nvPr/>
        </p:nvCxnSpPr>
        <p:spPr>
          <a:xfrm flipH="1">
            <a:off x="3962402" y="3091378"/>
            <a:ext cx="206795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54458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Declaring Properties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i="1" dirty="0"/>
              <a:t>Defining a property implicitly:</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$object1 = new User();</a:t>
            </a:r>
          </a:p>
          <a:p>
            <a:pPr marL="457200" lvl="1" indent="0">
              <a:buNone/>
            </a:pPr>
            <a:r>
              <a:rPr lang="en-US" dirty="0">
                <a:solidFill>
                  <a:srgbClr val="0070C0"/>
                </a:solidFill>
              </a:rPr>
              <a:t>	$object1-&gt;name = "Alice";</a:t>
            </a:r>
          </a:p>
          <a:p>
            <a:pPr marL="457200" lvl="1" indent="0">
              <a:buNone/>
            </a:pPr>
            <a:r>
              <a:rPr lang="en-US" dirty="0">
                <a:solidFill>
                  <a:srgbClr val="0070C0"/>
                </a:solidFill>
              </a:rPr>
              <a:t>	echo $object1-&gt;name;</a:t>
            </a:r>
          </a:p>
          <a:p>
            <a:pPr marL="457200" lvl="1" indent="0">
              <a:buNone/>
            </a:pPr>
            <a:endParaRPr lang="en-US" dirty="0">
              <a:solidFill>
                <a:srgbClr val="0070C0"/>
              </a:solidFill>
            </a:endParaRPr>
          </a:p>
          <a:p>
            <a:pPr marL="457200" lvl="1" indent="0">
              <a:buNone/>
            </a:pPr>
            <a:r>
              <a:rPr lang="en-US" dirty="0">
                <a:solidFill>
                  <a:srgbClr val="0070C0"/>
                </a:solidFill>
              </a:rPr>
              <a:t>	class User {}  	// Even without definition, it works</a:t>
            </a:r>
          </a:p>
          <a:p>
            <a:pPr marL="457200" lvl="1" indent="0">
              <a:buNone/>
            </a:pPr>
            <a:r>
              <a:rPr lang="en-US" dirty="0">
                <a:solidFill>
                  <a:srgbClr val="0070C0"/>
                </a:solidFill>
              </a:rPr>
              <a:t>?&gt;</a:t>
            </a:r>
          </a:p>
          <a:p>
            <a:endParaRPr lang="en-US" dirty="0"/>
          </a:p>
          <a:p>
            <a:r>
              <a:rPr lang="en-US" dirty="0"/>
              <a:t>This code correctly outputs the string Alice without a problem, because PHP implicitly declares the variable </a:t>
            </a:r>
            <a:r>
              <a:rPr lang="en-US" dirty="0">
                <a:solidFill>
                  <a:srgbClr val="0070C0"/>
                </a:solidFill>
              </a:rPr>
              <a:t>$object1-&gt;name </a:t>
            </a:r>
            <a:r>
              <a:rPr lang="en-US" dirty="0"/>
              <a:t>for you. </a:t>
            </a:r>
          </a:p>
          <a:p>
            <a:endParaRPr lang="en-US" dirty="0"/>
          </a:p>
          <a:p>
            <a:endParaRPr lang="en-US" dirty="0">
              <a:solidFill>
                <a:srgbClr val="0070C0"/>
              </a:solidFill>
            </a:endParaRPr>
          </a:p>
        </p:txBody>
      </p:sp>
    </p:spTree>
    <p:extLst>
      <p:ext uri="{BB962C8B-B14F-4D97-AF65-F5344CB8AC3E}">
        <p14:creationId xmlns:p14="http://schemas.microsoft.com/office/powerpoint/2010/main" val="1603791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Declaring Properties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endParaRPr lang="en-US" dirty="0"/>
          </a:p>
          <a:p>
            <a:pPr>
              <a:buFont typeface="Wingdings" panose="05000000000000000000" pitchFamily="2" charset="2"/>
              <a:buChar char="ü"/>
            </a:pPr>
            <a:r>
              <a:rPr lang="en-US" dirty="0"/>
              <a:t>But this kind of programming can lead to bugs that are infuriatingly difficult to discover, because name was declared from outside the class.</a:t>
            </a:r>
          </a:p>
          <a:p>
            <a:endParaRPr lang="en-US" dirty="0"/>
          </a:p>
          <a:p>
            <a:r>
              <a:rPr lang="en-US" dirty="0"/>
              <a:t>To help yourself and anyone else who will maintain your code, I advise that you get into the habit of </a:t>
            </a:r>
            <a:r>
              <a:rPr lang="en-US" u="sng" dirty="0"/>
              <a:t>always declaring your properties explicitly </a:t>
            </a:r>
            <a:r>
              <a:rPr lang="en-US" dirty="0"/>
              <a:t>within classes. You’ll be glad you did.</a:t>
            </a:r>
          </a:p>
          <a:p>
            <a:pPr marL="0" indent="0">
              <a:buNone/>
            </a:pPr>
            <a:endParaRPr lang="en-US" dirty="0"/>
          </a:p>
        </p:txBody>
      </p:sp>
    </p:spTree>
    <p:extLst>
      <p:ext uri="{BB962C8B-B14F-4D97-AF65-F5344CB8AC3E}">
        <p14:creationId xmlns:p14="http://schemas.microsoft.com/office/powerpoint/2010/main" val="227197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PHP Functions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lnSpcReduction="10000"/>
          </a:bodyPr>
          <a:lstStyle/>
          <a:p>
            <a:r>
              <a:rPr lang="en-US" u="sng" dirty="0"/>
              <a:t>Some of the built-in functions </a:t>
            </a:r>
            <a:r>
              <a:rPr lang="en-US" dirty="0"/>
              <a:t>that use one or more arguments appear here:</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a:t>
            </a:r>
            <a:r>
              <a:rPr lang="en-US" b="1" dirty="0" err="1">
                <a:solidFill>
                  <a:srgbClr val="0070C0"/>
                </a:solidFill>
              </a:rPr>
              <a:t>strrev</a:t>
            </a:r>
            <a:r>
              <a:rPr lang="en-US" dirty="0">
                <a:solidFill>
                  <a:srgbClr val="0070C0"/>
                </a:solidFill>
              </a:rPr>
              <a:t>(" .</a:t>
            </a:r>
            <a:r>
              <a:rPr lang="en-US" dirty="0" err="1">
                <a:solidFill>
                  <a:srgbClr val="0070C0"/>
                </a:solidFill>
              </a:rPr>
              <a:t>dlrow</a:t>
            </a:r>
            <a:r>
              <a:rPr lang="en-US" dirty="0">
                <a:solidFill>
                  <a:srgbClr val="0070C0"/>
                </a:solidFill>
              </a:rPr>
              <a:t> </a:t>
            </a:r>
            <a:r>
              <a:rPr lang="en-US" dirty="0" err="1">
                <a:solidFill>
                  <a:srgbClr val="0070C0"/>
                </a:solidFill>
              </a:rPr>
              <a:t>olleH</a:t>
            </a:r>
            <a:r>
              <a:rPr lang="en-US" dirty="0">
                <a:solidFill>
                  <a:srgbClr val="0070C0"/>
                </a:solidFill>
              </a:rPr>
              <a:t>"); 	// Reverse string</a:t>
            </a:r>
          </a:p>
          <a:p>
            <a:pPr marL="457200" lvl="1" indent="0">
              <a:buNone/>
            </a:pPr>
            <a:r>
              <a:rPr lang="en-US" dirty="0">
                <a:solidFill>
                  <a:srgbClr val="0070C0"/>
                </a:solidFill>
              </a:rPr>
              <a:t>	echo </a:t>
            </a:r>
            <a:r>
              <a:rPr lang="en-US" b="1" dirty="0" err="1">
                <a:solidFill>
                  <a:srgbClr val="0070C0"/>
                </a:solidFill>
              </a:rPr>
              <a:t>str_repeat</a:t>
            </a:r>
            <a:r>
              <a:rPr lang="en-US" dirty="0">
                <a:solidFill>
                  <a:srgbClr val="0070C0"/>
                </a:solidFill>
              </a:rPr>
              <a:t>("Hip ", 2); 	// Repeat string</a:t>
            </a:r>
          </a:p>
          <a:p>
            <a:pPr marL="457200" lvl="1" indent="0">
              <a:buNone/>
            </a:pPr>
            <a:r>
              <a:rPr lang="en-US" dirty="0">
                <a:solidFill>
                  <a:srgbClr val="0070C0"/>
                </a:solidFill>
              </a:rPr>
              <a:t>	echo </a:t>
            </a:r>
            <a:r>
              <a:rPr lang="en-US" b="1" dirty="0" err="1">
                <a:solidFill>
                  <a:srgbClr val="0070C0"/>
                </a:solidFill>
              </a:rPr>
              <a:t>strtoupper</a:t>
            </a:r>
            <a:r>
              <a:rPr lang="en-US" dirty="0">
                <a:solidFill>
                  <a:srgbClr val="0070C0"/>
                </a:solidFill>
              </a:rPr>
              <a:t>("hooray!"); 	// String to uppercase</a:t>
            </a:r>
          </a:p>
          <a:p>
            <a:pPr marL="457200" lvl="1" indent="0">
              <a:buNone/>
            </a:pPr>
            <a:r>
              <a:rPr lang="en-US" dirty="0">
                <a:solidFill>
                  <a:srgbClr val="0070C0"/>
                </a:solidFill>
              </a:rPr>
              <a:t>?&gt;</a:t>
            </a:r>
          </a:p>
          <a:p>
            <a:endParaRPr lang="en-US" dirty="0"/>
          </a:p>
          <a:p>
            <a:r>
              <a:rPr lang="en-US" dirty="0"/>
              <a:t>As you can see, the </a:t>
            </a:r>
            <a:r>
              <a:rPr lang="en-US" dirty="0" err="1">
                <a:solidFill>
                  <a:srgbClr val="0070C0"/>
                </a:solidFill>
              </a:rPr>
              <a:t>strrev</a:t>
            </a:r>
            <a:r>
              <a:rPr lang="en-US" dirty="0"/>
              <a:t> function reversed the order of characters in the string, </a:t>
            </a:r>
            <a:r>
              <a:rPr lang="en-US" dirty="0" err="1">
                <a:solidFill>
                  <a:srgbClr val="0070C0"/>
                </a:solidFill>
              </a:rPr>
              <a:t>str_repeat</a:t>
            </a:r>
            <a:r>
              <a:rPr lang="en-US" dirty="0">
                <a:solidFill>
                  <a:srgbClr val="0070C0"/>
                </a:solidFill>
              </a:rPr>
              <a:t> </a:t>
            </a:r>
            <a:r>
              <a:rPr lang="en-US" dirty="0"/>
              <a:t>repeated the string "Hip " twice (as required by a second argument), and </a:t>
            </a:r>
            <a:r>
              <a:rPr lang="en-US" dirty="0" err="1">
                <a:solidFill>
                  <a:srgbClr val="0070C0"/>
                </a:solidFill>
              </a:rPr>
              <a:t>strtoupper</a:t>
            </a:r>
            <a:r>
              <a:rPr lang="en-US" dirty="0"/>
              <a:t> converted "hooray!" to uppercase.</a:t>
            </a:r>
          </a:p>
        </p:txBody>
      </p:sp>
      <p:sp>
        <p:nvSpPr>
          <p:cNvPr id="2" name="Rectangle 1">
            <a:extLst>
              <a:ext uri="{FF2B5EF4-FFF2-40B4-BE49-F238E27FC236}">
                <a16:creationId xmlns:a16="http://schemas.microsoft.com/office/drawing/2014/main" id="{FA3BDA8A-CF07-4902-9857-A867D6BF8396}"/>
              </a:ext>
            </a:extLst>
          </p:cNvPr>
          <p:cNvSpPr/>
          <p:nvPr/>
        </p:nvSpPr>
        <p:spPr>
          <a:xfrm>
            <a:off x="8716025" y="3305056"/>
            <a:ext cx="3062120" cy="369332"/>
          </a:xfrm>
          <a:prstGeom prst="rect">
            <a:avLst/>
          </a:prstGeom>
        </p:spPr>
        <p:txBody>
          <a:bodyPr wrap="none">
            <a:spAutoFit/>
          </a:bodyPr>
          <a:lstStyle/>
          <a:p>
            <a:r>
              <a:rPr lang="en-US" b="1" dirty="0"/>
              <a:t>Hello world. Hip </a:t>
            </a:r>
            <a:r>
              <a:rPr lang="en-US" b="1" dirty="0" err="1"/>
              <a:t>Hip</a:t>
            </a:r>
            <a:r>
              <a:rPr lang="en-US" b="1" dirty="0"/>
              <a:t> HOORAY!</a:t>
            </a:r>
          </a:p>
        </p:txBody>
      </p:sp>
      <p:sp>
        <p:nvSpPr>
          <p:cNvPr id="3" name="Right Brace 2">
            <a:extLst>
              <a:ext uri="{FF2B5EF4-FFF2-40B4-BE49-F238E27FC236}">
                <a16:creationId xmlns:a16="http://schemas.microsoft.com/office/drawing/2014/main" id="{EBD5F173-AA4E-4887-A513-BAF3BE3322FF}"/>
              </a:ext>
            </a:extLst>
          </p:cNvPr>
          <p:cNvSpPr/>
          <p:nvPr/>
        </p:nvSpPr>
        <p:spPr>
          <a:xfrm>
            <a:off x="8001394" y="2676824"/>
            <a:ext cx="580571" cy="162579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18215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Declaring Properties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lnSpcReduction="10000"/>
          </a:bodyPr>
          <a:lstStyle/>
          <a:p>
            <a:r>
              <a:rPr lang="en-US" dirty="0"/>
              <a:t>Also, when you declare a property within a class, </a:t>
            </a:r>
            <a:r>
              <a:rPr lang="en-US" u="sng" dirty="0"/>
              <a:t>you may assign a default value</a:t>
            </a:r>
            <a:r>
              <a:rPr lang="en-US" dirty="0"/>
              <a:t> to it.</a:t>
            </a:r>
          </a:p>
          <a:p>
            <a:pPr lvl="1">
              <a:buFont typeface="Courier New" panose="02070309020205020404" pitchFamily="49" charset="0"/>
              <a:buChar char="o"/>
            </a:pPr>
            <a:r>
              <a:rPr lang="en-US" dirty="0"/>
              <a:t>The value you use </a:t>
            </a:r>
            <a:r>
              <a:rPr lang="en-US" u="sng" dirty="0"/>
              <a:t>must be a constant </a:t>
            </a:r>
            <a:r>
              <a:rPr lang="en-US" dirty="0"/>
              <a:t>and not the result of a function or expression.</a:t>
            </a:r>
            <a:endParaRPr lang="en-US" dirty="0">
              <a:solidFill>
                <a:srgbClr val="0070C0"/>
              </a:solidFill>
            </a:endParaRP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class Test</a:t>
            </a:r>
          </a:p>
          <a:p>
            <a:pPr marL="457200" lvl="1" indent="0">
              <a:buNone/>
            </a:pPr>
            <a:r>
              <a:rPr lang="en-US" dirty="0">
                <a:solidFill>
                  <a:srgbClr val="0070C0"/>
                </a:solidFill>
              </a:rPr>
              <a:t>	{</a:t>
            </a:r>
          </a:p>
          <a:p>
            <a:pPr marL="457200" lvl="1" indent="0">
              <a:buNone/>
            </a:pPr>
            <a:r>
              <a:rPr lang="en-US" dirty="0">
                <a:solidFill>
                  <a:srgbClr val="0070C0"/>
                </a:solidFill>
              </a:rPr>
              <a:t>		public $name = "Paul Smith"; // Valid</a:t>
            </a:r>
          </a:p>
          <a:p>
            <a:pPr marL="457200" lvl="1" indent="0">
              <a:buNone/>
            </a:pPr>
            <a:r>
              <a:rPr lang="en-US" dirty="0">
                <a:solidFill>
                  <a:srgbClr val="0070C0"/>
                </a:solidFill>
              </a:rPr>
              <a:t>		public $age = 42; 		// Valid</a:t>
            </a:r>
          </a:p>
          <a:p>
            <a:pPr marL="457200" lvl="1" indent="0">
              <a:buNone/>
            </a:pPr>
            <a:r>
              <a:rPr lang="en-US" dirty="0">
                <a:solidFill>
                  <a:srgbClr val="0070C0"/>
                </a:solidFill>
              </a:rPr>
              <a:t>		public $time = time(); 		// Invalid - calls a function</a:t>
            </a:r>
          </a:p>
          <a:p>
            <a:pPr marL="457200" lvl="1" indent="0">
              <a:buNone/>
            </a:pPr>
            <a:r>
              <a:rPr lang="en-US" dirty="0">
                <a:solidFill>
                  <a:srgbClr val="0070C0"/>
                </a:solidFill>
              </a:rPr>
              <a:t>		public $score = $level * 2; 	// Invalid - uses an expression</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794962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Declaring Constants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85000" lnSpcReduction="20000"/>
          </a:bodyPr>
          <a:lstStyle/>
          <a:p>
            <a:r>
              <a:rPr lang="en-US" dirty="0"/>
              <a:t>You can define constants inside classes.</a:t>
            </a:r>
          </a:p>
          <a:p>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Translate::lookup();</a:t>
            </a:r>
          </a:p>
          <a:p>
            <a:pPr marL="457200" lvl="1" indent="0">
              <a:buNone/>
            </a:pPr>
            <a:endParaRPr lang="en-US" dirty="0">
              <a:solidFill>
                <a:srgbClr val="0070C0"/>
              </a:solidFill>
            </a:endParaRPr>
          </a:p>
          <a:p>
            <a:pPr marL="457200" lvl="1" indent="0">
              <a:buNone/>
            </a:pPr>
            <a:r>
              <a:rPr lang="en-US" dirty="0">
                <a:solidFill>
                  <a:srgbClr val="0070C0"/>
                </a:solidFill>
              </a:rPr>
              <a:t>	class Translate</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const</a:t>
            </a:r>
            <a:r>
              <a:rPr lang="en-US" dirty="0">
                <a:solidFill>
                  <a:srgbClr val="0070C0"/>
                </a:solidFill>
              </a:rPr>
              <a:t> ENGLISH = 0;</a:t>
            </a:r>
          </a:p>
          <a:p>
            <a:pPr marL="457200" lvl="1" indent="0">
              <a:buNone/>
            </a:pPr>
            <a:r>
              <a:rPr lang="en-US" dirty="0">
                <a:solidFill>
                  <a:srgbClr val="0070C0"/>
                </a:solidFill>
              </a:rPr>
              <a:t>		</a:t>
            </a:r>
            <a:r>
              <a:rPr lang="en-US" dirty="0" err="1">
                <a:solidFill>
                  <a:srgbClr val="0070C0"/>
                </a:solidFill>
              </a:rPr>
              <a:t>const</a:t>
            </a:r>
            <a:r>
              <a:rPr lang="en-US" dirty="0">
                <a:solidFill>
                  <a:srgbClr val="0070C0"/>
                </a:solidFill>
              </a:rPr>
              <a:t> SPANISH = 1;</a:t>
            </a:r>
          </a:p>
          <a:p>
            <a:pPr marL="457200" lvl="1" indent="0">
              <a:buNone/>
            </a:pPr>
            <a:r>
              <a:rPr lang="en-US" dirty="0">
                <a:solidFill>
                  <a:srgbClr val="0070C0"/>
                </a:solidFill>
              </a:rPr>
              <a:t>		</a:t>
            </a:r>
            <a:r>
              <a:rPr lang="en-US" dirty="0" err="1">
                <a:solidFill>
                  <a:srgbClr val="0070C0"/>
                </a:solidFill>
              </a:rPr>
              <a:t>const</a:t>
            </a:r>
            <a:r>
              <a:rPr lang="en-US" dirty="0">
                <a:solidFill>
                  <a:srgbClr val="0070C0"/>
                </a:solidFill>
              </a:rPr>
              <a:t> FRENCH = 2;</a:t>
            </a:r>
          </a:p>
          <a:p>
            <a:pPr marL="457200" lvl="1" indent="0">
              <a:buNone/>
            </a:pPr>
            <a:r>
              <a:rPr lang="en-US" dirty="0">
                <a:solidFill>
                  <a:srgbClr val="0070C0"/>
                </a:solidFill>
              </a:rPr>
              <a:t>		</a:t>
            </a:r>
            <a:r>
              <a:rPr lang="en-US" dirty="0" err="1">
                <a:solidFill>
                  <a:srgbClr val="0070C0"/>
                </a:solidFill>
              </a:rPr>
              <a:t>const</a:t>
            </a:r>
            <a:r>
              <a:rPr lang="en-US" dirty="0">
                <a:solidFill>
                  <a:srgbClr val="0070C0"/>
                </a:solidFill>
              </a:rPr>
              <a:t> GERMAN = 3;</a:t>
            </a:r>
          </a:p>
          <a:p>
            <a:pPr marL="457200" lvl="1" indent="0">
              <a:buNone/>
            </a:pPr>
            <a:r>
              <a:rPr lang="en-US" dirty="0">
                <a:solidFill>
                  <a:srgbClr val="0070C0"/>
                </a:solidFill>
              </a:rPr>
              <a:t>		// ...</a:t>
            </a:r>
          </a:p>
          <a:p>
            <a:pPr marL="457200" lvl="1" indent="0">
              <a:buNone/>
            </a:pPr>
            <a:r>
              <a:rPr lang="en-US" dirty="0">
                <a:solidFill>
                  <a:srgbClr val="0070C0"/>
                </a:solidFill>
              </a:rPr>
              <a:t>		static function lookup()</a:t>
            </a:r>
          </a:p>
          <a:p>
            <a:pPr marL="457200" lvl="1" indent="0">
              <a:buNone/>
            </a:pPr>
            <a:r>
              <a:rPr lang="en-US" dirty="0">
                <a:solidFill>
                  <a:srgbClr val="0070C0"/>
                </a:solidFill>
              </a:rPr>
              <a:t>		{</a:t>
            </a:r>
          </a:p>
          <a:p>
            <a:pPr marL="457200" lvl="1" indent="0">
              <a:buNone/>
            </a:pPr>
            <a:r>
              <a:rPr lang="en-US" dirty="0">
                <a:solidFill>
                  <a:srgbClr val="0070C0"/>
                </a:solidFill>
              </a:rPr>
              <a:t>			echo </a:t>
            </a:r>
            <a:r>
              <a:rPr lang="en-US" b="1" dirty="0">
                <a:solidFill>
                  <a:srgbClr val="0070C0"/>
                </a:solidFill>
              </a:rPr>
              <a:t>self::</a:t>
            </a:r>
            <a:r>
              <a:rPr lang="en-US" dirty="0">
                <a:solidFill>
                  <a:srgbClr val="0070C0"/>
                </a:solidFill>
              </a:rPr>
              <a:t>SPANISH;</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FEBA68E3-769E-42A7-AB36-6347DB0518F8}"/>
              </a:ext>
            </a:extLst>
          </p:cNvPr>
          <p:cNvSpPr/>
          <p:nvPr/>
        </p:nvSpPr>
        <p:spPr>
          <a:xfrm>
            <a:off x="6916617" y="2684947"/>
            <a:ext cx="4590756" cy="3554819"/>
          </a:xfrm>
          <a:prstGeom prst="rect">
            <a:avLst/>
          </a:prstGeom>
        </p:spPr>
        <p:txBody>
          <a:bodyPr wrap="square">
            <a:spAutoFit/>
          </a:bodyPr>
          <a:lstStyle/>
          <a:p>
            <a:r>
              <a:rPr lang="en-US" sz="2300" dirty="0">
                <a:latin typeface="MinionPro-Regular"/>
              </a:rPr>
              <a:t>Note that this code calls the class directly, using the double colon operator, </a:t>
            </a:r>
            <a:r>
              <a:rPr lang="en-US" sz="2300" u="sng" dirty="0">
                <a:latin typeface="MinionPro-Regular"/>
              </a:rPr>
              <a:t>without creating an instance of it </a:t>
            </a:r>
            <a:r>
              <a:rPr lang="en-US" sz="2300" dirty="0">
                <a:latin typeface="MinionPro-Regular"/>
              </a:rPr>
              <a:t>first</a:t>
            </a:r>
            <a:endParaRPr lang="en-US" sz="2300" dirty="0"/>
          </a:p>
          <a:p>
            <a:endParaRPr lang="en-US" sz="2300" dirty="0">
              <a:latin typeface="MinionPro-Regular"/>
            </a:endParaRPr>
          </a:p>
          <a:p>
            <a:endParaRPr lang="en-US" sz="2300" dirty="0">
              <a:latin typeface="MinionPro-Regular"/>
            </a:endParaRPr>
          </a:p>
          <a:p>
            <a:r>
              <a:rPr lang="en-US" sz="2300" dirty="0">
                <a:latin typeface="MinionPro-Regular"/>
              </a:rPr>
              <a:t>You can reference constants directly, using the </a:t>
            </a:r>
            <a:r>
              <a:rPr lang="en-US" sz="2300" b="1" dirty="0">
                <a:latin typeface="UbuntuMono-Regular"/>
              </a:rPr>
              <a:t>self</a:t>
            </a:r>
            <a:r>
              <a:rPr lang="en-US" sz="2300" dirty="0">
                <a:latin typeface="UbuntuMono-Regular"/>
              </a:rPr>
              <a:t> </a:t>
            </a:r>
            <a:r>
              <a:rPr lang="en-US" sz="2300" dirty="0">
                <a:latin typeface="MinionPro-Regular"/>
              </a:rPr>
              <a:t>keyword and double colon operator.</a:t>
            </a:r>
          </a:p>
          <a:p>
            <a:endParaRPr lang="en-US" dirty="0">
              <a:latin typeface="MinionPro-Regular"/>
            </a:endParaRPr>
          </a:p>
        </p:txBody>
      </p:sp>
      <p:cxnSp>
        <p:nvCxnSpPr>
          <p:cNvPr id="6" name="Straight Arrow Connector 5">
            <a:extLst>
              <a:ext uri="{FF2B5EF4-FFF2-40B4-BE49-F238E27FC236}">
                <a16:creationId xmlns:a16="http://schemas.microsoft.com/office/drawing/2014/main" id="{2D0CC00E-EB33-434E-B60E-788BCCBFC4DD}"/>
              </a:ext>
            </a:extLst>
          </p:cNvPr>
          <p:cNvCxnSpPr/>
          <p:nvPr/>
        </p:nvCxnSpPr>
        <p:spPr>
          <a:xfrm flipH="1">
            <a:off x="5880295" y="5162843"/>
            <a:ext cx="1036321" cy="2391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12EC3E5D-9345-424A-9CAC-807125D223B7}"/>
              </a:ext>
            </a:extLst>
          </p:cNvPr>
          <p:cNvCxnSpPr>
            <a:cxnSpLocks/>
          </p:cNvCxnSpPr>
          <p:nvPr/>
        </p:nvCxnSpPr>
        <p:spPr>
          <a:xfrm flipH="1" flipV="1">
            <a:off x="3910818" y="2504049"/>
            <a:ext cx="3019866" cy="3657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5879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Defining a Function</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a:bodyPr>
          <a:lstStyle/>
          <a:p>
            <a:r>
              <a:rPr lang="en-US" dirty="0"/>
              <a:t>The general syntax for a function is as follows:</a:t>
            </a:r>
          </a:p>
          <a:p>
            <a:endParaRPr lang="en-US" dirty="0"/>
          </a:p>
          <a:p>
            <a:pPr marL="457200" lvl="1" indent="0">
              <a:buNone/>
            </a:pPr>
            <a:r>
              <a:rPr lang="en-US" b="1" dirty="0">
                <a:solidFill>
                  <a:srgbClr val="0070C0"/>
                </a:solidFill>
              </a:rPr>
              <a:t>function </a:t>
            </a:r>
            <a:r>
              <a:rPr lang="en-US" b="1" i="1" dirty="0" err="1">
                <a:solidFill>
                  <a:srgbClr val="0070C0"/>
                </a:solidFill>
              </a:rPr>
              <a:t>function_name</a:t>
            </a:r>
            <a:r>
              <a:rPr lang="en-US" b="1" dirty="0">
                <a:solidFill>
                  <a:srgbClr val="0070C0"/>
                </a:solidFill>
              </a:rPr>
              <a:t>( [</a:t>
            </a:r>
            <a:r>
              <a:rPr lang="en-US" b="1" i="1" dirty="0">
                <a:solidFill>
                  <a:srgbClr val="0070C0"/>
                </a:solidFill>
              </a:rPr>
              <a:t>parameter </a:t>
            </a:r>
            <a:r>
              <a:rPr lang="en-US" b="1" dirty="0">
                <a:solidFill>
                  <a:srgbClr val="0070C0"/>
                </a:solidFill>
              </a:rPr>
              <a:t>[, ...] ] )</a:t>
            </a:r>
          </a:p>
          <a:p>
            <a:pPr marL="457200" lvl="1" indent="0">
              <a:buNone/>
            </a:pPr>
            <a:r>
              <a:rPr lang="en-US" b="1" dirty="0">
                <a:solidFill>
                  <a:srgbClr val="0070C0"/>
                </a:solidFill>
              </a:rPr>
              <a:t>{</a:t>
            </a:r>
          </a:p>
          <a:p>
            <a:pPr marL="457200" lvl="1" indent="0">
              <a:buNone/>
            </a:pPr>
            <a:r>
              <a:rPr lang="en-US" b="1" dirty="0">
                <a:solidFill>
                  <a:srgbClr val="0070C0"/>
                </a:solidFill>
              </a:rPr>
              <a:t>	</a:t>
            </a:r>
            <a:r>
              <a:rPr lang="en-US" dirty="0">
                <a:solidFill>
                  <a:srgbClr val="0070C0"/>
                </a:solidFill>
              </a:rPr>
              <a:t>// </a:t>
            </a:r>
            <a:r>
              <a:rPr lang="en-US" i="1" dirty="0">
                <a:solidFill>
                  <a:srgbClr val="0070C0"/>
                </a:solidFill>
              </a:rPr>
              <a:t>Statements</a:t>
            </a:r>
          </a:p>
          <a:p>
            <a:pPr marL="457200" lvl="1" indent="0">
              <a:buNone/>
            </a:pPr>
            <a:r>
              <a:rPr lang="en-US" b="1" dirty="0">
                <a:solidFill>
                  <a:srgbClr val="0070C0"/>
                </a:solidFill>
              </a:rPr>
              <a:t>}</a:t>
            </a:r>
          </a:p>
          <a:p>
            <a:endParaRPr lang="en-US" dirty="0"/>
          </a:p>
          <a:p>
            <a:r>
              <a:rPr lang="en-US" dirty="0"/>
              <a:t>The first line of the syntax indicates the following:</a:t>
            </a:r>
          </a:p>
          <a:p>
            <a:pPr marL="457200" lvl="1" indent="0">
              <a:buNone/>
            </a:pPr>
            <a:r>
              <a:rPr lang="en-US" dirty="0"/>
              <a:t>-  A definition starts with the word function</a:t>
            </a:r>
          </a:p>
          <a:p>
            <a:pPr lvl="1">
              <a:buFontTx/>
              <a:buChar char="-"/>
            </a:pPr>
            <a:r>
              <a:rPr lang="en-US" dirty="0"/>
              <a:t>A name follows</a:t>
            </a:r>
          </a:p>
          <a:p>
            <a:pPr lvl="1">
              <a:buFontTx/>
              <a:buChar char="-"/>
            </a:pPr>
            <a:r>
              <a:rPr lang="en-US" dirty="0"/>
              <a:t>The parentheses are required</a:t>
            </a:r>
          </a:p>
          <a:p>
            <a:pPr marL="457200" lvl="1" indent="0">
              <a:buNone/>
            </a:pPr>
            <a:r>
              <a:rPr lang="en-US" dirty="0"/>
              <a:t>-  One or more parameters, separated by commas, are optional</a:t>
            </a:r>
          </a:p>
          <a:p>
            <a:endParaRPr lang="en-US" dirty="0"/>
          </a:p>
        </p:txBody>
      </p:sp>
    </p:spTree>
    <p:extLst>
      <p:ext uri="{BB962C8B-B14F-4D97-AF65-F5344CB8AC3E}">
        <p14:creationId xmlns:p14="http://schemas.microsoft.com/office/powerpoint/2010/main" val="285118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An Example</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a:bodyPr>
          <a:lstStyle/>
          <a:p>
            <a:pPr marL="457200" lvl="1" indent="0">
              <a:buNone/>
            </a:pPr>
            <a:r>
              <a:rPr lang="en-US" b="1" dirty="0">
                <a:solidFill>
                  <a:srgbClr val="0070C0"/>
                </a:solidFill>
              </a:rPr>
              <a:t>&lt;?</a:t>
            </a:r>
            <a:r>
              <a:rPr lang="en-US" b="1" dirty="0" err="1">
                <a:solidFill>
                  <a:srgbClr val="0070C0"/>
                </a:solidFill>
              </a:rPr>
              <a:t>php</a:t>
            </a:r>
            <a:endParaRPr lang="en-US" b="1" dirty="0">
              <a:solidFill>
                <a:srgbClr val="0070C0"/>
              </a:solidFill>
            </a:endParaRPr>
          </a:p>
          <a:p>
            <a:pPr marL="457200" lvl="1" indent="0">
              <a:buNone/>
            </a:pPr>
            <a:r>
              <a:rPr lang="en-US" b="1" dirty="0">
                <a:solidFill>
                  <a:srgbClr val="0070C0"/>
                </a:solidFill>
              </a:rPr>
              <a:t>	echo </a:t>
            </a:r>
            <a:r>
              <a:rPr lang="en-US" b="1" dirty="0" err="1">
                <a:solidFill>
                  <a:srgbClr val="0070C0"/>
                </a:solidFill>
              </a:rPr>
              <a:t>fix_names</a:t>
            </a:r>
            <a:r>
              <a:rPr lang="en-US" b="1" dirty="0">
                <a:solidFill>
                  <a:srgbClr val="0070C0"/>
                </a:solidFill>
              </a:rPr>
              <a:t>(“EDGAR", “</a:t>
            </a:r>
            <a:r>
              <a:rPr lang="en-US" b="1" dirty="0" err="1">
                <a:solidFill>
                  <a:srgbClr val="0070C0"/>
                </a:solidFill>
              </a:rPr>
              <a:t>allan</a:t>
            </a:r>
            <a:r>
              <a:rPr lang="en-US" b="1" dirty="0">
                <a:solidFill>
                  <a:srgbClr val="0070C0"/>
                </a:solidFill>
              </a:rPr>
              <a:t>", “</a:t>
            </a:r>
            <a:r>
              <a:rPr lang="en-US" b="1" dirty="0" err="1">
                <a:solidFill>
                  <a:srgbClr val="0070C0"/>
                </a:solidFill>
              </a:rPr>
              <a:t>pOE</a:t>
            </a:r>
            <a:r>
              <a:rPr lang="en-US" b="1" dirty="0">
                <a:solidFill>
                  <a:srgbClr val="0070C0"/>
                </a:solidFill>
              </a:rPr>
              <a:t>");</a:t>
            </a:r>
          </a:p>
          <a:p>
            <a:pPr marL="457200" lvl="1" indent="0">
              <a:buNone/>
            </a:pPr>
            <a:endParaRPr lang="en-US" b="1" dirty="0">
              <a:solidFill>
                <a:srgbClr val="0070C0"/>
              </a:solidFill>
            </a:endParaRPr>
          </a:p>
          <a:p>
            <a:pPr marL="457200" lvl="1" indent="0">
              <a:buNone/>
            </a:pPr>
            <a:r>
              <a:rPr lang="pt-BR" b="1" dirty="0">
                <a:solidFill>
                  <a:srgbClr val="0070C0"/>
                </a:solidFill>
              </a:rPr>
              <a:t>	function fix_names( $n1, $n2, $n3 )</a:t>
            </a:r>
          </a:p>
          <a:p>
            <a:pPr marL="457200" lvl="1" indent="0">
              <a:buNone/>
            </a:pPr>
            <a:r>
              <a:rPr lang="en-US" b="1" dirty="0">
                <a:solidFill>
                  <a:srgbClr val="0070C0"/>
                </a:solidFill>
              </a:rPr>
              <a:t>	{</a:t>
            </a:r>
          </a:p>
          <a:p>
            <a:pPr marL="457200" lvl="1" indent="0">
              <a:buNone/>
            </a:pPr>
            <a:r>
              <a:rPr lang="en-US" b="1" dirty="0">
                <a:solidFill>
                  <a:srgbClr val="0070C0"/>
                </a:solidFill>
              </a:rPr>
              <a:t>		$n1 = </a:t>
            </a:r>
            <a:r>
              <a:rPr lang="en-US" b="1" dirty="0" err="1">
                <a:solidFill>
                  <a:srgbClr val="0070C0"/>
                </a:solidFill>
              </a:rPr>
              <a:t>ucfirst</a:t>
            </a:r>
            <a:r>
              <a:rPr lang="en-US" b="1" dirty="0">
                <a:solidFill>
                  <a:srgbClr val="0070C0"/>
                </a:solidFill>
              </a:rPr>
              <a:t>( </a:t>
            </a:r>
            <a:r>
              <a:rPr lang="en-US" b="1" dirty="0" err="1">
                <a:solidFill>
                  <a:srgbClr val="0070C0"/>
                </a:solidFill>
              </a:rPr>
              <a:t>strtolower</a:t>
            </a:r>
            <a:r>
              <a:rPr lang="en-US" b="1" dirty="0">
                <a:solidFill>
                  <a:srgbClr val="0070C0"/>
                </a:solidFill>
              </a:rPr>
              <a:t>( $n1 ) );</a:t>
            </a:r>
          </a:p>
          <a:p>
            <a:pPr marL="457200" lvl="1" indent="0">
              <a:buNone/>
            </a:pPr>
            <a:r>
              <a:rPr lang="en-US" b="1" dirty="0">
                <a:solidFill>
                  <a:srgbClr val="0070C0"/>
                </a:solidFill>
              </a:rPr>
              <a:t>		$n2 = </a:t>
            </a:r>
            <a:r>
              <a:rPr lang="en-US" b="1" dirty="0" err="1">
                <a:solidFill>
                  <a:srgbClr val="0070C0"/>
                </a:solidFill>
              </a:rPr>
              <a:t>ucfirst</a:t>
            </a:r>
            <a:r>
              <a:rPr lang="en-US" b="1" dirty="0">
                <a:solidFill>
                  <a:srgbClr val="0070C0"/>
                </a:solidFill>
              </a:rPr>
              <a:t>( </a:t>
            </a:r>
            <a:r>
              <a:rPr lang="en-US" b="1" dirty="0" err="1">
                <a:solidFill>
                  <a:srgbClr val="0070C0"/>
                </a:solidFill>
              </a:rPr>
              <a:t>strtolower</a:t>
            </a:r>
            <a:r>
              <a:rPr lang="en-US" b="1" dirty="0">
                <a:solidFill>
                  <a:srgbClr val="0070C0"/>
                </a:solidFill>
              </a:rPr>
              <a:t>( $n2 ) );</a:t>
            </a:r>
          </a:p>
          <a:p>
            <a:pPr marL="457200" lvl="1" indent="0">
              <a:buNone/>
            </a:pPr>
            <a:r>
              <a:rPr lang="en-US" b="1" dirty="0">
                <a:solidFill>
                  <a:srgbClr val="0070C0"/>
                </a:solidFill>
              </a:rPr>
              <a:t>		$n3 = </a:t>
            </a:r>
            <a:r>
              <a:rPr lang="en-US" b="1" dirty="0" err="1">
                <a:solidFill>
                  <a:srgbClr val="0070C0"/>
                </a:solidFill>
              </a:rPr>
              <a:t>ucfirst</a:t>
            </a:r>
            <a:r>
              <a:rPr lang="en-US" b="1" dirty="0">
                <a:solidFill>
                  <a:srgbClr val="0070C0"/>
                </a:solidFill>
              </a:rPr>
              <a:t>( </a:t>
            </a:r>
            <a:r>
              <a:rPr lang="en-US" b="1" dirty="0" err="1">
                <a:solidFill>
                  <a:srgbClr val="0070C0"/>
                </a:solidFill>
              </a:rPr>
              <a:t>strtolower</a:t>
            </a:r>
            <a:r>
              <a:rPr lang="en-US" b="1" dirty="0">
                <a:solidFill>
                  <a:srgbClr val="0070C0"/>
                </a:solidFill>
              </a:rPr>
              <a:t>( $n3 ) );</a:t>
            </a:r>
          </a:p>
          <a:p>
            <a:pPr marL="457200" lvl="1" indent="0">
              <a:buNone/>
            </a:pPr>
            <a:endParaRPr lang="en-US" b="1" dirty="0">
              <a:solidFill>
                <a:srgbClr val="0070C0"/>
              </a:solidFill>
            </a:endParaRPr>
          </a:p>
          <a:p>
            <a:pPr marL="457200" lvl="1" indent="0">
              <a:buNone/>
            </a:pPr>
            <a:r>
              <a:rPr lang="en-US" b="1" dirty="0">
                <a:solidFill>
                  <a:srgbClr val="0070C0"/>
                </a:solidFill>
              </a:rPr>
              <a:t>		return $n1 . " " . $n2 . " " . $n3;</a:t>
            </a:r>
          </a:p>
          <a:p>
            <a:pPr marL="457200" lvl="1" indent="0">
              <a:buNone/>
            </a:pPr>
            <a:r>
              <a:rPr lang="en-US" b="1" dirty="0">
                <a:solidFill>
                  <a:srgbClr val="0070C0"/>
                </a:solidFill>
              </a:rPr>
              <a:t>	}</a:t>
            </a:r>
          </a:p>
          <a:p>
            <a:pPr marL="457200" lvl="1" indent="0">
              <a:buNone/>
            </a:pPr>
            <a:r>
              <a:rPr lang="en-US" b="1" dirty="0">
                <a:solidFill>
                  <a:srgbClr val="0070C0"/>
                </a:solidFill>
              </a:rPr>
              <a:t>?&gt;</a:t>
            </a:r>
          </a:p>
        </p:txBody>
      </p:sp>
    </p:spTree>
    <p:extLst>
      <p:ext uri="{BB962C8B-B14F-4D97-AF65-F5344CB8AC3E}">
        <p14:creationId xmlns:p14="http://schemas.microsoft.com/office/powerpoint/2010/main" val="235197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An Example – Returning an Array</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a:bodyPr>
          <a:lstStyle/>
          <a:p>
            <a:pPr marL="457200" lvl="1" indent="0">
              <a:buNone/>
            </a:pPr>
            <a:r>
              <a:rPr lang="en-US" b="1" dirty="0">
                <a:solidFill>
                  <a:srgbClr val="0070C0"/>
                </a:solidFill>
              </a:rPr>
              <a:t>&lt;?</a:t>
            </a:r>
            <a:r>
              <a:rPr lang="en-US" b="1" dirty="0" err="1">
                <a:solidFill>
                  <a:srgbClr val="0070C0"/>
                </a:solidFill>
              </a:rPr>
              <a:t>php</a:t>
            </a:r>
            <a:endParaRPr lang="en-US" b="1" dirty="0">
              <a:solidFill>
                <a:srgbClr val="0070C0"/>
              </a:solidFill>
            </a:endParaRPr>
          </a:p>
          <a:p>
            <a:pPr marL="457200" lvl="1" indent="0">
              <a:buNone/>
            </a:pPr>
            <a:r>
              <a:rPr lang="en-US" b="1" dirty="0">
                <a:solidFill>
                  <a:srgbClr val="0070C0"/>
                </a:solidFill>
              </a:rPr>
              <a:t>	$names = </a:t>
            </a:r>
            <a:r>
              <a:rPr lang="en-US" b="1" dirty="0" err="1">
                <a:solidFill>
                  <a:srgbClr val="0070C0"/>
                </a:solidFill>
              </a:rPr>
              <a:t>fix_names</a:t>
            </a:r>
            <a:r>
              <a:rPr lang="en-US" b="1" dirty="0">
                <a:solidFill>
                  <a:srgbClr val="0070C0"/>
                </a:solidFill>
              </a:rPr>
              <a:t>(“EDGAR", “</a:t>
            </a:r>
            <a:r>
              <a:rPr lang="en-US" b="1" dirty="0" err="1">
                <a:solidFill>
                  <a:srgbClr val="0070C0"/>
                </a:solidFill>
              </a:rPr>
              <a:t>allan</a:t>
            </a:r>
            <a:r>
              <a:rPr lang="en-US" b="1" dirty="0">
                <a:solidFill>
                  <a:srgbClr val="0070C0"/>
                </a:solidFill>
              </a:rPr>
              <a:t>", “</a:t>
            </a:r>
            <a:r>
              <a:rPr lang="en-US" b="1" dirty="0" err="1">
                <a:solidFill>
                  <a:srgbClr val="0070C0"/>
                </a:solidFill>
              </a:rPr>
              <a:t>pOE</a:t>
            </a:r>
            <a:r>
              <a:rPr lang="en-US" b="1" dirty="0">
                <a:solidFill>
                  <a:srgbClr val="0070C0"/>
                </a:solidFill>
              </a:rPr>
              <a:t>");</a:t>
            </a:r>
          </a:p>
          <a:p>
            <a:pPr marL="457200" lvl="1" indent="0">
              <a:buNone/>
            </a:pPr>
            <a:endParaRPr lang="en-US" b="1" dirty="0">
              <a:solidFill>
                <a:srgbClr val="0070C0"/>
              </a:solidFill>
            </a:endParaRPr>
          </a:p>
          <a:p>
            <a:pPr marL="457200" lvl="1" indent="0">
              <a:buNone/>
            </a:pPr>
            <a:r>
              <a:rPr lang="en-US" b="1" dirty="0">
                <a:solidFill>
                  <a:srgbClr val="0070C0"/>
                </a:solidFill>
              </a:rPr>
              <a:t>	function </a:t>
            </a:r>
            <a:r>
              <a:rPr lang="en-US" b="1" dirty="0" err="1">
                <a:solidFill>
                  <a:srgbClr val="0070C0"/>
                </a:solidFill>
              </a:rPr>
              <a:t>fix_names</a:t>
            </a:r>
            <a:r>
              <a:rPr lang="en-US" b="1" dirty="0">
                <a:solidFill>
                  <a:srgbClr val="0070C0"/>
                </a:solidFill>
              </a:rPr>
              <a:t>($n1, $n2, $n3)</a:t>
            </a:r>
          </a:p>
          <a:p>
            <a:pPr marL="457200" lvl="1" indent="0">
              <a:buNone/>
            </a:pPr>
            <a:r>
              <a:rPr lang="en-US" b="1" dirty="0">
                <a:solidFill>
                  <a:srgbClr val="0070C0"/>
                </a:solidFill>
              </a:rPr>
              <a:t>	{</a:t>
            </a:r>
          </a:p>
          <a:p>
            <a:pPr marL="457200" lvl="1" indent="0">
              <a:buNone/>
            </a:pPr>
            <a:r>
              <a:rPr lang="en-US" b="1" dirty="0">
                <a:solidFill>
                  <a:srgbClr val="0070C0"/>
                </a:solidFill>
              </a:rPr>
              <a:t>		$n1 = </a:t>
            </a:r>
            <a:r>
              <a:rPr lang="en-US" b="1" dirty="0" err="1">
                <a:solidFill>
                  <a:srgbClr val="0070C0"/>
                </a:solidFill>
              </a:rPr>
              <a:t>ucfirst</a:t>
            </a:r>
            <a:r>
              <a:rPr lang="en-US" b="1" dirty="0">
                <a:solidFill>
                  <a:srgbClr val="0070C0"/>
                </a:solidFill>
              </a:rPr>
              <a:t>(</a:t>
            </a:r>
            <a:r>
              <a:rPr lang="en-US" b="1" dirty="0" err="1">
                <a:solidFill>
                  <a:srgbClr val="0070C0"/>
                </a:solidFill>
              </a:rPr>
              <a:t>strtolower</a:t>
            </a:r>
            <a:r>
              <a:rPr lang="en-US" b="1" dirty="0">
                <a:solidFill>
                  <a:srgbClr val="0070C0"/>
                </a:solidFill>
              </a:rPr>
              <a:t>($n1));</a:t>
            </a:r>
          </a:p>
          <a:p>
            <a:pPr marL="457200" lvl="1" indent="0">
              <a:buNone/>
            </a:pPr>
            <a:r>
              <a:rPr lang="en-US" b="1" dirty="0">
                <a:solidFill>
                  <a:srgbClr val="0070C0"/>
                </a:solidFill>
              </a:rPr>
              <a:t>		$n2 = </a:t>
            </a:r>
            <a:r>
              <a:rPr lang="en-US" b="1" dirty="0" err="1">
                <a:solidFill>
                  <a:srgbClr val="0070C0"/>
                </a:solidFill>
              </a:rPr>
              <a:t>ucfirst</a:t>
            </a:r>
            <a:r>
              <a:rPr lang="en-US" b="1" dirty="0">
                <a:solidFill>
                  <a:srgbClr val="0070C0"/>
                </a:solidFill>
              </a:rPr>
              <a:t>(</a:t>
            </a:r>
            <a:r>
              <a:rPr lang="en-US" b="1" dirty="0" err="1">
                <a:solidFill>
                  <a:srgbClr val="0070C0"/>
                </a:solidFill>
              </a:rPr>
              <a:t>strtolower</a:t>
            </a:r>
            <a:r>
              <a:rPr lang="en-US" b="1" dirty="0">
                <a:solidFill>
                  <a:srgbClr val="0070C0"/>
                </a:solidFill>
              </a:rPr>
              <a:t>($n2));</a:t>
            </a:r>
          </a:p>
          <a:p>
            <a:pPr marL="457200" lvl="1" indent="0">
              <a:buNone/>
            </a:pPr>
            <a:r>
              <a:rPr lang="en-US" b="1" dirty="0">
                <a:solidFill>
                  <a:srgbClr val="0070C0"/>
                </a:solidFill>
              </a:rPr>
              <a:t>		$n3 = </a:t>
            </a:r>
            <a:r>
              <a:rPr lang="en-US" b="1" dirty="0" err="1">
                <a:solidFill>
                  <a:srgbClr val="0070C0"/>
                </a:solidFill>
              </a:rPr>
              <a:t>ucfirst</a:t>
            </a:r>
            <a:r>
              <a:rPr lang="en-US" b="1" dirty="0">
                <a:solidFill>
                  <a:srgbClr val="0070C0"/>
                </a:solidFill>
              </a:rPr>
              <a:t>(</a:t>
            </a:r>
            <a:r>
              <a:rPr lang="en-US" b="1" dirty="0" err="1">
                <a:solidFill>
                  <a:srgbClr val="0070C0"/>
                </a:solidFill>
              </a:rPr>
              <a:t>strtolower</a:t>
            </a:r>
            <a:r>
              <a:rPr lang="en-US" b="1" dirty="0">
                <a:solidFill>
                  <a:srgbClr val="0070C0"/>
                </a:solidFill>
              </a:rPr>
              <a:t>($n3));</a:t>
            </a:r>
          </a:p>
          <a:p>
            <a:pPr marL="457200" lvl="1" indent="0">
              <a:buNone/>
            </a:pPr>
            <a:endParaRPr lang="en-US" b="1" dirty="0">
              <a:solidFill>
                <a:srgbClr val="0070C0"/>
              </a:solidFill>
            </a:endParaRPr>
          </a:p>
          <a:p>
            <a:pPr marL="457200" lvl="1" indent="0">
              <a:buNone/>
            </a:pPr>
            <a:r>
              <a:rPr lang="en-US" b="1" dirty="0">
                <a:solidFill>
                  <a:srgbClr val="0070C0"/>
                </a:solidFill>
              </a:rPr>
              <a:t>		return array($n1, $n2, $n3);</a:t>
            </a:r>
          </a:p>
          <a:p>
            <a:pPr marL="457200" lvl="1" indent="0">
              <a:buNone/>
            </a:pPr>
            <a:r>
              <a:rPr lang="en-US" b="1" dirty="0">
                <a:solidFill>
                  <a:srgbClr val="0070C0"/>
                </a:solidFill>
              </a:rPr>
              <a:t>	}</a:t>
            </a:r>
          </a:p>
          <a:p>
            <a:pPr marL="457200" lvl="1" indent="0">
              <a:buNone/>
            </a:pPr>
            <a:r>
              <a:rPr lang="en-US" b="1" dirty="0">
                <a:solidFill>
                  <a:srgbClr val="0070C0"/>
                </a:solidFill>
              </a:rPr>
              <a:t>?&gt;</a:t>
            </a:r>
          </a:p>
        </p:txBody>
      </p:sp>
    </p:spTree>
    <p:extLst>
      <p:ext uri="{BB962C8B-B14F-4D97-AF65-F5344CB8AC3E}">
        <p14:creationId xmlns:p14="http://schemas.microsoft.com/office/powerpoint/2010/main" val="336924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Argument passed by Reference – Never Again</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319712"/>
          </a:xfrm>
        </p:spPr>
        <p:txBody>
          <a:bodyPr>
            <a:normAutofit/>
          </a:bodyPr>
          <a:lstStyle/>
          <a:p>
            <a:r>
              <a:rPr lang="en-US" dirty="0"/>
              <a:t>In PHP versions prior to 5.3.0, you used to be able to preface a variable with the</a:t>
            </a:r>
            <a:r>
              <a:rPr lang="en-US" dirty="0">
                <a:solidFill>
                  <a:srgbClr val="0070C0"/>
                </a:solidFill>
              </a:rPr>
              <a:t> &amp; </a:t>
            </a:r>
            <a:r>
              <a:rPr lang="en-US" dirty="0"/>
              <a:t>symbol to tell the parser to pass a reference to the variable, not the variable’s value.</a:t>
            </a:r>
          </a:p>
          <a:p>
            <a:endParaRPr lang="en-US" dirty="0"/>
          </a:p>
          <a:p>
            <a:r>
              <a:rPr lang="en-US" dirty="0"/>
              <a:t>Passing by reference was deprecated in PHP 5.3.0 and was removed in PHP 5.4.0. You should therefore not use this feature!</a:t>
            </a:r>
          </a:p>
          <a:p>
            <a:endParaRPr lang="en-US" b="1" dirty="0">
              <a:solidFill>
                <a:srgbClr val="0070C0"/>
              </a:solidFill>
            </a:endParaRPr>
          </a:p>
          <a:p>
            <a:endParaRPr lang="en-US" b="1" dirty="0">
              <a:solidFill>
                <a:srgbClr val="0070C0"/>
              </a:solidFill>
            </a:endParaRPr>
          </a:p>
          <a:p>
            <a:pPr marL="457200" lvl="1" indent="0">
              <a:buNone/>
            </a:pPr>
            <a:r>
              <a:rPr lang="en-US" sz="2800" dirty="0"/>
              <a:t>So, how to obtain the same effect without a reference?</a:t>
            </a:r>
          </a:p>
        </p:txBody>
      </p:sp>
    </p:spTree>
    <p:extLst>
      <p:ext uri="{BB962C8B-B14F-4D97-AF65-F5344CB8AC3E}">
        <p14:creationId xmlns:p14="http://schemas.microsoft.com/office/powerpoint/2010/main" val="251427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Returning Global Variables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fontScale="85000" lnSpcReduction="20000"/>
          </a:bodyPr>
          <a:lstStyle/>
          <a:p>
            <a:r>
              <a:rPr lang="en-US" dirty="0"/>
              <a:t>The better way to give a function access to an externally created variable, is by declaring it a global variable from within the function.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$a1 = “EDGAR"; $a2 = “</a:t>
            </a:r>
            <a:r>
              <a:rPr lang="en-US" dirty="0" err="1">
                <a:solidFill>
                  <a:srgbClr val="0070C0"/>
                </a:solidFill>
              </a:rPr>
              <a:t>allan</a:t>
            </a:r>
            <a:r>
              <a:rPr lang="en-US" dirty="0">
                <a:solidFill>
                  <a:srgbClr val="0070C0"/>
                </a:solidFill>
              </a:rPr>
              <a:t>"; $a3 = “</a:t>
            </a:r>
            <a:r>
              <a:rPr lang="en-US" dirty="0" err="1">
                <a:solidFill>
                  <a:srgbClr val="0070C0"/>
                </a:solidFill>
              </a:rPr>
              <a:t>pOE</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$a1 . " " . $a2 . " " . $a3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fix_names</a:t>
            </a:r>
            <a:r>
              <a:rPr lang="en-US" dirty="0">
                <a:solidFill>
                  <a:srgbClr val="0070C0"/>
                </a:solidFill>
              </a:rPr>
              <a:t>();</a:t>
            </a:r>
          </a:p>
          <a:p>
            <a:pPr marL="457200" lvl="1" indent="0">
              <a:buNone/>
            </a:pPr>
            <a:r>
              <a:rPr lang="en-US" dirty="0">
                <a:solidFill>
                  <a:srgbClr val="0070C0"/>
                </a:solidFill>
              </a:rPr>
              <a:t>	echo $a1 . " " . $a2 . " " . $a3;</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fix_names</a:t>
            </a: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global</a:t>
            </a:r>
            <a:r>
              <a:rPr lang="en-US" dirty="0">
                <a:solidFill>
                  <a:srgbClr val="0070C0"/>
                </a:solidFill>
              </a:rPr>
              <a:t> $a1; </a:t>
            </a:r>
          </a:p>
          <a:p>
            <a:pPr marL="457200" lvl="1" indent="0">
              <a:buNone/>
            </a:pPr>
            <a:r>
              <a:rPr lang="en-US" dirty="0">
                <a:solidFill>
                  <a:srgbClr val="0070C0"/>
                </a:solidFill>
              </a:rPr>
              <a:t>		$a1 = </a:t>
            </a:r>
            <a:r>
              <a:rPr lang="en-US" dirty="0" err="1">
                <a:solidFill>
                  <a:srgbClr val="0070C0"/>
                </a:solidFill>
              </a:rPr>
              <a:t>ucfirst</a:t>
            </a:r>
            <a:r>
              <a:rPr lang="en-US" dirty="0">
                <a:solidFill>
                  <a:srgbClr val="0070C0"/>
                </a:solidFill>
              </a:rPr>
              <a:t>(</a:t>
            </a:r>
            <a:r>
              <a:rPr lang="en-US" dirty="0" err="1">
                <a:solidFill>
                  <a:srgbClr val="0070C0"/>
                </a:solidFill>
              </a:rPr>
              <a:t>strtolower</a:t>
            </a:r>
            <a:r>
              <a:rPr lang="en-US" dirty="0">
                <a:solidFill>
                  <a:srgbClr val="0070C0"/>
                </a:solidFill>
              </a:rPr>
              <a:t>($a1));</a:t>
            </a:r>
          </a:p>
          <a:p>
            <a:pPr marL="457200" lvl="1" indent="0">
              <a:buNone/>
            </a:pPr>
            <a:r>
              <a:rPr lang="en-US" dirty="0">
                <a:solidFill>
                  <a:srgbClr val="0070C0"/>
                </a:solidFill>
              </a:rPr>
              <a:t>		</a:t>
            </a:r>
            <a:r>
              <a:rPr lang="en-US" b="1" dirty="0">
                <a:solidFill>
                  <a:srgbClr val="0070C0"/>
                </a:solidFill>
              </a:rPr>
              <a:t>global</a:t>
            </a:r>
            <a:r>
              <a:rPr lang="en-US" dirty="0">
                <a:solidFill>
                  <a:srgbClr val="0070C0"/>
                </a:solidFill>
              </a:rPr>
              <a:t> $a2; </a:t>
            </a:r>
          </a:p>
          <a:p>
            <a:pPr marL="457200" lvl="1" indent="0">
              <a:buNone/>
            </a:pPr>
            <a:r>
              <a:rPr lang="en-US" dirty="0">
                <a:solidFill>
                  <a:srgbClr val="0070C0"/>
                </a:solidFill>
              </a:rPr>
              <a:t>		$a2 = </a:t>
            </a:r>
            <a:r>
              <a:rPr lang="en-US" dirty="0" err="1">
                <a:solidFill>
                  <a:srgbClr val="0070C0"/>
                </a:solidFill>
              </a:rPr>
              <a:t>ucfirst</a:t>
            </a:r>
            <a:r>
              <a:rPr lang="en-US" dirty="0">
                <a:solidFill>
                  <a:srgbClr val="0070C0"/>
                </a:solidFill>
              </a:rPr>
              <a:t>(</a:t>
            </a:r>
            <a:r>
              <a:rPr lang="en-US" dirty="0" err="1">
                <a:solidFill>
                  <a:srgbClr val="0070C0"/>
                </a:solidFill>
              </a:rPr>
              <a:t>strtolower</a:t>
            </a:r>
            <a:r>
              <a:rPr lang="en-US" dirty="0">
                <a:solidFill>
                  <a:srgbClr val="0070C0"/>
                </a:solidFill>
              </a:rPr>
              <a:t>($a2));</a:t>
            </a:r>
          </a:p>
          <a:p>
            <a:pPr marL="457200" lvl="1" indent="0">
              <a:buNone/>
            </a:pPr>
            <a:r>
              <a:rPr lang="en-US" dirty="0">
                <a:solidFill>
                  <a:srgbClr val="0070C0"/>
                </a:solidFill>
              </a:rPr>
              <a:t>		</a:t>
            </a:r>
            <a:r>
              <a:rPr lang="en-US" b="1" dirty="0">
                <a:solidFill>
                  <a:srgbClr val="0070C0"/>
                </a:solidFill>
              </a:rPr>
              <a:t>global</a:t>
            </a:r>
            <a:r>
              <a:rPr lang="en-US" dirty="0">
                <a:solidFill>
                  <a:srgbClr val="0070C0"/>
                </a:solidFill>
              </a:rPr>
              <a:t> $a3; </a:t>
            </a:r>
          </a:p>
          <a:p>
            <a:pPr marL="457200" lvl="1" indent="0">
              <a:buNone/>
            </a:pPr>
            <a:r>
              <a:rPr lang="en-US" dirty="0">
                <a:solidFill>
                  <a:srgbClr val="0070C0"/>
                </a:solidFill>
              </a:rPr>
              <a:t>		$a3 = </a:t>
            </a:r>
            <a:r>
              <a:rPr lang="en-US" dirty="0" err="1">
                <a:solidFill>
                  <a:srgbClr val="0070C0"/>
                </a:solidFill>
              </a:rPr>
              <a:t>ucfirst</a:t>
            </a:r>
            <a:r>
              <a:rPr lang="en-US" dirty="0">
                <a:solidFill>
                  <a:srgbClr val="0070C0"/>
                </a:solidFill>
              </a:rPr>
              <a:t>(</a:t>
            </a:r>
            <a:r>
              <a:rPr lang="en-US" dirty="0" err="1">
                <a:solidFill>
                  <a:srgbClr val="0070C0"/>
                </a:solidFill>
              </a:rPr>
              <a:t>strtolower</a:t>
            </a:r>
            <a:r>
              <a:rPr lang="en-US" dirty="0">
                <a:solidFill>
                  <a:srgbClr val="0070C0"/>
                </a:solidFill>
              </a:rPr>
              <a:t>($a3));</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96699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include Statement</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117600"/>
            <a:ext cx="10515600" cy="5740400"/>
          </a:xfrm>
        </p:spPr>
        <p:txBody>
          <a:bodyPr>
            <a:normAutofit/>
          </a:bodyPr>
          <a:lstStyle/>
          <a:p>
            <a:r>
              <a:rPr lang="en-US" dirty="0"/>
              <a:t>Using </a:t>
            </a:r>
            <a:r>
              <a:rPr lang="en-US" b="1" dirty="0"/>
              <a:t>include</a:t>
            </a:r>
            <a:r>
              <a:rPr lang="en-US" dirty="0"/>
              <a:t>, you can tell PHP to fetch a particular file and load all its contents. </a:t>
            </a:r>
          </a:p>
          <a:p>
            <a:pPr>
              <a:buFont typeface="Courier New" panose="02070309020205020404" pitchFamily="49" charset="0"/>
              <a:buChar char="o"/>
            </a:pPr>
            <a:r>
              <a:rPr lang="en-US" dirty="0"/>
              <a:t>It’s as if you pasted the included file into the current file at the insertion point.</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914400" lvl="2" indent="0">
              <a:buNone/>
            </a:pPr>
            <a:r>
              <a:rPr lang="en-US" b="1" dirty="0">
                <a:solidFill>
                  <a:srgbClr val="0070C0"/>
                </a:solidFill>
              </a:rPr>
              <a:t>include</a:t>
            </a:r>
            <a:r>
              <a:rPr lang="en-US" dirty="0">
                <a:solidFill>
                  <a:srgbClr val="0070C0"/>
                </a:solidFill>
              </a:rPr>
              <a:t> "</a:t>
            </a:r>
            <a:r>
              <a:rPr lang="en-US" dirty="0" err="1">
                <a:solidFill>
                  <a:srgbClr val="0070C0"/>
                </a:solidFill>
              </a:rPr>
              <a:t>library.php</a:t>
            </a:r>
            <a:r>
              <a:rPr lang="en-US" dirty="0">
                <a:solidFill>
                  <a:srgbClr val="0070C0"/>
                </a:solidFill>
              </a:rPr>
              <a:t>";</a:t>
            </a:r>
          </a:p>
          <a:p>
            <a:pPr marL="914400" lvl="2" indent="0">
              <a:buNone/>
            </a:pPr>
            <a:r>
              <a:rPr lang="en-US" dirty="0">
                <a:solidFill>
                  <a:srgbClr val="0070C0"/>
                </a:solidFill>
              </a:rPr>
              <a:t>// Your code goes here</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150684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TotalTime>
  <Words>1807</Words>
  <Application>Microsoft Office PowerPoint</Application>
  <PresentationFormat>Widescreen</PresentationFormat>
  <Paragraphs>436</Paragraphs>
  <Slides>31</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Light</vt:lpstr>
      <vt:lpstr>Courier New</vt:lpstr>
      <vt:lpstr>MinionPro-It</vt:lpstr>
      <vt:lpstr>MinionPro-Regular</vt:lpstr>
      <vt:lpstr>UbuntuMono-Bold</vt:lpstr>
      <vt:lpstr>UbuntuMono-Italic</vt:lpstr>
      <vt:lpstr>UbuntuMono-Regular</vt:lpstr>
      <vt:lpstr>Wingdings</vt:lpstr>
      <vt:lpstr>Office Theme</vt:lpstr>
      <vt:lpstr>PHP Functions</vt:lpstr>
      <vt:lpstr>PHP Functions</vt:lpstr>
      <vt:lpstr>PHP Functions</vt:lpstr>
      <vt:lpstr>Defining a Function</vt:lpstr>
      <vt:lpstr>An Example</vt:lpstr>
      <vt:lpstr>An Example – Returning an Array</vt:lpstr>
      <vt:lpstr>Argument passed by Reference – Never Again</vt:lpstr>
      <vt:lpstr>Returning Global Variables</vt:lpstr>
      <vt:lpstr>The include Statement</vt:lpstr>
      <vt:lpstr>Using include_once</vt:lpstr>
      <vt:lpstr>Using require and require_once</vt:lpstr>
      <vt:lpstr>PHP Version Compatibility</vt:lpstr>
      <vt:lpstr>PHP Version Compatibility</vt:lpstr>
      <vt:lpstr>PHP Objects</vt:lpstr>
      <vt:lpstr>PHP Objects</vt:lpstr>
      <vt:lpstr>PHP Objects</vt:lpstr>
      <vt:lpstr>PHP Objects</vt:lpstr>
      <vt:lpstr>Creating an Object</vt:lpstr>
      <vt:lpstr>Accessing Objects</vt:lpstr>
      <vt:lpstr>Cloning Objects</vt:lpstr>
      <vt:lpstr>Creating an Object</vt:lpstr>
      <vt:lpstr>Constructors</vt:lpstr>
      <vt:lpstr>Constructors</vt:lpstr>
      <vt:lpstr>Destructors</vt:lpstr>
      <vt:lpstr>Writing Methods</vt:lpstr>
      <vt:lpstr>Writing Methods</vt:lpstr>
      <vt:lpstr>Static Methods</vt:lpstr>
      <vt:lpstr>Declaring Properties</vt:lpstr>
      <vt:lpstr>Declaring Properties</vt:lpstr>
      <vt:lpstr>Declaring Properties</vt:lpstr>
      <vt:lpstr>Declaring Constants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Functions</dc:title>
  <dc:creator>Fabio Di Troia</dc:creator>
  <cp:lastModifiedBy>Fabio Di Troia</cp:lastModifiedBy>
  <cp:revision>1</cp:revision>
  <dcterms:created xsi:type="dcterms:W3CDTF">2017-09-06T18:41:08Z</dcterms:created>
  <dcterms:modified xsi:type="dcterms:W3CDTF">2017-09-14T22:00:29Z</dcterms:modified>
</cp:coreProperties>
</file>