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18" r:id="rId2"/>
    <p:sldId id="319" r:id="rId3"/>
    <p:sldId id="320" r:id="rId4"/>
    <p:sldId id="321" r:id="rId5"/>
    <p:sldId id="322" r:id="rId6"/>
    <p:sldId id="353" r:id="rId7"/>
    <p:sldId id="323" r:id="rId8"/>
    <p:sldId id="354" r:id="rId9"/>
    <p:sldId id="324" r:id="rId10"/>
    <p:sldId id="355" r:id="rId11"/>
    <p:sldId id="325" r:id="rId12"/>
    <p:sldId id="328" r:id="rId13"/>
    <p:sldId id="327" r:id="rId14"/>
    <p:sldId id="329" r:id="rId15"/>
    <p:sldId id="356" r:id="rId16"/>
    <p:sldId id="331" r:id="rId17"/>
    <p:sldId id="332" r:id="rId18"/>
    <p:sldId id="357" r:id="rId19"/>
    <p:sldId id="334" r:id="rId20"/>
    <p:sldId id="335" r:id="rId21"/>
    <p:sldId id="358" r:id="rId22"/>
    <p:sldId id="336" r:id="rId23"/>
    <p:sldId id="337" r:id="rId24"/>
    <p:sldId id="338" r:id="rId25"/>
    <p:sldId id="339" r:id="rId26"/>
    <p:sldId id="341" r:id="rId27"/>
    <p:sldId id="342" r:id="rId28"/>
    <p:sldId id="343" r:id="rId29"/>
    <p:sldId id="344" r:id="rId30"/>
    <p:sldId id="345" r:id="rId31"/>
    <p:sldId id="346" r:id="rId32"/>
    <p:sldId id="347" r:id="rId33"/>
    <p:sldId id="348" r:id="rId34"/>
    <p:sldId id="35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2804" autoAdjust="0"/>
  </p:normalViewPr>
  <p:slideViewPr>
    <p:cSldViewPr snapToGrid="0">
      <p:cViewPr varScale="1">
        <p:scale>
          <a:sx n="67" d="100"/>
          <a:sy n="67" d="100"/>
        </p:scale>
        <p:origin x="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829B7-9430-453D-B041-024EB994EDB8}" type="datetimeFigureOut">
              <a:rPr lang="en-US" smtClean="0"/>
              <a:t>9/21/2017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A5AE2-005B-4DF8-9E1C-78D4330CDA48}" type="slidenum">
              <a:rPr lang="en-US" smtClean="0"/>
              <a:t>‹#›</a:t>
            </a:fld>
            <a:endParaRPr lang="en-US"/>
          </a:p>
        </p:txBody>
      </p:sp>
    </p:spTree>
    <p:extLst>
      <p:ext uri="{BB962C8B-B14F-4D97-AF65-F5344CB8AC3E}">
        <p14:creationId xmlns:p14="http://schemas.microsoft.com/office/powerpoint/2010/main" val="211199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a:t>
            </a:fld>
            <a:endParaRPr lang="en-US"/>
          </a:p>
        </p:txBody>
      </p:sp>
    </p:spTree>
    <p:extLst>
      <p:ext uri="{BB962C8B-B14F-4D97-AF65-F5344CB8AC3E}">
        <p14:creationId xmlns:p14="http://schemas.microsoft.com/office/powerpoint/2010/main" val="392345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&lt;pre&gt; tag defines preformatted text.</a:t>
            </a:r>
          </a:p>
          <a:p>
            <a:r>
              <a:rPr lang="en-US" sz="1200" b="0" i="0" kern="1200" dirty="0">
                <a:solidFill>
                  <a:schemeClr val="tx1"/>
                </a:solidFill>
                <a:effectLst/>
                <a:latin typeface="+mn-lt"/>
                <a:ea typeface="+mn-ea"/>
                <a:cs typeface="+mn-cs"/>
              </a:rPr>
              <a:t>Text in a pre element is displayed in a fixed-width font, and it preserves both spaces and line breaks</a:t>
            </a:r>
            <a:endParaRPr lang="en-US" dirty="0">
              <a:latin typeface="MinionPro-Regular"/>
            </a:endParaRPr>
          </a:p>
        </p:txBody>
      </p:sp>
      <p:sp>
        <p:nvSpPr>
          <p:cNvPr id="4" name="Slide Number Placeholder 3"/>
          <p:cNvSpPr>
            <a:spLocks noGrp="1"/>
          </p:cNvSpPr>
          <p:nvPr>
            <p:ph type="sldNum" sz="quarter" idx="10"/>
          </p:nvPr>
        </p:nvSpPr>
        <p:spPr/>
        <p:txBody>
          <a:bodyPr/>
          <a:lstStyle/>
          <a:p>
            <a:fld id="{350A5AE2-005B-4DF8-9E1C-78D4330CDA48}" type="slidenum">
              <a:rPr lang="en-US" smtClean="0"/>
              <a:t>10</a:t>
            </a:fld>
            <a:endParaRPr lang="en-US"/>
          </a:p>
        </p:txBody>
      </p:sp>
    </p:spTree>
    <p:extLst>
      <p:ext uri="{BB962C8B-B14F-4D97-AF65-F5344CB8AC3E}">
        <p14:creationId xmlns:p14="http://schemas.microsoft.com/office/powerpoint/2010/main" val="110544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11</a:t>
            </a:fld>
            <a:endParaRPr lang="en-US"/>
          </a:p>
        </p:txBody>
      </p:sp>
    </p:spTree>
    <p:extLst>
      <p:ext uri="{BB962C8B-B14F-4D97-AF65-F5344CB8AC3E}">
        <p14:creationId xmlns:p14="http://schemas.microsoft.com/office/powerpoint/2010/main" val="537347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12</a:t>
            </a:fld>
            <a:endParaRPr lang="en-US"/>
          </a:p>
        </p:txBody>
      </p:sp>
    </p:spTree>
    <p:extLst>
      <p:ext uri="{BB962C8B-B14F-4D97-AF65-F5344CB8AC3E}">
        <p14:creationId xmlns:p14="http://schemas.microsoft.com/office/powerpoint/2010/main" val="1504163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13</a:t>
            </a:fld>
            <a:endParaRPr lang="en-US"/>
          </a:p>
        </p:txBody>
      </p:sp>
    </p:spTree>
    <p:extLst>
      <p:ext uri="{BB962C8B-B14F-4D97-AF65-F5344CB8AC3E}">
        <p14:creationId xmlns:p14="http://schemas.microsoft.com/office/powerpoint/2010/main" val="688856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br</a:t>
            </a:r>
            <a:r>
              <a:rPr lang="en-US" dirty="0"/>
              <a:t>&gt; is HTML line break</a:t>
            </a:r>
          </a:p>
        </p:txBody>
      </p:sp>
      <p:sp>
        <p:nvSpPr>
          <p:cNvPr id="4" name="Slide Number Placeholder 3"/>
          <p:cNvSpPr>
            <a:spLocks noGrp="1"/>
          </p:cNvSpPr>
          <p:nvPr>
            <p:ph type="sldNum" sz="quarter" idx="10"/>
          </p:nvPr>
        </p:nvSpPr>
        <p:spPr/>
        <p:txBody>
          <a:bodyPr/>
          <a:lstStyle/>
          <a:p>
            <a:fld id="{350A5AE2-005B-4DF8-9E1C-78D4330CDA48}" type="slidenum">
              <a:rPr lang="en-US" smtClean="0"/>
              <a:t>14</a:t>
            </a:fld>
            <a:endParaRPr lang="en-US"/>
          </a:p>
        </p:txBody>
      </p:sp>
    </p:spTree>
    <p:extLst>
      <p:ext uri="{BB962C8B-B14F-4D97-AF65-F5344CB8AC3E}">
        <p14:creationId xmlns:p14="http://schemas.microsoft.com/office/powerpoint/2010/main" val="1634999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br</a:t>
            </a:r>
            <a:r>
              <a:rPr lang="en-US" dirty="0"/>
              <a:t>&gt; is HTML line break</a:t>
            </a:r>
          </a:p>
        </p:txBody>
      </p:sp>
      <p:sp>
        <p:nvSpPr>
          <p:cNvPr id="4" name="Slide Number Placeholder 3"/>
          <p:cNvSpPr>
            <a:spLocks noGrp="1"/>
          </p:cNvSpPr>
          <p:nvPr>
            <p:ph type="sldNum" sz="quarter" idx="10"/>
          </p:nvPr>
        </p:nvSpPr>
        <p:spPr/>
        <p:txBody>
          <a:bodyPr/>
          <a:lstStyle/>
          <a:p>
            <a:fld id="{350A5AE2-005B-4DF8-9E1C-78D4330CDA48}" type="slidenum">
              <a:rPr lang="en-US" smtClean="0"/>
              <a:t>15</a:t>
            </a:fld>
            <a:endParaRPr lang="en-US"/>
          </a:p>
        </p:txBody>
      </p:sp>
    </p:spTree>
    <p:extLst>
      <p:ext uri="{BB962C8B-B14F-4D97-AF65-F5344CB8AC3E}">
        <p14:creationId xmlns:p14="http://schemas.microsoft.com/office/powerpoint/2010/main" val="359673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16</a:t>
            </a:fld>
            <a:endParaRPr lang="en-US"/>
          </a:p>
        </p:txBody>
      </p:sp>
    </p:spTree>
    <p:extLst>
      <p:ext uri="{BB962C8B-B14F-4D97-AF65-F5344CB8AC3E}">
        <p14:creationId xmlns:p14="http://schemas.microsoft.com/office/powerpoint/2010/main" val="527529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17</a:t>
            </a:fld>
            <a:endParaRPr lang="en-US"/>
          </a:p>
        </p:txBody>
      </p:sp>
    </p:spTree>
    <p:extLst>
      <p:ext uri="{BB962C8B-B14F-4D97-AF65-F5344CB8AC3E}">
        <p14:creationId xmlns:p14="http://schemas.microsoft.com/office/powerpoint/2010/main" val="478923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18</a:t>
            </a:fld>
            <a:endParaRPr lang="en-US"/>
          </a:p>
        </p:txBody>
      </p:sp>
    </p:spTree>
    <p:extLst>
      <p:ext uri="{BB962C8B-B14F-4D97-AF65-F5344CB8AC3E}">
        <p14:creationId xmlns:p14="http://schemas.microsoft.com/office/powerpoint/2010/main" val="3042178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only 0 and 1</a:t>
            </a:r>
          </a:p>
        </p:txBody>
      </p:sp>
      <p:sp>
        <p:nvSpPr>
          <p:cNvPr id="4" name="Slide Number Placeholder 3"/>
          <p:cNvSpPr>
            <a:spLocks noGrp="1"/>
          </p:cNvSpPr>
          <p:nvPr>
            <p:ph type="sldNum" sz="quarter" idx="10"/>
          </p:nvPr>
        </p:nvSpPr>
        <p:spPr/>
        <p:txBody>
          <a:bodyPr/>
          <a:lstStyle/>
          <a:p>
            <a:fld id="{350A5AE2-005B-4DF8-9E1C-78D4330CDA48}" type="slidenum">
              <a:rPr lang="en-US" smtClean="0"/>
              <a:t>19</a:t>
            </a:fld>
            <a:endParaRPr lang="en-US"/>
          </a:p>
        </p:txBody>
      </p:sp>
    </p:spTree>
    <p:extLst>
      <p:ext uri="{BB962C8B-B14F-4D97-AF65-F5344CB8AC3E}">
        <p14:creationId xmlns:p14="http://schemas.microsoft.com/office/powerpoint/2010/main" val="350421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a:t>
            </a:fld>
            <a:endParaRPr lang="en-US"/>
          </a:p>
        </p:txBody>
      </p:sp>
    </p:spTree>
    <p:extLst>
      <p:ext uri="{BB962C8B-B14F-4D97-AF65-F5344CB8AC3E}">
        <p14:creationId xmlns:p14="http://schemas.microsoft.com/office/powerpoint/2010/main" val="3707989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20</a:t>
            </a:fld>
            <a:endParaRPr lang="en-US"/>
          </a:p>
        </p:txBody>
      </p:sp>
    </p:spTree>
    <p:extLst>
      <p:ext uri="{BB962C8B-B14F-4D97-AF65-F5344CB8AC3E}">
        <p14:creationId xmlns:p14="http://schemas.microsoft.com/office/powerpoint/2010/main" val="2358035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21</a:t>
            </a:fld>
            <a:endParaRPr lang="en-US"/>
          </a:p>
        </p:txBody>
      </p:sp>
    </p:spTree>
    <p:extLst>
      <p:ext uri="{BB962C8B-B14F-4D97-AF65-F5344CB8AC3E}">
        <p14:creationId xmlns:p14="http://schemas.microsoft.com/office/powerpoint/2010/main" val="3302312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22</a:t>
            </a:fld>
            <a:endParaRPr lang="en-US"/>
          </a:p>
        </p:txBody>
      </p:sp>
    </p:spTree>
    <p:extLst>
      <p:ext uri="{BB962C8B-B14F-4D97-AF65-F5344CB8AC3E}">
        <p14:creationId xmlns:p14="http://schemas.microsoft.com/office/powerpoint/2010/main" val="1350208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23</a:t>
            </a:fld>
            <a:endParaRPr lang="en-US"/>
          </a:p>
        </p:txBody>
      </p:sp>
    </p:spTree>
    <p:extLst>
      <p:ext uri="{BB962C8B-B14F-4D97-AF65-F5344CB8AC3E}">
        <p14:creationId xmlns:p14="http://schemas.microsoft.com/office/powerpoint/2010/main" val="2161538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24</a:t>
            </a:fld>
            <a:endParaRPr lang="en-US"/>
          </a:p>
        </p:txBody>
      </p:sp>
    </p:spTree>
    <p:extLst>
      <p:ext uri="{BB962C8B-B14F-4D97-AF65-F5344CB8AC3E}">
        <p14:creationId xmlns:p14="http://schemas.microsoft.com/office/powerpoint/2010/main" val="1837307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25</a:t>
            </a:fld>
            <a:endParaRPr lang="en-US"/>
          </a:p>
        </p:txBody>
      </p:sp>
    </p:spTree>
    <p:extLst>
      <p:ext uri="{BB962C8B-B14F-4D97-AF65-F5344CB8AC3E}">
        <p14:creationId xmlns:p14="http://schemas.microsoft.com/office/powerpoint/2010/main" val="3600329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26</a:t>
            </a:fld>
            <a:endParaRPr lang="en-US"/>
          </a:p>
        </p:txBody>
      </p:sp>
    </p:spTree>
    <p:extLst>
      <p:ext uri="{BB962C8B-B14F-4D97-AF65-F5344CB8AC3E}">
        <p14:creationId xmlns:p14="http://schemas.microsoft.com/office/powerpoint/2010/main" val="1277775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27</a:t>
            </a:fld>
            <a:endParaRPr lang="en-US"/>
          </a:p>
        </p:txBody>
      </p:sp>
    </p:spTree>
    <p:extLst>
      <p:ext uri="{BB962C8B-B14F-4D97-AF65-F5344CB8AC3E}">
        <p14:creationId xmlns:p14="http://schemas.microsoft.com/office/powerpoint/2010/main" val="109491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28</a:t>
            </a:fld>
            <a:endParaRPr lang="en-US"/>
          </a:p>
        </p:txBody>
      </p:sp>
    </p:spTree>
    <p:extLst>
      <p:ext uri="{BB962C8B-B14F-4D97-AF65-F5344CB8AC3E}">
        <p14:creationId xmlns:p14="http://schemas.microsoft.com/office/powerpoint/2010/main" val="410994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29</a:t>
            </a:fld>
            <a:endParaRPr lang="en-US"/>
          </a:p>
        </p:txBody>
      </p:sp>
    </p:spTree>
    <p:extLst>
      <p:ext uri="{BB962C8B-B14F-4D97-AF65-F5344CB8AC3E}">
        <p14:creationId xmlns:p14="http://schemas.microsoft.com/office/powerpoint/2010/main" val="578154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Walking through an associative array using </a:t>
            </a:r>
            <a:r>
              <a:rPr lang="en-US" b="1" i="0" dirty="0" err="1">
                <a:solidFill>
                  <a:srgbClr val="0070C0"/>
                </a:solidFill>
              </a:rPr>
              <a:t>foreach</a:t>
            </a:r>
            <a:r>
              <a:rPr lang="en-US" b="1" i="0" dirty="0">
                <a:solidFill>
                  <a:srgbClr val="0070C0"/>
                </a:solidFill>
              </a:rPr>
              <a:t>...as</a:t>
            </a:r>
          </a:p>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a:t>
            </a:fld>
            <a:endParaRPr lang="en-US"/>
          </a:p>
        </p:txBody>
      </p:sp>
    </p:spTree>
    <p:extLst>
      <p:ext uri="{BB962C8B-B14F-4D97-AF65-F5344CB8AC3E}">
        <p14:creationId xmlns:p14="http://schemas.microsoft.com/office/powerpoint/2010/main" val="4274797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30</a:t>
            </a:fld>
            <a:endParaRPr lang="en-US"/>
          </a:p>
        </p:txBody>
      </p:sp>
    </p:spTree>
    <p:extLst>
      <p:ext uri="{BB962C8B-B14F-4D97-AF65-F5344CB8AC3E}">
        <p14:creationId xmlns:p14="http://schemas.microsoft.com/office/powerpoint/2010/main" val="3676281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31</a:t>
            </a:fld>
            <a:endParaRPr lang="en-US"/>
          </a:p>
        </p:txBody>
      </p:sp>
    </p:spTree>
    <p:extLst>
      <p:ext uri="{BB962C8B-B14F-4D97-AF65-F5344CB8AC3E}">
        <p14:creationId xmlns:p14="http://schemas.microsoft.com/office/powerpoint/2010/main" val="708693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32</a:t>
            </a:fld>
            <a:endParaRPr lang="en-US"/>
          </a:p>
        </p:txBody>
      </p:sp>
    </p:spTree>
    <p:extLst>
      <p:ext uri="{BB962C8B-B14F-4D97-AF65-F5344CB8AC3E}">
        <p14:creationId xmlns:p14="http://schemas.microsoft.com/office/powerpoint/2010/main" val="3570669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33</a:t>
            </a:fld>
            <a:endParaRPr lang="en-US"/>
          </a:p>
        </p:txBody>
      </p:sp>
    </p:spTree>
    <p:extLst>
      <p:ext uri="{BB962C8B-B14F-4D97-AF65-F5344CB8AC3E}">
        <p14:creationId xmlns:p14="http://schemas.microsoft.com/office/powerpoint/2010/main" val="3643592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34</a:t>
            </a:fld>
            <a:endParaRPr lang="en-US"/>
          </a:p>
        </p:txBody>
      </p:sp>
    </p:spTree>
    <p:extLst>
      <p:ext uri="{BB962C8B-B14F-4D97-AF65-F5344CB8AC3E}">
        <p14:creationId xmlns:p14="http://schemas.microsoft.com/office/powerpoint/2010/main" val="45171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4</a:t>
            </a:fld>
            <a:endParaRPr lang="en-US"/>
          </a:p>
        </p:txBody>
      </p:sp>
    </p:spTree>
    <p:extLst>
      <p:ext uri="{BB962C8B-B14F-4D97-AF65-F5344CB8AC3E}">
        <p14:creationId xmlns:p14="http://schemas.microsoft.com/office/powerpoint/2010/main" val="804287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5</a:t>
            </a:fld>
            <a:endParaRPr lang="en-US"/>
          </a:p>
        </p:txBody>
      </p:sp>
    </p:spTree>
    <p:extLst>
      <p:ext uri="{BB962C8B-B14F-4D97-AF65-F5344CB8AC3E}">
        <p14:creationId xmlns:p14="http://schemas.microsoft.com/office/powerpoint/2010/main" val="333013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6</a:t>
            </a:fld>
            <a:endParaRPr lang="en-US"/>
          </a:p>
        </p:txBody>
      </p:sp>
    </p:spTree>
    <p:extLst>
      <p:ext uri="{BB962C8B-B14F-4D97-AF65-F5344CB8AC3E}">
        <p14:creationId xmlns:p14="http://schemas.microsoft.com/office/powerpoint/2010/main" val="351693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see how list works a little more clearly here, where an array is created out of the two strings Alice and Bob and then passed to the list function, which assigns those strings as values to the variables $a and $b.</a:t>
            </a:r>
            <a:endParaRPr lang="en-US" dirty="0">
              <a:solidFill>
                <a:srgbClr val="0070C0"/>
              </a:solidFill>
            </a:endParaRPr>
          </a:p>
        </p:txBody>
      </p:sp>
      <p:sp>
        <p:nvSpPr>
          <p:cNvPr id="4" name="Slide Number Placeholder 3"/>
          <p:cNvSpPr>
            <a:spLocks noGrp="1"/>
          </p:cNvSpPr>
          <p:nvPr>
            <p:ph type="sldNum" sz="quarter" idx="10"/>
          </p:nvPr>
        </p:nvSpPr>
        <p:spPr/>
        <p:txBody>
          <a:bodyPr/>
          <a:lstStyle/>
          <a:p>
            <a:fld id="{350A5AE2-005B-4DF8-9E1C-78D4330CDA48}" type="slidenum">
              <a:rPr lang="en-US" smtClean="0"/>
              <a:t>7</a:t>
            </a:fld>
            <a:endParaRPr lang="en-US"/>
          </a:p>
        </p:txBody>
      </p:sp>
    </p:spTree>
    <p:extLst>
      <p:ext uri="{BB962C8B-B14F-4D97-AF65-F5344CB8AC3E}">
        <p14:creationId xmlns:p14="http://schemas.microsoft.com/office/powerpoint/2010/main" val="297493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p:txBody>
      </p:sp>
      <p:sp>
        <p:nvSpPr>
          <p:cNvPr id="4" name="Slide Number Placeholder 3"/>
          <p:cNvSpPr>
            <a:spLocks noGrp="1"/>
          </p:cNvSpPr>
          <p:nvPr>
            <p:ph type="sldNum" sz="quarter" idx="10"/>
          </p:nvPr>
        </p:nvSpPr>
        <p:spPr/>
        <p:txBody>
          <a:bodyPr/>
          <a:lstStyle/>
          <a:p>
            <a:fld id="{350A5AE2-005B-4DF8-9E1C-78D4330CDA48}" type="slidenum">
              <a:rPr lang="en-US" smtClean="0"/>
              <a:t>8</a:t>
            </a:fld>
            <a:endParaRPr lang="en-US"/>
          </a:p>
        </p:txBody>
      </p:sp>
    </p:spTree>
    <p:extLst>
      <p:ext uri="{BB962C8B-B14F-4D97-AF65-F5344CB8AC3E}">
        <p14:creationId xmlns:p14="http://schemas.microsoft.com/office/powerpoint/2010/main" val="666575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inionPro-Regular"/>
              </a:rPr>
              <a:t>To make things clearer now that the code is starting to grow, I’ve renamed some of the elements. </a:t>
            </a:r>
          </a:p>
          <a:p>
            <a:endParaRPr lang="en-US" dirty="0">
              <a:latin typeface="MinionPro-Regular"/>
            </a:endParaRPr>
          </a:p>
          <a:p>
            <a:r>
              <a:rPr lang="en-US" dirty="0">
                <a:latin typeface="MinionPro-Regular"/>
              </a:rPr>
              <a:t>For example, because the previous array </a:t>
            </a:r>
            <a:r>
              <a:rPr lang="en-US" dirty="0">
                <a:latin typeface="UbuntuMono-Regular"/>
              </a:rPr>
              <a:t>$paper </a:t>
            </a:r>
            <a:r>
              <a:rPr lang="en-US" dirty="0">
                <a:latin typeface="MinionPro-Regular"/>
              </a:rPr>
              <a:t>is now just a subsection of a larger array, the main array is now called </a:t>
            </a:r>
            <a:r>
              <a:rPr lang="en-US" dirty="0">
                <a:latin typeface="UbuntuMono-Regular"/>
              </a:rPr>
              <a:t>$products</a:t>
            </a:r>
            <a:r>
              <a:rPr lang="en-US" dirty="0">
                <a:latin typeface="MinionPro-Regular"/>
              </a:rPr>
              <a:t>. </a:t>
            </a:r>
          </a:p>
        </p:txBody>
      </p:sp>
      <p:sp>
        <p:nvSpPr>
          <p:cNvPr id="4" name="Slide Number Placeholder 3"/>
          <p:cNvSpPr>
            <a:spLocks noGrp="1"/>
          </p:cNvSpPr>
          <p:nvPr>
            <p:ph type="sldNum" sz="quarter" idx="10"/>
          </p:nvPr>
        </p:nvSpPr>
        <p:spPr/>
        <p:txBody>
          <a:bodyPr/>
          <a:lstStyle/>
          <a:p>
            <a:fld id="{350A5AE2-005B-4DF8-9E1C-78D4330CDA48}" type="slidenum">
              <a:rPr lang="en-US" smtClean="0"/>
              <a:t>9</a:t>
            </a:fld>
            <a:endParaRPr lang="en-US"/>
          </a:p>
        </p:txBody>
      </p:sp>
    </p:spTree>
    <p:extLst>
      <p:ext uri="{BB962C8B-B14F-4D97-AF65-F5344CB8AC3E}">
        <p14:creationId xmlns:p14="http://schemas.microsoft.com/office/powerpoint/2010/main" val="3981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6D57-C2F8-4D31-B97E-7C5BCB1BA2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8D4B7E-8D8A-4FFF-888D-85389BDA0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D3E1B4-5480-4801-B606-FD02B8C17636}"/>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5" name="Footer Placeholder 4">
            <a:extLst>
              <a:ext uri="{FF2B5EF4-FFF2-40B4-BE49-F238E27FC236}">
                <a16:creationId xmlns:a16="http://schemas.microsoft.com/office/drawing/2014/main" id="{905E73E9-764B-46A3-8389-EC2F7A0BE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5A145-7D1C-4F3F-8BCB-B41F6EF67ABF}"/>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52837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1DB3-AC3D-4EDE-8BE4-8575BC9FA2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B36FA-039D-42A0-AE6D-072FEFC9CC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47EE2-FB66-41A1-B978-CBA6D3C9A9F9}"/>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5" name="Footer Placeholder 4">
            <a:extLst>
              <a:ext uri="{FF2B5EF4-FFF2-40B4-BE49-F238E27FC236}">
                <a16:creationId xmlns:a16="http://schemas.microsoft.com/office/drawing/2014/main" id="{8679892A-0BF2-47DE-BE10-3E11B2F90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77791-814C-4131-A051-C5898B942FFC}"/>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87054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88DC7-FC3E-4C1E-806E-2AEB7DDE7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22F77-AEB2-475B-BE33-DAFC0ADDAC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B0C6E-8774-4724-8DFE-953385BD544B}"/>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5" name="Footer Placeholder 4">
            <a:extLst>
              <a:ext uri="{FF2B5EF4-FFF2-40B4-BE49-F238E27FC236}">
                <a16:creationId xmlns:a16="http://schemas.microsoft.com/office/drawing/2014/main" id="{969994E8-DABD-42A1-8214-EEFC80883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863CB-CFB4-4E32-BFCF-ED1DF4C11038}"/>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1825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63A3-B935-4ABE-BB98-C2690F4C8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7193E-B69B-49FA-B3B4-F877779409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B9893-2FDD-40F8-AA57-DD60104AC3E9}"/>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5" name="Footer Placeholder 4">
            <a:extLst>
              <a:ext uri="{FF2B5EF4-FFF2-40B4-BE49-F238E27FC236}">
                <a16:creationId xmlns:a16="http://schemas.microsoft.com/office/drawing/2014/main" id="{0D4FF138-D54B-465D-AEF5-897E3BED2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1C885-75CC-4ADB-86C0-F359AC8F6585}"/>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0706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A70D-A2F7-42B8-A8C5-F13912BBC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402835-DE73-4A74-BB9A-770D9C71F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8401DA-CD06-4A6A-B7D2-63C1E1181F41}"/>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5" name="Footer Placeholder 4">
            <a:extLst>
              <a:ext uri="{FF2B5EF4-FFF2-40B4-BE49-F238E27FC236}">
                <a16:creationId xmlns:a16="http://schemas.microsoft.com/office/drawing/2014/main" id="{3F8309A4-4365-433D-958F-8EB44E0F7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F508E-050C-417C-8F00-6592B887960B}"/>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63250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4D5D-C78C-4ACD-87F7-F5A99BD95B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78111-8D31-4804-A740-B3398DB132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064F5A-957B-4A21-A52A-448838A474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42D52-CE19-4D8E-A6FD-D0F65FEDD7C7}"/>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6" name="Footer Placeholder 5">
            <a:extLst>
              <a:ext uri="{FF2B5EF4-FFF2-40B4-BE49-F238E27FC236}">
                <a16:creationId xmlns:a16="http://schemas.microsoft.com/office/drawing/2014/main" id="{1AD348BE-A552-439C-9953-D6AC246B1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7F3CA-8C7E-4335-A7D4-13BC95AEC032}"/>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54883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4876-66C5-4D81-95B6-E2B02B407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10D51E-022E-4C33-9A60-EDBCF77F1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D82D60-281E-479C-8C88-B28472942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F7956-45DC-4D1F-B235-527ABD0EF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9F310B-0BF8-4490-A9FE-2D370AD24D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56B80-A5EA-4985-8801-82A8C975EE70}"/>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8" name="Footer Placeholder 7">
            <a:extLst>
              <a:ext uri="{FF2B5EF4-FFF2-40B4-BE49-F238E27FC236}">
                <a16:creationId xmlns:a16="http://schemas.microsoft.com/office/drawing/2014/main" id="{DBDFE2EA-D7B9-4843-8AD4-15F9C3540B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93E77-F3BB-4E4B-8482-9571C55F4526}"/>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41091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9898-E418-455C-9090-D77069709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6D4054-BA9F-4A3F-A393-E45796EE68ED}"/>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4" name="Footer Placeholder 3">
            <a:extLst>
              <a:ext uri="{FF2B5EF4-FFF2-40B4-BE49-F238E27FC236}">
                <a16:creationId xmlns:a16="http://schemas.microsoft.com/office/drawing/2014/main" id="{3907D953-FE14-4224-88C0-4CAF4292AC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F3610-2DFD-4699-AD4D-5C254049B5E5}"/>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37925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3549B-4BC8-418B-B66F-DBE34C52382D}"/>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3" name="Footer Placeholder 2">
            <a:extLst>
              <a:ext uri="{FF2B5EF4-FFF2-40B4-BE49-F238E27FC236}">
                <a16:creationId xmlns:a16="http://schemas.microsoft.com/office/drawing/2014/main" id="{9C8712D6-0DFC-411A-BA01-D9672232C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9923B4-C04A-46B6-BD9A-BB1DBDA3B60C}"/>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0807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7808-6530-45C2-BC69-0A99E4955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BA4C0B-42DA-45A8-B175-A0C9C50D9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07AD1-9CFC-40CD-A42E-589E1CBA6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D95208-C37A-4517-BBB7-6D1ED0711C1B}"/>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6" name="Footer Placeholder 5">
            <a:extLst>
              <a:ext uri="{FF2B5EF4-FFF2-40B4-BE49-F238E27FC236}">
                <a16:creationId xmlns:a16="http://schemas.microsoft.com/office/drawing/2014/main" id="{D7E7E78A-BC38-4E2F-B824-2BBD846AD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A2D9B-BACB-4C1C-9D31-C2D7B157B82F}"/>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2669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2EC9-F6FC-4906-8EC9-308B42EEF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DF3F87-363C-46D8-867A-35094784A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21737-5C3B-42B1-B2FA-444B3F260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742952-3CE0-451F-B028-B03A981BCDDB}"/>
              </a:ext>
            </a:extLst>
          </p:cNvPr>
          <p:cNvSpPr>
            <a:spLocks noGrp="1"/>
          </p:cNvSpPr>
          <p:nvPr>
            <p:ph type="dt" sz="half" idx="10"/>
          </p:nvPr>
        </p:nvSpPr>
        <p:spPr/>
        <p:txBody>
          <a:bodyPr/>
          <a:lstStyle/>
          <a:p>
            <a:fld id="{ED4781B7-8318-424D-9313-9B7AE64E1B29}" type="datetimeFigureOut">
              <a:rPr lang="en-US" smtClean="0"/>
              <a:t>9/21/2017</a:t>
            </a:fld>
            <a:endParaRPr lang="en-US"/>
          </a:p>
        </p:txBody>
      </p:sp>
      <p:sp>
        <p:nvSpPr>
          <p:cNvPr id="6" name="Footer Placeholder 5">
            <a:extLst>
              <a:ext uri="{FF2B5EF4-FFF2-40B4-BE49-F238E27FC236}">
                <a16:creationId xmlns:a16="http://schemas.microsoft.com/office/drawing/2014/main" id="{71EB5152-5CC9-44B8-AA3D-D444BA465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7AF67-1D68-479F-BE26-157C7A06CC48}"/>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146492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778D9-3AE8-4692-8CF6-7813F3E62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EC1BBE-9889-4234-A712-636FA3AE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1BE8B-8934-4661-B189-8AC63C8EF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781B7-8318-424D-9313-9B7AE64E1B29}" type="datetimeFigureOut">
              <a:rPr lang="en-US" smtClean="0"/>
              <a:t>9/21/2017</a:t>
            </a:fld>
            <a:endParaRPr lang="en-US"/>
          </a:p>
        </p:txBody>
      </p:sp>
      <p:sp>
        <p:nvSpPr>
          <p:cNvPr id="5" name="Footer Placeholder 4">
            <a:extLst>
              <a:ext uri="{FF2B5EF4-FFF2-40B4-BE49-F238E27FC236}">
                <a16:creationId xmlns:a16="http://schemas.microsoft.com/office/drawing/2014/main" id="{7B30CD23-0D78-4454-97B5-19424CD54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AD7704-4DC5-43DF-BA2D-FFB8EA487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6781F-E586-46D5-8C46-FFBDC35D70BE}" type="slidenum">
              <a:rPr lang="en-US" smtClean="0"/>
              <a:t>‹#›</a:t>
            </a:fld>
            <a:endParaRPr lang="en-US"/>
          </a:p>
        </p:txBody>
      </p:sp>
    </p:spTree>
    <p:extLst>
      <p:ext uri="{BB962C8B-B14F-4D97-AF65-F5344CB8AC3E}">
        <p14:creationId xmlns:p14="http://schemas.microsoft.com/office/powerpoint/2010/main" val="520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b="1" dirty="0" err="1">
                <a:solidFill>
                  <a:srgbClr val="0070C0"/>
                </a:solidFill>
              </a:rPr>
              <a:t>foreach</a:t>
            </a:r>
            <a:r>
              <a:rPr lang="en-US" b="1" dirty="0">
                <a:solidFill>
                  <a:srgbClr val="0070C0"/>
                </a:solidFill>
              </a:rPr>
              <a:t>...as </a:t>
            </a:r>
            <a:r>
              <a:rPr lang="en-US" dirty="0"/>
              <a:t>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r>
              <a:rPr lang="en-US" dirty="0"/>
              <a:t>Using it, you can step through all the items in an array, one at a time, and do something with them.</a:t>
            </a:r>
          </a:p>
          <a:p>
            <a:pPr>
              <a:buFont typeface="Courier New" panose="02070309020205020404" pitchFamily="49" charset="0"/>
              <a:buChar char="o"/>
            </a:pPr>
            <a:r>
              <a:rPr lang="en-US" dirty="0"/>
              <a:t>The process starts with the first item and ends with the last one, so you don’t even have to know how many items there are in an array.</a:t>
            </a:r>
          </a:p>
          <a:p>
            <a:pPr>
              <a:buFont typeface="Courier New" panose="02070309020205020404" pitchFamily="49" charset="0"/>
              <a:buChar char="o"/>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$paper = array("Copier", "Inkjet", "Laser", "Photo");</a:t>
            </a:r>
          </a:p>
          <a:p>
            <a:pPr marL="457200" lvl="1" indent="0">
              <a:buNone/>
            </a:pPr>
            <a:r>
              <a:rPr lang="en-US" dirty="0">
                <a:solidFill>
                  <a:srgbClr val="0070C0"/>
                </a:solidFill>
              </a:rPr>
              <a:t>	$j = 0;</a:t>
            </a:r>
          </a:p>
          <a:p>
            <a:pPr marL="457200" lvl="1" indent="0">
              <a:buNone/>
            </a:pPr>
            <a:r>
              <a:rPr lang="en-US" dirty="0">
                <a:solidFill>
                  <a:srgbClr val="0070C0"/>
                </a:solidFill>
              </a:rPr>
              <a:t>	</a:t>
            </a:r>
            <a:r>
              <a:rPr lang="en-US" b="1" dirty="0" err="1">
                <a:solidFill>
                  <a:srgbClr val="0070C0"/>
                </a:solidFill>
              </a:rPr>
              <a:t>foreach</a:t>
            </a:r>
            <a:r>
              <a:rPr lang="en-US" dirty="0">
                <a:solidFill>
                  <a:srgbClr val="0070C0"/>
                </a:solidFill>
              </a:rPr>
              <a:t>($paper </a:t>
            </a:r>
            <a:r>
              <a:rPr lang="en-US" b="1" dirty="0">
                <a:solidFill>
                  <a:srgbClr val="0070C0"/>
                </a:solidFill>
              </a:rPr>
              <a:t>as</a:t>
            </a:r>
            <a:r>
              <a:rPr lang="en-US" dirty="0">
                <a:solidFill>
                  <a:srgbClr val="0070C0"/>
                </a:solidFill>
              </a:rPr>
              <a:t> $item)</a:t>
            </a:r>
          </a:p>
          <a:p>
            <a:pPr marL="457200" lvl="1" indent="0">
              <a:buNone/>
            </a:pPr>
            <a:r>
              <a:rPr lang="en-US" dirty="0">
                <a:solidFill>
                  <a:srgbClr val="0070C0"/>
                </a:solidFill>
              </a:rPr>
              <a:t>	{</a:t>
            </a:r>
          </a:p>
          <a:p>
            <a:pPr marL="457200" lvl="1" indent="0">
              <a:buNone/>
            </a:pPr>
            <a:r>
              <a:rPr lang="en-US" dirty="0">
                <a:solidFill>
                  <a:srgbClr val="0070C0"/>
                </a:solidFill>
              </a:rPr>
              <a:t>		echo "$j: $item&lt;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++$j;</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4156113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	…</a:t>
            </a:r>
          </a:p>
          <a:p>
            <a:pPr marL="457200" lvl="1" indent="0">
              <a:buNone/>
            </a:pPr>
            <a:r>
              <a:rPr lang="en-US" dirty="0">
                <a:solidFill>
                  <a:srgbClr val="0070C0"/>
                </a:solidFill>
              </a:rPr>
              <a:t>	echo "&lt;pre&gt;";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($products as $section =&gt; $items)</a:t>
            </a: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($items as $key =&gt; $value)</a:t>
            </a:r>
          </a:p>
          <a:p>
            <a:pPr marL="457200" lvl="1" indent="0">
              <a:buNone/>
            </a:pPr>
            <a:r>
              <a:rPr lang="en-US" dirty="0">
                <a:solidFill>
                  <a:srgbClr val="0070C0"/>
                </a:solidFill>
              </a:rPr>
              <a:t>			echo "$section:\</a:t>
            </a:r>
            <a:r>
              <a:rPr lang="en-US" dirty="0" err="1">
                <a:solidFill>
                  <a:srgbClr val="0070C0"/>
                </a:solidFill>
              </a:rPr>
              <a:t>t$key</a:t>
            </a:r>
            <a:r>
              <a:rPr lang="en-US" dirty="0">
                <a:solidFill>
                  <a:srgbClr val="0070C0"/>
                </a:solidFill>
              </a:rPr>
              <a:t>\t($value)&lt;</a:t>
            </a:r>
            <a:r>
              <a:rPr lang="en-US" dirty="0" err="1">
                <a:solidFill>
                  <a:srgbClr val="0070C0"/>
                </a:solidFill>
              </a:rPr>
              <a:t>br</a:t>
            </a: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solidFill>
                  <a:srgbClr val="0070C0"/>
                </a:solidFill>
              </a:rPr>
              <a:t>	echo "&lt;/pre&gt;";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4281753D-2657-4545-AE84-32216E42DE9A}"/>
              </a:ext>
            </a:extLst>
          </p:cNvPr>
          <p:cNvSpPr/>
          <p:nvPr/>
        </p:nvSpPr>
        <p:spPr>
          <a:xfrm>
            <a:off x="7501206" y="436054"/>
            <a:ext cx="4252686" cy="923330"/>
          </a:xfrm>
          <a:prstGeom prst="rect">
            <a:avLst/>
          </a:prstGeom>
        </p:spPr>
        <p:txBody>
          <a:bodyPr wrap="square">
            <a:spAutoFit/>
          </a:bodyPr>
          <a:lstStyle/>
          <a:p>
            <a:r>
              <a:rPr lang="en-US" dirty="0">
                <a:latin typeface="MinionPro-Regular"/>
              </a:rPr>
              <a:t>Within this array, there are three items—</a:t>
            </a:r>
            <a:r>
              <a:rPr lang="en-US" dirty="0">
                <a:latin typeface="UbuntuMono-Regular"/>
              </a:rPr>
              <a:t>paper</a:t>
            </a:r>
            <a:r>
              <a:rPr lang="en-US" dirty="0">
                <a:latin typeface="MinionPro-Regular"/>
              </a:rPr>
              <a:t>, </a:t>
            </a:r>
            <a:r>
              <a:rPr lang="en-US" dirty="0">
                <a:latin typeface="UbuntuMono-Regular"/>
              </a:rPr>
              <a:t>pens</a:t>
            </a:r>
            <a:r>
              <a:rPr lang="en-US" dirty="0">
                <a:latin typeface="MinionPro-Regular"/>
              </a:rPr>
              <a:t>, and </a:t>
            </a:r>
            <a:r>
              <a:rPr lang="en-US" dirty="0" err="1">
                <a:latin typeface="UbuntuMono-Regular"/>
              </a:rPr>
              <a:t>misc</a:t>
            </a:r>
            <a:r>
              <a:rPr lang="en-US" dirty="0">
                <a:latin typeface="MinionPro-Regular"/>
              </a:rPr>
              <a:t>—each of which contains another array with key/value pairs.</a:t>
            </a:r>
            <a:endParaRPr lang="en-US" dirty="0"/>
          </a:p>
        </p:txBody>
      </p:sp>
    </p:spTree>
    <p:extLst>
      <p:ext uri="{BB962C8B-B14F-4D97-AF65-F5344CB8AC3E}">
        <p14:creationId xmlns:p14="http://schemas.microsoft.com/office/powerpoint/2010/main" val="317381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2" name="Rectangle 1">
            <a:extLst>
              <a:ext uri="{FF2B5EF4-FFF2-40B4-BE49-F238E27FC236}">
                <a16:creationId xmlns:a16="http://schemas.microsoft.com/office/drawing/2014/main" id="{4281753D-2657-4545-AE84-32216E42DE9A}"/>
              </a:ext>
            </a:extLst>
          </p:cNvPr>
          <p:cNvSpPr/>
          <p:nvPr/>
        </p:nvSpPr>
        <p:spPr>
          <a:xfrm>
            <a:off x="728663" y="1729940"/>
            <a:ext cx="10940823" cy="2092881"/>
          </a:xfrm>
          <a:prstGeom prst="rect">
            <a:avLst/>
          </a:prstGeom>
        </p:spPr>
        <p:txBody>
          <a:bodyPr wrap="square">
            <a:spAutoFit/>
          </a:bodyPr>
          <a:lstStyle/>
          <a:p>
            <a:r>
              <a:rPr lang="en-US" sz="2800" dirty="0"/>
              <a:t>If necessary, these subarrays could have contained </a:t>
            </a:r>
            <a:r>
              <a:rPr lang="en-US" sz="2800" u="sng" dirty="0"/>
              <a:t>even further arrays</a:t>
            </a:r>
            <a:r>
              <a:rPr lang="en-US" sz="2800" dirty="0"/>
              <a:t>. </a:t>
            </a:r>
          </a:p>
          <a:p>
            <a:endParaRPr lang="en-US" sz="2800" dirty="0"/>
          </a:p>
          <a:p>
            <a:pPr lvl="1"/>
            <a:r>
              <a:rPr lang="en-US" sz="2800" dirty="0"/>
              <a:t>For example, under ball there might be many different types and colors of ballpoint pens available in the online store. </a:t>
            </a:r>
          </a:p>
          <a:p>
            <a:endParaRPr lang="en-US" dirty="0"/>
          </a:p>
        </p:txBody>
      </p:sp>
    </p:spTree>
    <p:extLst>
      <p:ext uri="{BB962C8B-B14F-4D97-AF65-F5344CB8AC3E}">
        <p14:creationId xmlns:p14="http://schemas.microsoft.com/office/powerpoint/2010/main" val="1308101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2" name="Rectangle 1">
            <a:extLst>
              <a:ext uri="{FF2B5EF4-FFF2-40B4-BE49-F238E27FC236}">
                <a16:creationId xmlns:a16="http://schemas.microsoft.com/office/drawing/2014/main" id="{4281753D-2657-4545-AE84-32216E42DE9A}"/>
              </a:ext>
            </a:extLst>
          </p:cNvPr>
          <p:cNvSpPr/>
          <p:nvPr/>
        </p:nvSpPr>
        <p:spPr>
          <a:xfrm>
            <a:off x="1085850" y="1729940"/>
            <a:ext cx="10583636" cy="4339650"/>
          </a:xfrm>
          <a:prstGeom prst="rect">
            <a:avLst/>
          </a:prstGeom>
        </p:spPr>
        <p:txBody>
          <a:bodyPr wrap="square">
            <a:spAutoFit/>
          </a:bodyPr>
          <a:lstStyle/>
          <a:p>
            <a:r>
              <a:rPr lang="en-US" sz="2300" dirty="0"/>
              <a:t>The output from this code looks like the following:</a:t>
            </a:r>
          </a:p>
          <a:p>
            <a:endParaRPr lang="en-US" sz="2300" dirty="0"/>
          </a:p>
          <a:p>
            <a:r>
              <a:rPr lang="en-US" sz="2300" b="1" dirty="0"/>
              <a:t>paper: copier (Copier &amp; Multipurpose)</a:t>
            </a:r>
          </a:p>
          <a:p>
            <a:r>
              <a:rPr lang="en-US" sz="2300" b="1" dirty="0"/>
              <a:t>paper: inkjet (Inkjet Printer)</a:t>
            </a:r>
          </a:p>
          <a:p>
            <a:r>
              <a:rPr lang="en-US" sz="2300" b="1" dirty="0"/>
              <a:t>paper: laser (Laser Printer)</a:t>
            </a:r>
          </a:p>
          <a:p>
            <a:r>
              <a:rPr lang="en-US" sz="2300" b="1" dirty="0"/>
              <a:t>paper: photo (Photographic Paper)</a:t>
            </a:r>
          </a:p>
          <a:p>
            <a:r>
              <a:rPr lang="en-US" sz="2300" b="1" dirty="0"/>
              <a:t>pens: ball (Ball Point)</a:t>
            </a:r>
          </a:p>
          <a:p>
            <a:r>
              <a:rPr lang="en-US" sz="2300" b="1" dirty="0"/>
              <a:t>pens: </a:t>
            </a:r>
            <a:r>
              <a:rPr lang="en-US" sz="2300" b="1" dirty="0" err="1"/>
              <a:t>hilite</a:t>
            </a:r>
            <a:r>
              <a:rPr lang="en-US" sz="2300" b="1" dirty="0"/>
              <a:t> (Highlighters)</a:t>
            </a:r>
          </a:p>
          <a:p>
            <a:r>
              <a:rPr lang="en-US" sz="2300" b="1" dirty="0"/>
              <a:t>pens: marker (Markers)</a:t>
            </a:r>
          </a:p>
          <a:p>
            <a:r>
              <a:rPr lang="en-US" sz="2300" b="1" dirty="0" err="1"/>
              <a:t>misc</a:t>
            </a:r>
            <a:r>
              <a:rPr lang="en-US" sz="2300" b="1" dirty="0"/>
              <a:t>: tape (Sticky Tape)</a:t>
            </a:r>
          </a:p>
          <a:p>
            <a:r>
              <a:rPr lang="en-US" sz="2300" b="1" dirty="0" err="1"/>
              <a:t>misc</a:t>
            </a:r>
            <a:r>
              <a:rPr lang="en-US" sz="2300" b="1" dirty="0"/>
              <a:t>: glue (Adhesives)</a:t>
            </a:r>
          </a:p>
          <a:p>
            <a:r>
              <a:rPr lang="en-US" sz="2300" b="1" dirty="0" err="1"/>
              <a:t>misc</a:t>
            </a:r>
            <a:r>
              <a:rPr lang="en-US" sz="2300" b="1" dirty="0"/>
              <a:t>: clips (Paperclips)</a:t>
            </a:r>
            <a:endParaRPr lang="en-US" sz="2300" dirty="0"/>
          </a:p>
        </p:txBody>
      </p:sp>
    </p:spTree>
    <p:extLst>
      <p:ext uri="{BB962C8B-B14F-4D97-AF65-F5344CB8AC3E}">
        <p14:creationId xmlns:p14="http://schemas.microsoft.com/office/powerpoint/2010/main" val="3691404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dirty="0"/>
              <a:t>You can directly access a particular element of the array by using square brackets:</a:t>
            </a:r>
          </a:p>
          <a:p>
            <a:pPr marL="0" indent="0">
              <a:buNone/>
            </a:pPr>
            <a:endParaRPr lang="en-US" dirty="0"/>
          </a:p>
          <a:p>
            <a:pPr marL="457200" lvl="1" indent="0">
              <a:buNone/>
            </a:pPr>
            <a:r>
              <a:rPr lang="en-US" dirty="0">
                <a:solidFill>
                  <a:srgbClr val="0070C0"/>
                </a:solidFill>
              </a:rPr>
              <a:t>echo $products</a:t>
            </a:r>
            <a:r>
              <a:rPr lang="en-US" b="1" dirty="0">
                <a:solidFill>
                  <a:srgbClr val="0070C0"/>
                </a:solidFill>
              </a:rPr>
              <a:t>['</a:t>
            </a:r>
            <a:r>
              <a:rPr lang="en-US" b="1" dirty="0" err="1">
                <a:solidFill>
                  <a:srgbClr val="0070C0"/>
                </a:solidFill>
              </a:rPr>
              <a:t>misc</a:t>
            </a:r>
            <a:r>
              <a:rPr lang="en-US" b="1" dirty="0">
                <a:solidFill>
                  <a:srgbClr val="0070C0"/>
                </a:solidFill>
              </a:rPr>
              <a:t>']['glue’];  </a:t>
            </a:r>
            <a:r>
              <a:rPr lang="en-US" dirty="0">
                <a:solidFill>
                  <a:srgbClr val="0070C0"/>
                </a:solidFill>
              </a:rPr>
              <a:t>//This outputs the value Adhesives</a:t>
            </a:r>
          </a:p>
          <a:p>
            <a:endParaRPr lang="en-US" dirty="0"/>
          </a:p>
          <a:p>
            <a:endParaRPr lang="en-US" dirty="0"/>
          </a:p>
          <a:p>
            <a:endParaRPr lang="en-US" dirty="0"/>
          </a:p>
          <a:p>
            <a:pPr>
              <a:buFont typeface="Wingdings" panose="05000000000000000000" pitchFamily="2" charset="2"/>
              <a:buChar char="Ø"/>
            </a:pPr>
            <a:r>
              <a:rPr lang="en-US" dirty="0"/>
              <a:t>You can also create numeric multidimensional arrays that are accessed directly by indexes rather than by alphanumeric identifiers. </a:t>
            </a:r>
          </a:p>
          <a:p>
            <a:pPr marL="457200" lvl="1" indent="0">
              <a:buNone/>
            </a:pPr>
            <a:r>
              <a:rPr lang="en-US" dirty="0"/>
              <a:t>See next slide</a:t>
            </a:r>
          </a:p>
        </p:txBody>
      </p:sp>
      <p:sp>
        <p:nvSpPr>
          <p:cNvPr id="2" name="Arrow: Down 1">
            <a:extLst>
              <a:ext uri="{FF2B5EF4-FFF2-40B4-BE49-F238E27FC236}">
                <a16:creationId xmlns:a16="http://schemas.microsoft.com/office/drawing/2014/main" id="{A61E46FD-FD4C-446D-BFC5-7DCB198198EF}"/>
              </a:ext>
            </a:extLst>
          </p:cNvPr>
          <p:cNvSpPr/>
          <p:nvPr/>
        </p:nvSpPr>
        <p:spPr>
          <a:xfrm rot="10800000">
            <a:off x="3643312" y="3186113"/>
            <a:ext cx="271461" cy="471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DEF1C036-9194-4991-B1A7-C49D4699C0D4}"/>
              </a:ext>
            </a:extLst>
          </p:cNvPr>
          <p:cNvSpPr/>
          <p:nvPr/>
        </p:nvSpPr>
        <p:spPr>
          <a:xfrm rot="10800000">
            <a:off x="4495800" y="3186113"/>
            <a:ext cx="271461" cy="471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5F500F7-5859-4FAF-8E55-B84A537604CE}"/>
              </a:ext>
            </a:extLst>
          </p:cNvPr>
          <p:cNvSpPr txBox="1"/>
          <p:nvPr/>
        </p:nvSpPr>
        <p:spPr>
          <a:xfrm>
            <a:off x="3857621" y="3677805"/>
            <a:ext cx="852488" cy="430887"/>
          </a:xfrm>
          <a:prstGeom prst="rect">
            <a:avLst/>
          </a:prstGeom>
          <a:noFill/>
        </p:spPr>
        <p:txBody>
          <a:bodyPr wrap="square" rtlCol="0">
            <a:spAutoFit/>
          </a:bodyPr>
          <a:lstStyle/>
          <a:p>
            <a:r>
              <a:rPr lang="en-US" sz="2200" dirty="0"/>
              <a:t>Keys</a:t>
            </a:r>
          </a:p>
        </p:txBody>
      </p:sp>
    </p:spTree>
    <p:extLst>
      <p:ext uri="{BB962C8B-B14F-4D97-AF65-F5344CB8AC3E}">
        <p14:creationId xmlns:p14="http://schemas.microsoft.com/office/powerpoint/2010/main" val="263781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$chessboard = array(</a:t>
            </a:r>
          </a:p>
          <a:p>
            <a:pPr marL="457200" lvl="1" indent="0">
              <a:buNone/>
            </a:pPr>
            <a:r>
              <a:rPr lang="en-US" dirty="0">
                <a:solidFill>
                  <a:srgbClr val="0070C0"/>
                </a:solidFill>
              </a:rPr>
              <a:t>		array('r', 'n', 'b', 'q', 'k', 'b', 'n', 'r’),</a:t>
            </a:r>
          </a:p>
          <a:p>
            <a:pPr marL="457200" lvl="1" indent="0">
              <a:buNone/>
            </a:pPr>
            <a:r>
              <a:rPr lang="en-US" dirty="0">
                <a:solidFill>
                  <a:srgbClr val="0070C0"/>
                </a:solidFill>
              </a:rPr>
              <a:t>		array('p', 'p', 'p', 'p', 'p', 'p', 'p', 'p’),</a:t>
            </a:r>
          </a:p>
          <a:p>
            <a:pPr marL="457200" lvl="1" indent="0">
              <a:buNone/>
            </a:pPr>
            <a:r>
              <a:rPr lang="en-US" dirty="0">
                <a:solidFill>
                  <a:srgbClr val="0070C0"/>
                </a:solidFill>
              </a:rPr>
              <a:t>		array(' ', ' ', ' ', ' ', ' ', ' ', ' ', ' ‘),</a:t>
            </a:r>
          </a:p>
          <a:p>
            <a:pPr marL="457200" lvl="1" indent="0">
              <a:buNone/>
            </a:pPr>
            <a:r>
              <a:rPr lang="en-US" dirty="0">
                <a:solidFill>
                  <a:srgbClr val="0070C0"/>
                </a:solidFill>
              </a:rPr>
              <a:t>		array(' ', ' ', ' ', ' ', ' ', ' ', ' ', ' ‘),</a:t>
            </a:r>
          </a:p>
          <a:p>
            <a:pPr marL="457200" lvl="1" indent="0">
              <a:buNone/>
            </a:pPr>
            <a:r>
              <a:rPr lang="en-US" dirty="0">
                <a:solidFill>
                  <a:srgbClr val="0070C0"/>
                </a:solidFill>
              </a:rPr>
              <a:t>		array(' ', ' ', ' ', ' ', ' ', ' ', ' ', ' ‘),</a:t>
            </a:r>
          </a:p>
          <a:p>
            <a:pPr marL="457200" lvl="1" indent="0">
              <a:buNone/>
            </a:pPr>
            <a:r>
              <a:rPr lang="en-US" dirty="0">
                <a:solidFill>
                  <a:srgbClr val="0070C0"/>
                </a:solidFill>
              </a:rPr>
              <a:t>		array(' ', ' ', ' ', ' ', ' ', ' ', ' ', ' ‘),</a:t>
            </a:r>
          </a:p>
          <a:p>
            <a:pPr marL="457200" lvl="1" indent="0">
              <a:buNone/>
            </a:pPr>
            <a:r>
              <a:rPr lang="en-US" dirty="0">
                <a:solidFill>
                  <a:srgbClr val="0070C0"/>
                </a:solidFill>
              </a:rPr>
              <a:t>		array('P', 'P', 'P', 'P', 'P', 'P', 'P', 'P’),</a:t>
            </a:r>
          </a:p>
          <a:p>
            <a:pPr marL="457200" lvl="1" indent="0">
              <a:buNone/>
            </a:pPr>
            <a:r>
              <a:rPr lang="en-US" dirty="0">
                <a:solidFill>
                  <a:srgbClr val="0070C0"/>
                </a:solidFill>
              </a:rPr>
              <a:t>		array('R', 'N', 'B', 'Q', 'K', 'B', 'N', 'R’)</a:t>
            </a:r>
          </a:p>
          <a:p>
            <a:pPr marL="457200" lvl="1" indent="0">
              <a:buNone/>
            </a:pPr>
            <a:r>
              <a:rPr lang="en-US" dirty="0">
                <a:solidFill>
                  <a:srgbClr val="0070C0"/>
                </a:solidFill>
              </a:rPr>
              <a:t>	);</a:t>
            </a:r>
          </a:p>
          <a:p>
            <a:pPr marL="457200" lvl="1" indent="0">
              <a:buNone/>
            </a:pPr>
            <a:r>
              <a:rPr lang="en-US" dirty="0">
                <a:solidFill>
                  <a:srgbClr val="0070C0"/>
                </a:solidFill>
              </a:rPr>
              <a:t>	…</a:t>
            </a:r>
          </a:p>
        </p:txBody>
      </p:sp>
      <p:sp>
        <p:nvSpPr>
          <p:cNvPr id="2" name="Rectangle 1">
            <a:extLst>
              <a:ext uri="{FF2B5EF4-FFF2-40B4-BE49-F238E27FC236}">
                <a16:creationId xmlns:a16="http://schemas.microsoft.com/office/drawing/2014/main" id="{41E813D2-B2D4-40A8-BDDD-C627BF314612}"/>
              </a:ext>
            </a:extLst>
          </p:cNvPr>
          <p:cNvSpPr/>
          <p:nvPr/>
        </p:nvSpPr>
        <p:spPr>
          <a:xfrm>
            <a:off x="7558087" y="2515084"/>
            <a:ext cx="4329113" cy="2862322"/>
          </a:xfrm>
          <a:prstGeom prst="rect">
            <a:avLst/>
          </a:prstGeom>
        </p:spPr>
        <p:txBody>
          <a:bodyPr wrap="square">
            <a:spAutoFit/>
          </a:bodyPr>
          <a:lstStyle/>
          <a:p>
            <a:r>
              <a:rPr lang="en-US" dirty="0">
                <a:latin typeface="MinionPro-Regular"/>
              </a:rPr>
              <a:t>Chessboard:</a:t>
            </a:r>
          </a:p>
          <a:p>
            <a:endParaRPr lang="en-US" dirty="0">
              <a:latin typeface="MinionPro-Regular"/>
            </a:endParaRPr>
          </a:p>
          <a:p>
            <a:r>
              <a:rPr lang="en-US" dirty="0">
                <a:latin typeface="MinionPro-Regular"/>
              </a:rPr>
              <a:t>In this example, the lowercase letters represent black pieces, and the uppercase white.</a:t>
            </a:r>
          </a:p>
          <a:p>
            <a:endParaRPr lang="en-US" dirty="0">
              <a:latin typeface="MinionPro-Regular"/>
            </a:endParaRPr>
          </a:p>
          <a:p>
            <a:r>
              <a:rPr lang="en-US" dirty="0">
                <a:latin typeface="MinionPro-Regular"/>
              </a:rPr>
              <a:t>The key is </a:t>
            </a:r>
            <a:r>
              <a:rPr lang="en-US" dirty="0">
                <a:latin typeface="UbuntuMono-Regular"/>
              </a:rPr>
              <a:t>r </a:t>
            </a:r>
            <a:r>
              <a:rPr lang="en-US" dirty="0">
                <a:latin typeface="MinionPro-Regular"/>
              </a:rPr>
              <a:t>= rook, </a:t>
            </a:r>
            <a:r>
              <a:rPr lang="en-US" dirty="0">
                <a:latin typeface="UbuntuMono-Regular"/>
              </a:rPr>
              <a:t>n </a:t>
            </a:r>
            <a:r>
              <a:rPr lang="en-US" dirty="0">
                <a:latin typeface="MinionPro-Regular"/>
              </a:rPr>
              <a:t>= knight, </a:t>
            </a:r>
            <a:r>
              <a:rPr lang="en-US" dirty="0">
                <a:latin typeface="UbuntuMono-Regular"/>
              </a:rPr>
              <a:t>b </a:t>
            </a:r>
            <a:r>
              <a:rPr lang="en-US" dirty="0">
                <a:latin typeface="MinionPro-Regular"/>
              </a:rPr>
              <a:t>= bishop, </a:t>
            </a:r>
          </a:p>
          <a:p>
            <a:r>
              <a:rPr lang="en-US" dirty="0">
                <a:latin typeface="UbuntuMono-Regular"/>
              </a:rPr>
              <a:t>k </a:t>
            </a:r>
            <a:r>
              <a:rPr lang="en-US" dirty="0">
                <a:latin typeface="MinionPro-Regular"/>
              </a:rPr>
              <a:t>= king, </a:t>
            </a:r>
            <a:r>
              <a:rPr lang="en-US" dirty="0">
                <a:latin typeface="UbuntuMono-Regular"/>
              </a:rPr>
              <a:t>q </a:t>
            </a:r>
            <a:r>
              <a:rPr lang="en-US" dirty="0">
                <a:latin typeface="MinionPro-Regular"/>
              </a:rPr>
              <a:t>= queen, and </a:t>
            </a:r>
            <a:r>
              <a:rPr lang="en-US" dirty="0">
                <a:latin typeface="UbuntuMono-Regular"/>
              </a:rPr>
              <a:t>p </a:t>
            </a:r>
            <a:r>
              <a:rPr lang="en-US" dirty="0">
                <a:latin typeface="MinionPro-Regular"/>
              </a:rPr>
              <a:t>= pawn</a:t>
            </a:r>
          </a:p>
          <a:p>
            <a:endParaRPr lang="en-US" dirty="0">
              <a:latin typeface="MinionPro-Regular"/>
            </a:endParaRPr>
          </a:p>
          <a:p>
            <a:endParaRPr lang="en-US" dirty="0">
              <a:latin typeface="MinionPro-Regular"/>
            </a:endParaRPr>
          </a:p>
        </p:txBody>
      </p:sp>
    </p:spTree>
    <p:extLst>
      <p:ext uri="{BB962C8B-B14F-4D97-AF65-F5344CB8AC3E}">
        <p14:creationId xmlns:p14="http://schemas.microsoft.com/office/powerpoint/2010/main" val="135038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	…</a:t>
            </a:r>
          </a:p>
          <a:p>
            <a:pPr marL="457200" lvl="1" indent="0">
              <a:buNone/>
            </a:pPr>
            <a:r>
              <a:rPr lang="en-US" dirty="0">
                <a:solidFill>
                  <a:srgbClr val="0070C0"/>
                </a:solidFill>
              </a:rPr>
              <a:t>	echo "&lt;pre&gt;";</a:t>
            </a: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($chessboard as $row)</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 ($row as $piece)</a:t>
            </a:r>
          </a:p>
          <a:p>
            <a:pPr marL="457200" lvl="1" indent="0">
              <a:buNone/>
            </a:pPr>
            <a:r>
              <a:rPr lang="en-US" dirty="0">
                <a:solidFill>
                  <a:srgbClr val="0070C0"/>
                </a:solidFill>
              </a:rPr>
              <a:t>			echo "$piece ";</a:t>
            </a:r>
          </a:p>
          <a:p>
            <a:pPr marL="457200" lvl="1" indent="0">
              <a:buNone/>
            </a:pPr>
            <a:r>
              <a:rPr lang="en-US" dirty="0">
                <a:solidFill>
                  <a:srgbClr val="0070C0"/>
                </a:solidFill>
              </a:rPr>
              <a:t>		echo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echo "&lt;/pre&gt;";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41E813D2-B2D4-40A8-BDDD-C627BF314612}"/>
              </a:ext>
            </a:extLst>
          </p:cNvPr>
          <p:cNvSpPr/>
          <p:nvPr/>
        </p:nvSpPr>
        <p:spPr>
          <a:xfrm>
            <a:off x="7243762" y="2684947"/>
            <a:ext cx="4329113" cy="2308324"/>
          </a:xfrm>
          <a:prstGeom prst="rect">
            <a:avLst/>
          </a:prstGeom>
        </p:spPr>
        <p:txBody>
          <a:bodyPr wrap="square">
            <a:spAutoFit/>
          </a:bodyPr>
          <a:lstStyle/>
          <a:p>
            <a:r>
              <a:rPr lang="en-US" dirty="0">
                <a:latin typeface="MinionPro-Regular"/>
              </a:rPr>
              <a:t>Again, a pair of nested </a:t>
            </a:r>
            <a:r>
              <a:rPr lang="en-US" dirty="0" err="1">
                <a:solidFill>
                  <a:srgbClr val="0070C0"/>
                </a:solidFill>
                <a:latin typeface="UbuntuMono-Regular"/>
              </a:rPr>
              <a:t>foreach</a:t>
            </a:r>
            <a:r>
              <a:rPr lang="en-US" dirty="0">
                <a:solidFill>
                  <a:srgbClr val="0070C0"/>
                </a:solidFill>
                <a:latin typeface="UbuntuMono-Regular"/>
              </a:rPr>
              <a:t>...as </a:t>
            </a:r>
            <a:r>
              <a:rPr lang="en-US" dirty="0">
                <a:latin typeface="MinionPro-Regular"/>
              </a:rPr>
              <a:t>loops walks through the array and displays its contents.</a:t>
            </a:r>
          </a:p>
          <a:p>
            <a:endParaRPr lang="en-US" dirty="0">
              <a:latin typeface="MinionPro-Regular"/>
            </a:endParaRPr>
          </a:p>
          <a:p>
            <a:r>
              <a:rPr lang="en-US" dirty="0">
                <a:latin typeface="MinionPro-Regular"/>
              </a:rPr>
              <a:t>The outer loop has two statements within it, so curly braces enclose them.</a:t>
            </a:r>
          </a:p>
          <a:p>
            <a:endParaRPr lang="en-US" dirty="0">
              <a:latin typeface="MinionPro-Regular"/>
            </a:endParaRPr>
          </a:p>
          <a:p>
            <a:endParaRPr lang="en-US" dirty="0">
              <a:latin typeface="MinionPro-Regular"/>
            </a:endParaRPr>
          </a:p>
        </p:txBody>
      </p:sp>
    </p:spTree>
    <p:extLst>
      <p:ext uri="{BB962C8B-B14F-4D97-AF65-F5344CB8AC3E}">
        <p14:creationId xmlns:p14="http://schemas.microsoft.com/office/powerpoint/2010/main" val="421693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2" name="Rectangle 1">
            <a:extLst>
              <a:ext uri="{FF2B5EF4-FFF2-40B4-BE49-F238E27FC236}">
                <a16:creationId xmlns:a16="http://schemas.microsoft.com/office/drawing/2014/main" id="{41E813D2-B2D4-40A8-BDDD-C627BF314612}"/>
              </a:ext>
            </a:extLst>
          </p:cNvPr>
          <p:cNvSpPr/>
          <p:nvPr/>
        </p:nvSpPr>
        <p:spPr>
          <a:xfrm>
            <a:off x="838200" y="1846534"/>
            <a:ext cx="10634663" cy="4524315"/>
          </a:xfrm>
          <a:prstGeom prst="rect">
            <a:avLst/>
          </a:prstGeom>
        </p:spPr>
        <p:txBody>
          <a:bodyPr wrap="square">
            <a:spAutoFit/>
          </a:bodyPr>
          <a:lstStyle/>
          <a:p>
            <a:r>
              <a:rPr lang="en-US" sz="2200" dirty="0"/>
              <a:t>The &lt;pre&gt; and &lt;/pre&gt; tags ensure that the output displays correctly, like this:</a:t>
            </a:r>
          </a:p>
          <a:p>
            <a:endParaRPr lang="en-US" dirty="0"/>
          </a:p>
          <a:p>
            <a:pPr lvl="1"/>
            <a:r>
              <a:rPr lang="pt-BR" sz="2000" b="1" dirty="0"/>
              <a:t>r n b q k b n r</a:t>
            </a:r>
          </a:p>
          <a:p>
            <a:pPr lvl="1"/>
            <a:r>
              <a:rPr lang="en-US" sz="2000" b="1" dirty="0"/>
              <a:t>p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endParaRPr lang="en-US" sz="2000" b="1" dirty="0"/>
          </a:p>
          <a:p>
            <a:pPr lvl="1"/>
            <a:r>
              <a:rPr lang="en-US" sz="2000" b="1" dirty="0"/>
              <a:t>P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endParaRPr lang="en-US" sz="2000" b="1" dirty="0"/>
          </a:p>
          <a:p>
            <a:pPr lvl="1"/>
            <a:r>
              <a:rPr lang="pt-BR" sz="2000" b="1" dirty="0"/>
              <a:t>R N B Q K B N R</a:t>
            </a:r>
          </a:p>
          <a:p>
            <a:endParaRPr lang="pt-BR" b="1" dirty="0"/>
          </a:p>
          <a:p>
            <a:endParaRPr lang="pt-BR" b="1" dirty="0"/>
          </a:p>
          <a:p>
            <a:r>
              <a:rPr lang="en-US" sz="2200" dirty="0"/>
              <a:t>You can also directly access any element within this array by using square brackets:</a:t>
            </a:r>
          </a:p>
          <a:p>
            <a:endParaRPr lang="en-US" sz="2200" dirty="0"/>
          </a:p>
          <a:p>
            <a:pPr lvl="1"/>
            <a:r>
              <a:rPr lang="en-US" sz="2200" dirty="0">
                <a:solidFill>
                  <a:srgbClr val="0070C0"/>
                </a:solidFill>
              </a:rPr>
              <a:t>echo $chessboard[7][3];</a:t>
            </a:r>
          </a:p>
          <a:p>
            <a:endParaRPr lang="en-US" sz="2200" dirty="0"/>
          </a:p>
          <a:p>
            <a:pPr lvl="1"/>
            <a:r>
              <a:rPr lang="en-US" sz="2200" dirty="0"/>
              <a:t>This statement outputs the uppercase letter Q, the eighth element down and the fourth along (remembering that array indexes start at 0, not 1).</a:t>
            </a:r>
            <a:endParaRPr lang="en-US" sz="2200" dirty="0">
              <a:latin typeface="MinionPro-Regular"/>
            </a:endParaRPr>
          </a:p>
        </p:txBody>
      </p:sp>
    </p:spTree>
    <p:extLst>
      <p:ext uri="{BB962C8B-B14F-4D97-AF65-F5344CB8AC3E}">
        <p14:creationId xmlns:p14="http://schemas.microsoft.com/office/powerpoint/2010/main" val="2043792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You’ve already seen the </a:t>
            </a:r>
            <a:r>
              <a:rPr lang="en-US" dirty="0">
                <a:solidFill>
                  <a:srgbClr val="0070C0"/>
                </a:solidFill>
              </a:rPr>
              <a:t>list</a:t>
            </a:r>
            <a:r>
              <a:rPr lang="en-US" dirty="0"/>
              <a:t> and </a:t>
            </a:r>
            <a:r>
              <a:rPr lang="en-US" dirty="0">
                <a:solidFill>
                  <a:srgbClr val="0070C0"/>
                </a:solidFill>
              </a:rPr>
              <a:t>each</a:t>
            </a:r>
            <a:r>
              <a:rPr lang="en-US" dirty="0"/>
              <a:t> functions, but PHP comes with numerous other functions for handling arrays. </a:t>
            </a:r>
          </a:p>
          <a:p>
            <a:endParaRPr lang="en-US" dirty="0"/>
          </a:p>
          <a:p>
            <a:pPr marL="0" indent="0">
              <a:buNone/>
            </a:pPr>
            <a:r>
              <a:rPr lang="en-US" dirty="0"/>
              <a:t>Let’s see some of the most common…</a:t>
            </a:r>
          </a:p>
          <a:p>
            <a:endParaRPr lang="en-US" dirty="0"/>
          </a:p>
          <a:p>
            <a:endParaRPr lang="en-US" dirty="0"/>
          </a:p>
        </p:txBody>
      </p:sp>
    </p:spTree>
    <p:extLst>
      <p:ext uri="{BB962C8B-B14F-4D97-AF65-F5344CB8AC3E}">
        <p14:creationId xmlns:p14="http://schemas.microsoft.com/office/powerpoint/2010/main" val="2569204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b="1" dirty="0" err="1">
                <a:solidFill>
                  <a:srgbClr val="0070C0"/>
                </a:solidFill>
              </a:rPr>
              <a:t>is_array</a:t>
            </a:r>
            <a:endParaRPr lang="en-US" b="1" dirty="0">
              <a:solidFill>
                <a:srgbClr val="0070C0"/>
              </a:solidFill>
            </a:endParaRPr>
          </a:p>
          <a:p>
            <a:r>
              <a:rPr lang="en-US" dirty="0"/>
              <a:t>Arrays and variables share the same namespace. </a:t>
            </a:r>
          </a:p>
          <a:p>
            <a:pPr marL="457200" lvl="1" indent="0">
              <a:buNone/>
            </a:pPr>
            <a:r>
              <a:rPr lang="en-US" dirty="0"/>
              <a:t>This means that you cannot have a string variable called </a:t>
            </a:r>
            <a:r>
              <a:rPr lang="en-US" dirty="0">
                <a:solidFill>
                  <a:srgbClr val="0070C0"/>
                </a:solidFill>
              </a:rPr>
              <a:t>$</a:t>
            </a:r>
            <a:r>
              <a:rPr lang="en-US" dirty="0" err="1">
                <a:solidFill>
                  <a:srgbClr val="0070C0"/>
                </a:solidFill>
              </a:rPr>
              <a:t>fred</a:t>
            </a:r>
            <a:r>
              <a:rPr lang="en-US" dirty="0">
                <a:solidFill>
                  <a:srgbClr val="0070C0"/>
                </a:solidFill>
              </a:rPr>
              <a:t> </a:t>
            </a:r>
            <a:r>
              <a:rPr lang="en-US" dirty="0"/>
              <a:t>and an array also called </a:t>
            </a:r>
            <a:r>
              <a:rPr lang="en-US" dirty="0">
                <a:solidFill>
                  <a:srgbClr val="0070C0"/>
                </a:solidFill>
              </a:rPr>
              <a:t>$</a:t>
            </a:r>
            <a:r>
              <a:rPr lang="en-US" dirty="0" err="1">
                <a:solidFill>
                  <a:srgbClr val="0070C0"/>
                </a:solidFill>
              </a:rPr>
              <a:t>fred</a:t>
            </a:r>
            <a:r>
              <a:rPr lang="en-US" dirty="0"/>
              <a:t>. </a:t>
            </a:r>
          </a:p>
          <a:p>
            <a:endParaRPr lang="en-US" dirty="0"/>
          </a:p>
          <a:p>
            <a:r>
              <a:rPr lang="en-US" dirty="0"/>
              <a:t>If you’re in doubt and your code needs to check whether a variable is an array, you can use the </a:t>
            </a:r>
            <a:r>
              <a:rPr lang="en-US" dirty="0" err="1">
                <a:solidFill>
                  <a:srgbClr val="0070C0"/>
                </a:solidFill>
              </a:rPr>
              <a:t>is_array</a:t>
            </a:r>
            <a:r>
              <a:rPr lang="en-US" dirty="0">
                <a:solidFill>
                  <a:srgbClr val="0070C0"/>
                </a:solidFill>
              </a:rPr>
              <a:t> </a:t>
            </a:r>
            <a:r>
              <a:rPr lang="en-US" dirty="0"/>
              <a:t>function, like this:</a:t>
            </a:r>
          </a:p>
          <a:p>
            <a:endParaRPr lang="en-US" dirty="0"/>
          </a:p>
          <a:p>
            <a:pPr marL="457200" lvl="1" indent="0">
              <a:buNone/>
            </a:pPr>
            <a:r>
              <a:rPr lang="en-US" dirty="0">
                <a:solidFill>
                  <a:srgbClr val="0070C0"/>
                </a:solidFill>
              </a:rPr>
              <a:t>echo (</a:t>
            </a:r>
            <a:r>
              <a:rPr lang="en-US" b="1" dirty="0" err="1">
                <a:solidFill>
                  <a:srgbClr val="0070C0"/>
                </a:solidFill>
              </a:rPr>
              <a:t>is_array</a:t>
            </a:r>
            <a:r>
              <a:rPr lang="en-US" b="1" dirty="0">
                <a:solidFill>
                  <a:srgbClr val="0070C0"/>
                </a:solidFill>
              </a:rPr>
              <a:t>($</a:t>
            </a:r>
            <a:r>
              <a:rPr lang="en-US" b="1" dirty="0" err="1">
                <a:solidFill>
                  <a:srgbClr val="0070C0"/>
                </a:solidFill>
              </a:rPr>
              <a:t>fred</a:t>
            </a:r>
            <a:r>
              <a:rPr lang="en-US" b="1" dirty="0">
                <a:solidFill>
                  <a:srgbClr val="0070C0"/>
                </a:solidFill>
              </a:rPr>
              <a:t>)</a:t>
            </a:r>
            <a:r>
              <a:rPr lang="en-US" dirty="0">
                <a:solidFill>
                  <a:srgbClr val="0070C0"/>
                </a:solidFill>
              </a:rPr>
              <a:t>) ? "Is an array" : "Is not an array";</a:t>
            </a:r>
          </a:p>
          <a:p>
            <a:endParaRPr lang="en-US" dirty="0"/>
          </a:p>
          <a:p>
            <a:pPr lvl="1">
              <a:buFont typeface="Courier New" panose="02070309020205020404" pitchFamily="49" charset="0"/>
              <a:buChar char="o"/>
            </a:pPr>
            <a:r>
              <a:rPr lang="en-US" dirty="0"/>
              <a:t>Note that if </a:t>
            </a:r>
            <a:r>
              <a:rPr lang="en-US" dirty="0">
                <a:solidFill>
                  <a:srgbClr val="0070C0"/>
                </a:solidFill>
              </a:rPr>
              <a:t>$</a:t>
            </a:r>
            <a:r>
              <a:rPr lang="en-US" dirty="0" err="1">
                <a:solidFill>
                  <a:srgbClr val="0070C0"/>
                </a:solidFill>
              </a:rPr>
              <a:t>fred</a:t>
            </a:r>
            <a:r>
              <a:rPr lang="en-US" dirty="0">
                <a:solidFill>
                  <a:srgbClr val="0070C0"/>
                </a:solidFill>
              </a:rPr>
              <a:t> </a:t>
            </a:r>
            <a:r>
              <a:rPr lang="en-US" dirty="0"/>
              <a:t>has not yet been assigned a value, an </a:t>
            </a:r>
            <a:r>
              <a:rPr lang="en-US" i="1" dirty="0"/>
              <a:t>Undefined variable </a:t>
            </a:r>
            <a:r>
              <a:rPr lang="en-US" dirty="0"/>
              <a:t>message will be generated.</a:t>
            </a:r>
          </a:p>
          <a:p>
            <a:endParaRPr lang="en-US" dirty="0"/>
          </a:p>
          <a:p>
            <a:endParaRPr lang="en-US" dirty="0"/>
          </a:p>
        </p:txBody>
      </p:sp>
    </p:spTree>
    <p:extLst>
      <p:ext uri="{BB962C8B-B14F-4D97-AF65-F5344CB8AC3E}">
        <p14:creationId xmlns:p14="http://schemas.microsoft.com/office/powerpoint/2010/main" val="179259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a:bodyPr>
          <a:lstStyle/>
          <a:p>
            <a:pPr marL="0" indent="0">
              <a:buNone/>
            </a:pPr>
            <a:r>
              <a:rPr lang="en-US" b="1" dirty="0">
                <a:solidFill>
                  <a:srgbClr val="0070C0"/>
                </a:solidFill>
              </a:rPr>
              <a:t>count</a:t>
            </a:r>
          </a:p>
          <a:p>
            <a:r>
              <a:rPr lang="en-US" dirty="0"/>
              <a:t>To count all the elements in the </a:t>
            </a:r>
            <a:r>
              <a:rPr lang="en-US" u="sng" dirty="0"/>
              <a:t>top level of an array</a:t>
            </a:r>
            <a:r>
              <a:rPr lang="en-US" dirty="0"/>
              <a:t>, use a command such as this:</a:t>
            </a:r>
          </a:p>
          <a:p>
            <a:endParaRPr lang="en-US" sz="400" dirty="0"/>
          </a:p>
          <a:p>
            <a:pPr marL="457200" lvl="1" indent="0">
              <a:buNone/>
            </a:pPr>
            <a:r>
              <a:rPr lang="en-US" dirty="0">
                <a:solidFill>
                  <a:srgbClr val="0070C0"/>
                </a:solidFill>
              </a:rPr>
              <a:t>echo </a:t>
            </a:r>
            <a:r>
              <a:rPr lang="en-US" b="1" dirty="0">
                <a:solidFill>
                  <a:srgbClr val="0070C0"/>
                </a:solidFill>
              </a:rPr>
              <a:t>count($</a:t>
            </a:r>
            <a:r>
              <a:rPr lang="en-US" b="1" dirty="0" err="1">
                <a:solidFill>
                  <a:srgbClr val="0070C0"/>
                </a:solidFill>
              </a:rPr>
              <a:t>fred</a:t>
            </a:r>
            <a:r>
              <a:rPr lang="en-US" b="1" dirty="0">
                <a:solidFill>
                  <a:srgbClr val="0070C0"/>
                </a:solidFill>
              </a:rPr>
              <a:t>)</a:t>
            </a:r>
            <a:r>
              <a:rPr lang="en-US" dirty="0">
                <a:solidFill>
                  <a:srgbClr val="0070C0"/>
                </a:solidFill>
              </a:rPr>
              <a:t>;</a:t>
            </a:r>
          </a:p>
          <a:p>
            <a:endParaRPr lang="en-US" dirty="0"/>
          </a:p>
          <a:p>
            <a:r>
              <a:rPr lang="en-US" dirty="0"/>
              <a:t>Should you wish to know how many elements there are altogether in a </a:t>
            </a:r>
            <a:r>
              <a:rPr lang="en-US" u="sng" dirty="0"/>
              <a:t>multidimensional array</a:t>
            </a:r>
            <a:r>
              <a:rPr lang="en-US" dirty="0"/>
              <a:t>, you can use a statement such as the following:</a:t>
            </a:r>
          </a:p>
          <a:p>
            <a:endParaRPr lang="en-US" sz="400" dirty="0"/>
          </a:p>
          <a:p>
            <a:pPr marL="457200" lvl="1" indent="0">
              <a:buNone/>
            </a:pPr>
            <a:r>
              <a:rPr lang="en-US" dirty="0">
                <a:solidFill>
                  <a:srgbClr val="0070C0"/>
                </a:solidFill>
              </a:rPr>
              <a:t>echo </a:t>
            </a:r>
            <a:r>
              <a:rPr lang="en-US" b="1" dirty="0">
                <a:solidFill>
                  <a:srgbClr val="0070C0"/>
                </a:solidFill>
              </a:rPr>
              <a:t>count($</a:t>
            </a:r>
            <a:r>
              <a:rPr lang="en-US" b="1" dirty="0" err="1">
                <a:solidFill>
                  <a:srgbClr val="0070C0"/>
                </a:solidFill>
              </a:rPr>
              <a:t>fred</a:t>
            </a:r>
            <a:r>
              <a:rPr lang="en-US" b="1" dirty="0">
                <a:solidFill>
                  <a:srgbClr val="0070C0"/>
                </a:solidFill>
              </a:rPr>
              <a:t>, 1);</a:t>
            </a:r>
          </a:p>
          <a:p>
            <a:endParaRPr lang="en-US" dirty="0"/>
          </a:p>
          <a:p>
            <a:r>
              <a:rPr lang="en-US" dirty="0"/>
              <a:t>The second parameter is optional and sets the mode to use. </a:t>
            </a:r>
          </a:p>
          <a:p>
            <a:pPr lvl="1">
              <a:buFont typeface="Calibri" panose="020F0502020204030204" pitchFamily="34" charset="0"/>
              <a:buChar char="−"/>
            </a:pPr>
            <a:r>
              <a:rPr lang="en-US" dirty="0"/>
              <a:t>0 to limit counting to only the top level</a:t>
            </a:r>
          </a:p>
          <a:p>
            <a:pPr lvl="1">
              <a:buFont typeface="Calibri" panose="020F0502020204030204" pitchFamily="34" charset="0"/>
              <a:buChar char="−"/>
            </a:pPr>
            <a:r>
              <a:rPr lang="en-US" dirty="0"/>
              <a:t>1 to force recursive counting of all subarray elements too</a:t>
            </a:r>
            <a:endParaRPr lang="en-US" dirty="0">
              <a:solidFill>
                <a:srgbClr val="0070C0"/>
              </a:solidFill>
            </a:endParaRPr>
          </a:p>
        </p:txBody>
      </p:sp>
    </p:spTree>
    <p:extLst>
      <p:ext uri="{BB962C8B-B14F-4D97-AF65-F5344CB8AC3E}">
        <p14:creationId xmlns:p14="http://schemas.microsoft.com/office/powerpoint/2010/main" val="238347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r>
              <a:rPr lang="en-US" dirty="0"/>
              <a:t>When PHP encounters a </a:t>
            </a:r>
            <a:r>
              <a:rPr lang="en-US" b="1" dirty="0" err="1">
                <a:solidFill>
                  <a:srgbClr val="0070C0"/>
                </a:solidFill>
              </a:rPr>
              <a:t>foreach</a:t>
            </a:r>
            <a:r>
              <a:rPr lang="en-US" dirty="0"/>
              <a:t> statement:</a:t>
            </a:r>
          </a:p>
          <a:p>
            <a:endParaRPr lang="en-US" dirty="0"/>
          </a:p>
          <a:p>
            <a:pPr marL="514350" indent="-514350">
              <a:buFont typeface="+mj-lt"/>
              <a:buAutoNum type="arabicPeriod"/>
            </a:pPr>
            <a:r>
              <a:rPr lang="en-US" dirty="0"/>
              <a:t>It takes the first item of the array and places it in the variable following the </a:t>
            </a:r>
            <a:r>
              <a:rPr lang="en-US" b="1" dirty="0">
                <a:solidFill>
                  <a:srgbClr val="0070C0"/>
                </a:solidFill>
              </a:rPr>
              <a:t>as</a:t>
            </a:r>
            <a:r>
              <a:rPr lang="en-US" dirty="0"/>
              <a:t> keyword</a:t>
            </a:r>
          </a:p>
          <a:p>
            <a:pPr marL="514350" indent="-514350">
              <a:buFont typeface="+mj-lt"/>
              <a:buAutoNum type="arabicPeriod"/>
            </a:pPr>
            <a:endParaRPr lang="en-US" dirty="0"/>
          </a:p>
          <a:p>
            <a:pPr marL="514350" indent="-514350">
              <a:buFont typeface="+mj-lt"/>
              <a:buAutoNum type="arabicPeriod"/>
            </a:pPr>
            <a:r>
              <a:rPr lang="en-US" dirty="0"/>
              <a:t>Then each time control flow returns to the </a:t>
            </a:r>
            <a:r>
              <a:rPr lang="en-US" b="1" dirty="0" err="1">
                <a:solidFill>
                  <a:srgbClr val="0070C0"/>
                </a:solidFill>
              </a:rPr>
              <a:t>foreach</a:t>
            </a:r>
            <a:r>
              <a:rPr lang="en-US" dirty="0"/>
              <a:t>, the next array element is placed in the </a:t>
            </a:r>
            <a:r>
              <a:rPr lang="en-US" b="1" dirty="0">
                <a:solidFill>
                  <a:srgbClr val="0070C0"/>
                </a:solidFill>
              </a:rPr>
              <a:t>as</a:t>
            </a:r>
            <a:r>
              <a:rPr lang="en-US" dirty="0"/>
              <a:t> keyword</a:t>
            </a:r>
          </a:p>
          <a:p>
            <a:endParaRPr lang="en-US" dirty="0"/>
          </a:p>
        </p:txBody>
      </p:sp>
    </p:spTree>
    <p:extLst>
      <p:ext uri="{BB962C8B-B14F-4D97-AF65-F5344CB8AC3E}">
        <p14:creationId xmlns:p14="http://schemas.microsoft.com/office/powerpoint/2010/main" val="1623797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b="1" dirty="0">
                <a:solidFill>
                  <a:srgbClr val="0070C0"/>
                </a:solidFill>
              </a:rPr>
              <a:t>sort</a:t>
            </a:r>
          </a:p>
          <a:p>
            <a:r>
              <a:rPr lang="en-US" dirty="0"/>
              <a:t>Sorting is so common that PHP provides a built-in function. In its simplest form, you would use it like this:</a:t>
            </a:r>
          </a:p>
          <a:p>
            <a:endParaRPr lang="en-US" sz="400" dirty="0"/>
          </a:p>
          <a:p>
            <a:pPr marL="457200" lvl="1" indent="0">
              <a:buNone/>
            </a:pPr>
            <a:r>
              <a:rPr lang="en-US" b="1" dirty="0">
                <a:solidFill>
                  <a:srgbClr val="0070C0"/>
                </a:solidFill>
              </a:rPr>
              <a:t>sort($</a:t>
            </a:r>
            <a:r>
              <a:rPr lang="en-US" b="1" dirty="0" err="1">
                <a:solidFill>
                  <a:srgbClr val="0070C0"/>
                </a:solidFill>
              </a:rPr>
              <a:t>fred</a:t>
            </a:r>
            <a:r>
              <a:rPr lang="en-US" b="1" dirty="0">
                <a:solidFill>
                  <a:srgbClr val="0070C0"/>
                </a:solidFill>
              </a:rPr>
              <a:t>);</a:t>
            </a:r>
          </a:p>
          <a:p>
            <a:endParaRPr lang="en-US" dirty="0"/>
          </a:p>
          <a:p>
            <a:r>
              <a:rPr lang="en-US" dirty="0"/>
              <a:t>Unlike some other functions, sort will act directly on the supplied array rather than returning a new array of sorted elements. </a:t>
            </a:r>
          </a:p>
          <a:p>
            <a:pPr lvl="1">
              <a:buFont typeface="Courier New" panose="02070309020205020404" pitchFamily="49" charset="0"/>
              <a:buChar char="o"/>
            </a:pPr>
            <a:r>
              <a:rPr lang="en-US" dirty="0"/>
              <a:t>Instead, it returns </a:t>
            </a:r>
            <a:r>
              <a:rPr lang="en-US" dirty="0">
                <a:solidFill>
                  <a:srgbClr val="0070C0"/>
                </a:solidFill>
              </a:rPr>
              <a:t>TRUE</a:t>
            </a:r>
            <a:r>
              <a:rPr lang="en-US" dirty="0"/>
              <a:t> on success and </a:t>
            </a:r>
            <a:r>
              <a:rPr lang="en-US" dirty="0">
                <a:solidFill>
                  <a:srgbClr val="0070C0"/>
                </a:solidFill>
              </a:rPr>
              <a:t>FALSE</a:t>
            </a:r>
            <a:r>
              <a:rPr lang="en-US" dirty="0"/>
              <a:t> on error and also supports a </a:t>
            </a:r>
            <a:r>
              <a:rPr lang="en-US" u="sng" dirty="0"/>
              <a:t>few flags</a:t>
            </a:r>
            <a:r>
              <a:rPr lang="en-US" dirty="0"/>
              <a:t>, but the main two that you might wish to use force sorting to be made either numerically or as strings, like this:</a:t>
            </a:r>
          </a:p>
          <a:p>
            <a:endParaRPr lang="en-US" sz="400" dirty="0"/>
          </a:p>
          <a:p>
            <a:pPr marL="457200" lvl="1" indent="0">
              <a:buNone/>
            </a:pPr>
            <a:r>
              <a:rPr lang="en-US" dirty="0">
                <a:solidFill>
                  <a:srgbClr val="0070C0"/>
                </a:solidFill>
              </a:rPr>
              <a:t>sort($</a:t>
            </a:r>
            <a:r>
              <a:rPr lang="en-US" dirty="0" err="1">
                <a:solidFill>
                  <a:srgbClr val="0070C0"/>
                </a:solidFill>
              </a:rPr>
              <a:t>fred</a:t>
            </a:r>
            <a:r>
              <a:rPr lang="en-US" dirty="0">
                <a:solidFill>
                  <a:srgbClr val="0070C0"/>
                </a:solidFill>
              </a:rPr>
              <a:t>, </a:t>
            </a:r>
            <a:r>
              <a:rPr lang="en-US" b="1" dirty="0">
                <a:solidFill>
                  <a:srgbClr val="0070C0"/>
                </a:solidFill>
              </a:rPr>
              <a:t>SORT_NUMERIC</a:t>
            </a:r>
            <a:r>
              <a:rPr lang="en-US" dirty="0">
                <a:solidFill>
                  <a:srgbClr val="0070C0"/>
                </a:solidFill>
              </a:rPr>
              <a:t>);</a:t>
            </a:r>
          </a:p>
          <a:p>
            <a:pPr marL="457200" lvl="1" indent="0">
              <a:buNone/>
            </a:pPr>
            <a:r>
              <a:rPr lang="en-US" dirty="0">
                <a:solidFill>
                  <a:srgbClr val="0070C0"/>
                </a:solidFill>
              </a:rPr>
              <a:t>sort($</a:t>
            </a:r>
            <a:r>
              <a:rPr lang="en-US" dirty="0" err="1">
                <a:solidFill>
                  <a:srgbClr val="0070C0"/>
                </a:solidFill>
              </a:rPr>
              <a:t>fred</a:t>
            </a:r>
            <a:r>
              <a:rPr lang="en-US" dirty="0">
                <a:solidFill>
                  <a:srgbClr val="0070C0"/>
                </a:solidFill>
              </a:rPr>
              <a:t>, </a:t>
            </a:r>
            <a:r>
              <a:rPr lang="en-US" b="1" dirty="0">
                <a:solidFill>
                  <a:srgbClr val="0070C0"/>
                </a:solidFill>
              </a:rPr>
              <a:t>SORT_STRING</a:t>
            </a:r>
            <a:r>
              <a:rPr lang="en-US" dirty="0">
                <a:solidFill>
                  <a:srgbClr val="0070C0"/>
                </a:solidFill>
              </a:rPr>
              <a:t>);</a:t>
            </a:r>
          </a:p>
          <a:p>
            <a:endParaRPr lang="en-US" dirty="0"/>
          </a:p>
        </p:txBody>
      </p:sp>
    </p:spTree>
    <p:extLst>
      <p:ext uri="{BB962C8B-B14F-4D97-AF65-F5344CB8AC3E}">
        <p14:creationId xmlns:p14="http://schemas.microsoft.com/office/powerpoint/2010/main" val="149670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You can also sort an array in reverse order using the </a:t>
            </a:r>
            <a:r>
              <a:rPr lang="en-US" dirty="0" err="1"/>
              <a:t>rsort</a:t>
            </a:r>
            <a:r>
              <a:rPr lang="en-US" dirty="0"/>
              <a:t> function, like this:</a:t>
            </a:r>
          </a:p>
          <a:p>
            <a:endParaRPr lang="en-US" dirty="0"/>
          </a:p>
          <a:p>
            <a:pPr marL="457200" lvl="1" indent="0">
              <a:buNone/>
            </a:pPr>
            <a:r>
              <a:rPr lang="en-US" b="1" dirty="0" err="1">
                <a:solidFill>
                  <a:srgbClr val="0070C0"/>
                </a:solidFill>
              </a:rPr>
              <a:t>rsort</a:t>
            </a:r>
            <a:r>
              <a:rPr lang="en-US" dirty="0">
                <a:solidFill>
                  <a:srgbClr val="0070C0"/>
                </a:solidFill>
              </a:rPr>
              <a:t>($</a:t>
            </a:r>
            <a:r>
              <a:rPr lang="en-US" dirty="0" err="1">
                <a:solidFill>
                  <a:srgbClr val="0070C0"/>
                </a:solidFill>
              </a:rPr>
              <a:t>fred</a:t>
            </a:r>
            <a:r>
              <a:rPr lang="en-US" dirty="0">
                <a:solidFill>
                  <a:srgbClr val="0070C0"/>
                </a:solidFill>
              </a:rPr>
              <a:t>, SORT_NUMERIC);</a:t>
            </a:r>
          </a:p>
          <a:p>
            <a:pPr marL="457200" lvl="1" indent="0">
              <a:buNone/>
            </a:pPr>
            <a:r>
              <a:rPr lang="en-US" b="1" dirty="0" err="1">
                <a:solidFill>
                  <a:srgbClr val="0070C0"/>
                </a:solidFill>
              </a:rPr>
              <a:t>rsort</a:t>
            </a:r>
            <a:r>
              <a:rPr lang="en-US" dirty="0">
                <a:solidFill>
                  <a:srgbClr val="0070C0"/>
                </a:solidFill>
              </a:rPr>
              <a:t>($</a:t>
            </a:r>
            <a:r>
              <a:rPr lang="en-US" dirty="0" err="1">
                <a:solidFill>
                  <a:srgbClr val="0070C0"/>
                </a:solidFill>
              </a:rPr>
              <a:t>fred</a:t>
            </a:r>
            <a:r>
              <a:rPr lang="en-US" dirty="0">
                <a:solidFill>
                  <a:srgbClr val="0070C0"/>
                </a:solidFill>
              </a:rPr>
              <a:t>, SORT_STRING);</a:t>
            </a:r>
          </a:p>
          <a:p>
            <a:endParaRPr lang="en-US" dirty="0"/>
          </a:p>
        </p:txBody>
      </p:sp>
    </p:spTree>
    <p:extLst>
      <p:ext uri="{BB962C8B-B14F-4D97-AF65-F5344CB8AC3E}">
        <p14:creationId xmlns:p14="http://schemas.microsoft.com/office/powerpoint/2010/main" val="541649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b="1" dirty="0">
                <a:solidFill>
                  <a:srgbClr val="0070C0"/>
                </a:solidFill>
              </a:rPr>
              <a:t>shuffle</a:t>
            </a:r>
          </a:p>
          <a:p>
            <a:r>
              <a:rPr lang="en-US" dirty="0"/>
              <a:t>There may be times when you need the elements of an array to be put in random order, such as when you’re creating a game of playing cards:</a:t>
            </a:r>
          </a:p>
          <a:p>
            <a:endParaRPr lang="en-US" dirty="0"/>
          </a:p>
          <a:p>
            <a:pPr marL="457200" lvl="1" indent="0">
              <a:buNone/>
            </a:pPr>
            <a:r>
              <a:rPr lang="en-US" b="1" dirty="0">
                <a:solidFill>
                  <a:srgbClr val="0070C0"/>
                </a:solidFill>
              </a:rPr>
              <a:t>shuffle($cards);</a:t>
            </a:r>
          </a:p>
          <a:p>
            <a:endParaRPr lang="en-US" dirty="0"/>
          </a:p>
          <a:p>
            <a:r>
              <a:rPr lang="en-US" dirty="0"/>
              <a:t>Like sort, shuffle acts directly on the supplied array and returns </a:t>
            </a:r>
            <a:r>
              <a:rPr lang="en-US" dirty="0">
                <a:solidFill>
                  <a:srgbClr val="0070C0"/>
                </a:solidFill>
              </a:rPr>
              <a:t>TRUE</a:t>
            </a:r>
            <a:r>
              <a:rPr lang="en-US" dirty="0"/>
              <a:t> on success or </a:t>
            </a:r>
            <a:r>
              <a:rPr lang="en-US" dirty="0">
                <a:solidFill>
                  <a:srgbClr val="0070C0"/>
                </a:solidFill>
              </a:rPr>
              <a:t>FALSE</a:t>
            </a:r>
            <a:r>
              <a:rPr lang="en-US" dirty="0"/>
              <a:t> on error.</a:t>
            </a:r>
            <a:endParaRPr lang="en-US" dirty="0">
              <a:solidFill>
                <a:srgbClr val="0070C0"/>
              </a:solidFill>
            </a:endParaRPr>
          </a:p>
        </p:txBody>
      </p:sp>
    </p:spTree>
    <p:extLst>
      <p:ext uri="{BB962C8B-B14F-4D97-AF65-F5344CB8AC3E}">
        <p14:creationId xmlns:p14="http://schemas.microsoft.com/office/powerpoint/2010/main" val="1443197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pPr marL="0" indent="0">
              <a:buNone/>
            </a:pPr>
            <a:r>
              <a:rPr lang="en-US" b="1" dirty="0">
                <a:solidFill>
                  <a:srgbClr val="0070C0"/>
                </a:solidFill>
              </a:rPr>
              <a:t>explode</a:t>
            </a:r>
          </a:p>
          <a:p>
            <a:r>
              <a:rPr lang="en-US" dirty="0"/>
              <a:t>This is a very useful function with which you can take a string containing several items separated by a single character (or string of characters) and then place each of these items into an array. </a:t>
            </a:r>
          </a:p>
          <a:p>
            <a:pPr lvl="1">
              <a:buFont typeface="Courier New" panose="02070309020205020404" pitchFamily="49" charset="0"/>
              <a:buChar char="o"/>
            </a:pPr>
            <a:r>
              <a:rPr lang="en-US" dirty="0"/>
              <a:t>One handy example is to split up a sentence into an array containing all its words</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a:t>
            </a:r>
            <a:r>
              <a:rPr lang="en-US" b="1" dirty="0">
                <a:solidFill>
                  <a:srgbClr val="0070C0"/>
                </a:solidFill>
              </a:rPr>
              <a:t>explode</a:t>
            </a:r>
            <a:r>
              <a:rPr lang="en-US" dirty="0">
                <a:solidFill>
                  <a:srgbClr val="0070C0"/>
                </a:solidFill>
              </a:rPr>
              <a:t>(' ', "This is a sentence with seven words");</a:t>
            </a:r>
          </a:p>
          <a:p>
            <a:pPr marL="457200" lvl="1" indent="0">
              <a:buNone/>
            </a:pPr>
            <a:r>
              <a:rPr lang="en-US" dirty="0">
                <a:solidFill>
                  <a:srgbClr val="0070C0"/>
                </a:solidFill>
              </a:rPr>
              <a:t>	</a:t>
            </a:r>
            <a:r>
              <a:rPr lang="en-US" dirty="0" err="1">
                <a:solidFill>
                  <a:srgbClr val="0070C0"/>
                </a:solidFill>
              </a:rPr>
              <a:t>print_r</a:t>
            </a:r>
            <a:r>
              <a:rPr lang="en-US" dirty="0">
                <a:solidFill>
                  <a:srgbClr val="0070C0"/>
                </a:solidFill>
              </a:rPr>
              <a:t>($temp);</a:t>
            </a:r>
          </a:p>
          <a:p>
            <a:pPr marL="457200" lvl="1" indent="0">
              <a:buNone/>
            </a:pP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t>The first parameter, the delimiter, need not be a space or even a single character.</a:t>
            </a:r>
          </a:p>
        </p:txBody>
      </p:sp>
      <p:cxnSp>
        <p:nvCxnSpPr>
          <p:cNvPr id="3" name="Straight Arrow Connector 2">
            <a:extLst>
              <a:ext uri="{FF2B5EF4-FFF2-40B4-BE49-F238E27FC236}">
                <a16:creationId xmlns:a16="http://schemas.microsoft.com/office/drawing/2014/main" id="{3D327FB8-C41C-42CD-B79C-3F353BCD06AE}"/>
              </a:ext>
            </a:extLst>
          </p:cNvPr>
          <p:cNvCxnSpPr/>
          <p:nvPr/>
        </p:nvCxnSpPr>
        <p:spPr>
          <a:xfrm flipV="1">
            <a:off x="4107544" y="4833258"/>
            <a:ext cx="0" cy="9579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68959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dirty="0"/>
              <a:t>The output from the previous example (on single line in a browser):</a:t>
            </a:r>
          </a:p>
          <a:p>
            <a:pPr marL="0" indent="0">
              <a:buNone/>
            </a:pPr>
            <a:endParaRPr lang="en-US" b="1" dirty="0"/>
          </a:p>
          <a:p>
            <a:pPr marL="457200" lvl="1" indent="0">
              <a:buNone/>
            </a:pPr>
            <a:r>
              <a:rPr lang="en-US" b="1" dirty="0"/>
              <a:t>Array</a:t>
            </a:r>
          </a:p>
          <a:p>
            <a:pPr marL="457200" lvl="1" indent="0">
              <a:buNone/>
            </a:pPr>
            <a:r>
              <a:rPr lang="en-US" b="1" dirty="0"/>
              <a:t>(</a:t>
            </a:r>
          </a:p>
          <a:p>
            <a:pPr marL="457200" lvl="1" indent="0">
              <a:buNone/>
            </a:pPr>
            <a:r>
              <a:rPr lang="en-US" b="1" dirty="0"/>
              <a:t>	[0] =&gt; This</a:t>
            </a:r>
          </a:p>
          <a:p>
            <a:pPr marL="457200" lvl="1" indent="0">
              <a:buNone/>
            </a:pPr>
            <a:r>
              <a:rPr lang="en-US" b="1" dirty="0"/>
              <a:t>	[1] =&gt; is</a:t>
            </a:r>
          </a:p>
          <a:p>
            <a:pPr marL="457200" lvl="1" indent="0">
              <a:buNone/>
            </a:pPr>
            <a:r>
              <a:rPr lang="en-US" b="1" dirty="0"/>
              <a:t>	[2] =&gt; a</a:t>
            </a:r>
          </a:p>
          <a:p>
            <a:pPr marL="457200" lvl="1" indent="0">
              <a:buNone/>
            </a:pPr>
            <a:r>
              <a:rPr lang="en-US" b="1" dirty="0"/>
              <a:t>	[3] =&gt; sentence</a:t>
            </a:r>
          </a:p>
          <a:p>
            <a:pPr marL="457200" lvl="1" indent="0">
              <a:buNone/>
            </a:pPr>
            <a:r>
              <a:rPr lang="en-US" b="1" dirty="0"/>
              <a:t>	[4] =&gt; with</a:t>
            </a:r>
          </a:p>
          <a:p>
            <a:pPr marL="457200" lvl="1" indent="0">
              <a:buNone/>
            </a:pPr>
            <a:r>
              <a:rPr lang="en-US" b="1" dirty="0"/>
              <a:t>	[5] =&gt; seven</a:t>
            </a:r>
          </a:p>
          <a:p>
            <a:pPr marL="457200" lvl="1" indent="0">
              <a:buNone/>
            </a:pPr>
            <a:r>
              <a:rPr lang="en-US" b="1" dirty="0"/>
              <a:t>	[6] =&gt; words</a:t>
            </a:r>
          </a:p>
          <a:p>
            <a:pPr marL="457200" lvl="1" indent="0">
              <a:buNone/>
            </a:pPr>
            <a:r>
              <a:rPr lang="en-US" b="1" dirty="0"/>
              <a:t>)</a:t>
            </a:r>
          </a:p>
        </p:txBody>
      </p:sp>
    </p:spTree>
    <p:extLst>
      <p:ext uri="{BB962C8B-B14F-4D97-AF65-F5344CB8AC3E}">
        <p14:creationId xmlns:p14="http://schemas.microsoft.com/office/powerpoint/2010/main" val="1374333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explode('***', "A***sentence***with***asterisks");</a:t>
            </a:r>
          </a:p>
          <a:p>
            <a:pPr marL="457200" lvl="1" indent="0">
              <a:buNone/>
            </a:pPr>
            <a:r>
              <a:rPr lang="en-US" dirty="0">
                <a:solidFill>
                  <a:srgbClr val="0070C0"/>
                </a:solidFill>
              </a:rPr>
              <a:t>	</a:t>
            </a:r>
            <a:r>
              <a:rPr lang="en-US" dirty="0" err="1">
                <a:solidFill>
                  <a:srgbClr val="0070C0"/>
                </a:solidFill>
              </a:rPr>
              <a:t>print_r</a:t>
            </a:r>
            <a:r>
              <a:rPr lang="en-US" dirty="0">
                <a:solidFill>
                  <a:srgbClr val="0070C0"/>
                </a:solidFill>
              </a:rPr>
              <a:t>($temp);</a:t>
            </a:r>
          </a:p>
          <a:p>
            <a:pPr marL="457200" lvl="1" indent="0">
              <a:buNone/>
            </a:pPr>
            <a:r>
              <a:rPr lang="en-US" dirty="0">
                <a:solidFill>
                  <a:srgbClr val="0070C0"/>
                </a:solidFill>
              </a:rPr>
              <a:t>?&gt;</a:t>
            </a:r>
          </a:p>
          <a:p>
            <a:endParaRPr lang="en-US" dirty="0"/>
          </a:p>
          <a:p>
            <a:r>
              <a:rPr lang="en-US" dirty="0"/>
              <a:t>The code prints out the following:</a:t>
            </a:r>
          </a:p>
          <a:p>
            <a:endParaRPr lang="en-US" dirty="0"/>
          </a:p>
          <a:p>
            <a:pPr marL="457200" lvl="1" indent="0">
              <a:buNone/>
            </a:pPr>
            <a:r>
              <a:rPr lang="en-US" b="1" dirty="0"/>
              <a:t>Array</a:t>
            </a:r>
          </a:p>
          <a:p>
            <a:pPr marL="457200" lvl="1" indent="0">
              <a:buNone/>
            </a:pPr>
            <a:r>
              <a:rPr lang="en-US" b="1" dirty="0"/>
              <a:t>(</a:t>
            </a:r>
          </a:p>
          <a:p>
            <a:pPr marL="457200" lvl="1" indent="0">
              <a:buNone/>
            </a:pPr>
            <a:r>
              <a:rPr lang="en-US" b="1" dirty="0"/>
              <a:t>	[0] =&gt; A</a:t>
            </a:r>
          </a:p>
          <a:p>
            <a:pPr marL="457200" lvl="1" indent="0">
              <a:buNone/>
            </a:pPr>
            <a:r>
              <a:rPr lang="en-US" b="1" dirty="0"/>
              <a:t>	[1] =&gt; sentence</a:t>
            </a:r>
          </a:p>
          <a:p>
            <a:pPr marL="457200" lvl="1" indent="0">
              <a:buNone/>
            </a:pPr>
            <a:r>
              <a:rPr lang="en-US" b="1" dirty="0"/>
              <a:t>	[2] =&gt; with</a:t>
            </a:r>
          </a:p>
          <a:p>
            <a:pPr marL="457200" lvl="1" indent="0">
              <a:buNone/>
            </a:pPr>
            <a:r>
              <a:rPr lang="en-US" b="1" dirty="0"/>
              <a:t>	[3] =&gt; asterisks</a:t>
            </a:r>
          </a:p>
          <a:p>
            <a:pPr marL="457200" lvl="1" indent="0">
              <a:buNone/>
            </a:pPr>
            <a:r>
              <a:rPr lang="en-US" b="1" dirty="0"/>
              <a:t>)</a:t>
            </a:r>
          </a:p>
        </p:txBody>
      </p:sp>
    </p:spTree>
    <p:extLst>
      <p:ext uri="{BB962C8B-B14F-4D97-AF65-F5344CB8AC3E}">
        <p14:creationId xmlns:p14="http://schemas.microsoft.com/office/powerpoint/2010/main" val="4142523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b="1" dirty="0">
                <a:solidFill>
                  <a:srgbClr val="0070C0"/>
                </a:solidFill>
              </a:rPr>
              <a:t>extract</a:t>
            </a:r>
          </a:p>
          <a:p>
            <a:r>
              <a:rPr lang="en-US" dirty="0"/>
              <a:t>Sometimes it can be convenient to turn the key/value pairs from an array into PHP variables. </a:t>
            </a:r>
          </a:p>
          <a:p>
            <a:pPr lvl="1">
              <a:buFont typeface="Courier New" panose="02070309020205020404" pitchFamily="49" charset="0"/>
              <a:buChar char="o"/>
            </a:pPr>
            <a:r>
              <a:rPr lang="en-US" dirty="0"/>
              <a:t>One such time might be when you are processing the </a:t>
            </a:r>
            <a:r>
              <a:rPr lang="en-US" dirty="0">
                <a:solidFill>
                  <a:srgbClr val="0070C0"/>
                </a:solidFill>
              </a:rPr>
              <a:t>$_GET </a:t>
            </a:r>
            <a:r>
              <a:rPr lang="en-US" dirty="0"/>
              <a:t>or </a:t>
            </a:r>
            <a:r>
              <a:rPr lang="en-US" dirty="0">
                <a:solidFill>
                  <a:srgbClr val="0070C0"/>
                </a:solidFill>
              </a:rPr>
              <a:t>$_POST </a:t>
            </a:r>
            <a:r>
              <a:rPr lang="en-US" dirty="0"/>
              <a:t>variables as sent to a PHP script by a form.</a:t>
            </a:r>
          </a:p>
          <a:p>
            <a:endParaRPr lang="en-US" dirty="0"/>
          </a:p>
          <a:p>
            <a:pPr>
              <a:buFont typeface="Wingdings" panose="05000000000000000000" pitchFamily="2" charset="2"/>
              <a:buChar char="Ø"/>
            </a:pPr>
            <a:r>
              <a:rPr lang="en-US" dirty="0"/>
              <a:t>When a form is submitted over the Web, the web server unpacks the variables into a global array for the PHP script. </a:t>
            </a:r>
          </a:p>
          <a:p>
            <a:pPr lvl="1">
              <a:buFont typeface="Courier New" panose="02070309020205020404" pitchFamily="49" charset="0"/>
              <a:buChar char="o"/>
            </a:pPr>
            <a:r>
              <a:rPr lang="en-US" dirty="0"/>
              <a:t>If the variables were sent using the Get method, they will be placed in an associative array called </a:t>
            </a:r>
            <a:r>
              <a:rPr lang="en-US" dirty="0">
                <a:solidFill>
                  <a:srgbClr val="0070C0"/>
                </a:solidFill>
              </a:rPr>
              <a:t>$_GET</a:t>
            </a:r>
          </a:p>
          <a:p>
            <a:pPr lvl="1">
              <a:buFont typeface="Courier New" panose="02070309020205020404" pitchFamily="49" charset="0"/>
              <a:buChar char="o"/>
            </a:pPr>
            <a:r>
              <a:rPr lang="en-US" dirty="0"/>
              <a:t>If they were sent using Post, they will be placed in an associative array called </a:t>
            </a:r>
            <a:r>
              <a:rPr lang="en-US" dirty="0">
                <a:solidFill>
                  <a:srgbClr val="0070C0"/>
                </a:solidFill>
              </a:rPr>
              <a:t>$_POST</a:t>
            </a:r>
          </a:p>
        </p:txBody>
      </p:sp>
    </p:spTree>
    <p:extLst>
      <p:ext uri="{BB962C8B-B14F-4D97-AF65-F5344CB8AC3E}">
        <p14:creationId xmlns:p14="http://schemas.microsoft.com/office/powerpoint/2010/main" val="393510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You could, of course, walk through such associative arrays in the manner shown in the examples so far.</a:t>
            </a:r>
          </a:p>
          <a:p>
            <a:endParaRPr lang="en-US" dirty="0"/>
          </a:p>
          <a:p>
            <a:r>
              <a:rPr lang="en-US" dirty="0"/>
              <a:t>However, sometimes you just want to store the values sent into variables for later use. In this case, you can have PHP do the job automatically:</a:t>
            </a:r>
          </a:p>
          <a:p>
            <a:endParaRPr lang="en-US" dirty="0"/>
          </a:p>
          <a:p>
            <a:pPr marL="457200" lvl="1" indent="0">
              <a:buNone/>
            </a:pPr>
            <a:r>
              <a:rPr lang="en-US" b="1" dirty="0">
                <a:solidFill>
                  <a:srgbClr val="0070C0"/>
                </a:solidFill>
              </a:rPr>
              <a:t>extract($_GET);</a:t>
            </a:r>
          </a:p>
          <a:p>
            <a:endParaRPr lang="en-US" dirty="0"/>
          </a:p>
          <a:p>
            <a:pPr lvl="1"/>
            <a:r>
              <a:rPr lang="en-US" dirty="0"/>
              <a:t>So, if the query string parameter q is sent to a PHP script along with the associated value Hi there, a new variable called $q will be created and assigned that value.</a:t>
            </a:r>
          </a:p>
        </p:txBody>
      </p:sp>
    </p:spTree>
    <p:extLst>
      <p:ext uri="{BB962C8B-B14F-4D97-AF65-F5344CB8AC3E}">
        <p14:creationId xmlns:p14="http://schemas.microsoft.com/office/powerpoint/2010/main" val="189258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r>
              <a:rPr lang="en-US" b="1" dirty="0"/>
              <a:t> </a:t>
            </a:r>
            <a:r>
              <a:rPr lang="en-US" b="1" dirty="0">
                <a:solidFill>
                  <a:srgbClr val="FFC000"/>
                </a:solidFill>
              </a:rPr>
              <a:t>Be careful </a:t>
            </a:r>
            <a:r>
              <a:rPr lang="en-US" dirty="0"/>
              <a:t>with this approach, though, because </a:t>
            </a:r>
            <a:r>
              <a:rPr lang="en-US" u="sng" dirty="0"/>
              <a:t>if any extracted variables conflict with ones that you have already defined</a:t>
            </a:r>
            <a:r>
              <a:rPr lang="en-US" dirty="0"/>
              <a:t>, your existing values will be overwritten. </a:t>
            </a:r>
          </a:p>
          <a:p>
            <a:pPr>
              <a:buFont typeface="Courier New" panose="02070309020205020404" pitchFamily="49" charset="0"/>
              <a:buChar char="o"/>
            </a:pPr>
            <a:r>
              <a:rPr lang="en-US" dirty="0"/>
              <a:t>To avoid this possibility, you can use one of the many additional parameters available to this function, like this:</a:t>
            </a:r>
          </a:p>
          <a:p>
            <a:endParaRPr lang="en-US" dirty="0"/>
          </a:p>
          <a:p>
            <a:pPr marL="457200" lvl="1" indent="0">
              <a:buNone/>
            </a:pPr>
            <a:r>
              <a:rPr lang="en-US" dirty="0">
                <a:solidFill>
                  <a:srgbClr val="0070C0"/>
                </a:solidFill>
              </a:rPr>
              <a:t>extract($_GET, </a:t>
            </a:r>
            <a:r>
              <a:rPr lang="en-US" b="1" dirty="0">
                <a:solidFill>
                  <a:srgbClr val="0070C0"/>
                </a:solidFill>
              </a:rPr>
              <a:t>EXTR_PREFIX_ALL</a:t>
            </a:r>
            <a:r>
              <a:rPr lang="en-US" dirty="0">
                <a:solidFill>
                  <a:srgbClr val="0070C0"/>
                </a:solidFill>
              </a:rPr>
              <a:t>, </a:t>
            </a:r>
            <a:r>
              <a:rPr lang="en-US" b="1" dirty="0">
                <a:solidFill>
                  <a:srgbClr val="0070C0"/>
                </a:solidFill>
              </a:rPr>
              <a:t>'</a:t>
            </a:r>
            <a:r>
              <a:rPr lang="en-US" b="1" dirty="0" err="1">
                <a:solidFill>
                  <a:srgbClr val="0070C0"/>
                </a:solidFill>
              </a:rPr>
              <a:t>fromget</a:t>
            </a:r>
            <a:r>
              <a:rPr lang="en-US" b="1" dirty="0">
                <a:solidFill>
                  <a:srgbClr val="0070C0"/>
                </a:solidFill>
              </a:rPr>
              <a:t>’</a:t>
            </a:r>
            <a:r>
              <a:rPr lang="en-US" dirty="0">
                <a:solidFill>
                  <a:srgbClr val="0070C0"/>
                </a:solidFill>
              </a:rPr>
              <a:t>);</a:t>
            </a:r>
          </a:p>
          <a:p>
            <a:endParaRPr lang="en-US" dirty="0"/>
          </a:p>
          <a:p>
            <a:r>
              <a:rPr lang="en-US" dirty="0"/>
              <a:t>In this case, all the new variables will begin with the given prefix string followed by an underscore, so </a:t>
            </a:r>
            <a:r>
              <a:rPr lang="en-US" dirty="0">
                <a:solidFill>
                  <a:srgbClr val="0070C0"/>
                </a:solidFill>
              </a:rPr>
              <a:t>$q</a:t>
            </a:r>
            <a:r>
              <a:rPr lang="en-US" dirty="0"/>
              <a:t> will become </a:t>
            </a:r>
            <a:r>
              <a:rPr lang="en-US" dirty="0">
                <a:solidFill>
                  <a:srgbClr val="0070C0"/>
                </a:solidFill>
              </a:rPr>
              <a:t>$</a:t>
            </a:r>
            <a:r>
              <a:rPr lang="en-US" dirty="0" err="1">
                <a:solidFill>
                  <a:srgbClr val="0070C0"/>
                </a:solidFill>
              </a:rPr>
              <a:t>fromget_q</a:t>
            </a:r>
            <a:endParaRPr lang="en-US" dirty="0">
              <a:solidFill>
                <a:srgbClr val="0070C0"/>
              </a:solidFill>
            </a:endParaRPr>
          </a:p>
          <a:p>
            <a:endParaRPr lang="en-US" dirty="0"/>
          </a:p>
          <a:p>
            <a:pPr marL="457200" lvl="1" indent="0">
              <a:buNone/>
            </a:pPr>
            <a:r>
              <a:rPr lang="en-US" dirty="0">
                <a:solidFill>
                  <a:srgbClr val="C00000"/>
                </a:solidFill>
              </a:rPr>
              <a:t>TIP: </a:t>
            </a:r>
            <a:r>
              <a:rPr lang="en-US" dirty="0"/>
              <a:t>I strongly recommend that you use this version of the function when handling the </a:t>
            </a:r>
            <a:r>
              <a:rPr lang="en-US" dirty="0">
                <a:solidFill>
                  <a:srgbClr val="0070C0"/>
                </a:solidFill>
              </a:rPr>
              <a:t>$_GET </a:t>
            </a:r>
            <a:r>
              <a:rPr lang="en-US" dirty="0"/>
              <a:t>and </a:t>
            </a:r>
            <a:r>
              <a:rPr lang="en-US" dirty="0">
                <a:solidFill>
                  <a:srgbClr val="0070C0"/>
                </a:solidFill>
              </a:rPr>
              <a:t>$_POST </a:t>
            </a:r>
            <a:r>
              <a:rPr lang="en-US" dirty="0"/>
              <a:t>arrays, or any other array whose keys could be controlled by the user, because malicious users could submit keys chosen deliberately to overwrite commonly used variable names and compromise your website.</a:t>
            </a:r>
            <a:endParaRPr lang="en-US" b="1" dirty="0"/>
          </a:p>
        </p:txBody>
      </p:sp>
    </p:spTree>
    <p:extLst>
      <p:ext uri="{BB962C8B-B14F-4D97-AF65-F5344CB8AC3E}">
        <p14:creationId xmlns:p14="http://schemas.microsoft.com/office/powerpoint/2010/main" val="392817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pPr marL="0" indent="0">
              <a:buNone/>
            </a:pPr>
            <a:r>
              <a:rPr lang="en-US" b="1" dirty="0">
                <a:solidFill>
                  <a:srgbClr val="0070C0"/>
                </a:solidFill>
              </a:rPr>
              <a:t>compact</a:t>
            </a:r>
          </a:p>
          <a:p>
            <a:r>
              <a:rPr lang="en-US" dirty="0"/>
              <a:t>At times you may want to use compact, </a:t>
            </a:r>
            <a:r>
              <a:rPr lang="en-US" u="sng" dirty="0"/>
              <a:t>the inverse of extract</a:t>
            </a:r>
            <a:r>
              <a:rPr lang="en-US" dirty="0"/>
              <a:t>, to create an array from variables and their values.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fname</a:t>
            </a:r>
            <a:r>
              <a:rPr lang="en-US" dirty="0">
                <a:solidFill>
                  <a:srgbClr val="0070C0"/>
                </a:solidFill>
              </a:rPr>
              <a:t> = "Doctor";</a:t>
            </a:r>
          </a:p>
          <a:p>
            <a:pPr marL="457200" lvl="1" indent="0">
              <a:buNone/>
            </a:pPr>
            <a:r>
              <a:rPr lang="en-US" dirty="0">
                <a:solidFill>
                  <a:srgbClr val="0070C0"/>
                </a:solidFill>
              </a:rPr>
              <a:t>	$</a:t>
            </a:r>
            <a:r>
              <a:rPr lang="en-US" dirty="0" err="1">
                <a:solidFill>
                  <a:srgbClr val="0070C0"/>
                </a:solidFill>
              </a:rPr>
              <a:t>sname</a:t>
            </a:r>
            <a:r>
              <a:rPr lang="en-US" dirty="0">
                <a:solidFill>
                  <a:srgbClr val="0070C0"/>
                </a:solidFill>
              </a:rPr>
              <a:t> = "Who";</a:t>
            </a:r>
          </a:p>
          <a:p>
            <a:pPr marL="457200" lvl="1" indent="0">
              <a:buNone/>
            </a:pPr>
            <a:r>
              <a:rPr lang="en-US" dirty="0">
                <a:solidFill>
                  <a:srgbClr val="0070C0"/>
                </a:solidFill>
              </a:rPr>
              <a:t>	$planet = "</a:t>
            </a:r>
            <a:r>
              <a:rPr lang="en-US" dirty="0" err="1">
                <a:solidFill>
                  <a:srgbClr val="0070C0"/>
                </a:solidFill>
              </a:rPr>
              <a:t>Gallifrey</a:t>
            </a:r>
            <a:r>
              <a:rPr lang="en-US" dirty="0">
                <a:solidFill>
                  <a:srgbClr val="0070C0"/>
                </a:solidFill>
              </a:rPr>
              <a:t>";</a:t>
            </a:r>
          </a:p>
          <a:p>
            <a:pPr marL="457200" lvl="1" indent="0">
              <a:buNone/>
            </a:pPr>
            <a:r>
              <a:rPr lang="en-US" dirty="0">
                <a:solidFill>
                  <a:srgbClr val="0070C0"/>
                </a:solidFill>
              </a:rPr>
              <a:t>	$system = "Gridlock";</a:t>
            </a:r>
          </a:p>
          <a:p>
            <a:pPr marL="457200" lvl="1" indent="0">
              <a:buNone/>
            </a:pPr>
            <a:r>
              <a:rPr lang="en-US" dirty="0">
                <a:solidFill>
                  <a:srgbClr val="0070C0"/>
                </a:solidFill>
              </a:rPr>
              <a:t>	$constellation = "</a:t>
            </a:r>
            <a:r>
              <a:rPr lang="en-US" dirty="0" err="1">
                <a:solidFill>
                  <a:srgbClr val="0070C0"/>
                </a:solidFill>
              </a:rPr>
              <a:t>Kasterborous</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$contact = </a:t>
            </a:r>
            <a:r>
              <a:rPr lang="en-US" b="1" dirty="0">
                <a:solidFill>
                  <a:srgbClr val="0070C0"/>
                </a:solidFill>
              </a:rPr>
              <a:t>compact</a:t>
            </a:r>
            <a:r>
              <a:rPr lang="en-US" dirty="0">
                <a:solidFill>
                  <a:srgbClr val="0070C0"/>
                </a:solidFill>
              </a:rPr>
              <a:t>('</a:t>
            </a:r>
            <a:r>
              <a:rPr lang="en-US" dirty="0" err="1">
                <a:solidFill>
                  <a:srgbClr val="0070C0"/>
                </a:solidFill>
              </a:rPr>
              <a:t>fname</a:t>
            </a:r>
            <a:r>
              <a:rPr lang="en-US" dirty="0">
                <a:solidFill>
                  <a:srgbClr val="0070C0"/>
                </a:solidFill>
              </a:rPr>
              <a:t>', '</a:t>
            </a:r>
            <a:r>
              <a:rPr lang="en-US" dirty="0" err="1">
                <a:solidFill>
                  <a:srgbClr val="0070C0"/>
                </a:solidFill>
              </a:rPr>
              <a:t>sname</a:t>
            </a:r>
            <a:r>
              <a:rPr lang="en-US" dirty="0">
                <a:solidFill>
                  <a:srgbClr val="0070C0"/>
                </a:solidFill>
              </a:rPr>
              <a:t>', 'planet', 'system', 'constellation’);</a:t>
            </a:r>
          </a:p>
          <a:p>
            <a:pPr marL="457200" lvl="1" indent="0">
              <a:buNone/>
            </a:pPr>
            <a:r>
              <a:rPr lang="en-US" dirty="0">
                <a:solidFill>
                  <a:srgbClr val="0070C0"/>
                </a:solidFill>
              </a:rPr>
              <a:t>	</a:t>
            </a:r>
            <a:r>
              <a:rPr lang="en-US" dirty="0" err="1">
                <a:solidFill>
                  <a:srgbClr val="0070C0"/>
                </a:solidFill>
              </a:rPr>
              <a:t>print_r</a:t>
            </a:r>
            <a:r>
              <a:rPr lang="en-US" dirty="0">
                <a:solidFill>
                  <a:srgbClr val="0070C0"/>
                </a:solidFill>
              </a:rPr>
              <a:t>($contact);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CF3CD883-76B7-4C4C-AC33-12716CB09D46}"/>
              </a:ext>
            </a:extLst>
          </p:cNvPr>
          <p:cNvSpPr/>
          <p:nvPr/>
        </p:nvSpPr>
        <p:spPr>
          <a:xfrm>
            <a:off x="6557961" y="2971711"/>
            <a:ext cx="5386387" cy="1862048"/>
          </a:xfrm>
          <a:prstGeom prst="rect">
            <a:avLst/>
          </a:prstGeom>
          <a:ln>
            <a:solidFill>
              <a:schemeClr val="accent1"/>
            </a:solidFill>
          </a:ln>
        </p:spPr>
        <p:txBody>
          <a:bodyPr wrap="square">
            <a:spAutoFit/>
          </a:bodyPr>
          <a:lstStyle/>
          <a:p>
            <a:r>
              <a:rPr lang="en-US" sz="2300" dirty="0"/>
              <a:t>Note how compact requires the variable names to be supplied in quotes, not preceded by a $ symbol. </a:t>
            </a:r>
          </a:p>
          <a:p>
            <a:pPr lvl="1">
              <a:buFont typeface="Courier New" panose="02070309020205020404" pitchFamily="49" charset="0"/>
              <a:buChar char="o"/>
            </a:pPr>
            <a:r>
              <a:rPr lang="en-US" sz="2300" dirty="0"/>
              <a:t>This is because compact is looking for a list of variable names.</a:t>
            </a:r>
          </a:p>
        </p:txBody>
      </p:sp>
      <p:cxnSp>
        <p:nvCxnSpPr>
          <p:cNvPr id="6" name="Straight Arrow Connector 5">
            <a:extLst>
              <a:ext uri="{FF2B5EF4-FFF2-40B4-BE49-F238E27FC236}">
                <a16:creationId xmlns:a16="http://schemas.microsoft.com/office/drawing/2014/main" id="{27EAE69A-2242-4241-93D1-3C299EB7256D}"/>
              </a:ext>
            </a:extLst>
          </p:cNvPr>
          <p:cNvCxnSpPr/>
          <p:nvPr/>
        </p:nvCxnSpPr>
        <p:spPr>
          <a:xfrm>
            <a:off x="7358063" y="4957763"/>
            <a:ext cx="200025" cy="5000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176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s-ES" dirty="0">
                <a:solidFill>
                  <a:srgbClr val="0070C0"/>
                </a:solidFill>
              </a:rPr>
              <a:t>	$</a:t>
            </a:r>
            <a:r>
              <a:rPr lang="es-ES" dirty="0" err="1">
                <a:solidFill>
                  <a:srgbClr val="0070C0"/>
                </a:solidFill>
              </a:rPr>
              <a:t>paper</a:t>
            </a:r>
            <a:r>
              <a:rPr lang="es-ES" dirty="0">
                <a:solidFill>
                  <a:srgbClr val="0070C0"/>
                </a:solidFill>
              </a:rPr>
              <a:t> = array('</a:t>
            </a:r>
            <a:r>
              <a:rPr lang="es-ES" dirty="0" err="1">
                <a:solidFill>
                  <a:srgbClr val="0070C0"/>
                </a:solidFill>
              </a:rPr>
              <a:t>copier</a:t>
            </a:r>
            <a:r>
              <a:rPr lang="es-ES" dirty="0">
                <a:solidFill>
                  <a:srgbClr val="0070C0"/>
                </a:solidFill>
              </a:rPr>
              <a:t>’ =&gt; "</a:t>
            </a:r>
            <a:r>
              <a:rPr lang="es-ES" dirty="0" err="1">
                <a:solidFill>
                  <a:srgbClr val="0070C0"/>
                </a:solidFill>
              </a:rPr>
              <a:t>Copier</a:t>
            </a:r>
            <a:r>
              <a:rPr lang="es-ES" dirty="0">
                <a:solidFill>
                  <a:srgbClr val="0070C0"/>
                </a:solidFill>
              </a:rPr>
              <a:t> &amp; </a:t>
            </a:r>
            <a:r>
              <a:rPr lang="es-ES" dirty="0" err="1">
                <a:solidFill>
                  <a:srgbClr val="0070C0"/>
                </a:solidFill>
              </a:rPr>
              <a:t>Multipurpose</a:t>
            </a:r>
            <a:r>
              <a:rPr lang="es-ES" dirty="0">
                <a:solidFill>
                  <a:srgbClr val="0070C0"/>
                </a:solidFill>
              </a:rPr>
              <a:t>",</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foreach</a:t>
            </a:r>
            <a:r>
              <a:rPr lang="en-US" dirty="0">
                <a:solidFill>
                  <a:srgbClr val="0070C0"/>
                </a:solidFill>
              </a:rPr>
              <a:t>($paper </a:t>
            </a:r>
            <a:r>
              <a:rPr lang="en-US" b="1" dirty="0">
                <a:solidFill>
                  <a:srgbClr val="0070C0"/>
                </a:solidFill>
              </a:rPr>
              <a:t>as</a:t>
            </a:r>
            <a:r>
              <a:rPr lang="en-US" dirty="0">
                <a:solidFill>
                  <a:srgbClr val="0070C0"/>
                </a:solidFill>
              </a:rPr>
              <a:t> $item =&gt; $description)</a:t>
            </a:r>
          </a:p>
          <a:p>
            <a:pPr marL="457200" lvl="1" indent="0">
              <a:buNone/>
            </a:pPr>
            <a:r>
              <a:rPr lang="en-US" dirty="0">
                <a:solidFill>
                  <a:srgbClr val="0070C0"/>
                </a:solidFill>
              </a:rPr>
              <a:t>		echo "$item: $description&lt;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1EBFE032-CE1F-4802-AD95-0D5956A84549}"/>
              </a:ext>
            </a:extLst>
          </p:cNvPr>
          <p:cNvSpPr/>
          <p:nvPr/>
        </p:nvSpPr>
        <p:spPr>
          <a:xfrm>
            <a:off x="838200" y="5248479"/>
            <a:ext cx="10428849" cy="1200329"/>
          </a:xfrm>
          <a:prstGeom prst="rect">
            <a:avLst/>
          </a:prstGeom>
        </p:spPr>
        <p:txBody>
          <a:bodyPr wrap="square">
            <a:spAutoFit/>
          </a:bodyPr>
          <a:lstStyle/>
          <a:p>
            <a:r>
              <a:rPr lang="en-US" sz="2400" dirty="0"/>
              <a:t>In this case, the variable </a:t>
            </a:r>
            <a:r>
              <a:rPr lang="en-US" sz="2400" dirty="0">
                <a:solidFill>
                  <a:srgbClr val="0070C0"/>
                </a:solidFill>
              </a:rPr>
              <a:t>$item </a:t>
            </a:r>
            <a:r>
              <a:rPr lang="en-US" sz="2400" dirty="0"/>
              <a:t>is set to each of the four values in turn in the array </a:t>
            </a:r>
            <a:r>
              <a:rPr lang="en-US" sz="2400" dirty="0">
                <a:solidFill>
                  <a:srgbClr val="0070C0"/>
                </a:solidFill>
              </a:rPr>
              <a:t>$paper</a:t>
            </a:r>
            <a:endParaRPr lang="en-US" sz="2400" dirty="0"/>
          </a:p>
          <a:p>
            <a:r>
              <a:rPr lang="en-US" sz="2400" dirty="0"/>
              <a:t>Once all values have been used, execution of the loop ends. </a:t>
            </a:r>
          </a:p>
        </p:txBody>
      </p:sp>
    </p:spTree>
    <p:extLst>
      <p:ext uri="{BB962C8B-B14F-4D97-AF65-F5344CB8AC3E}">
        <p14:creationId xmlns:p14="http://schemas.microsoft.com/office/powerpoint/2010/main" val="483401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The result:</a:t>
            </a:r>
          </a:p>
          <a:p>
            <a:endParaRPr lang="en-US" sz="400" dirty="0"/>
          </a:p>
          <a:p>
            <a:pPr marL="457200" lvl="1" indent="0">
              <a:buNone/>
            </a:pPr>
            <a:r>
              <a:rPr lang="en-US" b="1" dirty="0"/>
              <a:t>Array</a:t>
            </a:r>
          </a:p>
          <a:p>
            <a:pPr marL="457200" lvl="1" indent="0">
              <a:buNone/>
            </a:pPr>
            <a:r>
              <a:rPr lang="en-US" b="1" dirty="0"/>
              <a:t>(</a:t>
            </a:r>
          </a:p>
          <a:p>
            <a:pPr marL="457200" lvl="1" indent="0">
              <a:buNone/>
            </a:pPr>
            <a:r>
              <a:rPr lang="en-US" b="1" dirty="0"/>
              <a:t>	[</a:t>
            </a:r>
            <a:r>
              <a:rPr lang="en-US" b="1" dirty="0" err="1"/>
              <a:t>fname</a:t>
            </a:r>
            <a:r>
              <a:rPr lang="en-US" b="1" dirty="0"/>
              <a:t>] =&gt; Doctor</a:t>
            </a:r>
          </a:p>
          <a:p>
            <a:pPr marL="457200" lvl="1" indent="0">
              <a:buNone/>
            </a:pPr>
            <a:r>
              <a:rPr lang="en-US" b="1" dirty="0"/>
              <a:t>	[</a:t>
            </a:r>
            <a:r>
              <a:rPr lang="en-US" b="1" dirty="0" err="1"/>
              <a:t>sname</a:t>
            </a:r>
            <a:r>
              <a:rPr lang="en-US" b="1" dirty="0"/>
              <a:t>] =&gt; Who</a:t>
            </a:r>
          </a:p>
          <a:p>
            <a:pPr marL="457200" lvl="1" indent="0">
              <a:buNone/>
            </a:pPr>
            <a:r>
              <a:rPr lang="en-US" b="1" dirty="0"/>
              <a:t>	[planet] =&gt; </a:t>
            </a:r>
            <a:r>
              <a:rPr lang="en-US" b="1" dirty="0" err="1"/>
              <a:t>Gallifrey</a:t>
            </a:r>
            <a:endParaRPr lang="en-US" b="1" dirty="0"/>
          </a:p>
          <a:p>
            <a:pPr marL="457200" lvl="1" indent="0">
              <a:buNone/>
            </a:pPr>
            <a:r>
              <a:rPr lang="en-US" b="1" dirty="0"/>
              <a:t>	[system] =&gt; Gridlock</a:t>
            </a:r>
          </a:p>
          <a:p>
            <a:pPr marL="457200" lvl="1" indent="0">
              <a:buNone/>
            </a:pPr>
            <a:r>
              <a:rPr lang="en-US" b="1" dirty="0"/>
              <a:t>	[constellation] =&gt; </a:t>
            </a:r>
            <a:r>
              <a:rPr lang="en-US" b="1" dirty="0" err="1"/>
              <a:t>Kasterborous</a:t>
            </a:r>
            <a:endParaRPr lang="en-US" b="1" dirty="0"/>
          </a:p>
          <a:p>
            <a:pPr marL="457200" lvl="1" indent="0">
              <a:buNone/>
            </a:pPr>
            <a:r>
              <a:rPr lang="en-US" b="1" dirty="0"/>
              <a:t>)</a:t>
            </a:r>
          </a:p>
          <a:p>
            <a:endParaRPr lang="en-US" b="1" dirty="0"/>
          </a:p>
          <a:p>
            <a:endParaRPr lang="en-US" dirty="0"/>
          </a:p>
        </p:txBody>
      </p:sp>
    </p:spTree>
    <p:extLst>
      <p:ext uri="{BB962C8B-B14F-4D97-AF65-F5344CB8AC3E}">
        <p14:creationId xmlns:p14="http://schemas.microsoft.com/office/powerpoint/2010/main" val="4037102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r>
              <a:rPr lang="en-US" dirty="0"/>
              <a:t>Another use of this function is for debugging</a:t>
            </a:r>
          </a:p>
          <a:p>
            <a:pPr>
              <a:buFont typeface="Courier New" panose="02070309020205020404" pitchFamily="49" charset="0"/>
              <a:buChar char="o"/>
            </a:pPr>
            <a:r>
              <a:rPr lang="en-US" dirty="0"/>
              <a:t>When you wish to quickly view several variables and their values:</a:t>
            </a:r>
          </a:p>
          <a:p>
            <a:endParaRPr lang="en-US" b="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$j = 23;</a:t>
            </a:r>
          </a:p>
          <a:p>
            <a:pPr marL="457200" lvl="1" indent="0">
              <a:buNone/>
            </a:pPr>
            <a:r>
              <a:rPr lang="en-US" dirty="0">
                <a:solidFill>
                  <a:srgbClr val="0070C0"/>
                </a:solidFill>
              </a:rPr>
              <a:t>	$temp = "Hello";</a:t>
            </a:r>
          </a:p>
          <a:p>
            <a:pPr marL="457200" lvl="1" indent="0">
              <a:buNone/>
            </a:pPr>
            <a:r>
              <a:rPr lang="en-US" dirty="0">
                <a:solidFill>
                  <a:srgbClr val="0070C0"/>
                </a:solidFill>
              </a:rPr>
              <a:t>	$address = "1 Old Street";</a:t>
            </a:r>
          </a:p>
          <a:p>
            <a:pPr marL="457200" lvl="1" indent="0">
              <a:buNone/>
            </a:pPr>
            <a:r>
              <a:rPr lang="en-US" dirty="0">
                <a:solidFill>
                  <a:srgbClr val="0070C0"/>
                </a:solidFill>
              </a:rPr>
              <a:t>	$age = 61;</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print_r</a:t>
            </a:r>
            <a:r>
              <a:rPr lang="en-US" dirty="0">
                <a:solidFill>
                  <a:srgbClr val="0070C0"/>
                </a:solidFill>
              </a:rPr>
              <a:t>(</a:t>
            </a:r>
            <a:r>
              <a:rPr lang="en-US" b="1" dirty="0">
                <a:solidFill>
                  <a:srgbClr val="0070C0"/>
                </a:solidFill>
              </a:rPr>
              <a:t>compact</a:t>
            </a:r>
            <a:r>
              <a:rPr lang="en-US" dirty="0">
                <a:solidFill>
                  <a:srgbClr val="0070C0"/>
                </a:solidFill>
              </a:rPr>
              <a:t>(explode(' ', 'j temp address age')));</a:t>
            </a:r>
          </a:p>
          <a:p>
            <a:pPr marL="457200" lvl="1" indent="0">
              <a:buNone/>
            </a:pPr>
            <a:r>
              <a:rPr lang="en-US" dirty="0">
                <a:solidFill>
                  <a:srgbClr val="0070C0"/>
                </a:solidFill>
              </a:rPr>
              <a:t>?&gt;</a:t>
            </a:r>
          </a:p>
          <a:p>
            <a:endParaRPr lang="en-US" dirty="0"/>
          </a:p>
          <a:p>
            <a:r>
              <a:rPr lang="en-US" dirty="0"/>
              <a:t>This works by using the </a:t>
            </a:r>
            <a:r>
              <a:rPr lang="en-US" dirty="0">
                <a:solidFill>
                  <a:srgbClr val="0070C0"/>
                </a:solidFill>
              </a:rPr>
              <a:t>explode</a:t>
            </a:r>
            <a:r>
              <a:rPr lang="en-US" dirty="0"/>
              <a:t> function to extract all the words from the string into an array, which is then passed to the </a:t>
            </a:r>
            <a:r>
              <a:rPr lang="en-US" dirty="0">
                <a:solidFill>
                  <a:srgbClr val="0070C0"/>
                </a:solidFill>
              </a:rPr>
              <a:t>compact</a:t>
            </a:r>
            <a:r>
              <a:rPr lang="en-US" dirty="0"/>
              <a:t> function, which in turn returns an array to </a:t>
            </a:r>
            <a:r>
              <a:rPr lang="en-US" dirty="0" err="1">
                <a:solidFill>
                  <a:srgbClr val="0070C0"/>
                </a:solidFill>
              </a:rPr>
              <a:t>print_r</a:t>
            </a:r>
            <a:r>
              <a:rPr lang="en-US" dirty="0"/>
              <a:t>, which finally shows its contents.</a:t>
            </a:r>
          </a:p>
        </p:txBody>
      </p:sp>
    </p:spTree>
    <p:extLst>
      <p:ext uri="{BB962C8B-B14F-4D97-AF65-F5344CB8AC3E}">
        <p14:creationId xmlns:p14="http://schemas.microsoft.com/office/powerpoint/2010/main" val="3249553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If you copy and paste the </a:t>
            </a:r>
            <a:r>
              <a:rPr lang="en-US" dirty="0" err="1">
                <a:solidFill>
                  <a:srgbClr val="0070C0"/>
                </a:solidFill>
              </a:rPr>
              <a:t>print_r</a:t>
            </a:r>
            <a:r>
              <a:rPr lang="en-US" dirty="0"/>
              <a:t> line of code, you only need to alter the variables named there for a quick printout of a group of variables’ values. In this example, the output is shown here:</a:t>
            </a:r>
          </a:p>
          <a:p>
            <a:endParaRPr lang="en-US" dirty="0"/>
          </a:p>
          <a:p>
            <a:endParaRPr lang="en-US" sz="300" dirty="0"/>
          </a:p>
          <a:p>
            <a:pPr marL="457200" lvl="1" indent="0">
              <a:buNone/>
            </a:pPr>
            <a:r>
              <a:rPr lang="en-US" b="1" dirty="0"/>
              <a:t>Array</a:t>
            </a:r>
          </a:p>
          <a:p>
            <a:pPr marL="457200" lvl="1" indent="0">
              <a:buNone/>
            </a:pPr>
            <a:r>
              <a:rPr lang="en-US" b="1" dirty="0"/>
              <a:t>(</a:t>
            </a:r>
          </a:p>
          <a:p>
            <a:pPr marL="457200" lvl="1" indent="0">
              <a:buNone/>
            </a:pPr>
            <a:r>
              <a:rPr lang="en-US" b="1" dirty="0"/>
              <a:t>	[j] =&gt; 23</a:t>
            </a:r>
          </a:p>
          <a:p>
            <a:pPr marL="457200" lvl="1" indent="0">
              <a:buNone/>
            </a:pPr>
            <a:r>
              <a:rPr lang="en-US" b="1" dirty="0"/>
              <a:t>	[temp] =&gt; Hello</a:t>
            </a:r>
          </a:p>
          <a:p>
            <a:pPr marL="457200" lvl="1" indent="0">
              <a:buNone/>
            </a:pPr>
            <a:r>
              <a:rPr lang="en-US" b="1" dirty="0"/>
              <a:t>	[address] =&gt; 1 Old Street</a:t>
            </a:r>
          </a:p>
          <a:p>
            <a:pPr marL="457200" lvl="1" indent="0">
              <a:buNone/>
            </a:pPr>
            <a:r>
              <a:rPr lang="en-US" b="1" dirty="0"/>
              <a:t>	[age] =&gt; 61</a:t>
            </a:r>
          </a:p>
          <a:p>
            <a:pPr marL="457200" lvl="1" indent="0">
              <a:buNone/>
            </a:pPr>
            <a:r>
              <a:rPr lang="en-US" b="1" dirty="0"/>
              <a:t>)</a:t>
            </a:r>
          </a:p>
        </p:txBody>
      </p:sp>
    </p:spTree>
    <p:extLst>
      <p:ext uri="{BB962C8B-B14F-4D97-AF65-F5344CB8AC3E}">
        <p14:creationId xmlns:p14="http://schemas.microsoft.com/office/powerpoint/2010/main" val="4025002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b="1" dirty="0">
                <a:solidFill>
                  <a:srgbClr val="0070C0"/>
                </a:solidFill>
              </a:rPr>
              <a:t>reset</a:t>
            </a:r>
          </a:p>
          <a:p>
            <a:r>
              <a:rPr lang="en-US" dirty="0"/>
              <a:t>When the </a:t>
            </a:r>
            <a:r>
              <a:rPr lang="en-US" dirty="0" err="1">
                <a:solidFill>
                  <a:srgbClr val="0070C0"/>
                </a:solidFill>
              </a:rPr>
              <a:t>foreach</a:t>
            </a:r>
            <a:r>
              <a:rPr lang="en-US" dirty="0">
                <a:solidFill>
                  <a:srgbClr val="0070C0"/>
                </a:solidFill>
              </a:rPr>
              <a:t>...as </a:t>
            </a:r>
            <a:r>
              <a:rPr lang="en-US" dirty="0"/>
              <a:t>construct or the </a:t>
            </a:r>
            <a:r>
              <a:rPr lang="en-US" dirty="0">
                <a:solidFill>
                  <a:srgbClr val="0070C0"/>
                </a:solidFill>
              </a:rPr>
              <a:t>each</a:t>
            </a:r>
            <a:r>
              <a:rPr lang="en-US" dirty="0"/>
              <a:t> function walks through an array, it keeps an internal PHP </a:t>
            </a:r>
            <a:r>
              <a:rPr lang="en-US" u="sng" dirty="0"/>
              <a:t>pointer that makes a note of which element of the array it should return next</a:t>
            </a:r>
            <a:r>
              <a:rPr lang="en-US" dirty="0"/>
              <a:t>. </a:t>
            </a:r>
          </a:p>
          <a:p>
            <a:pPr>
              <a:buFont typeface="Courier New" panose="02070309020205020404" pitchFamily="49" charset="0"/>
              <a:buChar char="o"/>
            </a:pPr>
            <a:r>
              <a:rPr lang="en-US" dirty="0"/>
              <a:t>If your code ever needs to return to the start of an array, you can issue </a:t>
            </a:r>
            <a:r>
              <a:rPr lang="en-US" dirty="0">
                <a:solidFill>
                  <a:srgbClr val="0070C0"/>
                </a:solidFill>
              </a:rPr>
              <a:t>reset</a:t>
            </a:r>
            <a:r>
              <a:rPr lang="en-US" dirty="0"/>
              <a:t>, which also returns the value of that element. Examples of how to use this function are as follows:</a:t>
            </a:r>
          </a:p>
          <a:p>
            <a:endParaRPr lang="en-US" dirty="0"/>
          </a:p>
          <a:p>
            <a:pPr marL="457200" lvl="1" indent="0">
              <a:buNone/>
            </a:pPr>
            <a:r>
              <a:rPr lang="en-US" b="1" dirty="0">
                <a:solidFill>
                  <a:srgbClr val="0070C0"/>
                </a:solidFill>
              </a:rPr>
              <a:t>reset($</a:t>
            </a:r>
            <a:r>
              <a:rPr lang="en-US" b="1" dirty="0" err="1">
                <a:solidFill>
                  <a:srgbClr val="0070C0"/>
                </a:solidFill>
              </a:rPr>
              <a:t>fred</a:t>
            </a:r>
            <a:r>
              <a:rPr lang="en-US" b="1" dirty="0">
                <a:solidFill>
                  <a:srgbClr val="0070C0"/>
                </a:solidFill>
              </a:rPr>
              <a:t>); 		</a:t>
            </a:r>
            <a:r>
              <a:rPr lang="en-US" dirty="0">
                <a:solidFill>
                  <a:srgbClr val="0070C0"/>
                </a:solidFill>
              </a:rPr>
              <a:t>// Throw away return value</a:t>
            </a:r>
          </a:p>
          <a:p>
            <a:pPr marL="457200" lvl="1" indent="0">
              <a:buNone/>
            </a:pPr>
            <a:r>
              <a:rPr lang="en-US" dirty="0">
                <a:solidFill>
                  <a:srgbClr val="0070C0"/>
                </a:solidFill>
              </a:rPr>
              <a:t>$item = </a:t>
            </a:r>
            <a:r>
              <a:rPr lang="en-US" b="1" dirty="0">
                <a:solidFill>
                  <a:srgbClr val="0070C0"/>
                </a:solidFill>
              </a:rPr>
              <a:t>reset($</a:t>
            </a:r>
            <a:r>
              <a:rPr lang="en-US" b="1" dirty="0" err="1">
                <a:solidFill>
                  <a:srgbClr val="0070C0"/>
                </a:solidFill>
              </a:rPr>
              <a:t>fred</a:t>
            </a:r>
            <a:r>
              <a:rPr lang="en-US" b="1" dirty="0">
                <a:solidFill>
                  <a:srgbClr val="0070C0"/>
                </a:solidFill>
              </a:rPr>
              <a:t>); 	</a:t>
            </a:r>
            <a:r>
              <a:rPr lang="en-US" dirty="0">
                <a:solidFill>
                  <a:srgbClr val="0070C0"/>
                </a:solidFill>
              </a:rPr>
              <a:t>// Keep first element of the array in $item</a:t>
            </a:r>
          </a:p>
          <a:p>
            <a:endParaRPr lang="en-US" dirty="0"/>
          </a:p>
          <a:p>
            <a:endParaRPr lang="en-US" dirty="0"/>
          </a:p>
        </p:txBody>
      </p:sp>
    </p:spTree>
    <p:extLst>
      <p:ext uri="{BB962C8B-B14F-4D97-AF65-F5344CB8AC3E}">
        <p14:creationId xmlns:p14="http://schemas.microsoft.com/office/powerpoint/2010/main" val="43065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Array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b="1" dirty="0">
                <a:solidFill>
                  <a:srgbClr val="0070C0"/>
                </a:solidFill>
              </a:rPr>
              <a:t>end</a:t>
            </a:r>
          </a:p>
          <a:p>
            <a:r>
              <a:rPr lang="en-US" dirty="0"/>
              <a:t>As with </a:t>
            </a:r>
            <a:r>
              <a:rPr lang="en-US" dirty="0">
                <a:solidFill>
                  <a:srgbClr val="0070C0"/>
                </a:solidFill>
              </a:rPr>
              <a:t>reset</a:t>
            </a:r>
            <a:r>
              <a:rPr lang="en-US" dirty="0"/>
              <a:t>, you can move PHP’s internal array </a:t>
            </a:r>
            <a:r>
              <a:rPr lang="en-US" u="sng" dirty="0"/>
              <a:t>pointer to the final element in an array </a:t>
            </a:r>
            <a:r>
              <a:rPr lang="en-US" dirty="0"/>
              <a:t>using the </a:t>
            </a:r>
            <a:r>
              <a:rPr lang="en-US" dirty="0">
                <a:solidFill>
                  <a:srgbClr val="0070C0"/>
                </a:solidFill>
              </a:rPr>
              <a:t>end</a:t>
            </a:r>
            <a:r>
              <a:rPr lang="en-US" dirty="0"/>
              <a:t> function, which also returns the value of the element, and can be used as in these examples:</a:t>
            </a:r>
          </a:p>
          <a:p>
            <a:endParaRPr lang="en-US" dirty="0"/>
          </a:p>
          <a:p>
            <a:pPr marL="457200" lvl="1" indent="0">
              <a:buNone/>
            </a:pPr>
            <a:r>
              <a:rPr lang="en-US" b="1" dirty="0">
                <a:solidFill>
                  <a:srgbClr val="0070C0"/>
                </a:solidFill>
              </a:rPr>
              <a:t>end($</a:t>
            </a:r>
            <a:r>
              <a:rPr lang="en-US" b="1" dirty="0" err="1">
                <a:solidFill>
                  <a:srgbClr val="0070C0"/>
                </a:solidFill>
              </a:rPr>
              <a:t>fred</a:t>
            </a:r>
            <a:r>
              <a:rPr lang="en-US" b="1" dirty="0">
                <a:solidFill>
                  <a:srgbClr val="0070C0"/>
                </a:solidFill>
              </a:rPr>
              <a:t>);</a:t>
            </a:r>
          </a:p>
          <a:p>
            <a:pPr marL="457200" lvl="1" indent="0">
              <a:buNone/>
            </a:pPr>
            <a:r>
              <a:rPr lang="en-US" dirty="0">
                <a:solidFill>
                  <a:srgbClr val="0070C0"/>
                </a:solidFill>
              </a:rPr>
              <a:t>$item = </a:t>
            </a:r>
            <a:r>
              <a:rPr lang="en-US" b="1" dirty="0">
                <a:solidFill>
                  <a:srgbClr val="0070C0"/>
                </a:solidFill>
              </a:rPr>
              <a:t>end($</a:t>
            </a:r>
            <a:r>
              <a:rPr lang="en-US" b="1" dirty="0" err="1">
                <a:solidFill>
                  <a:srgbClr val="0070C0"/>
                </a:solidFill>
              </a:rPr>
              <a:t>fred</a:t>
            </a:r>
            <a:r>
              <a:rPr lang="en-US" b="1" dirty="0">
                <a:solidFill>
                  <a:srgbClr val="0070C0"/>
                </a:solidFill>
              </a:rPr>
              <a:t>);</a:t>
            </a:r>
          </a:p>
          <a:p>
            <a:endParaRPr lang="en-US" dirty="0"/>
          </a:p>
          <a:p>
            <a:endParaRPr lang="en-US" dirty="0"/>
          </a:p>
        </p:txBody>
      </p:sp>
    </p:spTree>
    <p:extLst>
      <p:ext uri="{BB962C8B-B14F-4D97-AF65-F5344CB8AC3E}">
        <p14:creationId xmlns:p14="http://schemas.microsoft.com/office/powerpoint/2010/main" val="149666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pPr marL="457200" lvl="1" indent="0">
              <a:buNone/>
            </a:pPr>
            <a:r>
              <a:rPr lang="en-US" dirty="0"/>
              <a:t>The displayed result of this code is as follows:</a:t>
            </a:r>
          </a:p>
          <a:p>
            <a:endParaRPr lang="en-US" dirty="0"/>
          </a:p>
          <a:p>
            <a:pPr marL="457200" lvl="1" indent="0">
              <a:buNone/>
            </a:pPr>
            <a:r>
              <a:rPr lang="en-US" b="1" dirty="0"/>
              <a:t>copier: Copier &amp; Multipurpose</a:t>
            </a:r>
          </a:p>
          <a:p>
            <a:pPr marL="457200" lvl="1" indent="0">
              <a:buNone/>
            </a:pPr>
            <a:r>
              <a:rPr lang="en-US" b="1" dirty="0"/>
              <a:t>inkjet: Inkjet Printer</a:t>
            </a:r>
          </a:p>
          <a:p>
            <a:pPr marL="457200" lvl="1" indent="0">
              <a:buNone/>
            </a:pPr>
            <a:r>
              <a:rPr lang="en-US" b="1" dirty="0"/>
              <a:t>laser: Laser Printer</a:t>
            </a:r>
          </a:p>
          <a:p>
            <a:pPr marL="457200" lvl="1" indent="0">
              <a:buNone/>
            </a:pPr>
            <a:r>
              <a:rPr lang="en-US" b="1" dirty="0"/>
              <a:t>photo: Photographic Paper</a:t>
            </a:r>
          </a:p>
          <a:p>
            <a:endParaRPr lang="en-US" b="1" dirty="0"/>
          </a:p>
        </p:txBody>
      </p:sp>
    </p:spTree>
    <p:extLst>
      <p:ext uri="{BB962C8B-B14F-4D97-AF65-F5344CB8AC3E}">
        <p14:creationId xmlns:p14="http://schemas.microsoft.com/office/powerpoint/2010/main" val="88381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pPr marL="0" indent="0">
              <a:buNone/>
            </a:pPr>
            <a:r>
              <a:rPr lang="en-US" i="1" dirty="0"/>
              <a:t>Walking through an associative array using </a:t>
            </a:r>
            <a:r>
              <a:rPr lang="en-US" b="1" i="1" dirty="0">
                <a:solidFill>
                  <a:srgbClr val="0070C0"/>
                </a:solidFill>
              </a:rPr>
              <a:t>each</a:t>
            </a:r>
            <a:r>
              <a:rPr lang="en-US" i="1" dirty="0"/>
              <a:t> and </a:t>
            </a:r>
            <a:r>
              <a:rPr lang="en-US" b="1" i="1" dirty="0">
                <a:solidFill>
                  <a:srgbClr val="0070C0"/>
                </a:solidFill>
              </a:rPr>
              <a:t>list</a:t>
            </a:r>
            <a:r>
              <a:rPr lang="en-US" i="1" dirty="0"/>
              <a:t>:</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s-ES" dirty="0">
                <a:solidFill>
                  <a:srgbClr val="0070C0"/>
                </a:solidFill>
              </a:rPr>
              <a:t>	$</a:t>
            </a:r>
            <a:r>
              <a:rPr lang="es-ES" dirty="0" err="1">
                <a:solidFill>
                  <a:srgbClr val="0070C0"/>
                </a:solidFill>
              </a:rPr>
              <a:t>paper</a:t>
            </a:r>
            <a:r>
              <a:rPr lang="es-ES" dirty="0">
                <a:solidFill>
                  <a:srgbClr val="0070C0"/>
                </a:solidFill>
              </a:rPr>
              <a:t> = array(	'</a:t>
            </a:r>
            <a:r>
              <a:rPr lang="es-ES" dirty="0" err="1">
                <a:solidFill>
                  <a:srgbClr val="0070C0"/>
                </a:solidFill>
              </a:rPr>
              <a:t>copier</a:t>
            </a:r>
            <a:r>
              <a:rPr lang="es-ES" dirty="0">
                <a:solidFill>
                  <a:srgbClr val="0070C0"/>
                </a:solidFill>
              </a:rPr>
              <a:t>' =&gt; "</a:t>
            </a:r>
            <a:r>
              <a:rPr lang="es-ES" dirty="0" err="1">
                <a:solidFill>
                  <a:srgbClr val="0070C0"/>
                </a:solidFill>
              </a:rPr>
              <a:t>Copier</a:t>
            </a:r>
            <a:r>
              <a:rPr lang="es-ES" dirty="0">
                <a:solidFill>
                  <a:srgbClr val="0070C0"/>
                </a:solidFill>
              </a:rPr>
              <a:t> &amp; </a:t>
            </a:r>
            <a:r>
              <a:rPr lang="es-ES" dirty="0" err="1">
                <a:solidFill>
                  <a:srgbClr val="0070C0"/>
                </a:solidFill>
              </a:rPr>
              <a:t>Multipurpose</a:t>
            </a:r>
            <a:r>
              <a:rPr lang="es-ES" dirty="0">
                <a:solidFill>
                  <a:srgbClr val="0070C0"/>
                </a:solidFill>
              </a:rPr>
              <a:t>",</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endParaRPr lang="en-US" dirty="0">
              <a:solidFill>
                <a:srgbClr val="0070C0"/>
              </a:solidFill>
            </a:endParaRPr>
          </a:p>
          <a:p>
            <a:pPr marL="457200" lvl="1" indent="0">
              <a:buNone/>
            </a:pPr>
            <a:r>
              <a:rPr lang="en-US" dirty="0">
                <a:solidFill>
                  <a:srgbClr val="0070C0"/>
                </a:solidFill>
              </a:rPr>
              <a:t>	while (</a:t>
            </a:r>
            <a:r>
              <a:rPr lang="en-US" b="1" dirty="0">
                <a:solidFill>
                  <a:srgbClr val="0070C0"/>
                </a:solidFill>
              </a:rPr>
              <a:t>list</a:t>
            </a:r>
            <a:r>
              <a:rPr lang="en-US" dirty="0">
                <a:solidFill>
                  <a:srgbClr val="0070C0"/>
                </a:solidFill>
              </a:rPr>
              <a:t>($item, $description) = </a:t>
            </a:r>
            <a:r>
              <a:rPr lang="en-US" b="1" dirty="0">
                <a:solidFill>
                  <a:srgbClr val="0070C0"/>
                </a:solidFill>
              </a:rPr>
              <a:t>each</a:t>
            </a:r>
            <a:r>
              <a:rPr lang="en-US" dirty="0">
                <a:solidFill>
                  <a:srgbClr val="0070C0"/>
                </a:solidFill>
              </a:rPr>
              <a:t>($paper))</a:t>
            </a:r>
          </a:p>
          <a:p>
            <a:pPr marL="457200" lvl="1" indent="0">
              <a:buNone/>
            </a:pPr>
            <a:r>
              <a:rPr lang="en-US" dirty="0">
                <a:solidFill>
                  <a:srgbClr val="0070C0"/>
                </a:solidFill>
              </a:rPr>
              <a:t>		echo "$item: $description&lt;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pPr marL="457200" lvl="1" indent="0">
              <a:buNone/>
            </a:pPr>
            <a:endParaRPr lang="en-US" dirty="0">
              <a:solidFill>
                <a:srgbClr val="0070C0"/>
              </a:solidFill>
            </a:endParaRPr>
          </a:p>
          <a:p>
            <a:pPr lvl="1"/>
            <a:r>
              <a:rPr lang="en-US" dirty="0"/>
              <a:t>The </a:t>
            </a:r>
            <a:r>
              <a:rPr lang="en-US" dirty="0">
                <a:solidFill>
                  <a:srgbClr val="0070C0"/>
                </a:solidFill>
              </a:rPr>
              <a:t>each</a:t>
            </a:r>
            <a:r>
              <a:rPr lang="en-US" dirty="0"/>
              <a:t> function acts like </a:t>
            </a:r>
            <a:r>
              <a:rPr lang="en-US" dirty="0" err="1">
                <a:solidFill>
                  <a:srgbClr val="0070C0"/>
                </a:solidFill>
              </a:rPr>
              <a:t>foreach</a:t>
            </a:r>
            <a:r>
              <a:rPr lang="en-US" dirty="0"/>
              <a:t>: it returns an array containing a key/value pair from the array </a:t>
            </a:r>
            <a:r>
              <a:rPr lang="en-US" dirty="0">
                <a:solidFill>
                  <a:srgbClr val="0070C0"/>
                </a:solidFill>
              </a:rPr>
              <a:t>$paper </a:t>
            </a:r>
            <a:r>
              <a:rPr lang="en-US" dirty="0"/>
              <a:t>and then moves its built-in pointer to the next pair in that array. When there are no more pairs to return, each returns FALSE.</a:t>
            </a:r>
          </a:p>
        </p:txBody>
      </p:sp>
      <p:sp>
        <p:nvSpPr>
          <p:cNvPr id="2" name="Rectangle 1">
            <a:extLst>
              <a:ext uri="{FF2B5EF4-FFF2-40B4-BE49-F238E27FC236}">
                <a16:creationId xmlns:a16="http://schemas.microsoft.com/office/drawing/2014/main" id="{B586A87B-3BAB-414B-914B-253A0EDE3BD7}"/>
              </a:ext>
            </a:extLst>
          </p:cNvPr>
          <p:cNvSpPr/>
          <p:nvPr/>
        </p:nvSpPr>
        <p:spPr>
          <a:xfrm>
            <a:off x="7859151" y="3828121"/>
            <a:ext cx="3774831" cy="1200329"/>
          </a:xfrm>
          <a:prstGeom prst="rect">
            <a:avLst/>
          </a:prstGeom>
        </p:spPr>
        <p:txBody>
          <a:bodyPr wrap="square">
            <a:spAutoFit/>
          </a:bodyPr>
          <a:lstStyle/>
          <a:p>
            <a:pPr lvl="1"/>
            <a:r>
              <a:rPr lang="en-US" dirty="0"/>
              <a:t>In this example, a while loop is set up and will continue looping until each returns a value of FALSE. </a:t>
            </a:r>
          </a:p>
        </p:txBody>
      </p:sp>
    </p:spTree>
    <p:extLst>
      <p:ext uri="{BB962C8B-B14F-4D97-AF65-F5344CB8AC3E}">
        <p14:creationId xmlns:p14="http://schemas.microsoft.com/office/powerpoint/2010/main" val="99339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pPr marL="0" indent="0">
              <a:buNone/>
            </a:pPr>
            <a:r>
              <a:rPr lang="en-US" i="1" dirty="0"/>
              <a:t>Walking through an associative array using </a:t>
            </a:r>
            <a:r>
              <a:rPr lang="en-US" b="1" i="1" dirty="0">
                <a:solidFill>
                  <a:srgbClr val="0070C0"/>
                </a:solidFill>
              </a:rPr>
              <a:t>each</a:t>
            </a:r>
            <a:r>
              <a:rPr lang="en-US" i="1" dirty="0"/>
              <a:t> and </a:t>
            </a:r>
            <a:r>
              <a:rPr lang="en-US" b="1" i="1" dirty="0">
                <a:solidFill>
                  <a:srgbClr val="0070C0"/>
                </a:solidFill>
              </a:rPr>
              <a:t>list</a:t>
            </a:r>
            <a:r>
              <a:rPr lang="en-US" i="1" dirty="0"/>
              <a:t>:</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s-ES" dirty="0">
                <a:solidFill>
                  <a:srgbClr val="0070C0"/>
                </a:solidFill>
              </a:rPr>
              <a:t>	$</a:t>
            </a:r>
            <a:r>
              <a:rPr lang="es-ES" dirty="0" err="1">
                <a:solidFill>
                  <a:srgbClr val="0070C0"/>
                </a:solidFill>
              </a:rPr>
              <a:t>paper</a:t>
            </a:r>
            <a:r>
              <a:rPr lang="es-ES" dirty="0">
                <a:solidFill>
                  <a:srgbClr val="0070C0"/>
                </a:solidFill>
              </a:rPr>
              <a:t> = array('</a:t>
            </a:r>
            <a:r>
              <a:rPr lang="es-ES" dirty="0" err="1">
                <a:solidFill>
                  <a:srgbClr val="0070C0"/>
                </a:solidFill>
              </a:rPr>
              <a:t>copier</a:t>
            </a:r>
            <a:r>
              <a:rPr lang="es-ES" dirty="0">
                <a:solidFill>
                  <a:srgbClr val="0070C0"/>
                </a:solidFill>
              </a:rPr>
              <a:t>' =&gt; "</a:t>
            </a:r>
            <a:r>
              <a:rPr lang="es-ES" dirty="0" err="1">
                <a:solidFill>
                  <a:srgbClr val="0070C0"/>
                </a:solidFill>
              </a:rPr>
              <a:t>Copier</a:t>
            </a:r>
            <a:r>
              <a:rPr lang="es-ES" dirty="0">
                <a:solidFill>
                  <a:srgbClr val="0070C0"/>
                </a:solidFill>
              </a:rPr>
              <a:t> &amp; </a:t>
            </a:r>
            <a:r>
              <a:rPr lang="es-ES" dirty="0" err="1">
                <a:solidFill>
                  <a:srgbClr val="0070C0"/>
                </a:solidFill>
              </a:rPr>
              <a:t>Multipurpose</a:t>
            </a:r>
            <a:r>
              <a:rPr lang="es-ES" dirty="0">
                <a:solidFill>
                  <a:srgbClr val="0070C0"/>
                </a:solidFill>
              </a:rPr>
              <a:t>",</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endParaRPr lang="en-US" dirty="0">
              <a:solidFill>
                <a:srgbClr val="0070C0"/>
              </a:solidFill>
            </a:endParaRPr>
          </a:p>
          <a:p>
            <a:pPr marL="457200" lvl="1" indent="0">
              <a:buNone/>
            </a:pPr>
            <a:r>
              <a:rPr lang="en-US" dirty="0">
                <a:solidFill>
                  <a:srgbClr val="0070C0"/>
                </a:solidFill>
              </a:rPr>
              <a:t>	while (</a:t>
            </a:r>
            <a:r>
              <a:rPr lang="en-US" b="1" dirty="0">
                <a:solidFill>
                  <a:srgbClr val="0070C0"/>
                </a:solidFill>
              </a:rPr>
              <a:t>list</a:t>
            </a:r>
            <a:r>
              <a:rPr lang="en-US" dirty="0">
                <a:solidFill>
                  <a:srgbClr val="0070C0"/>
                </a:solidFill>
              </a:rPr>
              <a:t>($item, $description) = </a:t>
            </a:r>
            <a:r>
              <a:rPr lang="en-US" b="1" dirty="0">
                <a:solidFill>
                  <a:srgbClr val="0070C0"/>
                </a:solidFill>
              </a:rPr>
              <a:t>each</a:t>
            </a:r>
            <a:r>
              <a:rPr lang="en-US" dirty="0">
                <a:solidFill>
                  <a:srgbClr val="0070C0"/>
                </a:solidFill>
              </a:rPr>
              <a:t>($paper))</a:t>
            </a:r>
          </a:p>
          <a:p>
            <a:pPr marL="457200" lvl="1" indent="0">
              <a:buNone/>
            </a:pPr>
            <a:r>
              <a:rPr lang="en-US" dirty="0">
                <a:solidFill>
                  <a:srgbClr val="0070C0"/>
                </a:solidFill>
              </a:rPr>
              <a:t>		echo "$item: $description&lt;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pPr marL="457200" lvl="1" indent="0">
              <a:buNone/>
            </a:pPr>
            <a:endParaRPr lang="en-US" dirty="0">
              <a:solidFill>
                <a:srgbClr val="0070C0"/>
              </a:solidFill>
            </a:endParaRPr>
          </a:p>
          <a:p>
            <a:pPr lvl="1"/>
            <a:r>
              <a:rPr lang="en-US" dirty="0"/>
              <a:t>The </a:t>
            </a:r>
            <a:r>
              <a:rPr lang="en-US" b="1" dirty="0">
                <a:solidFill>
                  <a:srgbClr val="0070C0"/>
                </a:solidFill>
              </a:rPr>
              <a:t>list</a:t>
            </a:r>
            <a:r>
              <a:rPr lang="en-US" dirty="0"/>
              <a:t> function takes an array as its argument (in this case, the key/value pair returned by the function each) and then assigns the values of the array to the variables listed within parentheses.</a:t>
            </a:r>
          </a:p>
        </p:txBody>
      </p:sp>
    </p:spTree>
    <p:extLst>
      <p:ext uri="{BB962C8B-B14F-4D97-AF65-F5344CB8AC3E}">
        <p14:creationId xmlns:p14="http://schemas.microsoft.com/office/powerpoint/2010/main" val="19730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i="1" dirty="0"/>
              <a:t>Using the list function:</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list</a:t>
            </a:r>
            <a:r>
              <a:rPr lang="en-US" dirty="0">
                <a:solidFill>
                  <a:srgbClr val="0070C0"/>
                </a:solidFill>
              </a:rPr>
              <a:t>($a, $b) = </a:t>
            </a:r>
            <a:r>
              <a:rPr lang="en-US" b="1" dirty="0">
                <a:solidFill>
                  <a:srgbClr val="0070C0"/>
                </a:solidFill>
              </a:rPr>
              <a:t>array</a:t>
            </a:r>
            <a:r>
              <a:rPr lang="en-US" dirty="0">
                <a:solidFill>
                  <a:srgbClr val="0070C0"/>
                </a:solidFill>
              </a:rPr>
              <a:t>('Alice', 'Bob’);</a:t>
            </a:r>
          </a:p>
          <a:p>
            <a:pPr marL="457200" lvl="1" indent="0">
              <a:buNone/>
            </a:pPr>
            <a:r>
              <a:rPr lang="en-US" dirty="0">
                <a:solidFill>
                  <a:srgbClr val="0070C0"/>
                </a:solidFill>
              </a:rPr>
              <a:t>	echo "a=$a b=$b";</a:t>
            </a:r>
          </a:p>
          <a:p>
            <a:pPr marL="457200" lvl="1" indent="0">
              <a:buNone/>
            </a:pPr>
            <a:r>
              <a:rPr lang="en-US" dirty="0">
                <a:solidFill>
                  <a:srgbClr val="0070C0"/>
                </a:solidFill>
              </a:rPr>
              <a:t>?&gt;</a:t>
            </a:r>
          </a:p>
          <a:p>
            <a:endParaRPr lang="en-US" dirty="0"/>
          </a:p>
          <a:p>
            <a:pPr marL="457200" lvl="1" indent="0">
              <a:buNone/>
            </a:pPr>
            <a:r>
              <a:rPr lang="en-US" dirty="0"/>
              <a:t>The output from this code is as follows:</a:t>
            </a:r>
          </a:p>
          <a:p>
            <a:endParaRPr lang="en-US" dirty="0"/>
          </a:p>
          <a:p>
            <a:pPr marL="457200" lvl="1" indent="0">
              <a:buNone/>
            </a:pPr>
            <a:r>
              <a:rPr lang="en-US" b="1" dirty="0"/>
              <a:t>a=Alice b=Bob</a:t>
            </a:r>
          </a:p>
          <a:p>
            <a:endParaRPr lang="en-US" b="1" dirty="0"/>
          </a:p>
        </p:txBody>
      </p:sp>
    </p:spTree>
    <p:extLst>
      <p:ext uri="{BB962C8B-B14F-4D97-AF65-F5344CB8AC3E}">
        <p14:creationId xmlns:p14="http://schemas.microsoft.com/office/powerpoint/2010/main" val="3739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pPr marL="0" indent="0">
              <a:buNone/>
            </a:pPr>
            <a:r>
              <a:rPr lang="en-US" dirty="0"/>
              <a:t>So you can take your pick when walking through arrays. </a:t>
            </a:r>
          </a:p>
          <a:p>
            <a:endParaRPr lang="en-US" dirty="0"/>
          </a:p>
          <a:p>
            <a:pPr marL="514350" indent="-514350">
              <a:buFont typeface="+mj-lt"/>
              <a:buAutoNum type="alphaLcParenR"/>
            </a:pPr>
            <a:r>
              <a:rPr lang="en-US" dirty="0"/>
              <a:t>Use </a:t>
            </a:r>
            <a:r>
              <a:rPr lang="en-US" dirty="0" err="1">
                <a:solidFill>
                  <a:srgbClr val="0070C0"/>
                </a:solidFill>
              </a:rPr>
              <a:t>foreach</a:t>
            </a:r>
            <a:r>
              <a:rPr lang="en-US" dirty="0">
                <a:solidFill>
                  <a:srgbClr val="0070C0"/>
                </a:solidFill>
              </a:rPr>
              <a:t>...as </a:t>
            </a:r>
            <a:r>
              <a:rPr lang="en-US" dirty="0"/>
              <a:t>to create a loop that extracts values to the variable following the </a:t>
            </a:r>
            <a:r>
              <a:rPr lang="en-US" dirty="0">
                <a:solidFill>
                  <a:srgbClr val="0070C0"/>
                </a:solidFill>
              </a:rPr>
              <a:t>as</a:t>
            </a:r>
          </a:p>
          <a:p>
            <a:pPr marL="514350" indent="-514350">
              <a:buFont typeface="+mj-lt"/>
              <a:buAutoNum type="alphaLcParenR"/>
            </a:pPr>
            <a:r>
              <a:rPr lang="en-US" dirty="0"/>
              <a:t>Or use the </a:t>
            </a:r>
            <a:r>
              <a:rPr lang="en-US" dirty="0">
                <a:solidFill>
                  <a:srgbClr val="0070C0"/>
                </a:solidFill>
              </a:rPr>
              <a:t>each</a:t>
            </a:r>
            <a:r>
              <a:rPr lang="en-US" dirty="0"/>
              <a:t> function and create your own looping system</a:t>
            </a:r>
            <a:endParaRPr lang="en-US" dirty="0">
              <a:solidFill>
                <a:srgbClr val="0070C0"/>
              </a:solidFill>
            </a:endParaRPr>
          </a:p>
          <a:p>
            <a:endParaRPr lang="en-US" b="1" dirty="0"/>
          </a:p>
        </p:txBody>
      </p:sp>
    </p:spTree>
    <p:extLst>
      <p:ext uri="{BB962C8B-B14F-4D97-AF65-F5344CB8AC3E}">
        <p14:creationId xmlns:p14="http://schemas.microsoft.com/office/powerpoint/2010/main" val="40842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$products = array(</a:t>
            </a:r>
          </a:p>
          <a:p>
            <a:pPr marL="457200" lvl="1" indent="0">
              <a:buNone/>
            </a:pPr>
            <a:r>
              <a:rPr lang="en-US" dirty="0">
                <a:solidFill>
                  <a:srgbClr val="0070C0"/>
                </a:solidFill>
              </a:rPr>
              <a:t>			'paper' =&gt; array(</a:t>
            </a:r>
          </a:p>
          <a:p>
            <a:pPr marL="457200" lvl="1" indent="0">
              <a:buNone/>
            </a:pPr>
            <a:r>
              <a:rPr lang="en-US" dirty="0">
                <a:solidFill>
                  <a:srgbClr val="0070C0"/>
                </a:solidFill>
              </a:rPr>
              <a:t>					'copier' =&gt; "Copier &amp; Multipurpose",</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r>
              <a:rPr lang="en-US" dirty="0">
                <a:solidFill>
                  <a:srgbClr val="0070C0"/>
                </a:solidFill>
              </a:rPr>
              <a:t>			'pens' =&gt; array(</a:t>
            </a:r>
          </a:p>
          <a:p>
            <a:pPr marL="457200" lvl="1" indent="0">
              <a:buNone/>
            </a:pPr>
            <a:r>
              <a:rPr lang="en-US" dirty="0">
                <a:solidFill>
                  <a:srgbClr val="0070C0"/>
                </a:solidFill>
              </a:rPr>
              <a:t>					'ball' =&gt; "Ball Point",</a:t>
            </a:r>
          </a:p>
          <a:p>
            <a:pPr marL="457200" lvl="1" indent="0">
              <a:buNone/>
            </a:pPr>
            <a:r>
              <a:rPr lang="en-US" dirty="0">
                <a:solidFill>
                  <a:srgbClr val="0070C0"/>
                </a:solidFill>
              </a:rPr>
              <a:t>					'</a:t>
            </a:r>
            <a:r>
              <a:rPr lang="en-US" dirty="0" err="1">
                <a:solidFill>
                  <a:srgbClr val="0070C0"/>
                </a:solidFill>
              </a:rPr>
              <a:t>hilite</a:t>
            </a:r>
            <a:r>
              <a:rPr lang="en-US" dirty="0">
                <a:solidFill>
                  <a:srgbClr val="0070C0"/>
                </a:solidFill>
              </a:rPr>
              <a:t>' =&gt; "Highlighters",</a:t>
            </a:r>
          </a:p>
          <a:p>
            <a:pPr marL="457200" lvl="1" indent="0">
              <a:buNone/>
            </a:pPr>
            <a:r>
              <a:rPr lang="en-US" dirty="0">
                <a:solidFill>
                  <a:srgbClr val="0070C0"/>
                </a:solidFill>
              </a:rPr>
              <a:t>					'marker' =&gt; "Markers"),</a:t>
            </a:r>
          </a:p>
          <a:p>
            <a:pPr marL="457200" lvl="1" indent="0">
              <a:buNone/>
            </a:pPr>
            <a:r>
              <a:rPr lang="en-US" dirty="0">
                <a:solidFill>
                  <a:srgbClr val="0070C0"/>
                </a:solidFill>
              </a:rPr>
              <a:t>			'</a:t>
            </a:r>
            <a:r>
              <a:rPr lang="en-US" dirty="0" err="1">
                <a:solidFill>
                  <a:srgbClr val="0070C0"/>
                </a:solidFill>
              </a:rPr>
              <a:t>misc</a:t>
            </a:r>
            <a:r>
              <a:rPr lang="en-US" dirty="0">
                <a:solidFill>
                  <a:srgbClr val="0070C0"/>
                </a:solidFill>
              </a:rPr>
              <a:t>' =&gt; array(</a:t>
            </a:r>
          </a:p>
          <a:p>
            <a:pPr marL="457200" lvl="1" indent="0">
              <a:buNone/>
            </a:pPr>
            <a:r>
              <a:rPr lang="en-US" dirty="0">
                <a:solidFill>
                  <a:srgbClr val="0070C0"/>
                </a:solidFill>
              </a:rPr>
              <a:t>					'tape' =&gt; "Sticky Tape",</a:t>
            </a:r>
          </a:p>
          <a:p>
            <a:pPr marL="457200" lvl="1" indent="0">
              <a:buNone/>
            </a:pPr>
            <a:r>
              <a:rPr lang="en-US" dirty="0">
                <a:solidFill>
                  <a:srgbClr val="0070C0"/>
                </a:solidFill>
              </a:rPr>
              <a:t>					'glue' =&gt; "Adhesives",)</a:t>
            </a:r>
          </a:p>
          <a:p>
            <a:pPr marL="457200" lvl="1" indent="0">
              <a:buNone/>
            </a:pPr>
            <a:r>
              <a:rPr lang="en-US" dirty="0">
                <a:solidFill>
                  <a:srgbClr val="0070C0"/>
                </a:solidFill>
              </a:rPr>
              <a:t>			);</a:t>
            </a:r>
          </a:p>
          <a:p>
            <a:pPr marL="457200" lvl="1" indent="0">
              <a:buNone/>
            </a:pPr>
            <a:r>
              <a:rPr lang="en-US" dirty="0">
                <a:solidFill>
                  <a:srgbClr val="0070C0"/>
                </a:solidFill>
              </a:rPr>
              <a:t>…</a:t>
            </a:r>
          </a:p>
        </p:txBody>
      </p:sp>
      <p:sp>
        <p:nvSpPr>
          <p:cNvPr id="2" name="Rectangle 1">
            <a:extLst>
              <a:ext uri="{FF2B5EF4-FFF2-40B4-BE49-F238E27FC236}">
                <a16:creationId xmlns:a16="http://schemas.microsoft.com/office/drawing/2014/main" id="{4281753D-2657-4545-AE84-32216E42DE9A}"/>
              </a:ext>
            </a:extLst>
          </p:cNvPr>
          <p:cNvSpPr/>
          <p:nvPr/>
        </p:nvSpPr>
        <p:spPr>
          <a:xfrm>
            <a:off x="9509761" y="4740768"/>
            <a:ext cx="2469214" cy="1754326"/>
          </a:xfrm>
          <a:prstGeom prst="rect">
            <a:avLst/>
          </a:prstGeom>
        </p:spPr>
        <p:txBody>
          <a:bodyPr wrap="square">
            <a:spAutoFit/>
          </a:bodyPr>
          <a:lstStyle/>
          <a:p>
            <a:r>
              <a:rPr lang="en-US" dirty="0">
                <a:latin typeface="MinionPro-Regular"/>
              </a:rPr>
              <a:t>Within this array, there are three items—</a:t>
            </a:r>
            <a:r>
              <a:rPr lang="en-US" dirty="0">
                <a:latin typeface="UbuntuMono-Regular"/>
              </a:rPr>
              <a:t>paper</a:t>
            </a:r>
            <a:r>
              <a:rPr lang="en-US" dirty="0">
                <a:latin typeface="MinionPro-Regular"/>
              </a:rPr>
              <a:t>, </a:t>
            </a:r>
            <a:r>
              <a:rPr lang="en-US" dirty="0">
                <a:latin typeface="UbuntuMono-Regular"/>
              </a:rPr>
              <a:t>pens</a:t>
            </a:r>
            <a:r>
              <a:rPr lang="en-US" dirty="0">
                <a:latin typeface="MinionPro-Regular"/>
              </a:rPr>
              <a:t>, and </a:t>
            </a:r>
            <a:r>
              <a:rPr lang="en-US" dirty="0" err="1">
                <a:latin typeface="UbuntuMono-Regular"/>
              </a:rPr>
              <a:t>misc</a:t>
            </a:r>
            <a:r>
              <a:rPr lang="en-US" dirty="0">
                <a:latin typeface="MinionPro-Regular"/>
              </a:rPr>
              <a:t>—each of which contains another array with key/value pairs.</a:t>
            </a:r>
            <a:endParaRPr lang="en-US" dirty="0"/>
          </a:p>
        </p:txBody>
      </p:sp>
    </p:spTree>
    <p:extLst>
      <p:ext uri="{BB962C8B-B14F-4D97-AF65-F5344CB8AC3E}">
        <p14:creationId xmlns:p14="http://schemas.microsoft.com/office/powerpoint/2010/main" val="384842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3389</TotalTime>
  <Words>2067</Words>
  <Application>Microsoft Office PowerPoint</Application>
  <PresentationFormat>Widescreen</PresentationFormat>
  <Paragraphs>412</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Courier New</vt:lpstr>
      <vt:lpstr>MinionPro-Regular</vt:lpstr>
      <vt:lpstr>UbuntuMono-Regular</vt:lpstr>
      <vt:lpstr>Wingdings</vt:lpstr>
      <vt:lpstr>Office Theme</vt:lpstr>
      <vt:lpstr>The foreach...as Loop</vt:lpstr>
      <vt:lpstr>The foreach...as Loop</vt:lpstr>
      <vt:lpstr>The foreach...as Loop</vt:lpstr>
      <vt:lpstr>The foreach...as Loop</vt:lpstr>
      <vt:lpstr>The foreach...as Loop</vt:lpstr>
      <vt:lpstr>The foreach...as Loop</vt:lpstr>
      <vt:lpstr>The foreach...as Loop</vt:lpstr>
      <vt:lpstr>The foreach...as Loop</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lpstr>Using Array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Functions</dc:title>
  <dc:creator>Fabio Di Troia</dc:creator>
  <cp:lastModifiedBy>Fabio Di Troia</cp:lastModifiedBy>
  <cp:revision>1</cp:revision>
  <dcterms:created xsi:type="dcterms:W3CDTF">2017-09-06T18:41:08Z</dcterms:created>
  <dcterms:modified xsi:type="dcterms:W3CDTF">2017-09-21T21:48:26Z</dcterms:modified>
</cp:coreProperties>
</file>