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69" r:id="rId2"/>
    <p:sldId id="370" r:id="rId3"/>
    <p:sldId id="372" r:id="rId4"/>
    <p:sldId id="373" r:id="rId5"/>
    <p:sldId id="371" r:id="rId6"/>
    <p:sldId id="374" r:id="rId7"/>
    <p:sldId id="375" r:id="rId8"/>
    <p:sldId id="377" r:id="rId9"/>
    <p:sldId id="378" r:id="rId10"/>
    <p:sldId id="379" r:id="rId11"/>
    <p:sldId id="380" r:id="rId12"/>
    <p:sldId id="381" r:id="rId13"/>
    <p:sldId id="382" r:id="rId14"/>
    <p:sldId id="383" r:id="rId15"/>
    <p:sldId id="399" r:id="rId16"/>
    <p:sldId id="384" r:id="rId17"/>
    <p:sldId id="386" r:id="rId18"/>
    <p:sldId id="387" r:id="rId19"/>
    <p:sldId id="400" r:id="rId20"/>
    <p:sldId id="388" r:id="rId21"/>
    <p:sldId id="401" r:id="rId22"/>
    <p:sldId id="389" r:id="rId23"/>
    <p:sldId id="391" r:id="rId24"/>
    <p:sldId id="390" r:id="rId25"/>
    <p:sldId id="402" r:id="rId26"/>
    <p:sldId id="392" r:id="rId27"/>
    <p:sldId id="393" r:id="rId28"/>
    <p:sldId id="394" r:id="rId29"/>
    <p:sldId id="395" r:id="rId30"/>
    <p:sldId id="396" r:id="rId31"/>
    <p:sldId id="397" r:id="rId32"/>
    <p:sldId id="3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8" autoAdjust="0"/>
  </p:normalViewPr>
  <p:slideViewPr>
    <p:cSldViewPr snapToGrid="0">
      <p:cViewPr>
        <p:scale>
          <a:sx n="66" d="100"/>
          <a:sy n="66" d="100"/>
        </p:scale>
        <p:origin x="87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section of new code starts by using the </a:t>
            </a:r>
            <a:r>
              <a:rPr lang="en-US" b="1" dirty="0" err="1">
                <a:solidFill>
                  <a:srgbClr val="0070C0"/>
                </a:solidFill>
              </a:rPr>
              <a:t>isset</a:t>
            </a:r>
            <a:r>
              <a:rPr lang="en-US" dirty="0"/>
              <a:t> function to check whether values for all the fields have been posted to the program. </a:t>
            </a:r>
          </a:p>
          <a:p>
            <a:r>
              <a:rPr lang="en-US" dirty="0"/>
              <a:t>Upon confirmation, each line within the if statement calls the function </a:t>
            </a:r>
            <a:r>
              <a:rPr lang="en-US" b="1" dirty="0" err="1">
                <a:solidFill>
                  <a:srgbClr val="0070C0"/>
                </a:solidFill>
              </a:rPr>
              <a:t>get_post</a:t>
            </a:r>
            <a:r>
              <a:rPr lang="en-US" dirty="0"/>
              <a:t>, which appears at the end of the program. This function has one small but critical job: fetching input from the browser.</a:t>
            </a:r>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235463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359554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210107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E9C6-1997-4584-9431-80347F1646B2}"/>
              </a:ext>
            </a:extLst>
          </p:cNvPr>
          <p:cNvSpPr>
            <a:spLocks noGrp="1"/>
          </p:cNvSpPr>
          <p:nvPr>
            <p:ph type="title"/>
          </p:nvPr>
        </p:nvSpPr>
        <p:spPr/>
        <p:txBody>
          <a:bodyPr/>
          <a:lstStyle/>
          <a:p>
            <a:r>
              <a:rPr lang="en-US" dirty="0"/>
              <a:t>A Practical Example</a:t>
            </a:r>
            <a:br>
              <a:rPr lang="en-US" dirty="0"/>
            </a:br>
            <a:endParaRPr lang="en-US" dirty="0"/>
          </a:p>
        </p:txBody>
      </p:sp>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1825625"/>
            <a:ext cx="10515600" cy="4650126"/>
          </a:xfrm>
        </p:spPr>
        <p:txBody>
          <a:bodyPr>
            <a:normAutofit fontScale="92500" lnSpcReduction="10000"/>
          </a:bodyPr>
          <a:lstStyle/>
          <a:p>
            <a:r>
              <a:rPr lang="en-US" dirty="0"/>
              <a:t>It’s time to write our first example of inserting data in and deleting it from a MySQL table using PHP. </a:t>
            </a:r>
          </a:p>
          <a:p>
            <a:endParaRPr lang="en-US" dirty="0"/>
          </a:p>
          <a:p>
            <a:pPr marL="0" indent="0">
              <a:buNone/>
            </a:pPr>
            <a:r>
              <a:rPr lang="en-US" dirty="0"/>
              <a:t>The code in the next slides </a:t>
            </a:r>
          </a:p>
          <a:p>
            <a:pPr marL="514350" indent="-514350">
              <a:buFont typeface="+mj-lt"/>
              <a:buAutoNum type="arabicPeriod"/>
            </a:pPr>
            <a:r>
              <a:rPr lang="en-US" dirty="0"/>
              <a:t>First checks for any inputs that may have been made </a:t>
            </a:r>
          </a:p>
          <a:p>
            <a:pPr marL="514350" indent="-514350">
              <a:buFont typeface="+mj-lt"/>
              <a:buAutoNum type="arabicPeriod"/>
            </a:pPr>
            <a:r>
              <a:rPr lang="en-US" dirty="0"/>
              <a:t>Then either inserts new data into the table </a:t>
            </a:r>
            <a:r>
              <a:rPr lang="en-US" i="1" dirty="0"/>
              <a:t>classics </a:t>
            </a:r>
            <a:r>
              <a:rPr lang="en-US" dirty="0"/>
              <a:t>of the </a:t>
            </a:r>
            <a:r>
              <a:rPr lang="en-US" i="1" dirty="0"/>
              <a:t>publications </a:t>
            </a:r>
            <a:r>
              <a:rPr lang="en-US" dirty="0"/>
              <a:t>database or deletes a row from it, according to the input supplied.</a:t>
            </a:r>
          </a:p>
          <a:p>
            <a:pPr marL="514350" indent="-514350">
              <a:buFont typeface="+mj-lt"/>
              <a:buAutoNum type="arabicPeriod"/>
            </a:pPr>
            <a:r>
              <a:rPr lang="en-US" dirty="0"/>
              <a:t>Regardless of whether there was input, the program then outputs all rows in the table to the browser. </a:t>
            </a:r>
          </a:p>
          <a:p>
            <a:endParaRPr lang="en-US" dirty="0"/>
          </a:p>
          <a:p>
            <a:pPr marL="0" indent="0">
              <a:buNone/>
            </a:pPr>
            <a:r>
              <a:rPr lang="en-US" dirty="0"/>
              <a:t>So let’s see how it works…</a:t>
            </a:r>
          </a:p>
          <a:p>
            <a:endParaRPr lang="en-US" dirty="0"/>
          </a:p>
        </p:txBody>
      </p:sp>
    </p:spTree>
    <p:extLst>
      <p:ext uri="{BB962C8B-B14F-4D97-AF65-F5344CB8AC3E}">
        <p14:creationId xmlns:p14="http://schemas.microsoft.com/office/powerpoint/2010/main" val="25519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pPr>
              <a:buFont typeface="Wingdings" panose="05000000000000000000" pitchFamily="2" charset="2"/>
              <a:buChar char="Ø"/>
            </a:pPr>
            <a:r>
              <a:rPr lang="en-US" dirty="0"/>
              <a:t>There is no reason to write to an element in the </a:t>
            </a:r>
            <a:r>
              <a:rPr lang="en-US" dirty="0">
                <a:solidFill>
                  <a:srgbClr val="0070C0"/>
                </a:solidFill>
              </a:rPr>
              <a:t>$_POST </a:t>
            </a:r>
            <a:r>
              <a:rPr lang="en-US" dirty="0"/>
              <a:t>array. </a:t>
            </a:r>
          </a:p>
          <a:p>
            <a:r>
              <a:rPr lang="en-US" dirty="0"/>
              <a:t>Its only purpose is to communicate information from the browser to the program, and you’re better off copying data to your own variables before altering it.</a:t>
            </a:r>
          </a:p>
          <a:p>
            <a:endParaRPr lang="en-US" dirty="0"/>
          </a:p>
          <a:p>
            <a:endParaRPr lang="en-US" dirty="0"/>
          </a:p>
          <a:p>
            <a:r>
              <a:rPr lang="en-US" dirty="0">
                <a:solidFill>
                  <a:srgbClr val="FF0000"/>
                </a:solidFill>
              </a:rPr>
              <a:t>TIP: </a:t>
            </a:r>
            <a:r>
              <a:rPr lang="en-US" dirty="0"/>
              <a:t>So, back to the </a:t>
            </a:r>
            <a:r>
              <a:rPr lang="en-US" dirty="0" err="1">
                <a:solidFill>
                  <a:srgbClr val="0070C0"/>
                </a:solidFill>
              </a:rPr>
              <a:t>get_post</a:t>
            </a:r>
            <a:r>
              <a:rPr lang="en-US" dirty="0">
                <a:solidFill>
                  <a:srgbClr val="0070C0"/>
                </a:solidFill>
              </a:rPr>
              <a:t> </a:t>
            </a:r>
            <a:r>
              <a:rPr lang="en-US" dirty="0"/>
              <a:t>function, which passes each item it retrieves through the </a:t>
            </a:r>
            <a:r>
              <a:rPr lang="en-US" dirty="0" err="1">
                <a:solidFill>
                  <a:srgbClr val="0070C0"/>
                </a:solidFill>
              </a:rPr>
              <a:t>real_escape_string</a:t>
            </a:r>
            <a:r>
              <a:rPr lang="en-US" dirty="0">
                <a:solidFill>
                  <a:srgbClr val="0070C0"/>
                </a:solidFill>
              </a:rPr>
              <a:t> </a:t>
            </a:r>
            <a:r>
              <a:rPr lang="en-US" dirty="0"/>
              <a:t>method of the connection object to strip out any characters that a hacker may have inserted in order to break into or alter your database, like this:</a:t>
            </a:r>
          </a:p>
          <a:p>
            <a:endParaRPr lang="en-US" dirty="0"/>
          </a:p>
          <a:p>
            <a:pPr marL="457200" lvl="1" indent="0">
              <a:buNone/>
            </a:pPr>
            <a:r>
              <a:rPr lang="en-US" dirty="0">
                <a:solidFill>
                  <a:srgbClr val="0070C0"/>
                </a:solidFill>
              </a:rPr>
              <a:t>function </a:t>
            </a:r>
            <a:r>
              <a:rPr lang="en-US" dirty="0" err="1">
                <a:solidFill>
                  <a:srgbClr val="0070C0"/>
                </a:solidFill>
              </a:rPr>
              <a:t>get_post</a:t>
            </a:r>
            <a:r>
              <a:rPr lang="en-US" dirty="0">
                <a:solidFill>
                  <a:srgbClr val="0070C0"/>
                </a:solidFill>
              </a:rPr>
              <a:t>($conn,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a:t>
            </a:r>
          </a:p>
          <a:p>
            <a:pPr marL="457200" lvl="1" indent="0">
              <a:buNone/>
            </a:pPr>
            <a:r>
              <a:rPr lang="en-US" dirty="0">
                <a:solidFill>
                  <a:srgbClr val="0070C0"/>
                </a:solidFill>
              </a:rPr>
              <a:t>	return $conn-&gt;</a:t>
            </a:r>
            <a:r>
              <a:rPr lang="en-US" b="1" dirty="0" err="1">
                <a:solidFill>
                  <a:srgbClr val="0070C0"/>
                </a:solidFill>
              </a:rPr>
              <a:t>real_escape_string</a:t>
            </a:r>
            <a:r>
              <a:rPr lang="en-US" dirty="0">
                <a:solidFill>
                  <a:srgbClr val="0070C0"/>
                </a:solidFill>
              </a:rPr>
              <a:t>($_POST[$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a:t>
            </a:r>
          </a:p>
        </p:txBody>
      </p:sp>
    </p:spTree>
    <p:extLst>
      <p:ext uri="{BB962C8B-B14F-4D97-AF65-F5344CB8AC3E}">
        <p14:creationId xmlns:p14="http://schemas.microsoft.com/office/powerpoint/2010/main" val="7845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Deleting a Record</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Prior to checking whether new data has been posted, the program checks whether the variable </a:t>
            </a:r>
            <a:r>
              <a:rPr lang="en-US" b="1" dirty="0">
                <a:solidFill>
                  <a:srgbClr val="0070C0"/>
                </a:solidFill>
              </a:rPr>
              <a:t>$_POST['delete'] </a:t>
            </a:r>
            <a:r>
              <a:rPr lang="en-US" dirty="0"/>
              <a:t>has a value. </a:t>
            </a:r>
          </a:p>
          <a:p>
            <a:pPr lvl="1">
              <a:buFont typeface="Calibri" panose="020F0502020204030204" pitchFamily="34" charset="0"/>
              <a:buChar char="−"/>
            </a:pPr>
            <a:r>
              <a:rPr lang="en-US" dirty="0"/>
              <a:t>If so, the user has clicked the DELETE RECORD button to erase a record.  </a:t>
            </a:r>
          </a:p>
          <a:p>
            <a:pPr lvl="1">
              <a:buFont typeface="Calibri" panose="020F0502020204030204" pitchFamily="34" charset="0"/>
              <a:buChar char="−"/>
            </a:pPr>
            <a:r>
              <a:rPr lang="en-US" dirty="0"/>
              <a:t>In this case, the value of </a:t>
            </a:r>
            <a:r>
              <a:rPr lang="en-US" dirty="0">
                <a:solidFill>
                  <a:srgbClr val="0070C0"/>
                </a:solidFill>
              </a:rPr>
              <a:t>$</a:t>
            </a:r>
            <a:r>
              <a:rPr lang="en-US" dirty="0" err="1">
                <a:solidFill>
                  <a:srgbClr val="0070C0"/>
                </a:solidFill>
              </a:rPr>
              <a:t>isbn</a:t>
            </a:r>
            <a:r>
              <a:rPr lang="en-US" dirty="0">
                <a:solidFill>
                  <a:srgbClr val="0070C0"/>
                </a:solidFill>
              </a:rPr>
              <a:t> </a:t>
            </a:r>
            <a:r>
              <a:rPr lang="en-US" dirty="0"/>
              <a:t>will also have been posted.</a:t>
            </a:r>
          </a:p>
          <a:p>
            <a:endParaRPr lang="en-US" dirty="0"/>
          </a:p>
          <a:p>
            <a:endParaRPr lang="en-US" dirty="0"/>
          </a:p>
          <a:p>
            <a:r>
              <a:rPr lang="en-US" dirty="0"/>
              <a:t>As you’ll recall, the ISBN uniquely identifies each record. </a:t>
            </a:r>
          </a:p>
          <a:p>
            <a:pPr lvl="1">
              <a:buFont typeface="Courier New" panose="02070309020205020404" pitchFamily="49" charset="0"/>
              <a:buChar char="o"/>
            </a:pPr>
            <a:r>
              <a:rPr lang="en-US" dirty="0"/>
              <a:t>The HTML form appends the ISBN to the DELETE FROM query string created in the variable </a:t>
            </a:r>
            <a:r>
              <a:rPr lang="en-US" dirty="0">
                <a:solidFill>
                  <a:srgbClr val="0070C0"/>
                </a:solidFill>
              </a:rPr>
              <a:t>$query</a:t>
            </a:r>
            <a:r>
              <a:rPr lang="en-US" dirty="0"/>
              <a:t>, which is then passed to the query method of the </a:t>
            </a:r>
            <a:r>
              <a:rPr lang="en-US" dirty="0">
                <a:solidFill>
                  <a:srgbClr val="0070C0"/>
                </a:solidFill>
              </a:rPr>
              <a:t>$conn </a:t>
            </a:r>
            <a:r>
              <a:rPr lang="en-US" dirty="0"/>
              <a:t>object to issue it to MySQL.</a:t>
            </a:r>
          </a:p>
          <a:p>
            <a:endParaRPr lang="en-US" dirty="0"/>
          </a:p>
        </p:txBody>
      </p:sp>
    </p:spTree>
    <p:extLst>
      <p:ext uri="{BB962C8B-B14F-4D97-AF65-F5344CB8AC3E}">
        <p14:creationId xmlns:p14="http://schemas.microsoft.com/office/powerpoint/2010/main" val="122692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Deleting a Record</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If </a:t>
            </a:r>
            <a:r>
              <a:rPr lang="en-US" b="1" dirty="0">
                <a:solidFill>
                  <a:srgbClr val="0070C0"/>
                </a:solidFill>
              </a:rPr>
              <a:t>$_POST['delete'] </a:t>
            </a:r>
            <a:r>
              <a:rPr lang="en-US" dirty="0"/>
              <a:t>is not set, </a:t>
            </a:r>
            <a:r>
              <a:rPr lang="en-US" b="1" dirty="0">
                <a:solidFill>
                  <a:srgbClr val="0070C0"/>
                </a:solidFill>
              </a:rPr>
              <a:t>$_POST['author']</a:t>
            </a:r>
            <a:r>
              <a:rPr lang="en-US" dirty="0"/>
              <a:t> and other posted values are checked. </a:t>
            </a:r>
          </a:p>
          <a:p>
            <a:endParaRPr lang="en-US" sz="400" dirty="0"/>
          </a:p>
          <a:p>
            <a:r>
              <a:rPr lang="en-US" dirty="0"/>
              <a:t>If they have all been given values, then </a:t>
            </a:r>
            <a:r>
              <a:rPr lang="en-US" dirty="0">
                <a:solidFill>
                  <a:srgbClr val="0070C0"/>
                </a:solidFill>
              </a:rPr>
              <a:t>$query </a:t>
            </a:r>
            <a:r>
              <a:rPr lang="en-US" dirty="0"/>
              <a:t>is set to an INSERT INTO command, followed by the five values to be inserted. </a:t>
            </a:r>
          </a:p>
          <a:p>
            <a:endParaRPr lang="en-US" sz="400" dirty="0"/>
          </a:p>
          <a:p>
            <a:r>
              <a:rPr lang="en-US" dirty="0"/>
              <a:t>The string is then passed to the query method, which upon completion returns either TRUE or FALSE. </a:t>
            </a:r>
          </a:p>
          <a:p>
            <a:endParaRPr lang="en-US" sz="400" dirty="0"/>
          </a:p>
          <a:p>
            <a:r>
              <a:rPr lang="en-US" dirty="0"/>
              <a:t>If FALSE is returned, the error message held in the error property of the $conn object is displayed, like this:</a:t>
            </a:r>
          </a:p>
          <a:p>
            <a:endParaRPr lang="en-US" sz="400" dirty="0"/>
          </a:p>
          <a:p>
            <a:pPr marL="457200" lvl="1" indent="0">
              <a:buNone/>
            </a:pPr>
            <a:r>
              <a:rPr lang="en-US" dirty="0">
                <a:solidFill>
                  <a:srgbClr val="0070C0"/>
                </a:solidFill>
              </a:rPr>
              <a:t>if (!$result) echo "INSERT failed: $query&lt;</a:t>
            </a:r>
            <a:r>
              <a:rPr lang="en-US" dirty="0" err="1">
                <a:solidFill>
                  <a:srgbClr val="0070C0"/>
                </a:solidFill>
              </a:rPr>
              <a:t>br</a:t>
            </a:r>
            <a:r>
              <a:rPr lang="en-US" dirty="0">
                <a:solidFill>
                  <a:srgbClr val="0070C0"/>
                </a:solidFill>
              </a:rPr>
              <a:t>&gt;" . $conn-&gt;error . "&lt;</a:t>
            </a:r>
            <a:r>
              <a:rPr lang="en-US" dirty="0" err="1">
                <a:solidFill>
                  <a:srgbClr val="0070C0"/>
                </a:solidFill>
              </a:rPr>
              <a:t>br</a:t>
            </a:r>
            <a:r>
              <a:rPr lang="en-US" dirty="0">
                <a:solidFill>
                  <a:srgbClr val="0070C0"/>
                </a:solidFill>
              </a:rPr>
              <a:t>&gt;&lt;</a:t>
            </a:r>
            <a:r>
              <a:rPr lang="en-US" dirty="0" err="1">
                <a:solidFill>
                  <a:srgbClr val="0070C0"/>
                </a:solidFill>
              </a:rPr>
              <a:t>br</a:t>
            </a:r>
            <a:r>
              <a:rPr lang="en-US" dirty="0">
                <a:solidFill>
                  <a:srgbClr val="0070C0"/>
                </a:solidFill>
              </a:rPr>
              <a:t>&gt;";</a:t>
            </a:r>
          </a:p>
          <a:p>
            <a:endParaRPr lang="en-US" dirty="0"/>
          </a:p>
        </p:txBody>
      </p:sp>
    </p:spTree>
    <p:extLst>
      <p:ext uri="{BB962C8B-B14F-4D97-AF65-F5344CB8AC3E}">
        <p14:creationId xmlns:p14="http://schemas.microsoft.com/office/powerpoint/2010/main" val="36310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You should recall the echo </a:t>
            </a:r>
            <a:r>
              <a:rPr lang="en-US" dirty="0">
                <a:solidFill>
                  <a:srgbClr val="0070C0"/>
                </a:solidFill>
              </a:rPr>
              <a:t>&lt;&lt;&lt;_END..._END </a:t>
            </a:r>
            <a:r>
              <a:rPr lang="en-US" dirty="0"/>
              <a:t>structure from previous lectures, which outputs everything between the </a:t>
            </a:r>
            <a:r>
              <a:rPr lang="en-US" dirty="0">
                <a:solidFill>
                  <a:srgbClr val="0070C0"/>
                </a:solidFill>
              </a:rPr>
              <a:t>_END </a:t>
            </a:r>
            <a:r>
              <a:rPr lang="en-US" dirty="0"/>
              <a:t>tags.</a:t>
            </a:r>
          </a:p>
          <a:p>
            <a:r>
              <a:rPr lang="en-US" dirty="0"/>
              <a:t>Instead of the </a:t>
            </a:r>
            <a:r>
              <a:rPr lang="en-US" dirty="0">
                <a:solidFill>
                  <a:srgbClr val="0070C0"/>
                </a:solidFill>
              </a:rPr>
              <a:t>echo</a:t>
            </a:r>
            <a:r>
              <a:rPr lang="en-US" dirty="0"/>
              <a:t> command, the program could also drop out of PHP using </a:t>
            </a:r>
            <a:r>
              <a:rPr lang="en-US" dirty="0">
                <a:solidFill>
                  <a:srgbClr val="0070C0"/>
                </a:solidFill>
              </a:rPr>
              <a:t>?&gt;</a:t>
            </a:r>
            <a:r>
              <a:rPr lang="en-US" dirty="0"/>
              <a:t>, issue the HTML, and then reenter PHP processing with </a:t>
            </a:r>
            <a:r>
              <a:rPr lang="en-US" dirty="0">
                <a:solidFill>
                  <a:srgbClr val="0070C0"/>
                </a:solidFill>
              </a:rPr>
              <a:t>&lt;?</a:t>
            </a:r>
            <a:r>
              <a:rPr lang="en-US" dirty="0" err="1">
                <a:solidFill>
                  <a:srgbClr val="0070C0"/>
                </a:solidFill>
              </a:rPr>
              <a:t>php</a:t>
            </a:r>
            <a:r>
              <a:rPr lang="en-US" dirty="0"/>
              <a:t>. </a:t>
            </a:r>
          </a:p>
          <a:p>
            <a:endParaRPr lang="en-US" dirty="0"/>
          </a:p>
          <a:p>
            <a:pPr marL="0" indent="0">
              <a:buNone/>
            </a:pPr>
            <a:r>
              <a:rPr lang="en-US" dirty="0"/>
              <a:t>Whichever style used is a matter of programmer preference, but I always recommend </a:t>
            </a:r>
            <a:r>
              <a:rPr lang="en-US" u="sng" dirty="0"/>
              <a:t>staying within PHP code</a:t>
            </a:r>
            <a:r>
              <a:rPr lang="en-US" dirty="0"/>
              <a:t> for these reasons:</a:t>
            </a:r>
          </a:p>
          <a:p>
            <a:pPr marL="971550" lvl="1" indent="-514350">
              <a:buFont typeface="+mj-lt"/>
              <a:buAutoNum type="arabicPeriod"/>
            </a:pPr>
            <a:r>
              <a:rPr lang="en-US" dirty="0"/>
              <a:t>It makes it very clear when debugging (and also for other users) that everything within a </a:t>
            </a:r>
            <a:r>
              <a:rPr lang="en-US" i="1" dirty="0"/>
              <a:t>.</a:t>
            </a:r>
            <a:r>
              <a:rPr lang="en-US" i="1" dirty="0" err="1"/>
              <a:t>php</a:t>
            </a:r>
            <a:r>
              <a:rPr lang="en-US" i="1" dirty="0"/>
              <a:t> </a:t>
            </a:r>
            <a:r>
              <a:rPr lang="en-US" dirty="0"/>
              <a:t>file is PHP code. Therefore, there is no need to go hunting for dropouts to HTML.</a:t>
            </a:r>
          </a:p>
          <a:p>
            <a:pPr marL="971550" lvl="1" indent="-514350">
              <a:buFont typeface="+mj-lt"/>
              <a:buAutoNum type="arabicPeriod"/>
            </a:pPr>
            <a:endParaRPr lang="en-US" dirty="0"/>
          </a:p>
          <a:p>
            <a:pPr marL="971550" lvl="1" indent="-514350">
              <a:buFont typeface="+mj-lt"/>
              <a:buAutoNum type="arabicPeriod"/>
            </a:pPr>
            <a:r>
              <a:rPr lang="en-US" dirty="0"/>
              <a:t>When you wish to include a PHP variable directly within HTML, you can just type it. If you had dropped back to HTML, you would have had to temporarily reenter PHP processing, access the variable, and then drop back out again.</a:t>
            </a:r>
          </a:p>
        </p:txBody>
      </p:sp>
    </p:spTree>
    <p:extLst>
      <p:ext uri="{BB962C8B-B14F-4D97-AF65-F5344CB8AC3E}">
        <p14:creationId xmlns:p14="http://schemas.microsoft.com/office/powerpoint/2010/main" val="33245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The HTML form section simply sets the form’s action to </a:t>
            </a:r>
            <a:r>
              <a:rPr lang="en-US" i="1" dirty="0" err="1"/>
              <a:t>sqltest.php</a:t>
            </a:r>
            <a:r>
              <a:rPr lang="en-US" dirty="0"/>
              <a:t> </a:t>
            </a:r>
          </a:p>
          <a:p>
            <a:endParaRPr lang="en-US" dirty="0"/>
          </a:p>
          <a:p>
            <a:r>
              <a:rPr lang="en-US" dirty="0"/>
              <a:t>This means that when the form is submitted, the contents of the form fields will be sent to the file </a:t>
            </a:r>
            <a:r>
              <a:rPr lang="en-US" i="1" dirty="0" err="1"/>
              <a:t>sqltest.php</a:t>
            </a:r>
            <a:r>
              <a:rPr lang="en-US" dirty="0"/>
              <a:t>, which is the program itself. </a:t>
            </a:r>
          </a:p>
          <a:p>
            <a:endParaRPr lang="en-US" dirty="0"/>
          </a:p>
          <a:p>
            <a:r>
              <a:rPr lang="en-US" dirty="0"/>
              <a:t>The form is also set up to send the fields as a Post rather than a Get request. </a:t>
            </a:r>
          </a:p>
          <a:p>
            <a:pPr marL="457200" lvl="1" indent="0">
              <a:buNone/>
            </a:pPr>
            <a:r>
              <a:rPr lang="en-US" dirty="0"/>
              <a:t>This is because Get requests are appended to the URL being submitted to and can look messy in your browser. </a:t>
            </a:r>
          </a:p>
          <a:p>
            <a:endParaRPr lang="en-US" dirty="0"/>
          </a:p>
        </p:txBody>
      </p:sp>
    </p:spTree>
    <p:extLst>
      <p:ext uri="{BB962C8B-B14F-4D97-AF65-F5344CB8AC3E}">
        <p14:creationId xmlns:p14="http://schemas.microsoft.com/office/powerpoint/2010/main" val="1035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257799"/>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echo &lt;&lt;&lt;_END</a:t>
            </a:r>
          </a:p>
          <a:p>
            <a:pPr marL="457200" lvl="1" indent="0">
              <a:buNone/>
            </a:pPr>
            <a:r>
              <a:rPr lang="en-US" dirty="0"/>
              <a:t>&lt;form action="</a:t>
            </a:r>
            <a:r>
              <a:rPr lang="en-US" dirty="0" err="1"/>
              <a:t>sqltest.php</a:t>
            </a:r>
            <a:r>
              <a:rPr lang="en-US" dirty="0"/>
              <a:t>" method="post"&gt;&lt;pre&gt;</a:t>
            </a:r>
          </a:p>
          <a:p>
            <a:pPr marL="457200" lvl="1" indent="0">
              <a:buNone/>
            </a:pPr>
            <a:r>
              <a:rPr lang="en-US" dirty="0"/>
              <a:t>Author &lt;input type="text" name="author"&gt;</a:t>
            </a:r>
          </a:p>
          <a:p>
            <a:pPr marL="457200" lvl="1" indent="0">
              <a:buNone/>
            </a:pPr>
            <a:r>
              <a:rPr lang="en-US" dirty="0"/>
              <a:t>Title &lt;input type="text" name="title"&gt;</a:t>
            </a:r>
          </a:p>
          <a:p>
            <a:pPr marL="457200" lvl="1" indent="0">
              <a:buNone/>
            </a:pPr>
            <a:r>
              <a:rPr lang="en-US" dirty="0"/>
              <a:t>Category &lt;input type="text" name="category"&gt;</a:t>
            </a:r>
          </a:p>
          <a:p>
            <a:pPr marL="457200" lvl="1" indent="0">
              <a:buNone/>
            </a:pPr>
            <a:r>
              <a:rPr lang="en-US" dirty="0"/>
              <a:t>Year &lt;input type="text" name="year"&gt;</a:t>
            </a:r>
          </a:p>
          <a:p>
            <a:pPr marL="457200" lvl="1" indent="0">
              <a:buNone/>
            </a:pPr>
            <a:r>
              <a:rPr lang="en-US" dirty="0"/>
              <a:t>ISBN &lt;input type="text" name="</a:t>
            </a:r>
            <a:r>
              <a:rPr lang="en-US" dirty="0" err="1"/>
              <a:t>isbn</a:t>
            </a:r>
            <a:r>
              <a:rPr lang="en-US" dirty="0"/>
              <a:t>"&gt;</a:t>
            </a:r>
          </a:p>
          <a:p>
            <a:pPr marL="457200" lvl="1" indent="0">
              <a:buNone/>
            </a:pPr>
            <a:r>
              <a:rPr lang="en-US" dirty="0"/>
              <a:t>&lt;input type="submit" value="ADD RECORD"&gt;</a:t>
            </a:r>
          </a:p>
          <a:p>
            <a:pPr marL="457200" lvl="1" indent="0">
              <a:buNone/>
            </a:pPr>
            <a:r>
              <a:rPr lang="en-US" dirty="0"/>
              <a:t>&lt;/pre&gt;&lt;/form&gt;</a:t>
            </a:r>
          </a:p>
          <a:p>
            <a:pPr marL="457200" lvl="1" indent="0">
              <a:buNone/>
            </a:pPr>
            <a:r>
              <a:rPr lang="en-US" dirty="0">
                <a:solidFill>
                  <a:schemeClr val="accent1"/>
                </a:solidFill>
              </a:rPr>
              <a:t>_END;</a:t>
            </a:r>
          </a:p>
          <a:p>
            <a:pPr marL="457200" lvl="1" indent="0">
              <a:buNone/>
            </a:pPr>
            <a:endParaRPr lang="en-US" dirty="0">
              <a:solidFill>
                <a:schemeClr val="accent1"/>
              </a:solidFill>
            </a:endParaRPr>
          </a:p>
          <a:p>
            <a:pPr marL="457200" lvl="1" indent="0">
              <a:buNone/>
            </a:pPr>
            <a:r>
              <a:rPr lang="en-US" dirty="0">
                <a:solidFill>
                  <a:schemeClr val="accent1"/>
                </a:solidFill>
              </a:rPr>
              <a:t>$query = "SELECT * FROM classics";</a:t>
            </a:r>
          </a:p>
          <a:p>
            <a:pPr marL="457200" lvl="1" indent="0">
              <a:buNone/>
            </a:pPr>
            <a:r>
              <a:rPr lang="en-US" dirty="0">
                <a:solidFill>
                  <a:schemeClr val="accent1"/>
                </a:solidFill>
              </a:rPr>
              <a:t>$result = $conn-&gt;query($query);</a:t>
            </a:r>
          </a:p>
          <a:p>
            <a:pPr marL="457200" lvl="1" indent="0">
              <a:buNone/>
            </a:pPr>
            <a:r>
              <a:rPr lang="en-US" dirty="0">
                <a:solidFill>
                  <a:schemeClr val="accent1"/>
                </a:solidFill>
              </a:rPr>
              <a:t>if (!$result) die ("Database access failed: " . $conn-&gt;error);</a:t>
            </a:r>
          </a:p>
          <a:p>
            <a:pPr marL="457200" lvl="1" indent="0">
              <a:buNone/>
            </a:pPr>
            <a:endParaRPr lang="en-US" dirty="0">
              <a:solidFill>
                <a:schemeClr val="accent1"/>
              </a:solidFill>
            </a:endParaRPr>
          </a:p>
          <a:p>
            <a:pPr marL="457200" lvl="1" indent="0">
              <a:buNone/>
            </a:pPr>
            <a:r>
              <a:rPr lang="en-US" dirty="0">
                <a:solidFill>
                  <a:schemeClr val="accent1"/>
                </a:solidFill>
              </a:rPr>
              <a:t>$rows = $result-&gt;</a:t>
            </a:r>
            <a:r>
              <a:rPr lang="en-US" dirty="0" err="1">
                <a:solidFill>
                  <a:schemeClr val="accent1"/>
                </a:solidFill>
              </a:rPr>
              <a:t>num_rows</a:t>
            </a: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209481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lnSpcReduction="10000"/>
          </a:bodyPr>
          <a:lstStyle/>
          <a:p>
            <a:r>
              <a:rPr lang="en-US" dirty="0"/>
              <a:t>A Get request also allows users to easily modify submissions and try to hack your server. </a:t>
            </a:r>
          </a:p>
          <a:p>
            <a:pPr>
              <a:buFont typeface="Wingdings" panose="05000000000000000000" pitchFamily="2" charset="2"/>
              <a:buChar char="Ø"/>
            </a:pPr>
            <a:r>
              <a:rPr lang="en-US" dirty="0"/>
              <a:t>Therefore, whenever possible, you should use Post submissions, which also have the benefit of hiding the posted data from view.</a:t>
            </a:r>
          </a:p>
          <a:p>
            <a:endParaRPr lang="en-US" dirty="0"/>
          </a:p>
          <a:p>
            <a:r>
              <a:rPr lang="en-US" dirty="0"/>
              <a:t>Having output the form fields, the HTML displays a Submit button with the name ADD RECORD and closes the form. </a:t>
            </a:r>
          </a:p>
          <a:p>
            <a:endParaRPr lang="en-US" dirty="0"/>
          </a:p>
          <a:p>
            <a:pPr lvl="1">
              <a:buFont typeface="Calibri" panose="020F0502020204030204" pitchFamily="34" charset="0"/>
              <a:buChar char="−"/>
            </a:pPr>
            <a:r>
              <a:rPr lang="en-US" dirty="0"/>
              <a:t>Note the &lt;pre&gt; and &lt;/pre&gt; tags, which have been used to force a monospaced font and allow all the inputs to line up neatly.</a:t>
            </a:r>
          </a:p>
          <a:p>
            <a:pPr lvl="1">
              <a:buFont typeface="Calibri" panose="020F0502020204030204" pitchFamily="34" charset="0"/>
              <a:buChar char="−"/>
            </a:pPr>
            <a:r>
              <a:rPr lang="en-US" dirty="0"/>
              <a:t>The carriage returns at the end of each line are also output when inside &lt;pre&gt; tags.</a:t>
            </a:r>
          </a:p>
          <a:p>
            <a:endParaRPr lang="en-US" dirty="0"/>
          </a:p>
        </p:txBody>
      </p:sp>
    </p:spTree>
    <p:extLst>
      <p:ext uri="{BB962C8B-B14F-4D97-AF65-F5344CB8AC3E}">
        <p14:creationId xmlns:p14="http://schemas.microsoft.com/office/powerpoint/2010/main" val="317390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r>
              <a:rPr lang="en-US" dirty="0"/>
              <a:t>Using the value in </a:t>
            </a:r>
            <a:r>
              <a:rPr lang="en-US" dirty="0">
                <a:solidFill>
                  <a:srgbClr val="0070C0"/>
                </a:solidFill>
              </a:rPr>
              <a:t>$rows</a:t>
            </a:r>
            <a:r>
              <a:rPr lang="en-US" dirty="0"/>
              <a:t>, a for loop is then entered to display the contents of each row. Within each iteration of the loop, the </a:t>
            </a:r>
            <a:r>
              <a:rPr lang="en-US" dirty="0" err="1">
                <a:solidFill>
                  <a:srgbClr val="0070C0"/>
                </a:solidFill>
              </a:rPr>
              <a:t>data_seek</a:t>
            </a:r>
            <a:r>
              <a:rPr lang="en-US" dirty="0">
                <a:solidFill>
                  <a:srgbClr val="0070C0"/>
                </a:solidFill>
              </a:rPr>
              <a:t> </a:t>
            </a:r>
            <a:r>
              <a:rPr lang="en-US" dirty="0"/>
              <a:t>method of the </a:t>
            </a:r>
            <a:r>
              <a:rPr lang="en-US" dirty="0">
                <a:solidFill>
                  <a:srgbClr val="0070C0"/>
                </a:solidFill>
              </a:rPr>
              <a:t>$result </a:t>
            </a:r>
            <a:r>
              <a:rPr lang="en-US" dirty="0"/>
              <a:t>object is called to seek to the relevant items of data we’re interested in, like this:</a:t>
            </a:r>
          </a:p>
          <a:p>
            <a:endParaRPr lang="en-US" sz="500" dirty="0"/>
          </a:p>
          <a:p>
            <a:pPr marL="0" indent="0" algn="ctr">
              <a:buNone/>
            </a:pPr>
            <a:r>
              <a:rPr lang="en-US" dirty="0">
                <a:solidFill>
                  <a:srgbClr val="0070C0"/>
                </a:solidFill>
              </a:rPr>
              <a:t>$result-&gt;</a:t>
            </a:r>
            <a:r>
              <a:rPr lang="en-US" dirty="0" err="1">
                <a:solidFill>
                  <a:srgbClr val="0070C0"/>
                </a:solidFill>
              </a:rPr>
              <a:t>data_seek</a:t>
            </a:r>
            <a:r>
              <a:rPr lang="en-US" dirty="0">
                <a:solidFill>
                  <a:srgbClr val="0070C0"/>
                </a:solidFill>
              </a:rPr>
              <a:t>($j);</a:t>
            </a:r>
          </a:p>
          <a:p>
            <a:pPr marL="0" indent="0">
              <a:buNone/>
            </a:pPr>
            <a:endParaRPr lang="en-US" dirty="0"/>
          </a:p>
          <a:p>
            <a:r>
              <a:rPr lang="en-US" dirty="0"/>
              <a:t>Then the array </a:t>
            </a:r>
            <a:r>
              <a:rPr lang="en-US" dirty="0">
                <a:solidFill>
                  <a:srgbClr val="0070C0"/>
                </a:solidFill>
              </a:rPr>
              <a:t>$row </a:t>
            </a:r>
            <a:r>
              <a:rPr lang="en-US" dirty="0"/>
              <a:t>is populated with a row of results by calling the </a:t>
            </a:r>
            <a:r>
              <a:rPr lang="en-US" dirty="0" err="1">
                <a:solidFill>
                  <a:srgbClr val="0070C0"/>
                </a:solidFill>
              </a:rPr>
              <a:t>fetch_array</a:t>
            </a:r>
            <a:r>
              <a:rPr lang="en-US" dirty="0">
                <a:solidFill>
                  <a:srgbClr val="0070C0"/>
                </a:solidFill>
              </a:rPr>
              <a:t> </a:t>
            </a:r>
            <a:r>
              <a:rPr lang="en-US" dirty="0"/>
              <a:t>method of </a:t>
            </a:r>
            <a:r>
              <a:rPr lang="en-US" dirty="0">
                <a:solidFill>
                  <a:srgbClr val="0070C0"/>
                </a:solidFill>
              </a:rPr>
              <a:t>$result</a:t>
            </a:r>
            <a:r>
              <a:rPr lang="en-US" dirty="0"/>
              <a:t>, passing it the constant value </a:t>
            </a:r>
            <a:r>
              <a:rPr lang="en-US" dirty="0">
                <a:solidFill>
                  <a:srgbClr val="0070C0"/>
                </a:solidFill>
              </a:rPr>
              <a:t>MYSQLI_NUM</a:t>
            </a:r>
            <a:r>
              <a:rPr lang="en-US" dirty="0"/>
              <a:t>, which forces the return of a numeric (rather than associative) array, like this:</a:t>
            </a:r>
          </a:p>
          <a:p>
            <a:endParaRPr lang="en-US" sz="500" dirty="0"/>
          </a:p>
          <a:p>
            <a:pPr marL="0" indent="0" algn="ctr">
              <a:buNone/>
            </a:pPr>
            <a:r>
              <a:rPr lang="en-US" dirty="0">
                <a:solidFill>
                  <a:srgbClr val="0070C0"/>
                </a:solidFill>
              </a:rPr>
              <a:t>$row = $result-&gt;</a:t>
            </a:r>
            <a:r>
              <a:rPr lang="en-US" dirty="0" err="1">
                <a:solidFill>
                  <a:srgbClr val="0070C0"/>
                </a:solidFill>
              </a:rPr>
              <a:t>fetch_array</a:t>
            </a:r>
            <a:r>
              <a:rPr lang="en-US" dirty="0">
                <a:solidFill>
                  <a:srgbClr val="0070C0"/>
                </a:solidFill>
              </a:rPr>
              <a:t>(MYSQLI_NUM);</a:t>
            </a:r>
          </a:p>
          <a:p>
            <a:endParaRPr lang="en-US" dirty="0"/>
          </a:p>
          <a:p>
            <a:r>
              <a:rPr lang="en-US" dirty="0"/>
              <a:t>With the data in </a:t>
            </a:r>
            <a:r>
              <a:rPr lang="en-US" dirty="0">
                <a:solidFill>
                  <a:srgbClr val="0070C0"/>
                </a:solidFill>
              </a:rPr>
              <a:t>$row</a:t>
            </a:r>
            <a:r>
              <a:rPr lang="en-US" dirty="0"/>
              <a:t>, it’s now a simple matter to display it within the heredoc echo statement that follows in which I have chosen to use a &lt;pre&gt; tag to line up the display of each record in a pleasing manner.</a:t>
            </a:r>
          </a:p>
          <a:p>
            <a:endParaRPr lang="en-US" dirty="0"/>
          </a:p>
        </p:txBody>
      </p:sp>
    </p:spTree>
    <p:extLst>
      <p:ext uri="{BB962C8B-B14F-4D97-AF65-F5344CB8AC3E}">
        <p14:creationId xmlns:p14="http://schemas.microsoft.com/office/powerpoint/2010/main" val="357505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After the display of each record, there is a second form that also posts to </a:t>
            </a:r>
            <a:r>
              <a:rPr lang="en-US" i="1" dirty="0" err="1"/>
              <a:t>sqltest.php</a:t>
            </a:r>
            <a:r>
              <a:rPr lang="en-US" i="1" dirty="0"/>
              <a:t> </a:t>
            </a:r>
            <a:r>
              <a:rPr lang="en-US" dirty="0"/>
              <a:t>(the program itself) but this time contains two hidden fields: delete and </a:t>
            </a:r>
            <a:r>
              <a:rPr lang="en-US" dirty="0" err="1"/>
              <a:t>isbn</a:t>
            </a:r>
            <a:r>
              <a:rPr lang="en-US" dirty="0"/>
              <a:t>. </a:t>
            </a:r>
          </a:p>
          <a:p>
            <a:pPr lvl="1">
              <a:buFont typeface="Courier New" panose="02070309020205020404" pitchFamily="49" charset="0"/>
              <a:buChar char="o"/>
            </a:pPr>
            <a:r>
              <a:rPr lang="en-US" dirty="0"/>
              <a:t>The </a:t>
            </a:r>
            <a:r>
              <a:rPr lang="en-US" b="1" dirty="0">
                <a:solidFill>
                  <a:srgbClr val="002060"/>
                </a:solidFill>
              </a:rPr>
              <a:t>delete</a:t>
            </a:r>
            <a:r>
              <a:rPr lang="en-US" dirty="0"/>
              <a:t> field is set to </a:t>
            </a:r>
            <a:r>
              <a:rPr lang="en-US" b="1" dirty="0">
                <a:solidFill>
                  <a:srgbClr val="002060"/>
                </a:solidFill>
              </a:rPr>
              <a:t>yes</a:t>
            </a:r>
            <a:r>
              <a:rPr lang="en-US" dirty="0"/>
              <a:t> and </a:t>
            </a:r>
            <a:r>
              <a:rPr lang="en-US" b="1" dirty="0" err="1">
                <a:solidFill>
                  <a:srgbClr val="002060"/>
                </a:solidFill>
              </a:rPr>
              <a:t>isbn</a:t>
            </a:r>
            <a:r>
              <a:rPr lang="en-US" dirty="0"/>
              <a:t> to the value held in </a:t>
            </a:r>
            <a:r>
              <a:rPr lang="en-US" dirty="0">
                <a:solidFill>
                  <a:srgbClr val="0070C0"/>
                </a:solidFill>
              </a:rPr>
              <a:t>$row[4]</a:t>
            </a:r>
            <a:r>
              <a:rPr lang="en-US" dirty="0"/>
              <a:t>, which contains the ISBN for the record.</a:t>
            </a:r>
          </a:p>
          <a:p>
            <a:pPr lvl="1">
              <a:buFont typeface="Courier New" panose="02070309020205020404" pitchFamily="49" charset="0"/>
              <a:buChar char="o"/>
            </a:pPr>
            <a:r>
              <a:rPr lang="en-US" dirty="0"/>
              <a:t>Then a </a:t>
            </a:r>
            <a:r>
              <a:rPr lang="en-US" b="1" dirty="0">
                <a:solidFill>
                  <a:srgbClr val="002060"/>
                </a:solidFill>
              </a:rPr>
              <a:t>Submit button </a:t>
            </a:r>
            <a:r>
              <a:rPr lang="en-US" dirty="0"/>
              <a:t>with the name DELETE RECORD is displayed, and the form is closed. </a:t>
            </a:r>
          </a:p>
          <a:p>
            <a:endParaRPr lang="en-US" dirty="0"/>
          </a:p>
          <a:p>
            <a:r>
              <a:rPr lang="en-US" dirty="0"/>
              <a:t>A curly brace then completes the for loop, which will continue until all records have been displayed, at which time the </a:t>
            </a:r>
            <a:r>
              <a:rPr lang="en-US" dirty="0">
                <a:solidFill>
                  <a:srgbClr val="0070C0"/>
                </a:solidFill>
              </a:rPr>
              <a:t>$result </a:t>
            </a:r>
            <a:r>
              <a:rPr lang="en-US" dirty="0"/>
              <a:t>and </a:t>
            </a:r>
            <a:r>
              <a:rPr lang="en-US" dirty="0">
                <a:solidFill>
                  <a:srgbClr val="0070C0"/>
                </a:solidFill>
              </a:rPr>
              <a:t>$conn </a:t>
            </a:r>
            <a:r>
              <a:rPr lang="en-US" dirty="0"/>
              <a:t>object’s close methods are closed to release resources back to PHP:</a:t>
            </a:r>
          </a:p>
          <a:p>
            <a:endParaRPr lang="en-US" sz="400" dirty="0"/>
          </a:p>
          <a:p>
            <a:pPr marL="457200" lvl="1" indent="0">
              <a:buNone/>
            </a:pPr>
            <a:r>
              <a:rPr lang="en-US" dirty="0">
                <a:solidFill>
                  <a:srgbClr val="0070C0"/>
                </a:solidFill>
              </a:rPr>
              <a:t>$result-&gt;close();</a:t>
            </a:r>
          </a:p>
          <a:p>
            <a:pPr marL="457200" lvl="1" indent="0">
              <a:buNone/>
            </a:pPr>
            <a:r>
              <a:rPr lang="en-US" dirty="0">
                <a:solidFill>
                  <a:srgbClr val="0070C0"/>
                </a:solidFill>
              </a:rPr>
              <a:t>$conn-&gt;close();</a:t>
            </a:r>
          </a:p>
        </p:txBody>
      </p:sp>
    </p:spTree>
    <p:extLst>
      <p:ext uri="{BB962C8B-B14F-4D97-AF65-F5344CB8AC3E}">
        <p14:creationId xmlns:p14="http://schemas.microsoft.com/office/powerpoint/2010/main" val="110991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295869"/>
          </a:xfrm>
        </p:spPr>
        <p:txBody>
          <a:bodyPr>
            <a:normAutofit fontScale="92500" lnSpcReduction="10000"/>
          </a:bodyPr>
          <a:lstStyle/>
          <a:p>
            <a:pPr marL="457200" lvl="1" indent="0">
              <a:buNone/>
            </a:pPr>
            <a:r>
              <a:rPr lang="en-US" dirty="0">
                <a:solidFill>
                  <a:schemeClr val="accent1"/>
                </a:solidFill>
              </a:rPr>
              <a:t>for ($j = 0 ; $j &lt; $rows ; ++$j)</a:t>
            </a:r>
          </a:p>
          <a:p>
            <a:pPr marL="457200" lvl="1" indent="0">
              <a:buNone/>
            </a:pPr>
            <a:r>
              <a:rPr lang="en-US" dirty="0">
                <a:solidFill>
                  <a:schemeClr val="accent1"/>
                </a:solidFill>
              </a:rPr>
              <a:t>{</a:t>
            </a:r>
          </a:p>
          <a:p>
            <a:pPr marL="457200" lvl="1" indent="0">
              <a:buNone/>
            </a:pPr>
            <a:r>
              <a:rPr lang="en-US" dirty="0">
                <a:solidFill>
                  <a:schemeClr val="accent1"/>
                </a:solidFill>
              </a:rPr>
              <a:t>	$result-&gt;</a:t>
            </a:r>
            <a:r>
              <a:rPr lang="en-US"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$row = $result-&gt;</a:t>
            </a:r>
            <a:r>
              <a:rPr lang="en-US" dirty="0" err="1">
                <a:solidFill>
                  <a:schemeClr val="accent1"/>
                </a:solidFill>
              </a:rPr>
              <a:t>fetch_array</a:t>
            </a:r>
            <a:r>
              <a:rPr lang="en-US" dirty="0">
                <a:solidFill>
                  <a:schemeClr val="accent1"/>
                </a:solidFill>
              </a:rPr>
              <a:t>(MYSQLI_NUM);</a:t>
            </a:r>
          </a:p>
          <a:p>
            <a:pPr marL="457200" lvl="1" indent="0">
              <a:buNone/>
            </a:pPr>
            <a:r>
              <a:rPr lang="en-US" dirty="0">
                <a:solidFill>
                  <a:schemeClr val="accent1"/>
                </a:solidFill>
              </a:rPr>
              <a:t>	echo &lt;&lt;&lt;_END</a:t>
            </a:r>
          </a:p>
          <a:p>
            <a:pPr marL="457200" lvl="1" indent="0">
              <a:buNone/>
            </a:pPr>
            <a:r>
              <a:rPr lang="en-US" dirty="0"/>
              <a:t>&lt;pre&gt;</a:t>
            </a:r>
          </a:p>
          <a:p>
            <a:pPr marL="457200" lvl="1" indent="0">
              <a:buNone/>
            </a:pPr>
            <a:r>
              <a:rPr lang="en-US" dirty="0"/>
              <a:t>Author $row[0]</a:t>
            </a:r>
          </a:p>
          <a:p>
            <a:pPr marL="457200" lvl="1" indent="0">
              <a:buNone/>
            </a:pPr>
            <a:r>
              <a:rPr lang="en-US" dirty="0"/>
              <a:t>Title $row[1]</a:t>
            </a:r>
          </a:p>
          <a:p>
            <a:pPr marL="457200" lvl="1" indent="0">
              <a:buNone/>
            </a:pPr>
            <a:r>
              <a:rPr lang="en-US" dirty="0"/>
              <a:t>Category $row[2]</a:t>
            </a:r>
          </a:p>
          <a:p>
            <a:pPr marL="457200" lvl="1" indent="0">
              <a:buNone/>
            </a:pPr>
            <a:r>
              <a:rPr lang="en-US" dirty="0"/>
              <a:t>Year $row[3]</a:t>
            </a:r>
          </a:p>
          <a:p>
            <a:pPr marL="457200" lvl="1" indent="0">
              <a:buNone/>
            </a:pPr>
            <a:r>
              <a:rPr lang="en-US" dirty="0"/>
              <a:t>ISBN $row[4]</a:t>
            </a:r>
          </a:p>
          <a:p>
            <a:pPr marL="457200" lvl="1" indent="0">
              <a:buNone/>
            </a:pPr>
            <a:r>
              <a:rPr lang="en-US" dirty="0"/>
              <a:t>&lt;/pre&gt;</a:t>
            </a:r>
          </a:p>
          <a:p>
            <a:pPr marL="457200" lvl="1" indent="0">
              <a:buNone/>
            </a:pPr>
            <a:r>
              <a:rPr lang="en-US" dirty="0"/>
              <a:t>&lt;form action="</a:t>
            </a:r>
            <a:r>
              <a:rPr lang="en-US" dirty="0" err="1"/>
              <a:t>sqltest.php</a:t>
            </a:r>
            <a:r>
              <a:rPr lang="en-US" dirty="0"/>
              <a:t>" method="post"&gt;</a:t>
            </a:r>
          </a:p>
          <a:p>
            <a:pPr marL="457200" lvl="1" indent="0">
              <a:buNone/>
            </a:pPr>
            <a:r>
              <a:rPr lang="en-US" dirty="0"/>
              <a:t>&lt;input type="hidden" name="delete" value="yes"&gt;</a:t>
            </a:r>
          </a:p>
          <a:p>
            <a:pPr marL="457200" lvl="1" indent="0">
              <a:buNone/>
            </a:pPr>
            <a:r>
              <a:rPr lang="en-US" dirty="0"/>
              <a:t>&lt;input type="hidden" name="</a:t>
            </a:r>
            <a:r>
              <a:rPr lang="en-US" dirty="0" err="1"/>
              <a:t>isbn</a:t>
            </a:r>
            <a:r>
              <a:rPr lang="en-US" dirty="0"/>
              <a:t>" value="$row[4]"&gt;</a:t>
            </a:r>
          </a:p>
          <a:p>
            <a:pPr marL="457200" lvl="1" indent="0">
              <a:buNone/>
            </a:pPr>
            <a:r>
              <a:rPr lang="en-US" dirty="0"/>
              <a:t>&lt;input type="submit" value="DELETE RECORD"&gt;&lt;/form&gt;</a:t>
            </a:r>
          </a:p>
          <a:p>
            <a:pPr marL="457200" lvl="1" indent="0">
              <a:buNone/>
            </a:pPr>
            <a:r>
              <a:rPr lang="en-US" dirty="0">
                <a:solidFill>
                  <a:schemeClr val="accent1"/>
                </a:solidFill>
              </a:rPr>
              <a:t>_END;</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44414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199" y="389744"/>
            <a:ext cx="11223171" cy="5787219"/>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 </a:t>
            </a:r>
            <a:r>
              <a:rPr lang="en-US" dirty="0" err="1">
                <a:solidFill>
                  <a:schemeClr val="accent1"/>
                </a:solidFill>
              </a:rPr>
              <a:t>sqltest.php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a:t>
            </a:r>
            <a:r>
              <a:rPr lang="en-US" dirty="0" err="1">
                <a:solidFill>
                  <a:schemeClr val="accent1"/>
                </a:solidFill>
              </a:rPr>
              <a:t>isset</a:t>
            </a:r>
            <a:r>
              <a:rPr lang="en-US" dirty="0">
                <a:solidFill>
                  <a:schemeClr val="accent1"/>
                </a:solidFill>
              </a:rPr>
              <a:t>($_POST['delete']) &amp;&amp; </a:t>
            </a:r>
            <a:r>
              <a:rPr lang="en-US" dirty="0" err="1">
                <a:solidFill>
                  <a:schemeClr val="accent1"/>
                </a:solidFill>
              </a:rPr>
              <a:t>isset</a:t>
            </a:r>
            <a:r>
              <a:rPr lang="en-US" dirty="0">
                <a:solidFill>
                  <a:schemeClr val="accent1"/>
                </a:solidFill>
              </a:rPr>
              <a:t>($_POST['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a:t>
            </a:r>
          </a:p>
          <a:p>
            <a:pPr marL="457200" lvl="1" indent="0">
              <a:buNone/>
            </a:pPr>
            <a:r>
              <a:rPr lang="en-US" dirty="0">
                <a:solidFill>
                  <a:schemeClr val="accent1"/>
                </a:solidFill>
              </a:rPr>
              <a:t>		$</a:t>
            </a:r>
            <a:r>
              <a:rPr lang="en-US" dirty="0" err="1">
                <a:solidFill>
                  <a:schemeClr val="accent1"/>
                </a:solidFill>
              </a:rPr>
              <a:t>isbn</a:t>
            </a:r>
            <a:r>
              <a:rPr lang="en-US" dirty="0">
                <a:solidFill>
                  <a:schemeClr val="accent1"/>
                </a:solidFill>
              </a:rPr>
              <a:t> = </a:t>
            </a:r>
            <a:r>
              <a:rPr lang="en-US" dirty="0" err="1">
                <a:solidFill>
                  <a:schemeClr val="accent1"/>
                </a:solidFill>
              </a:rPr>
              <a:t>get_post</a:t>
            </a:r>
            <a:r>
              <a:rPr lang="en-US" dirty="0">
                <a:solidFill>
                  <a:schemeClr val="accent1"/>
                </a:solidFill>
              </a:rPr>
              <a:t>($conn,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$query = "DELETE FROM classics WHERE </a:t>
            </a:r>
            <a:r>
              <a:rPr lang="en-US" dirty="0" err="1">
                <a:solidFill>
                  <a:schemeClr val="accent1"/>
                </a:solidFill>
              </a:rPr>
              <a:t>isbn</a:t>
            </a:r>
            <a:r>
              <a:rPr lang="en-US" dirty="0">
                <a:solidFill>
                  <a:schemeClr val="accent1"/>
                </a:solidFill>
              </a:rPr>
              <a: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echo "DELETE failed: $query&lt;</a:t>
            </a:r>
            <a:r>
              <a:rPr lang="en-US" dirty="0" err="1">
                <a:solidFill>
                  <a:schemeClr val="accent1"/>
                </a:solidFill>
              </a:rPr>
              <a:t>br</a:t>
            </a:r>
            <a:r>
              <a:rPr lang="en-US" dirty="0">
                <a:solidFill>
                  <a:schemeClr val="accent1"/>
                </a:solidFill>
              </a:rPr>
              <a:t>&gt;" . </a:t>
            </a:r>
          </a:p>
          <a:p>
            <a:pPr marL="457200" lvl="1" indent="0">
              <a:buNone/>
            </a:pPr>
            <a:r>
              <a:rPr lang="en-US" dirty="0">
                <a:solidFill>
                  <a:schemeClr val="accent1"/>
                </a:solidFill>
              </a:rPr>
              <a:t>			$conn-&gt;error .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	}</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1763669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Finally, you see the definition for the function </a:t>
            </a:r>
            <a:r>
              <a:rPr lang="en-US" dirty="0" err="1">
                <a:solidFill>
                  <a:srgbClr val="0070C0"/>
                </a:solidFill>
              </a:rPr>
              <a:t>get_post</a:t>
            </a:r>
            <a:r>
              <a:rPr lang="en-US" dirty="0"/>
              <a:t>, which we’ve already looked at. </a:t>
            </a:r>
          </a:p>
          <a:p>
            <a:endParaRPr lang="en-US" dirty="0"/>
          </a:p>
          <a:p>
            <a:endParaRPr lang="en-US" dirty="0"/>
          </a:p>
          <a:p>
            <a:r>
              <a:rPr lang="en-US" dirty="0"/>
              <a:t>And that’s it—our first PHP program to manipulate a MySQL database.  So, let’s check out what it can do.</a:t>
            </a:r>
          </a:p>
          <a:p>
            <a:endParaRPr lang="en-US" sz="300" dirty="0"/>
          </a:p>
        </p:txBody>
      </p:sp>
    </p:spTree>
    <p:extLst>
      <p:ext uri="{BB962C8B-B14F-4D97-AF65-F5344CB8AC3E}">
        <p14:creationId xmlns:p14="http://schemas.microsoft.com/office/powerpoint/2010/main" val="125565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pPr marL="457200" lvl="1" indent="0">
              <a:buNone/>
            </a:pPr>
            <a:r>
              <a:rPr lang="en-US" dirty="0"/>
              <a:t>Once you have typed the program (and corrected any typing errors), try entering the following data into the various input fields to add a new record for the book </a:t>
            </a:r>
            <a:r>
              <a:rPr lang="en-US" i="1" dirty="0"/>
              <a:t>Moby Dick </a:t>
            </a:r>
            <a:r>
              <a:rPr lang="en-US" dirty="0"/>
              <a:t>to the database:</a:t>
            </a:r>
          </a:p>
          <a:p>
            <a:pPr marL="457200" lvl="1" indent="0">
              <a:buNone/>
            </a:pPr>
            <a:endParaRPr lang="en-US" dirty="0"/>
          </a:p>
          <a:p>
            <a:pPr marL="457200" lvl="1" indent="0">
              <a:buNone/>
            </a:pPr>
            <a:endParaRPr lang="en-US" dirty="0"/>
          </a:p>
          <a:p>
            <a:pPr lvl="1"/>
            <a:endParaRPr lang="en-US" sz="300" dirty="0"/>
          </a:p>
          <a:p>
            <a:pPr marL="914400" lvl="2" indent="0">
              <a:buNone/>
            </a:pPr>
            <a:r>
              <a:rPr lang="en-US" b="1" dirty="0"/>
              <a:t>Herman Melville</a:t>
            </a:r>
          </a:p>
          <a:p>
            <a:pPr marL="914400" lvl="2" indent="0">
              <a:buNone/>
            </a:pPr>
            <a:r>
              <a:rPr lang="en-US" b="1" dirty="0"/>
              <a:t>Moby Dick</a:t>
            </a:r>
          </a:p>
          <a:p>
            <a:pPr marL="914400" lvl="2" indent="0">
              <a:buNone/>
            </a:pPr>
            <a:r>
              <a:rPr lang="en-US" b="1" dirty="0"/>
              <a:t>Fiction</a:t>
            </a:r>
          </a:p>
          <a:p>
            <a:pPr marL="914400" lvl="2" indent="0">
              <a:buNone/>
            </a:pPr>
            <a:r>
              <a:rPr lang="en-US" b="1" dirty="0"/>
              <a:t>1851</a:t>
            </a:r>
          </a:p>
          <a:p>
            <a:pPr marL="914400" lvl="2" indent="0">
              <a:buNone/>
            </a:pPr>
            <a:r>
              <a:rPr lang="en-US" b="1" dirty="0"/>
              <a:t>9780199535729</a:t>
            </a:r>
            <a:endParaRPr lang="en-US" dirty="0"/>
          </a:p>
          <a:p>
            <a:endParaRPr lang="en-US" sz="300" dirty="0"/>
          </a:p>
        </p:txBody>
      </p:sp>
    </p:spTree>
    <p:extLst>
      <p:ext uri="{BB962C8B-B14F-4D97-AF65-F5344CB8AC3E}">
        <p14:creationId xmlns:p14="http://schemas.microsoft.com/office/powerpoint/2010/main" val="166703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When you have submitted this data using the </a:t>
            </a:r>
            <a:r>
              <a:rPr lang="en-US" b="1" dirty="0"/>
              <a:t>ADD RECORD </a:t>
            </a:r>
            <a:r>
              <a:rPr lang="en-US" dirty="0"/>
              <a:t>button, scroll down to the bottom of the web page to see the new addition.</a:t>
            </a:r>
          </a:p>
          <a:p>
            <a:endParaRPr lang="en-US" dirty="0"/>
          </a:p>
        </p:txBody>
      </p:sp>
    </p:spTree>
    <p:extLst>
      <p:ext uri="{BB962C8B-B14F-4D97-AF65-F5344CB8AC3E}">
        <p14:creationId xmlns:p14="http://schemas.microsoft.com/office/powerpoint/2010/main" val="380115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74D9D8-F0CE-49D7-AF4A-8A4D528B8932}"/>
              </a:ext>
            </a:extLst>
          </p:cNvPr>
          <p:cNvPicPr>
            <a:picLocks noChangeAspect="1"/>
          </p:cNvPicPr>
          <p:nvPr/>
        </p:nvPicPr>
        <p:blipFill>
          <a:blip r:embed="rId3"/>
          <a:stretch>
            <a:fillRect/>
          </a:stretch>
        </p:blipFill>
        <p:spPr>
          <a:xfrm>
            <a:off x="2662155" y="0"/>
            <a:ext cx="6127871" cy="6858000"/>
          </a:xfrm>
          <a:prstGeom prst="rect">
            <a:avLst/>
          </a:prstGeom>
        </p:spPr>
      </p:pic>
    </p:spTree>
    <p:extLst>
      <p:ext uri="{BB962C8B-B14F-4D97-AF65-F5344CB8AC3E}">
        <p14:creationId xmlns:p14="http://schemas.microsoft.com/office/powerpoint/2010/main" val="107981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Now let’s look at how </a:t>
            </a:r>
            <a:r>
              <a:rPr lang="en-US" u="sng" dirty="0"/>
              <a:t>deleting a record</a:t>
            </a:r>
            <a:r>
              <a:rPr lang="en-US" dirty="0"/>
              <a:t> works by creating a </a:t>
            </a:r>
            <a:r>
              <a:rPr lang="en-US" dirty="0">
                <a:solidFill>
                  <a:srgbClr val="002060"/>
                </a:solidFill>
              </a:rPr>
              <a:t>dummy record</a:t>
            </a:r>
            <a:r>
              <a:rPr lang="en-US" dirty="0"/>
              <a:t>. </a:t>
            </a:r>
          </a:p>
          <a:p>
            <a:endParaRPr lang="en-US" dirty="0"/>
          </a:p>
          <a:p>
            <a:pPr lvl="1"/>
            <a:r>
              <a:rPr lang="en-US" dirty="0"/>
              <a:t>So try entering just the number 1 in each of the five fields and click the ADD RECORD button.</a:t>
            </a:r>
          </a:p>
          <a:p>
            <a:endParaRPr lang="en-US" dirty="0"/>
          </a:p>
          <a:p>
            <a:pPr lvl="1"/>
            <a:r>
              <a:rPr lang="en-US" dirty="0"/>
              <a:t>If you now scroll down, you’ll see a new record consisting just of 1s.</a:t>
            </a:r>
          </a:p>
          <a:p>
            <a:pPr lvl="1">
              <a:buFont typeface="Courier New" panose="02070309020205020404" pitchFamily="49" charset="0"/>
              <a:buChar char="o"/>
            </a:pPr>
            <a:r>
              <a:rPr lang="en-US" dirty="0"/>
              <a:t>Obviously, this record isn’t useful in this table, so now click the DELETE RECORD button and scroll down again to confirm that the record has been deleted.</a:t>
            </a:r>
          </a:p>
        </p:txBody>
      </p:sp>
    </p:spTree>
    <p:extLst>
      <p:ext uri="{BB962C8B-B14F-4D97-AF65-F5344CB8AC3E}">
        <p14:creationId xmlns:p14="http://schemas.microsoft.com/office/powerpoint/2010/main" val="425738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Assuming that everything worked, you are now able to add and delete records at will. </a:t>
            </a:r>
          </a:p>
          <a:p>
            <a:endParaRPr lang="en-US" dirty="0"/>
          </a:p>
          <a:p>
            <a:r>
              <a:rPr lang="en-US" dirty="0"/>
              <a:t>Try doing this a few times, but leave the main records in place (including the new one for </a:t>
            </a:r>
            <a:r>
              <a:rPr lang="en-US" i="1" dirty="0"/>
              <a:t>Moby Dick</a:t>
            </a:r>
            <a:r>
              <a:rPr lang="en-US" dirty="0"/>
              <a:t>), as we’ll be using them later.</a:t>
            </a:r>
          </a:p>
          <a:p>
            <a:endParaRPr lang="en-US" dirty="0"/>
          </a:p>
          <a:p>
            <a:pPr lvl="1">
              <a:buFont typeface="Courier New" panose="02070309020205020404" pitchFamily="49" charset="0"/>
              <a:buChar char="o"/>
            </a:pPr>
            <a:r>
              <a:rPr lang="en-US" dirty="0"/>
              <a:t>You could also try adding the record with all 1s again a couple of times and note the error message that you receive the second time, indicating that there is already an ISBN with the number 1.</a:t>
            </a:r>
          </a:p>
        </p:txBody>
      </p:sp>
    </p:spTree>
    <p:extLst>
      <p:ext uri="{BB962C8B-B14F-4D97-AF65-F5344CB8AC3E}">
        <p14:creationId xmlns:p14="http://schemas.microsoft.com/office/powerpoint/2010/main" val="126287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Practical MySQL</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You are now ready to look at some practical techniques that you can use in PHP to access the MySQL database, including tasks such as:</a:t>
            </a:r>
          </a:p>
          <a:p>
            <a:pPr marL="0" indent="0">
              <a:buNone/>
            </a:pPr>
            <a:r>
              <a:rPr lang="en-US" dirty="0"/>
              <a:t> </a:t>
            </a:r>
          </a:p>
          <a:p>
            <a:pPr>
              <a:buFont typeface="Calibri" panose="020F0502020204030204" pitchFamily="34" charset="0"/>
              <a:buChar char="−"/>
            </a:pPr>
            <a:r>
              <a:rPr lang="en-US" dirty="0"/>
              <a:t>creating and dropping tables; </a:t>
            </a:r>
          </a:p>
          <a:p>
            <a:pPr>
              <a:buFont typeface="Calibri" panose="020F0502020204030204" pitchFamily="34" charset="0"/>
              <a:buChar char="−"/>
            </a:pPr>
            <a:r>
              <a:rPr lang="en-US" dirty="0"/>
              <a:t>inserting, updating, and deleting data; </a:t>
            </a:r>
          </a:p>
          <a:p>
            <a:pPr>
              <a:buFont typeface="Calibri" panose="020F0502020204030204" pitchFamily="34" charset="0"/>
              <a:buChar char="−"/>
            </a:pPr>
            <a:r>
              <a:rPr lang="en-US" dirty="0"/>
              <a:t>protecting your database and website from malicious users</a:t>
            </a:r>
          </a:p>
        </p:txBody>
      </p:sp>
    </p:spTree>
    <p:extLst>
      <p:ext uri="{BB962C8B-B14F-4D97-AF65-F5344CB8AC3E}">
        <p14:creationId xmlns:p14="http://schemas.microsoft.com/office/powerpoint/2010/main" val="37225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Creating a Table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10000"/>
          </a:bodyPr>
          <a:lstStyle/>
          <a:p>
            <a:r>
              <a:rPr lang="en-US" dirty="0"/>
              <a:t>Let’s assume that you are working for a wildlife park and need to create a database to hold details about all the types of cats it houses. </a:t>
            </a:r>
          </a:p>
          <a:p>
            <a:endParaRPr lang="en-US" dirty="0"/>
          </a:p>
          <a:p>
            <a:r>
              <a:rPr lang="en-US" dirty="0"/>
              <a:t>You are told that there are nine </a:t>
            </a:r>
            <a:r>
              <a:rPr lang="en-US" i="1" dirty="0"/>
              <a:t>families </a:t>
            </a:r>
            <a:r>
              <a:rPr lang="en-US" dirty="0"/>
              <a:t>of cats—Lion, Tiger, Jaguar, Leopard, Cougar, Cheetah, Lynx, Caracal, and Domestic—so you’ll need a column for that. </a:t>
            </a:r>
          </a:p>
          <a:p>
            <a:endParaRPr lang="en-US" dirty="0"/>
          </a:p>
          <a:p>
            <a:r>
              <a:rPr lang="en-US" dirty="0"/>
              <a:t>Then each cat has been given a </a:t>
            </a:r>
            <a:r>
              <a:rPr lang="en-US" i="1" dirty="0"/>
              <a:t>name</a:t>
            </a:r>
            <a:r>
              <a:rPr lang="en-US" dirty="0"/>
              <a:t>, so that’s another column, and you also want to keep track of their </a:t>
            </a:r>
            <a:r>
              <a:rPr lang="en-US" i="1" dirty="0"/>
              <a:t>ages</a:t>
            </a:r>
            <a:r>
              <a:rPr lang="en-US" dirty="0"/>
              <a:t>, which is another. </a:t>
            </a:r>
          </a:p>
          <a:p>
            <a:pPr lvl="1">
              <a:buFont typeface="Courier New" panose="02070309020205020404" pitchFamily="49" charset="0"/>
              <a:buChar char="o"/>
            </a:pPr>
            <a:r>
              <a:rPr lang="en-US" dirty="0"/>
              <a:t>Of course, you will probably need more columns later, perhaps to hold dietary requirements, inoculations, and other details, but for now that’s enough to get going.</a:t>
            </a:r>
          </a:p>
          <a:p>
            <a:pPr lvl="1">
              <a:buFont typeface="Courier New" panose="02070309020205020404" pitchFamily="49" charset="0"/>
              <a:buChar char="o"/>
            </a:pPr>
            <a:endParaRPr lang="en-US" dirty="0"/>
          </a:p>
          <a:p>
            <a:r>
              <a:rPr lang="en-US" dirty="0"/>
              <a:t>A unique identifier is also needed for each animal, so you also decide to create a column for that called </a:t>
            </a:r>
            <a:r>
              <a:rPr lang="en-US" i="1" dirty="0"/>
              <a:t>id</a:t>
            </a:r>
            <a:r>
              <a:rPr lang="en-US" dirty="0"/>
              <a:t>.</a:t>
            </a:r>
          </a:p>
        </p:txBody>
      </p:sp>
    </p:spTree>
    <p:extLst>
      <p:ext uri="{BB962C8B-B14F-4D97-AF65-F5344CB8AC3E}">
        <p14:creationId xmlns:p14="http://schemas.microsoft.com/office/powerpoint/2010/main" val="13534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49902"/>
            <a:ext cx="10515600" cy="6708098"/>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b="1" dirty="0">
                <a:solidFill>
                  <a:srgbClr val="0070C0"/>
                </a:solidFill>
              </a:rPr>
              <a:t>	$query = "CREATE TABLE cats (</a:t>
            </a:r>
          </a:p>
          <a:p>
            <a:pPr marL="457200" lvl="1" indent="0">
              <a:buNone/>
            </a:pPr>
            <a:r>
              <a:rPr lang="en-US" b="1" dirty="0">
                <a:solidFill>
                  <a:srgbClr val="0070C0"/>
                </a:solidFill>
              </a:rPr>
              <a:t>		id SMALLINT NOT NULL AUTO_INCREMENT,</a:t>
            </a:r>
          </a:p>
          <a:p>
            <a:pPr marL="457200" lvl="1" indent="0">
              <a:buNone/>
            </a:pPr>
            <a:r>
              <a:rPr lang="en-US" b="1" dirty="0">
                <a:solidFill>
                  <a:srgbClr val="0070C0"/>
                </a:solidFill>
              </a:rPr>
              <a:t>		family VARCHAR(32) NOT NULL,</a:t>
            </a:r>
          </a:p>
          <a:p>
            <a:pPr marL="457200" lvl="1" indent="0">
              <a:buNone/>
            </a:pPr>
            <a:r>
              <a:rPr lang="en-US" b="1" dirty="0">
                <a:solidFill>
                  <a:srgbClr val="0070C0"/>
                </a:solidFill>
              </a:rPr>
              <a:t>		name VARCHAR(32) NOT NULL,</a:t>
            </a:r>
          </a:p>
          <a:p>
            <a:pPr marL="457200" lvl="1" indent="0">
              <a:buNone/>
            </a:pPr>
            <a:r>
              <a:rPr lang="en-US" b="1" dirty="0">
                <a:solidFill>
                  <a:srgbClr val="0070C0"/>
                </a:solidFill>
              </a:rPr>
              <a:t>		age TINYINT NOT NULL,</a:t>
            </a:r>
          </a:p>
          <a:p>
            <a:pPr marL="457200" lvl="1" indent="0">
              <a:buNone/>
            </a:pPr>
            <a:r>
              <a:rPr lang="en-US" b="1" dirty="0">
                <a:solidFill>
                  <a:srgbClr val="0070C0"/>
                </a:solidFill>
              </a:rPr>
              <a:t>		PRIMARY KEY (id)</a:t>
            </a:r>
          </a:p>
          <a:p>
            <a:pPr marL="457200" lvl="1" indent="0">
              <a:buNone/>
            </a:pPr>
            <a:r>
              <a:rPr lang="en-US" b="1" dirty="0">
                <a:solidFill>
                  <a:srgbClr val="0070C0"/>
                </a:solidFill>
              </a:rPr>
              <a:t>	)";</a:t>
            </a:r>
          </a:p>
          <a:p>
            <a:pPr marL="457200" lvl="1" indent="0">
              <a:buNone/>
            </a:pPr>
            <a:endParaRPr lang="en-US" b="1"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a:p>
            <a:endParaRPr lang="en-US" dirty="0"/>
          </a:p>
          <a:p>
            <a:pPr lvl="1"/>
            <a:r>
              <a:rPr lang="en-US" dirty="0"/>
              <a:t>As you can see, the MySQL query looks pretty similar to how you would type it directly in the command line, except that there is </a:t>
            </a:r>
            <a:r>
              <a:rPr lang="en-US" b="1" dirty="0"/>
              <a:t>no trailing semicolon</a:t>
            </a:r>
            <a:r>
              <a:rPr lang="en-US" dirty="0"/>
              <a:t>, as none is needed when you are accessing MySQL from PHP.</a:t>
            </a:r>
          </a:p>
        </p:txBody>
      </p:sp>
    </p:spTree>
    <p:extLst>
      <p:ext uri="{BB962C8B-B14F-4D97-AF65-F5344CB8AC3E}">
        <p14:creationId xmlns:p14="http://schemas.microsoft.com/office/powerpoint/2010/main" val="269385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Describing a Table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When you aren’t logged into the MySQL command line, here’s a handy piece of code that you can use to verify that </a:t>
            </a:r>
            <a:r>
              <a:rPr lang="en-US" u="sng" dirty="0"/>
              <a:t>a table has been correctly created from inside a browser</a:t>
            </a:r>
            <a:r>
              <a:rPr lang="en-US" dirty="0"/>
              <a:t>. </a:t>
            </a:r>
          </a:p>
          <a:p>
            <a:endParaRPr lang="en-US" dirty="0"/>
          </a:p>
          <a:p>
            <a:endParaRPr lang="en-US" dirty="0"/>
          </a:p>
          <a:p>
            <a:r>
              <a:rPr lang="en-US" dirty="0"/>
              <a:t>It simply issues the query </a:t>
            </a:r>
            <a:r>
              <a:rPr lang="en-US" b="1" dirty="0"/>
              <a:t>DESCRIBE</a:t>
            </a:r>
            <a:r>
              <a:rPr lang="en-US" dirty="0"/>
              <a:t> cats and then outputs an HTML table with four headings—</a:t>
            </a:r>
            <a:r>
              <a:rPr lang="en-US" i="1" dirty="0"/>
              <a:t>Column</a:t>
            </a:r>
            <a:r>
              <a:rPr lang="en-US" dirty="0"/>
              <a:t>, </a:t>
            </a:r>
            <a:r>
              <a:rPr lang="en-US" i="1" dirty="0"/>
              <a:t>Type</a:t>
            </a:r>
            <a:r>
              <a:rPr lang="en-US" dirty="0"/>
              <a:t>, </a:t>
            </a:r>
            <a:r>
              <a:rPr lang="en-US" i="1" dirty="0"/>
              <a:t>Null</a:t>
            </a:r>
            <a:r>
              <a:rPr lang="en-US" dirty="0"/>
              <a:t>, and </a:t>
            </a:r>
            <a:r>
              <a:rPr lang="en-US" i="1" dirty="0"/>
              <a:t>Key</a:t>
            </a:r>
            <a:r>
              <a:rPr lang="en-US" dirty="0"/>
              <a:t>—underneath which all columns within the table are shown.</a:t>
            </a:r>
          </a:p>
        </p:txBody>
      </p:sp>
    </p:spTree>
    <p:extLst>
      <p:ext uri="{BB962C8B-B14F-4D97-AF65-F5344CB8AC3E}">
        <p14:creationId xmlns:p14="http://schemas.microsoft.com/office/powerpoint/2010/main" val="223627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301342"/>
          </a:xfrm>
        </p:spPr>
        <p:txBody>
          <a:bodyPr>
            <a:normAutofit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if (</a:t>
            </a:r>
            <a:r>
              <a:rPr lang="en-US" dirty="0" err="1">
                <a:solidFill>
                  <a:schemeClr val="accent1"/>
                </a:solidFill>
              </a:rPr>
              <a:t>isset</a:t>
            </a:r>
            <a:r>
              <a:rPr lang="en-US" dirty="0">
                <a:solidFill>
                  <a:schemeClr val="accent1"/>
                </a:solidFill>
              </a:rPr>
              <a:t>($_POST['author']) &amp;&amp; </a:t>
            </a:r>
            <a:r>
              <a:rPr lang="en-US" dirty="0" err="1">
                <a:solidFill>
                  <a:schemeClr val="accent1"/>
                </a:solidFill>
              </a:rPr>
              <a:t>isset</a:t>
            </a:r>
            <a:r>
              <a:rPr lang="en-US" dirty="0">
                <a:solidFill>
                  <a:schemeClr val="accent1"/>
                </a:solidFill>
              </a:rPr>
              <a:t>($_POST['title']) &amp;&amp;</a:t>
            </a:r>
          </a:p>
          <a:p>
            <a:pPr marL="457200" lvl="1" indent="0">
              <a:buNone/>
            </a:pPr>
            <a:r>
              <a:rPr lang="en-US" dirty="0">
                <a:solidFill>
                  <a:schemeClr val="accent1"/>
                </a:solidFill>
              </a:rPr>
              <a:t>	</a:t>
            </a:r>
            <a:r>
              <a:rPr lang="en-US" dirty="0" err="1">
                <a:solidFill>
                  <a:schemeClr val="accent1"/>
                </a:solidFill>
              </a:rPr>
              <a:t>isset</a:t>
            </a:r>
            <a:r>
              <a:rPr lang="en-US" dirty="0">
                <a:solidFill>
                  <a:schemeClr val="accent1"/>
                </a:solidFill>
              </a:rPr>
              <a:t>($_POST['category']) &amp;&amp; </a:t>
            </a:r>
            <a:r>
              <a:rPr lang="en-US" dirty="0" err="1">
                <a:solidFill>
                  <a:schemeClr val="accent1"/>
                </a:solidFill>
              </a:rPr>
              <a:t>isset</a:t>
            </a:r>
            <a:r>
              <a:rPr lang="en-US" dirty="0">
                <a:solidFill>
                  <a:schemeClr val="accent1"/>
                </a:solidFill>
              </a:rPr>
              <a:t>($_POST['year']) &amp;&amp;</a:t>
            </a:r>
          </a:p>
          <a:p>
            <a:pPr marL="457200" lvl="1" indent="0">
              <a:buNone/>
            </a:pPr>
            <a:r>
              <a:rPr lang="en-US" dirty="0">
                <a:solidFill>
                  <a:schemeClr val="accent1"/>
                </a:solidFill>
              </a:rPr>
              <a:t>	</a:t>
            </a:r>
            <a:r>
              <a:rPr lang="en-US" dirty="0" err="1">
                <a:solidFill>
                  <a:schemeClr val="accent1"/>
                </a:solidFill>
              </a:rPr>
              <a:t>isset</a:t>
            </a:r>
            <a:r>
              <a:rPr lang="en-US" dirty="0">
                <a:solidFill>
                  <a:schemeClr val="accent1"/>
                </a:solidFill>
              </a:rPr>
              <a:t>($_POST['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a:t>
            </a:r>
          </a:p>
          <a:p>
            <a:pPr marL="457200" lvl="1" indent="0">
              <a:buNone/>
            </a:pPr>
            <a:r>
              <a:rPr lang="en-US" dirty="0">
                <a:solidFill>
                  <a:schemeClr val="accent1"/>
                </a:solidFill>
              </a:rPr>
              <a:t>	$author = </a:t>
            </a:r>
            <a:r>
              <a:rPr lang="en-US" dirty="0" err="1">
                <a:solidFill>
                  <a:schemeClr val="accent1"/>
                </a:solidFill>
              </a:rPr>
              <a:t>get_post</a:t>
            </a:r>
            <a:r>
              <a:rPr lang="en-US" dirty="0">
                <a:solidFill>
                  <a:schemeClr val="accent1"/>
                </a:solidFill>
              </a:rPr>
              <a:t>($conn, 'author’);</a:t>
            </a:r>
          </a:p>
          <a:p>
            <a:pPr marL="457200" lvl="1" indent="0">
              <a:buNone/>
            </a:pPr>
            <a:r>
              <a:rPr lang="en-US" dirty="0">
                <a:solidFill>
                  <a:schemeClr val="accent1"/>
                </a:solidFill>
              </a:rPr>
              <a:t>	$title = </a:t>
            </a:r>
            <a:r>
              <a:rPr lang="en-US" dirty="0" err="1">
                <a:solidFill>
                  <a:schemeClr val="accent1"/>
                </a:solidFill>
              </a:rPr>
              <a:t>get_post</a:t>
            </a:r>
            <a:r>
              <a:rPr lang="en-US" dirty="0">
                <a:solidFill>
                  <a:schemeClr val="accent1"/>
                </a:solidFill>
              </a:rPr>
              <a:t>($conn, 'title’);</a:t>
            </a:r>
          </a:p>
          <a:p>
            <a:pPr marL="457200" lvl="1" indent="0">
              <a:buNone/>
            </a:pPr>
            <a:r>
              <a:rPr lang="en-US" dirty="0">
                <a:solidFill>
                  <a:schemeClr val="accent1"/>
                </a:solidFill>
              </a:rPr>
              <a:t>	$category = </a:t>
            </a:r>
            <a:r>
              <a:rPr lang="en-US" dirty="0" err="1">
                <a:solidFill>
                  <a:schemeClr val="accent1"/>
                </a:solidFill>
              </a:rPr>
              <a:t>get_post</a:t>
            </a:r>
            <a:r>
              <a:rPr lang="en-US" dirty="0">
                <a:solidFill>
                  <a:schemeClr val="accent1"/>
                </a:solidFill>
              </a:rPr>
              <a:t>($conn, 'category’);</a:t>
            </a:r>
          </a:p>
          <a:p>
            <a:pPr marL="457200" lvl="1" indent="0">
              <a:buNone/>
            </a:pPr>
            <a:r>
              <a:rPr lang="en-US" dirty="0">
                <a:solidFill>
                  <a:schemeClr val="accent1"/>
                </a:solidFill>
              </a:rPr>
              <a:t>	$year = </a:t>
            </a:r>
            <a:r>
              <a:rPr lang="en-US" dirty="0" err="1">
                <a:solidFill>
                  <a:schemeClr val="accent1"/>
                </a:solidFill>
              </a:rPr>
              <a:t>get_post</a:t>
            </a:r>
            <a:r>
              <a:rPr lang="en-US" dirty="0">
                <a:solidFill>
                  <a:schemeClr val="accent1"/>
                </a:solidFill>
              </a:rPr>
              <a:t>($conn, 'year’);</a:t>
            </a:r>
          </a:p>
          <a:p>
            <a:pPr marL="457200" lvl="1" indent="0">
              <a:buNone/>
            </a:pPr>
            <a:r>
              <a:rPr lang="en-US" dirty="0">
                <a:solidFill>
                  <a:schemeClr val="accent1"/>
                </a:solidFill>
              </a:rPr>
              <a:t>	$</a:t>
            </a:r>
            <a:r>
              <a:rPr lang="en-US" dirty="0" err="1">
                <a:solidFill>
                  <a:schemeClr val="accent1"/>
                </a:solidFill>
              </a:rPr>
              <a:t>isbn</a:t>
            </a:r>
            <a:r>
              <a:rPr lang="en-US" dirty="0">
                <a:solidFill>
                  <a:schemeClr val="accent1"/>
                </a:solidFill>
              </a:rPr>
              <a:t> = </a:t>
            </a:r>
            <a:r>
              <a:rPr lang="en-US" dirty="0" err="1">
                <a:solidFill>
                  <a:schemeClr val="accent1"/>
                </a:solidFill>
              </a:rPr>
              <a:t>get_post</a:t>
            </a:r>
            <a:r>
              <a:rPr lang="en-US" dirty="0">
                <a:solidFill>
                  <a:schemeClr val="accent1"/>
                </a:solidFill>
              </a:rPr>
              <a:t>($conn,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$query = "INSERT INTO classics VALUES" .</a:t>
            </a:r>
          </a:p>
          <a:p>
            <a:pPr marL="457200" lvl="1" indent="0">
              <a:buNone/>
            </a:pPr>
            <a:r>
              <a:rPr lang="en-US" dirty="0">
                <a:solidFill>
                  <a:schemeClr val="accent1"/>
                </a:solidFill>
              </a:rPr>
              <a:t>		"('$author', '$title', '$category', '$year',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$result = $conn-&gt;query($query);</a:t>
            </a:r>
          </a:p>
          <a:p>
            <a:pPr marL="457200" lvl="1" indent="0">
              <a:buNone/>
            </a:pPr>
            <a:endParaRPr lang="en-US" dirty="0">
              <a:solidFill>
                <a:schemeClr val="accent1"/>
              </a:solidFill>
            </a:endParaRPr>
          </a:p>
          <a:p>
            <a:pPr marL="457200" lvl="1" indent="0">
              <a:buNone/>
            </a:pPr>
            <a:r>
              <a:rPr lang="en-US" dirty="0">
                <a:solidFill>
                  <a:schemeClr val="accent1"/>
                </a:solidFill>
              </a:rPr>
              <a:t>	if (!$result) echo "INSERT failed: $query&lt;</a:t>
            </a:r>
            <a:r>
              <a:rPr lang="en-US" dirty="0" err="1">
                <a:solidFill>
                  <a:schemeClr val="accent1"/>
                </a:solidFill>
              </a:rPr>
              <a:t>br</a:t>
            </a:r>
            <a:r>
              <a:rPr lang="en-US" dirty="0">
                <a:solidFill>
                  <a:schemeClr val="accent1"/>
                </a:solidFill>
              </a:rPr>
              <a:t>&gt;" . $conn-&gt;error .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345277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49902"/>
            <a:ext cx="10515600" cy="6708098"/>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DESCRIBE cats</a:t>
            </a:r>
            <a:r>
              <a:rPr lang="en-US" dirty="0">
                <a:solidFill>
                  <a:srgbClr val="0070C0"/>
                </a:solidFill>
              </a:rPr>
              <a:t>";</a:t>
            </a: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	$rows = $result-&gt;</a:t>
            </a:r>
            <a:r>
              <a:rPr lang="en-US" dirty="0" err="1">
                <a:solidFill>
                  <a:srgbClr val="0070C0"/>
                </a:solidFill>
              </a:rPr>
              <a:t>num_rows</a:t>
            </a:r>
            <a:r>
              <a:rPr lang="en-US" dirty="0">
                <a:solidFill>
                  <a:srgbClr val="0070C0"/>
                </a:solidFill>
              </a:rPr>
              <a:t>;</a:t>
            </a:r>
          </a:p>
          <a:p>
            <a:pPr marL="457200" lvl="1" indent="0">
              <a:buNone/>
            </a:pPr>
            <a:r>
              <a:rPr lang="en-US" dirty="0">
                <a:solidFill>
                  <a:srgbClr val="0070C0"/>
                </a:solidFill>
              </a:rPr>
              <a:t>...</a:t>
            </a:r>
          </a:p>
        </p:txBody>
      </p:sp>
    </p:spTree>
    <p:extLst>
      <p:ext uri="{BB962C8B-B14F-4D97-AF65-F5344CB8AC3E}">
        <p14:creationId xmlns:p14="http://schemas.microsoft.com/office/powerpoint/2010/main" val="2615226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275771" y="149902"/>
            <a:ext cx="11916229" cy="670809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a:t>
            </a:r>
          </a:p>
          <a:p>
            <a:pPr marL="457200" lvl="1" indent="0">
              <a:buNone/>
            </a:pPr>
            <a:r>
              <a:rPr lang="en-US" dirty="0">
                <a:solidFill>
                  <a:srgbClr val="0070C0"/>
                </a:solidFill>
              </a:rPr>
              <a:t>	echo	"&lt;table&gt;&lt;</a:t>
            </a:r>
            <a:r>
              <a:rPr lang="en-US" dirty="0" err="1">
                <a:solidFill>
                  <a:srgbClr val="0070C0"/>
                </a:solidFill>
              </a:rPr>
              <a:t>tr</a:t>
            </a:r>
            <a:r>
              <a:rPr lang="en-US" dirty="0">
                <a:solidFill>
                  <a:srgbClr val="0070C0"/>
                </a:solidFill>
              </a:rPr>
              <a:t>&gt;&lt;</a:t>
            </a:r>
            <a:r>
              <a:rPr lang="en-US" dirty="0" err="1">
                <a:solidFill>
                  <a:srgbClr val="0070C0"/>
                </a:solidFill>
              </a:rPr>
              <a:t>th</a:t>
            </a:r>
            <a:r>
              <a:rPr lang="en-US" dirty="0">
                <a:solidFill>
                  <a:srgbClr val="0070C0"/>
                </a:solidFill>
              </a:rPr>
              <a:t>&gt;Column&lt;/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&gt;Type&lt;/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&gt;Null&lt;/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&gt;Key&lt;/</a:t>
            </a:r>
            <a:r>
              <a:rPr lang="en-US" dirty="0" err="1">
                <a:solidFill>
                  <a:srgbClr val="0070C0"/>
                </a:solidFill>
              </a:rPr>
              <a:t>th</a:t>
            </a:r>
            <a:r>
              <a:rPr lang="en-US" dirty="0">
                <a:solidFill>
                  <a:srgbClr val="0070C0"/>
                </a:solidFill>
              </a:rPr>
              <a:t>&gt;&lt;/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for ($j = 0 ; $j &lt; $rows ; ++$j)</a:t>
            </a:r>
          </a:p>
          <a:p>
            <a:pPr marL="457200" lvl="1" indent="0">
              <a:buNone/>
            </a:pPr>
            <a:r>
              <a:rPr lang="en-US" dirty="0">
                <a:solidFill>
                  <a:srgbClr val="0070C0"/>
                </a:solidFill>
              </a:rPr>
              <a:t>	{</a:t>
            </a:r>
          </a:p>
          <a:p>
            <a:pPr marL="457200" lvl="1" indent="0">
              <a:buNone/>
            </a:pPr>
            <a:r>
              <a:rPr lang="en-US" dirty="0">
                <a:solidFill>
                  <a:srgbClr val="0070C0"/>
                </a:solidFill>
              </a:rPr>
              <a:t>		$result-&gt;</a:t>
            </a:r>
            <a:r>
              <a:rPr lang="en-US" dirty="0" err="1">
                <a:solidFill>
                  <a:srgbClr val="0070C0"/>
                </a:solidFill>
              </a:rPr>
              <a:t>data_seek</a:t>
            </a:r>
            <a:r>
              <a:rPr lang="en-US" dirty="0">
                <a:solidFill>
                  <a:srgbClr val="0070C0"/>
                </a:solidFill>
              </a:rPr>
              <a:t>($j);</a:t>
            </a:r>
          </a:p>
          <a:p>
            <a:pPr marL="457200" lvl="1" indent="0">
              <a:buNone/>
            </a:pPr>
            <a:r>
              <a:rPr lang="en-US" dirty="0">
                <a:solidFill>
                  <a:srgbClr val="0070C0"/>
                </a:solidFill>
              </a:rPr>
              <a:t>		$row = $result-&gt;</a:t>
            </a:r>
            <a:r>
              <a:rPr lang="en-US" dirty="0" err="1">
                <a:solidFill>
                  <a:srgbClr val="0070C0"/>
                </a:solidFill>
              </a:rPr>
              <a:t>fetch_array</a:t>
            </a:r>
            <a:r>
              <a:rPr lang="en-US" dirty="0">
                <a:solidFill>
                  <a:srgbClr val="0070C0"/>
                </a:solidFill>
              </a:rPr>
              <a:t>(MYSQLI_NUM);</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for ($k = 0 ; $k &lt; 4 ; ++$k) echo "&lt;td&gt;$row[$k]&lt;/td&gt;";</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echo "&lt;/table&gt;";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22384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275771" y="149902"/>
            <a:ext cx="11916229" cy="670809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0" indent="0">
              <a:buNone/>
            </a:pPr>
            <a:r>
              <a:rPr lang="en-US" dirty="0"/>
              <a:t>The output from the program should look like this:</a:t>
            </a:r>
          </a:p>
          <a:p>
            <a:endParaRPr lang="en-US" dirty="0"/>
          </a:p>
          <a:p>
            <a:pPr marL="457200" lvl="1" indent="0">
              <a:buNone/>
            </a:pPr>
            <a:r>
              <a:rPr lang="en-US" b="1" dirty="0"/>
              <a:t>Column 		Type 		Null 		Key</a:t>
            </a:r>
          </a:p>
          <a:p>
            <a:pPr marL="457200" lvl="1" indent="0">
              <a:buNone/>
            </a:pPr>
            <a:r>
              <a:rPr lang="en-US" dirty="0"/>
              <a:t>id 			</a:t>
            </a:r>
            <a:r>
              <a:rPr lang="en-US" dirty="0" err="1"/>
              <a:t>smallint</a:t>
            </a:r>
            <a:r>
              <a:rPr lang="en-US" dirty="0"/>
              <a:t>(6) 	NO 		PRI</a:t>
            </a:r>
          </a:p>
          <a:p>
            <a:pPr marL="457200" lvl="1" indent="0">
              <a:buNone/>
            </a:pPr>
            <a:r>
              <a:rPr lang="en-US" dirty="0"/>
              <a:t>family 		varchar(32)	NO</a:t>
            </a:r>
          </a:p>
          <a:p>
            <a:pPr marL="457200" lvl="1" indent="0">
              <a:buNone/>
            </a:pPr>
            <a:r>
              <a:rPr lang="en-US" dirty="0"/>
              <a:t>name 		varchar(32) 	NO</a:t>
            </a:r>
          </a:p>
          <a:p>
            <a:pPr marL="457200" lvl="1" indent="0">
              <a:buNone/>
            </a:pPr>
            <a:r>
              <a:rPr lang="en-US" dirty="0"/>
              <a:t>age 		</a:t>
            </a:r>
            <a:r>
              <a:rPr lang="en-US" dirty="0" err="1"/>
              <a:t>tinyint</a:t>
            </a:r>
            <a:r>
              <a:rPr lang="en-US" dirty="0"/>
              <a:t>(4) 	NO</a:t>
            </a:r>
            <a:endParaRPr lang="en-US" dirty="0">
              <a:solidFill>
                <a:srgbClr val="0070C0"/>
              </a:solidFill>
            </a:endParaRPr>
          </a:p>
        </p:txBody>
      </p:sp>
    </p:spTree>
    <p:extLst>
      <p:ext uri="{BB962C8B-B14F-4D97-AF65-F5344CB8AC3E}">
        <p14:creationId xmlns:p14="http://schemas.microsoft.com/office/powerpoint/2010/main" val="202481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344885"/>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echo &lt;&lt;&lt;_END</a:t>
            </a:r>
          </a:p>
          <a:p>
            <a:pPr marL="457200" lvl="1" indent="0">
              <a:buNone/>
            </a:pPr>
            <a:r>
              <a:rPr lang="en-US" dirty="0"/>
              <a:t>&lt;form action="</a:t>
            </a:r>
            <a:r>
              <a:rPr lang="en-US" dirty="0" err="1"/>
              <a:t>sqltest.php</a:t>
            </a:r>
            <a:r>
              <a:rPr lang="en-US" dirty="0"/>
              <a:t>" method="post"&gt;&lt;pre&gt;</a:t>
            </a:r>
          </a:p>
          <a:p>
            <a:pPr marL="457200" lvl="1" indent="0">
              <a:buNone/>
            </a:pPr>
            <a:r>
              <a:rPr lang="en-US" dirty="0"/>
              <a:t>Author &lt;input type="text" name="author"&gt;</a:t>
            </a:r>
          </a:p>
          <a:p>
            <a:pPr marL="457200" lvl="1" indent="0">
              <a:buNone/>
            </a:pPr>
            <a:r>
              <a:rPr lang="en-US" dirty="0"/>
              <a:t>Title &lt;input type="text" name="title"&gt;</a:t>
            </a:r>
          </a:p>
          <a:p>
            <a:pPr marL="457200" lvl="1" indent="0">
              <a:buNone/>
            </a:pPr>
            <a:r>
              <a:rPr lang="en-US" dirty="0"/>
              <a:t>Category &lt;input type="text" name="category"&gt;</a:t>
            </a:r>
          </a:p>
          <a:p>
            <a:pPr marL="457200" lvl="1" indent="0">
              <a:buNone/>
            </a:pPr>
            <a:r>
              <a:rPr lang="en-US" dirty="0"/>
              <a:t>Year &lt;input type="text" name="year"&gt;</a:t>
            </a:r>
          </a:p>
          <a:p>
            <a:pPr marL="457200" lvl="1" indent="0">
              <a:buNone/>
            </a:pPr>
            <a:r>
              <a:rPr lang="en-US" dirty="0"/>
              <a:t>ISBN &lt;input type="text" name="</a:t>
            </a:r>
            <a:r>
              <a:rPr lang="en-US" dirty="0" err="1"/>
              <a:t>isbn</a:t>
            </a:r>
            <a:r>
              <a:rPr lang="en-US" dirty="0"/>
              <a:t>"&gt;</a:t>
            </a:r>
          </a:p>
          <a:p>
            <a:pPr marL="457200" lvl="1" indent="0">
              <a:buNone/>
            </a:pPr>
            <a:r>
              <a:rPr lang="en-US" dirty="0"/>
              <a:t>&lt;input type="submit" value="ADD RECORD"&gt;</a:t>
            </a:r>
          </a:p>
          <a:p>
            <a:pPr marL="457200" lvl="1" indent="0">
              <a:buNone/>
            </a:pPr>
            <a:r>
              <a:rPr lang="en-US" dirty="0"/>
              <a:t>&lt;/pre&gt;&lt;/form&gt;</a:t>
            </a:r>
          </a:p>
          <a:p>
            <a:pPr marL="457200" lvl="1" indent="0">
              <a:buNone/>
            </a:pPr>
            <a:r>
              <a:rPr lang="en-US" dirty="0">
                <a:solidFill>
                  <a:schemeClr val="accent1"/>
                </a:solidFill>
              </a:rPr>
              <a:t>_END;</a:t>
            </a:r>
          </a:p>
          <a:p>
            <a:pPr marL="457200" lvl="1" indent="0">
              <a:buNone/>
            </a:pPr>
            <a:endParaRPr lang="en-US" dirty="0">
              <a:solidFill>
                <a:schemeClr val="accent1"/>
              </a:solidFill>
            </a:endParaRPr>
          </a:p>
          <a:p>
            <a:pPr marL="457200" lvl="1" indent="0">
              <a:buNone/>
            </a:pPr>
            <a:r>
              <a:rPr lang="en-US" dirty="0">
                <a:solidFill>
                  <a:schemeClr val="accent1"/>
                </a:solidFill>
              </a:rPr>
              <a:t>$query = "SELECT * FROM classics";</a:t>
            </a:r>
          </a:p>
          <a:p>
            <a:pPr marL="457200" lvl="1" indent="0">
              <a:buNone/>
            </a:pPr>
            <a:r>
              <a:rPr lang="en-US" dirty="0">
                <a:solidFill>
                  <a:schemeClr val="accent1"/>
                </a:solidFill>
              </a:rPr>
              <a:t>$result = $conn-&gt;query($query);</a:t>
            </a:r>
          </a:p>
          <a:p>
            <a:pPr marL="457200" lvl="1" indent="0">
              <a:buNone/>
            </a:pPr>
            <a:r>
              <a:rPr lang="en-US" dirty="0">
                <a:solidFill>
                  <a:schemeClr val="accent1"/>
                </a:solidFill>
              </a:rPr>
              <a:t>if (!$result) die ("Database access failed: " . $conn-&gt;error);</a:t>
            </a:r>
          </a:p>
          <a:p>
            <a:pPr marL="457200" lvl="1" indent="0">
              <a:buNone/>
            </a:pPr>
            <a:endParaRPr lang="en-US" dirty="0">
              <a:solidFill>
                <a:schemeClr val="accent1"/>
              </a:solidFill>
            </a:endParaRPr>
          </a:p>
          <a:p>
            <a:pPr marL="457200" lvl="1" indent="0">
              <a:buNone/>
            </a:pPr>
            <a:r>
              <a:rPr lang="en-US" dirty="0">
                <a:solidFill>
                  <a:schemeClr val="accent1"/>
                </a:solidFill>
              </a:rPr>
              <a:t>$rows = $result-&gt;</a:t>
            </a:r>
            <a:r>
              <a:rPr lang="en-US" dirty="0" err="1">
                <a:solidFill>
                  <a:schemeClr val="accent1"/>
                </a:solidFill>
              </a:rPr>
              <a:t>num_rows</a:t>
            </a: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197551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0"/>
            <a:ext cx="10515600" cy="6858000"/>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for ($j = 0 ; $j &lt; $rows ; ++$j)</a:t>
            </a:r>
          </a:p>
          <a:p>
            <a:pPr marL="457200" lvl="1" indent="0">
              <a:buNone/>
            </a:pPr>
            <a:r>
              <a:rPr lang="en-US" dirty="0">
                <a:solidFill>
                  <a:schemeClr val="accent1"/>
                </a:solidFill>
              </a:rPr>
              <a:t>{</a:t>
            </a:r>
          </a:p>
          <a:p>
            <a:pPr marL="457200" lvl="1" indent="0">
              <a:buNone/>
            </a:pPr>
            <a:r>
              <a:rPr lang="en-US" dirty="0">
                <a:solidFill>
                  <a:schemeClr val="accent1"/>
                </a:solidFill>
              </a:rPr>
              <a:t>	$result-&gt;</a:t>
            </a:r>
            <a:r>
              <a:rPr lang="en-US"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$row = $result-&gt;</a:t>
            </a:r>
            <a:r>
              <a:rPr lang="en-US" dirty="0" err="1">
                <a:solidFill>
                  <a:schemeClr val="accent1"/>
                </a:solidFill>
              </a:rPr>
              <a:t>fetch_array</a:t>
            </a:r>
            <a:r>
              <a:rPr lang="en-US" dirty="0">
                <a:solidFill>
                  <a:schemeClr val="accent1"/>
                </a:solidFill>
              </a:rPr>
              <a:t>(MYSQLI_NUM);</a:t>
            </a:r>
          </a:p>
          <a:p>
            <a:pPr marL="457200" lvl="1" indent="0">
              <a:buNone/>
            </a:pPr>
            <a:r>
              <a:rPr lang="en-US" dirty="0">
                <a:solidFill>
                  <a:schemeClr val="accent1"/>
                </a:solidFill>
              </a:rPr>
              <a:t>	echo &lt;&lt;&lt;_END</a:t>
            </a:r>
          </a:p>
          <a:p>
            <a:pPr marL="457200" lvl="1" indent="0">
              <a:buNone/>
            </a:pPr>
            <a:r>
              <a:rPr lang="en-US" dirty="0"/>
              <a:t>&lt;pre&gt;</a:t>
            </a:r>
          </a:p>
          <a:p>
            <a:pPr marL="457200" lvl="1" indent="0">
              <a:buNone/>
            </a:pPr>
            <a:r>
              <a:rPr lang="en-US" dirty="0"/>
              <a:t>Author $row[0]</a:t>
            </a:r>
          </a:p>
          <a:p>
            <a:pPr marL="457200" lvl="1" indent="0">
              <a:buNone/>
            </a:pPr>
            <a:r>
              <a:rPr lang="en-US" dirty="0"/>
              <a:t>Title $row[1]</a:t>
            </a:r>
          </a:p>
          <a:p>
            <a:pPr marL="457200" lvl="1" indent="0">
              <a:buNone/>
            </a:pPr>
            <a:r>
              <a:rPr lang="en-US" dirty="0"/>
              <a:t>Category $row[2]</a:t>
            </a:r>
          </a:p>
          <a:p>
            <a:pPr marL="457200" lvl="1" indent="0">
              <a:buNone/>
            </a:pPr>
            <a:r>
              <a:rPr lang="en-US" dirty="0"/>
              <a:t>Year $row[3]</a:t>
            </a:r>
          </a:p>
          <a:p>
            <a:pPr marL="457200" lvl="1" indent="0">
              <a:buNone/>
            </a:pPr>
            <a:r>
              <a:rPr lang="en-US" dirty="0"/>
              <a:t>ISBN $row[4]</a:t>
            </a:r>
          </a:p>
          <a:p>
            <a:pPr marL="457200" lvl="1" indent="0">
              <a:buNone/>
            </a:pPr>
            <a:r>
              <a:rPr lang="en-US" dirty="0"/>
              <a:t>&lt;/pre&gt;</a:t>
            </a:r>
          </a:p>
          <a:p>
            <a:pPr marL="457200" lvl="1" indent="0">
              <a:buNone/>
            </a:pPr>
            <a:r>
              <a:rPr lang="en-US" dirty="0"/>
              <a:t>&lt;form action="</a:t>
            </a:r>
            <a:r>
              <a:rPr lang="en-US" dirty="0" err="1"/>
              <a:t>sqltest.php</a:t>
            </a:r>
            <a:r>
              <a:rPr lang="en-US" dirty="0"/>
              <a:t>" method="post"&gt;</a:t>
            </a:r>
          </a:p>
          <a:p>
            <a:pPr marL="457200" lvl="1" indent="0">
              <a:buNone/>
            </a:pPr>
            <a:r>
              <a:rPr lang="en-US" dirty="0"/>
              <a:t>&lt;input type="hidden" name="delete" value="yes"&gt;</a:t>
            </a:r>
          </a:p>
          <a:p>
            <a:pPr marL="457200" lvl="1" indent="0">
              <a:buNone/>
            </a:pPr>
            <a:r>
              <a:rPr lang="en-US" dirty="0"/>
              <a:t>&lt;input type="hidden" name="</a:t>
            </a:r>
            <a:r>
              <a:rPr lang="en-US" dirty="0" err="1"/>
              <a:t>isbn</a:t>
            </a:r>
            <a:r>
              <a:rPr lang="en-US" dirty="0"/>
              <a:t>" value="$row[4]"&gt;</a:t>
            </a:r>
          </a:p>
          <a:p>
            <a:pPr marL="457200" lvl="1" indent="0">
              <a:buNone/>
            </a:pPr>
            <a:r>
              <a:rPr lang="en-US" dirty="0"/>
              <a:t>&lt;input type="submit" value="DELETE RECORD"&gt;&lt;/form&gt;</a:t>
            </a:r>
          </a:p>
          <a:p>
            <a:pPr marL="457200" lvl="1" indent="0">
              <a:buNone/>
            </a:pPr>
            <a:r>
              <a:rPr lang="en-US" dirty="0">
                <a:solidFill>
                  <a:schemeClr val="accent1"/>
                </a:solidFill>
              </a:rPr>
              <a:t>_END;</a:t>
            </a:r>
          </a:p>
          <a:p>
            <a:pPr marL="457200" lvl="1" indent="0">
              <a:buNone/>
            </a:pP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18825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5787219"/>
          </a:xfrm>
        </p:spPr>
        <p:txBody>
          <a:bodyPr>
            <a:normAutofit/>
          </a:bodyPr>
          <a:lstStyle/>
          <a:p>
            <a:pPr marL="457200" lvl="1" indent="0">
              <a:buNone/>
            </a:pPr>
            <a:r>
              <a:rPr lang="en-US" sz="2800" dirty="0">
                <a:solidFill>
                  <a:srgbClr val="0070C0"/>
                </a:solidFill>
              </a:rPr>
              <a:t>…	</a:t>
            </a:r>
          </a:p>
          <a:p>
            <a:pPr marL="457200" lvl="1" indent="0">
              <a:buNone/>
            </a:pPr>
            <a:r>
              <a:rPr lang="en-US" sz="2800" dirty="0">
                <a:solidFill>
                  <a:srgbClr val="0070C0"/>
                </a:solidFill>
              </a:rPr>
              <a:t>	$result-&gt;close();</a:t>
            </a:r>
          </a:p>
          <a:p>
            <a:pPr marL="457200" lvl="1" indent="0">
              <a:buNone/>
            </a:pPr>
            <a:endParaRPr lang="en-US" sz="2800" dirty="0">
              <a:solidFill>
                <a:srgbClr val="0070C0"/>
              </a:solidFill>
            </a:endParaRPr>
          </a:p>
          <a:p>
            <a:pPr marL="457200" lvl="1" indent="0">
              <a:buNone/>
            </a:pPr>
            <a:r>
              <a:rPr lang="en-US" sz="2800" dirty="0">
                <a:solidFill>
                  <a:srgbClr val="0070C0"/>
                </a:solidFill>
              </a:rPr>
              <a:t>	$conn-&gt;close();</a:t>
            </a:r>
          </a:p>
          <a:p>
            <a:pPr marL="457200" lvl="1" indent="0">
              <a:buNone/>
            </a:pPr>
            <a:endParaRPr lang="en-US" sz="2800" dirty="0">
              <a:solidFill>
                <a:srgbClr val="0070C0"/>
              </a:solidFill>
            </a:endParaRPr>
          </a:p>
          <a:p>
            <a:pPr marL="457200" lvl="1" indent="0">
              <a:buNone/>
            </a:pPr>
            <a:r>
              <a:rPr lang="en-US" sz="2800" dirty="0">
                <a:solidFill>
                  <a:srgbClr val="0070C0"/>
                </a:solidFill>
              </a:rPr>
              <a:t>	function </a:t>
            </a:r>
            <a:r>
              <a:rPr lang="en-US" sz="2800" dirty="0" err="1">
                <a:solidFill>
                  <a:srgbClr val="0070C0"/>
                </a:solidFill>
              </a:rPr>
              <a:t>get_post</a:t>
            </a:r>
            <a:r>
              <a:rPr lang="en-US" sz="2800" dirty="0">
                <a:solidFill>
                  <a:srgbClr val="0070C0"/>
                </a:solidFill>
              </a:rPr>
              <a:t>($conn, $</a:t>
            </a:r>
            <a:r>
              <a:rPr lang="en-US" sz="2800" dirty="0" err="1">
                <a:solidFill>
                  <a:srgbClr val="0070C0"/>
                </a:solidFill>
              </a:rPr>
              <a:t>var</a:t>
            </a:r>
            <a:r>
              <a:rPr lang="en-US" sz="2800" dirty="0">
                <a:solidFill>
                  <a:srgbClr val="0070C0"/>
                </a:solidFill>
              </a:rPr>
              <a:t>)</a:t>
            </a:r>
          </a:p>
          <a:p>
            <a:pPr marL="457200" lvl="1" indent="0">
              <a:buNone/>
            </a:pPr>
            <a:r>
              <a:rPr lang="en-US" sz="2800" dirty="0">
                <a:solidFill>
                  <a:srgbClr val="0070C0"/>
                </a:solidFill>
              </a:rPr>
              <a:t>	{</a:t>
            </a:r>
          </a:p>
          <a:p>
            <a:pPr marL="457200" lvl="1" indent="0">
              <a:buNone/>
            </a:pPr>
            <a:r>
              <a:rPr lang="en-US" sz="2800" dirty="0">
                <a:solidFill>
                  <a:srgbClr val="0070C0"/>
                </a:solidFill>
              </a:rPr>
              <a:t>		return $conn-&gt;</a:t>
            </a:r>
            <a:r>
              <a:rPr lang="en-US" sz="2800" dirty="0" err="1">
                <a:solidFill>
                  <a:srgbClr val="0070C0"/>
                </a:solidFill>
              </a:rPr>
              <a:t>real_escape_string</a:t>
            </a:r>
            <a:r>
              <a:rPr lang="en-US" sz="2800" dirty="0">
                <a:solidFill>
                  <a:srgbClr val="0070C0"/>
                </a:solidFill>
              </a:rPr>
              <a:t>($_POST[$</a:t>
            </a:r>
            <a:r>
              <a:rPr lang="en-US" sz="2800" dirty="0" err="1">
                <a:solidFill>
                  <a:srgbClr val="0070C0"/>
                </a:solidFill>
              </a:rPr>
              <a:t>var</a:t>
            </a:r>
            <a:r>
              <a:rPr lang="en-US" sz="2800" dirty="0">
                <a:solidFill>
                  <a:srgbClr val="0070C0"/>
                </a:solidFill>
              </a:rPr>
              <a:t>]);</a:t>
            </a:r>
          </a:p>
          <a:p>
            <a:pPr marL="457200" lvl="1" indent="0">
              <a:buNone/>
            </a:pPr>
            <a:r>
              <a:rPr lang="en-US" sz="2800" dirty="0">
                <a:solidFill>
                  <a:srgbClr val="0070C0"/>
                </a:solidFill>
              </a:rPr>
              <a:t>	}</a:t>
            </a:r>
          </a:p>
          <a:p>
            <a:pPr marL="457200" lvl="1" indent="0">
              <a:buNone/>
            </a:pPr>
            <a:endParaRPr lang="en-US" sz="2800" dirty="0">
              <a:solidFill>
                <a:srgbClr val="0070C0"/>
              </a:solidFill>
            </a:endParaRPr>
          </a:p>
          <a:p>
            <a:pPr marL="457200" lvl="1" indent="0">
              <a:buNone/>
            </a:pPr>
            <a:r>
              <a:rPr lang="en-US" sz="2800" dirty="0">
                <a:solidFill>
                  <a:srgbClr val="0070C0"/>
                </a:solidFill>
              </a:rPr>
              <a:t>?&gt;</a:t>
            </a:r>
          </a:p>
        </p:txBody>
      </p:sp>
    </p:spTree>
    <p:extLst>
      <p:ext uri="{BB962C8B-B14F-4D97-AF65-F5344CB8AC3E}">
        <p14:creationId xmlns:p14="http://schemas.microsoft.com/office/powerpoint/2010/main" val="291754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E6AB7-61ED-4EE8-BF98-F8F6977B9754}"/>
              </a:ext>
            </a:extLst>
          </p:cNvPr>
          <p:cNvPicPr>
            <a:picLocks noChangeAspect="1"/>
          </p:cNvPicPr>
          <p:nvPr/>
        </p:nvPicPr>
        <p:blipFill>
          <a:blip r:embed="rId3"/>
          <a:stretch>
            <a:fillRect/>
          </a:stretch>
        </p:blipFill>
        <p:spPr>
          <a:xfrm>
            <a:off x="2743200" y="52251"/>
            <a:ext cx="6348647" cy="6805749"/>
          </a:xfrm>
          <a:prstGeom prst="rect">
            <a:avLst/>
          </a:prstGeom>
        </p:spPr>
      </p:pic>
    </p:spTree>
    <p:extLst>
      <p:ext uri="{BB962C8B-B14F-4D97-AF65-F5344CB8AC3E}">
        <p14:creationId xmlns:p14="http://schemas.microsoft.com/office/powerpoint/2010/main" val="223791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p:txBody>
          <a:bodyPr>
            <a:normAutofit/>
          </a:bodyPr>
          <a:lstStyle/>
          <a:p>
            <a:r>
              <a:rPr lang="en-US" dirty="0"/>
              <a:t>I mentioned in an earlier lecture that a browser sends user input through either a </a:t>
            </a:r>
            <a:r>
              <a:rPr lang="en-US" b="1" dirty="0"/>
              <a:t>Get request </a:t>
            </a:r>
            <a:r>
              <a:rPr lang="en-US" dirty="0"/>
              <a:t>or a </a:t>
            </a:r>
            <a:r>
              <a:rPr lang="en-US" b="1" dirty="0"/>
              <a:t>Post request</a:t>
            </a:r>
            <a:r>
              <a:rPr lang="en-US" dirty="0"/>
              <a:t>. </a:t>
            </a:r>
          </a:p>
          <a:p>
            <a:endParaRPr lang="en-US" dirty="0"/>
          </a:p>
          <a:p>
            <a:pPr>
              <a:buFont typeface="Wingdings" panose="05000000000000000000" pitchFamily="2" charset="2"/>
              <a:buChar char="Ø"/>
            </a:pPr>
            <a:r>
              <a:rPr lang="en-US" dirty="0"/>
              <a:t>The </a:t>
            </a:r>
            <a:r>
              <a:rPr lang="en-US" b="1" dirty="0"/>
              <a:t>Post request </a:t>
            </a:r>
            <a:r>
              <a:rPr lang="en-US" dirty="0"/>
              <a:t>is usually preferred (because it avoids placing unsightly data in the browser’s address bar), and so we use it here.</a:t>
            </a:r>
          </a:p>
          <a:p>
            <a:endParaRPr lang="en-US" dirty="0"/>
          </a:p>
          <a:p>
            <a:endParaRPr lang="en-US" dirty="0"/>
          </a:p>
          <a:p>
            <a:pPr lvl="1"/>
            <a:r>
              <a:rPr lang="en-US" dirty="0"/>
              <a:t>The web server bundles up </a:t>
            </a:r>
            <a:r>
              <a:rPr lang="en-US" u="sng" dirty="0"/>
              <a:t>all of the user input </a:t>
            </a:r>
            <a:r>
              <a:rPr lang="en-US" dirty="0"/>
              <a:t>(even if the form was filled out with a hundred fields) and puts </a:t>
            </a:r>
            <a:r>
              <a:rPr lang="en-US" u="sng" dirty="0"/>
              <a:t>in into an array named $_POST</a:t>
            </a:r>
            <a:endParaRPr lang="en-US" dirty="0"/>
          </a:p>
          <a:p>
            <a:endParaRPr lang="en-US" dirty="0"/>
          </a:p>
        </p:txBody>
      </p:sp>
    </p:spTree>
    <p:extLst>
      <p:ext uri="{BB962C8B-B14F-4D97-AF65-F5344CB8AC3E}">
        <p14:creationId xmlns:p14="http://schemas.microsoft.com/office/powerpoint/2010/main" val="172148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p:txBody>
          <a:bodyPr>
            <a:normAutofit/>
          </a:bodyPr>
          <a:lstStyle/>
          <a:p>
            <a:pPr marL="0" indent="0">
              <a:buNone/>
            </a:pPr>
            <a:endParaRPr lang="en-US" dirty="0"/>
          </a:p>
          <a:p>
            <a:r>
              <a:rPr lang="en-US" dirty="0"/>
              <a:t>Depending on whether a form has been set to use the Post or the Get method, either the </a:t>
            </a:r>
            <a:r>
              <a:rPr lang="en-US" b="1" dirty="0">
                <a:solidFill>
                  <a:srgbClr val="0070C0"/>
                </a:solidFill>
              </a:rPr>
              <a:t>$_POST</a:t>
            </a:r>
            <a:r>
              <a:rPr lang="en-US" dirty="0">
                <a:solidFill>
                  <a:srgbClr val="0070C0"/>
                </a:solidFill>
              </a:rPr>
              <a:t> </a:t>
            </a:r>
            <a:r>
              <a:rPr lang="en-US" dirty="0"/>
              <a:t>or the </a:t>
            </a:r>
            <a:r>
              <a:rPr lang="en-US" b="1" dirty="0">
                <a:solidFill>
                  <a:srgbClr val="0070C0"/>
                </a:solidFill>
              </a:rPr>
              <a:t>$_GET </a:t>
            </a:r>
            <a:r>
              <a:rPr lang="en-US" dirty="0"/>
              <a:t>associative array will be populated with the form data. </a:t>
            </a:r>
          </a:p>
          <a:p>
            <a:endParaRPr lang="en-US" dirty="0"/>
          </a:p>
          <a:p>
            <a:r>
              <a:rPr lang="en-US" dirty="0"/>
              <a:t>They can both be read in exactly the same way.</a:t>
            </a:r>
          </a:p>
          <a:p>
            <a:pPr>
              <a:buFont typeface="Courier New" panose="02070309020205020404" pitchFamily="49" charset="0"/>
              <a:buChar char="o"/>
            </a:pPr>
            <a:r>
              <a:rPr lang="en-US" dirty="0"/>
              <a:t>Each field has an element in the array named after that field.</a:t>
            </a:r>
          </a:p>
          <a:p>
            <a:pPr>
              <a:buFont typeface="Courier New" panose="02070309020205020404" pitchFamily="49" charset="0"/>
              <a:buChar char="o"/>
            </a:pPr>
            <a:endParaRPr lang="en-US" dirty="0"/>
          </a:p>
          <a:p>
            <a:pPr marL="457200" lvl="1" indent="0">
              <a:buNone/>
            </a:pPr>
            <a:r>
              <a:rPr lang="en-US" dirty="0"/>
              <a:t>Example: </a:t>
            </a:r>
            <a:r>
              <a:rPr lang="en-US" dirty="0">
                <a:solidFill>
                  <a:srgbClr val="0070C0"/>
                </a:solidFill>
              </a:rPr>
              <a:t>$_POST['</a:t>
            </a:r>
            <a:r>
              <a:rPr lang="en-US" dirty="0" err="1">
                <a:solidFill>
                  <a:srgbClr val="0070C0"/>
                </a:solidFill>
              </a:rPr>
              <a:t>isbn</a:t>
            </a:r>
            <a:r>
              <a:rPr lang="en-US" dirty="0">
                <a:solidFill>
                  <a:srgbClr val="0070C0"/>
                </a:solidFill>
              </a:rPr>
              <a:t>'] </a:t>
            </a:r>
            <a:r>
              <a:rPr lang="en-US" dirty="0"/>
              <a:t>or </a:t>
            </a:r>
            <a:r>
              <a:rPr lang="en-US" dirty="0">
                <a:solidFill>
                  <a:srgbClr val="0070C0"/>
                </a:solidFill>
              </a:rPr>
              <a:t>$_POST["</a:t>
            </a:r>
            <a:r>
              <a:rPr lang="en-US" dirty="0" err="1">
                <a:solidFill>
                  <a:srgbClr val="0070C0"/>
                </a:solidFill>
              </a:rPr>
              <a:t>isbn</a:t>
            </a:r>
            <a:r>
              <a:rPr lang="en-US" dirty="0">
                <a:solidFill>
                  <a:srgbClr val="0070C0"/>
                </a:solidFill>
              </a:rPr>
              <a:t>"] </a:t>
            </a:r>
          </a:p>
          <a:p>
            <a:endParaRPr lang="en-US" dirty="0"/>
          </a:p>
        </p:txBody>
      </p:sp>
    </p:spTree>
    <p:extLst>
      <p:ext uri="{BB962C8B-B14F-4D97-AF65-F5344CB8AC3E}">
        <p14:creationId xmlns:p14="http://schemas.microsoft.com/office/powerpoint/2010/main" val="326592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14984</TotalTime>
  <Words>2260</Words>
  <Application>Microsoft Office PowerPoint</Application>
  <PresentationFormat>Widescreen</PresentationFormat>
  <Paragraphs>320</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Wingdings</vt:lpstr>
      <vt:lpstr>Office Theme</vt:lpstr>
      <vt:lpstr>A Practical Example </vt:lpstr>
      <vt:lpstr>PowerPoint Presentation</vt:lpstr>
      <vt:lpstr>PowerPoint Presentation</vt:lpstr>
      <vt:lpstr>PowerPoint Presentation</vt:lpstr>
      <vt:lpstr>PowerPoint Presentation</vt:lpstr>
      <vt:lpstr>PowerPoint Presentation</vt:lpstr>
      <vt:lpstr>PowerPoint Presentation</vt:lpstr>
      <vt:lpstr>The $_POST Array</vt:lpstr>
      <vt:lpstr>The $_POST Array</vt:lpstr>
      <vt:lpstr>The $_POST Array</vt:lpstr>
      <vt:lpstr>Deleting a Record</vt:lpstr>
      <vt:lpstr>Deleting a Record</vt:lpstr>
      <vt:lpstr>Displaying the Form</vt:lpstr>
      <vt:lpstr>Displaying the Form</vt:lpstr>
      <vt:lpstr>PowerPoint Presentation</vt:lpstr>
      <vt:lpstr>Displaying the Form</vt:lpstr>
      <vt:lpstr>Querying the Database</vt:lpstr>
      <vt:lpstr>Querying the Database</vt:lpstr>
      <vt:lpstr>PowerPoint Presentation</vt:lpstr>
      <vt:lpstr>Querying the Database</vt:lpstr>
      <vt:lpstr>Querying the Database</vt:lpstr>
      <vt:lpstr>Running the Program</vt:lpstr>
      <vt:lpstr>PowerPoint Presentation</vt:lpstr>
      <vt:lpstr>Running the Program</vt:lpstr>
      <vt:lpstr>Running the Program</vt:lpstr>
      <vt:lpstr>Practical MySQL</vt:lpstr>
      <vt:lpstr>Creating a Table</vt:lpstr>
      <vt:lpstr>PowerPoint Presentation</vt:lpstr>
      <vt:lpstr>Describing a Table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2017-10-26T21:16:36Z</dcterms:modified>
</cp:coreProperties>
</file>