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404"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8" r:id="rId25"/>
    <p:sldId id="429" r:id="rId26"/>
    <p:sldId id="430" r:id="rId27"/>
    <p:sldId id="431" r:id="rId28"/>
    <p:sldId id="432" r:id="rId29"/>
    <p:sldId id="433" r:id="rId30"/>
    <p:sldId id="434" r:id="rId31"/>
    <p:sldId id="435" r:id="rId32"/>
    <p:sldId id="436" r:id="rId33"/>
    <p:sldId id="437" r:id="rId34"/>
    <p:sldId id="43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68" autoAdjust="0"/>
  </p:normalViewPr>
  <p:slideViewPr>
    <p:cSldViewPr snapToGrid="0">
      <p:cViewPr>
        <p:scale>
          <a:sx n="66" d="100"/>
          <a:sy n="66" d="100"/>
        </p:scale>
        <p:origin x="8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95293-54DB-4A5C-96B4-E1F5A10E37A7}" type="datetimeFigureOut">
              <a:rPr lang="en-US" smtClean="0"/>
              <a:t>10/29/2017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4A6D1-42E9-4464-9ADE-EF6BC12DC145}" type="slidenum">
              <a:rPr lang="en-US" smtClean="0"/>
              <a:t>‹#›</a:t>
            </a:fld>
            <a:endParaRPr lang="en-US"/>
          </a:p>
        </p:txBody>
      </p:sp>
    </p:spTree>
    <p:extLst>
      <p:ext uri="{BB962C8B-B14F-4D97-AF65-F5344CB8AC3E}">
        <p14:creationId xmlns:p14="http://schemas.microsoft.com/office/powerpoint/2010/main" val="4210164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the cat is connected to its “owner” through the cat’s unique ID, which was created automatically by AUTO_INCREMENT.</a:t>
            </a:r>
            <a:endParaRPr lang="en-US"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13</a:t>
            </a:fld>
            <a:endParaRPr lang="en-US"/>
          </a:p>
        </p:txBody>
      </p:sp>
    </p:spTree>
    <p:extLst>
      <p:ext uri="{BB962C8B-B14F-4D97-AF65-F5344CB8AC3E}">
        <p14:creationId xmlns:p14="http://schemas.microsoft.com/office/powerpoint/2010/main" val="519895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22</a:t>
            </a:fld>
            <a:endParaRPr lang="en-US"/>
          </a:p>
        </p:txBody>
      </p:sp>
    </p:spTree>
    <p:extLst>
      <p:ext uri="{BB962C8B-B14F-4D97-AF65-F5344CB8AC3E}">
        <p14:creationId xmlns:p14="http://schemas.microsoft.com/office/powerpoint/2010/main" val="208537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23</a:t>
            </a:fld>
            <a:endParaRPr lang="en-US"/>
          </a:p>
        </p:txBody>
      </p:sp>
    </p:spTree>
    <p:extLst>
      <p:ext uri="{BB962C8B-B14F-4D97-AF65-F5344CB8AC3E}">
        <p14:creationId xmlns:p14="http://schemas.microsoft.com/office/powerpoint/2010/main" val="799685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When on, all </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(single-quote), </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(double quote), </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(backslash) and </a:t>
            </a:r>
            <a:r>
              <a:rPr lang="en-US" sz="1200" b="0" i="1" kern="1200" dirty="0">
                <a:solidFill>
                  <a:schemeClr val="tx1"/>
                </a:solidFill>
                <a:effectLst/>
                <a:latin typeface="+mn-lt"/>
                <a:ea typeface="+mn-ea"/>
                <a:cs typeface="+mn-cs"/>
              </a:rPr>
              <a:t>NULL</a:t>
            </a:r>
            <a:r>
              <a:rPr lang="en-US" sz="1200" b="0" i="0" kern="1200" dirty="0">
                <a:solidFill>
                  <a:schemeClr val="tx1"/>
                </a:solidFill>
                <a:effectLst/>
                <a:latin typeface="+mn-lt"/>
                <a:ea typeface="+mn-ea"/>
                <a:cs typeface="+mn-cs"/>
              </a:rPr>
              <a:t> characters are escaped with a backslash automatically. </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24</a:t>
            </a:fld>
            <a:endParaRPr lang="en-US"/>
          </a:p>
        </p:txBody>
      </p:sp>
    </p:spTree>
    <p:extLst>
      <p:ext uri="{BB962C8B-B14F-4D97-AF65-F5344CB8AC3E}">
        <p14:creationId xmlns:p14="http://schemas.microsoft.com/office/powerpoint/2010/main" val="495976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25</a:t>
            </a:fld>
            <a:endParaRPr lang="en-US"/>
          </a:p>
        </p:txBody>
      </p:sp>
    </p:spTree>
    <p:extLst>
      <p:ext uri="{BB962C8B-B14F-4D97-AF65-F5344CB8AC3E}">
        <p14:creationId xmlns:p14="http://schemas.microsoft.com/office/powerpoint/2010/main" val="4064039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26</a:t>
            </a:fld>
            <a:endParaRPr lang="en-US"/>
          </a:p>
        </p:txBody>
      </p:sp>
    </p:spTree>
    <p:extLst>
      <p:ext uri="{BB962C8B-B14F-4D97-AF65-F5344CB8AC3E}">
        <p14:creationId xmlns:p14="http://schemas.microsoft.com/office/powerpoint/2010/main" val="3632026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27</a:t>
            </a:fld>
            <a:endParaRPr lang="en-US"/>
          </a:p>
        </p:txBody>
      </p:sp>
    </p:spTree>
    <p:extLst>
      <p:ext uri="{BB962C8B-B14F-4D97-AF65-F5344CB8AC3E}">
        <p14:creationId xmlns:p14="http://schemas.microsoft.com/office/powerpoint/2010/main" val="2277997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28</a:t>
            </a:fld>
            <a:endParaRPr lang="en-US"/>
          </a:p>
        </p:txBody>
      </p:sp>
    </p:spTree>
    <p:extLst>
      <p:ext uri="{BB962C8B-B14F-4D97-AF65-F5344CB8AC3E}">
        <p14:creationId xmlns:p14="http://schemas.microsoft.com/office/powerpoint/2010/main" val="1535301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29</a:t>
            </a:fld>
            <a:endParaRPr lang="en-US"/>
          </a:p>
        </p:txBody>
      </p:sp>
    </p:spTree>
    <p:extLst>
      <p:ext uri="{BB962C8B-B14F-4D97-AF65-F5344CB8AC3E}">
        <p14:creationId xmlns:p14="http://schemas.microsoft.com/office/powerpoint/2010/main" val="272203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30</a:t>
            </a:fld>
            <a:endParaRPr lang="en-US"/>
          </a:p>
        </p:txBody>
      </p:sp>
    </p:spTree>
    <p:extLst>
      <p:ext uri="{BB962C8B-B14F-4D97-AF65-F5344CB8AC3E}">
        <p14:creationId xmlns:p14="http://schemas.microsoft.com/office/powerpoint/2010/main" val="237661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31</a:t>
            </a:fld>
            <a:endParaRPr lang="en-US"/>
          </a:p>
        </p:txBody>
      </p:sp>
    </p:spTree>
    <p:extLst>
      <p:ext uri="{BB962C8B-B14F-4D97-AF65-F5344CB8AC3E}">
        <p14:creationId xmlns:p14="http://schemas.microsoft.com/office/powerpoint/2010/main" val="3424784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could also use a </a:t>
            </a:r>
            <a:r>
              <a:rPr lang="en-US" b="1" dirty="0"/>
              <a:t>transaction</a:t>
            </a:r>
            <a:r>
              <a:rPr lang="en-US" dirty="0"/>
              <a:t> instead of locking, but that slows down the MySQL server even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last ID that was generated is maintained in the server on a per-connection basis. This means the value the function returns to a given client is the most recent AUTO_INCREMENT value generated by that client.</a:t>
            </a: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14</a:t>
            </a:fld>
            <a:endParaRPr lang="en-US"/>
          </a:p>
        </p:txBody>
      </p:sp>
    </p:spTree>
    <p:extLst>
      <p:ext uri="{BB962C8B-B14F-4D97-AF65-F5344CB8AC3E}">
        <p14:creationId xmlns:p14="http://schemas.microsoft.com/office/powerpoint/2010/main" val="1079242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32</a:t>
            </a:fld>
            <a:endParaRPr lang="en-US"/>
          </a:p>
        </p:txBody>
      </p:sp>
    </p:spTree>
    <p:extLst>
      <p:ext uri="{BB962C8B-B14F-4D97-AF65-F5344CB8AC3E}">
        <p14:creationId xmlns:p14="http://schemas.microsoft.com/office/powerpoint/2010/main" val="694757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33</a:t>
            </a:fld>
            <a:endParaRPr lang="en-US"/>
          </a:p>
        </p:txBody>
      </p:sp>
    </p:spTree>
    <p:extLst>
      <p:ext uri="{BB962C8B-B14F-4D97-AF65-F5344CB8AC3E}">
        <p14:creationId xmlns:p14="http://schemas.microsoft.com/office/powerpoint/2010/main" val="2231454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34</a:t>
            </a:fld>
            <a:endParaRPr lang="en-US"/>
          </a:p>
        </p:txBody>
      </p:sp>
    </p:spTree>
    <p:extLst>
      <p:ext uri="{BB962C8B-B14F-4D97-AF65-F5344CB8AC3E}">
        <p14:creationId xmlns:p14="http://schemas.microsoft.com/office/powerpoint/2010/main" val="382810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15</a:t>
            </a:fld>
            <a:endParaRPr lang="en-US"/>
          </a:p>
        </p:txBody>
      </p:sp>
    </p:spTree>
    <p:extLst>
      <p:ext uri="{BB962C8B-B14F-4D97-AF65-F5344CB8AC3E}">
        <p14:creationId xmlns:p14="http://schemas.microsoft.com/office/powerpoint/2010/main" val="419412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16</a:t>
            </a:fld>
            <a:endParaRPr lang="en-US"/>
          </a:p>
        </p:txBody>
      </p:sp>
    </p:spTree>
    <p:extLst>
      <p:ext uri="{BB962C8B-B14F-4D97-AF65-F5344CB8AC3E}">
        <p14:creationId xmlns:p14="http://schemas.microsoft.com/office/powerpoint/2010/main" val="399279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17</a:t>
            </a:fld>
            <a:endParaRPr lang="en-US"/>
          </a:p>
        </p:txBody>
      </p:sp>
    </p:spTree>
    <p:extLst>
      <p:ext uri="{BB962C8B-B14F-4D97-AF65-F5344CB8AC3E}">
        <p14:creationId xmlns:p14="http://schemas.microsoft.com/office/powerpoint/2010/main" val="2193894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18</a:t>
            </a:fld>
            <a:endParaRPr lang="en-US"/>
          </a:p>
        </p:txBody>
      </p:sp>
    </p:spTree>
    <p:extLst>
      <p:ext uri="{BB962C8B-B14F-4D97-AF65-F5344CB8AC3E}">
        <p14:creationId xmlns:p14="http://schemas.microsoft.com/office/powerpoint/2010/main" val="212305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19</a:t>
            </a:fld>
            <a:endParaRPr lang="en-US"/>
          </a:p>
        </p:txBody>
      </p:sp>
    </p:spTree>
    <p:extLst>
      <p:ext uri="{BB962C8B-B14F-4D97-AF65-F5344CB8AC3E}">
        <p14:creationId xmlns:p14="http://schemas.microsoft.com/office/powerpoint/2010/main" val="367177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20</a:t>
            </a:fld>
            <a:endParaRPr lang="en-US"/>
          </a:p>
        </p:txBody>
      </p:sp>
    </p:spTree>
    <p:extLst>
      <p:ext uri="{BB962C8B-B14F-4D97-AF65-F5344CB8AC3E}">
        <p14:creationId xmlns:p14="http://schemas.microsoft.com/office/powerpoint/2010/main" val="29707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A4A6D1-42E9-4464-9ADE-EF6BC12DC145}" type="slidenum">
              <a:rPr lang="en-US" smtClean="0"/>
              <a:t>21</a:t>
            </a:fld>
            <a:endParaRPr lang="en-US"/>
          </a:p>
        </p:txBody>
      </p:sp>
    </p:spTree>
    <p:extLst>
      <p:ext uri="{BB962C8B-B14F-4D97-AF65-F5344CB8AC3E}">
        <p14:creationId xmlns:p14="http://schemas.microsoft.com/office/powerpoint/2010/main" val="4230509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28A0-DDF5-4DFB-B688-74F210B62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7AC83-183B-4920-816C-CBE3300C1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E3531-ECF2-4AF2-B7E4-12F1744276CA}"/>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5" name="Footer Placeholder 4">
            <a:extLst>
              <a:ext uri="{FF2B5EF4-FFF2-40B4-BE49-F238E27FC236}">
                <a16:creationId xmlns:a16="http://schemas.microsoft.com/office/drawing/2014/main" id="{0071B75F-7D54-4F73-8F91-6AFEBB96D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CACB1-D3A5-4B7E-86F3-9EBA67144CC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20298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896E-634B-475F-B4F8-BFE52A85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4286-690F-45BB-AE44-43D47CAD1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D4A2F-CB68-470C-BAD3-B5C23C2567B5}"/>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5" name="Footer Placeholder 4">
            <a:extLst>
              <a:ext uri="{FF2B5EF4-FFF2-40B4-BE49-F238E27FC236}">
                <a16:creationId xmlns:a16="http://schemas.microsoft.com/office/drawing/2014/main" id="{0FABDBC0-BA75-47E7-8BF1-0360BDBB9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769A2-B656-406F-95A0-905152EC9ED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3113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D928F-DFFD-4B17-95EF-9DF947581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DC893-A5DD-4A5E-9D14-B76D71BFD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321AE-9B87-42A3-B260-A02B02AFFAAA}"/>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5" name="Footer Placeholder 4">
            <a:extLst>
              <a:ext uri="{FF2B5EF4-FFF2-40B4-BE49-F238E27FC236}">
                <a16:creationId xmlns:a16="http://schemas.microsoft.com/office/drawing/2014/main" id="{C26C8F35-0C25-4CD6-9B49-F9582EC58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D23E1-9037-4793-BE3D-ABAC59ACBFA8}"/>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91798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B44C-94C2-45BD-B83C-0F6C6404D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69C29F-75BB-49CF-976F-393013676E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F82B-1CE3-4D4A-9D59-2E64A3FE15ED}"/>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5" name="Footer Placeholder 4">
            <a:extLst>
              <a:ext uri="{FF2B5EF4-FFF2-40B4-BE49-F238E27FC236}">
                <a16:creationId xmlns:a16="http://schemas.microsoft.com/office/drawing/2014/main" id="{535DB1D9-676E-453E-8452-BF2637FE6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38554-3684-466C-A1CA-7CC016EC3DD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75357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DD0-EE36-4EB8-B037-D71D49B9B1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D95D6F-210F-41A7-9BC5-314EE412D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23AA63-7EC0-4188-94C2-772D9BB22A9F}"/>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5" name="Footer Placeholder 4">
            <a:extLst>
              <a:ext uri="{FF2B5EF4-FFF2-40B4-BE49-F238E27FC236}">
                <a16:creationId xmlns:a16="http://schemas.microsoft.com/office/drawing/2014/main" id="{BFF44DE4-C302-4655-9962-AB8D95F1E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82DC2-FCEB-40D0-B3F6-9A1634AFE192}"/>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73759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CAA5-2C65-4E07-9A9B-0D639D901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EE5F-AD5C-49FF-A363-3386DC97C2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9C799-5C09-43EF-AAB5-13545BCB85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AE1E8-1BE1-4ADA-AB49-B565C57EC7C7}"/>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6" name="Footer Placeholder 5">
            <a:extLst>
              <a:ext uri="{FF2B5EF4-FFF2-40B4-BE49-F238E27FC236}">
                <a16:creationId xmlns:a16="http://schemas.microsoft.com/office/drawing/2014/main" id="{883DB575-B94B-4362-848B-70072D2C5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B258-AB62-4C13-B86B-20F6C137A146}"/>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99838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14B3-063A-42E0-9FD8-908B422613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10DF43-E4B9-4FE5-AC0F-4E87DB4F5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E613D5-D904-4E17-97C5-5178EA9AB5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988-74D2-4351-A80E-956ED388D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5C4E26-65D7-41C5-BCB1-88635D954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C856D3-0F33-4D52-B792-F2EAA61B81A9}"/>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8" name="Footer Placeholder 7">
            <a:extLst>
              <a:ext uri="{FF2B5EF4-FFF2-40B4-BE49-F238E27FC236}">
                <a16:creationId xmlns:a16="http://schemas.microsoft.com/office/drawing/2014/main" id="{1A50866B-0843-46B0-8877-1293BEA17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DEF87A-3CA3-4646-8A8E-D9C107D5EF7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01794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9FF-2284-4CFE-8B57-CD7A467AE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63697-6899-4186-9AE4-A5D2E49765D6}"/>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4" name="Footer Placeholder 3">
            <a:extLst>
              <a:ext uri="{FF2B5EF4-FFF2-40B4-BE49-F238E27FC236}">
                <a16:creationId xmlns:a16="http://schemas.microsoft.com/office/drawing/2014/main" id="{EC1C3EC1-D571-473B-8A97-0FDBA8DD6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D498B-0739-404F-9281-2DE427CDF9E3}"/>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313696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9CDB6-5F97-4113-8B86-6C45AB19AEB8}"/>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3" name="Footer Placeholder 2">
            <a:extLst>
              <a:ext uri="{FF2B5EF4-FFF2-40B4-BE49-F238E27FC236}">
                <a16:creationId xmlns:a16="http://schemas.microsoft.com/office/drawing/2014/main" id="{722FD974-05A8-4D18-8858-6C9AFEE45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A39449-9F63-4495-9F93-0DE7AEC65A9B}"/>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4642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1E75-F146-4D42-B531-49EA5F2AA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4057A-49CE-4CD5-AB62-76CBB6E712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6DF000-A443-4266-BEE4-E26F099D8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981484-7C93-4B6A-866F-8EF9A6ACB7C7}"/>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6" name="Footer Placeholder 5">
            <a:extLst>
              <a:ext uri="{FF2B5EF4-FFF2-40B4-BE49-F238E27FC236}">
                <a16:creationId xmlns:a16="http://schemas.microsoft.com/office/drawing/2014/main" id="{AD2D785E-3BD6-4986-AC42-BC15C7A7D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A797E-84D0-4DEB-93E1-885933C2AFE5}"/>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231985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31E3-E7D8-40A7-AB97-256E6BD8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CCF3DB-701B-4032-92F6-84A0C58C3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D2BC0-50C1-46AE-8979-888DDF9AA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E6753-F9E6-4927-B5A6-4E5A4B7EFDA1}"/>
              </a:ext>
            </a:extLst>
          </p:cNvPr>
          <p:cNvSpPr>
            <a:spLocks noGrp="1"/>
          </p:cNvSpPr>
          <p:nvPr>
            <p:ph type="dt" sz="half" idx="10"/>
          </p:nvPr>
        </p:nvSpPr>
        <p:spPr/>
        <p:txBody>
          <a:bodyPr/>
          <a:lstStyle/>
          <a:p>
            <a:fld id="{2F0DC048-CB74-4FD9-B049-A704A1399802}" type="datetimeFigureOut">
              <a:rPr lang="en-US" smtClean="0"/>
              <a:t>10/29/2017</a:t>
            </a:fld>
            <a:endParaRPr lang="en-US"/>
          </a:p>
        </p:txBody>
      </p:sp>
      <p:sp>
        <p:nvSpPr>
          <p:cNvPr id="6" name="Footer Placeholder 5">
            <a:extLst>
              <a:ext uri="{FF2B5EF4-FFF2-40B4-BE49-F238E27FC236}">
                <a16:creationId xmlns:a16="http://schemas.microsoft.com/office/drawing/2014/main" id="{8C5041BC-97A5-4CE3-90F9-52AB00961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C46C7-3319-4EC0-9B42-11BE413F11F0}"/>
              </a:ext>
            </a:extLst>
          </p:cNvPr>
          <p:cNvSpPr>
            <a:spLocks noGrp="1"/>
          </p:cNvSpPr>
          <p:nvPr>
            <p:ph type="sldNum" sz="quarter" idx="12"/>
          </p:nvPr>
        </p:nvSpPr>
        <p:spPr/>
        <p:txBody>
          <a:bodyPr/>
          <a:lstStyle/>
          <a:p>
            <a:fld id="{F207AFD9-5C98-4D22-B9B4-C3C0F183F4B3}" type="slidenum">
              <a:rPr lang="en-US" smtClean="0"/>
              <a:t>‹#›</a:t>
            </a:fld>
            <a:endParaRPr lang="en-US"/>
          </a:p>
        </p:txBody>
      </p:sp>
    </p:spTree>
    <p:extLst>
      <p:ext uri="{BB962C8B-B14F-4D97-AF65-F5344CB8AC3E}">
        <p14:creationId xmlns:p14="http://schemas.microsoft.com/office/powerpoint/2010/main" val="108467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ACC6B-393B-419F-A7E2-B5FF76E64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1261AF-826D-4DF1-A9E7-4A2B8C43CE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A0BC5-F521-48DD-B025-4877B1BDA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DC048-CB74-4FD9-B049-A704A1399802}" type="datetimeFigureOut">
              <a:rPr lang="en-US" smtClean="0"/>
              <a:t>10/29/2017</a:t>
            </a:fld>
            <a:endParaRPr lang="en-US"/>
          </a:p>
        </p:txBody>
      </p:sp>
      <p:sp>
        <p:nvSpPr>
          <p:cNvPr id="5" name="Footer Placeholder 4">
            <a:extLst>
              <a:ext uri="{FF2B5EF4-FFF2-40B4-BE49-F238E27FC236}">
                <a16:creationId xmlns:a16="http://schemas.microsoft.com/office/drawing/2014/main" id="{783EEEAB-BD8F-42BF-9B73-59BCED03B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2D26C9-9167-487B-B50A-A68E0AA2FD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7AFD9-5C98-4D22-B9B4-C3C0F183F4B3}" type="slidenum">
              <a:rPr lang="en-US" smtClean="0"/>
              <a:t>‹#›</a:t>
            </a:fld>
            <a:endParaRPr lang="en-US"/>
          </a:p>
        </p:txBody>
      </p:sp>
    </p:spTree>
    <p:extLst>
      <p:ext uri="{BB962C8B-B14F-4D97-AF65-F5344CB8AC3E}">
        <p14:creationId xmlns:p14="http://schemas.microsoft.com/office/powerpoint/2010/main" val="19212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Dropping a Table</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92500" lnSpcReduction="10000"/>
          </a:bodyPr>
          <a:lstStyle/>
          <a:p>
            <a:r>
              <a:rPr lang="en-US" dirty="0"/>
              <a:t>Dropping a table is very easy to do and is therefore very dangerous, so be careful.</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$query = "</a:t>
            </a:r>
            <a:r>
              <a:rPr lang="en-US" b="1" dirty="0">
                <a:solidFill>
                  <a:srgbClr val="0070C0"/>
                </a:solidFill>
              </a:rPr>
              <a:t>DROP TABLE cats</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?&gt;</a:t>
            </a:r>
          </a:p>
        </p:txBody>
      </p:sp>
    </p:spTree>
    <p:extLst>
      <p:ext uri="{BB962C8B-B14F-4D97-AF65-F5344CB8AC3E}">
        <p14:creationId xmlns:p14="http://schemas.microsoft.com/office/powerpoint/2010/main" val="3780403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AUTO_INCREMENT</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When using </a:t>
            </a:r>
            <a:r>
              <a:rPr lang="en-US" dirty="0">
                <a:solidFill>
                  <a:srgbClr val="0070C0"/>
                </a:solidFill>
              </a:rPr>
              <a:t>AUTO_INCREMENT</a:t>
            </a:r>
            <a:r>
              <a:rPr lang="en-US" dirty="0"/>
              <a:t>, you cannot know what value has been given to a column before a row is inserted. </a:t>
            </a:r>
          </a:p>
          <a:p>
            <a:endParaRPr lang="en-US" dirty="0"/>
          </a:p>
          <a:p>
            <a:r>
              <a:rPr lang="en-US" dirty="0"/>
              <a:t>Instead, if you need to know it, you must ask MySQL afterward using the </a:t>
            </a:r>
            <a:r>
              <a:rPr lang="en-US" dirty="0" err="1"/>
              <a:t>mysql</a:t>
            </a:r>
            <a:r>
              <a:rPr lang="en-US" b="1" dirty="0">
                <a:solidFill>
                  <a:srgbClr val="0070C0"/>
                </a:solidFill>
              </a:rPr>
              <a:t> </a:t>
            </a:r>
            <a:r>
              <a:rPr lang="en-US" b="1" dirty="0" err="1">
                <a:solidFill>
                  <a:srgbClr val="0070C0"/>
                </a:solidFill>
              </a:rPr>
              <a:t>insert_id</a:t>
            </a:r>
            <a:r>
              <a:rPr lang="en-US" b="1" dirty="0">
                <a:solidFill>
                  <a:srgbClr val="0070C0"/>
                </a:solidFill>
              </a:rPr>
              <a:t> </a:t>
            </a:r>
            <a:r>
              <a:rPr lang="en-US" dirty="0"/>
              <a:t>function. </a:t>
            </a:r>
          </a:p>
          <a:p>
            <a:endParaRPr lang="en-US" dirty="0"/>
          </a:p>
          <a:p>
            <a:pPr marL="457200" lvl="1" indent="0">
              <a:buNone/>
            </a:pPr>
            <a:r>
              <a:rPr lang="en-US" dirty="0"/>
              <a:t>This need is common: for instance, when you process a purchase, you might insert a new customer into a </a:t>
            </a:r>
            <a:r>
              <a:rPr lang="en-US" i="1" dirty="0"/>
              <a:t>Customers </a:t>
            </a:r>
            <a:r>
              <a:rPr lang="en-US" dirty="0"/>
              <a:t>table and then refer to the newly created </a:t>
            </a:r>
            <a:r>
              <a:rPr lang="en-US" i="1" dirty="0" err="1"/>
              <a:t>CustId</a:t>
            </a:r>
            <a:r>
              <a:rPr lang="en-US" i="1" dirty="0"/>
              <a:t> </a:t>
            </a:r>
            <a:r>
              <a:rPr lang="en-US" dirty="0"/>
              <a:t>when inserting a purchase into the purchase table.</a:t>
            </a:r>
          </a:p>
        </p:txBody>
      </p:sp>
    </p:spTree>
    <p:extLst>
      <p:ext uri="{BB962C8B-B14F-4D97-AF65-F5344CB8AC3E}">
        <p14:creationId xmlns:p14="http://schemas.microsoft.com/office/powerpoint/2010/main" val="240627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AUTO_INCREMENT</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$query = "</a:t>
            </a:r>
            <a:r>
              <a:rPr lang="en-US" b="1" dirty="0">
                <a:solidFill>
                  <a:srgbClr val="0070C0"/>
                </a:solidFill>
              </a:rPr>
              <a:t>INSERT INTO cats VALUES(NULL, 'Lynx', 'Stumpy', 5)</a:t>
            </a:r>
            <a:r>
              <a:rPr lang="en-US" dirty="0">
                <a:solidFill>
                  <a:srgbClr val="0070C0"/>
                </a:solidFill>
              </a:rPr>
              <a:t>";</a:t>
            </a:r>
          </a:p>
          <a:p>
            <a:pPr marL="457200" lvl="1" indent="0">
              <a:buNone/>
            </a:pPr>
            <a:r>
              <a:rPr lang="en-US" dirty="0">
                <a:solidFill>
                  <a:srgbClr val="0070C0"/>
                </a:solidFill>
              </a:rPr>
              <a:t>	</a:t>
            </a: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endParaRPr lang="en-US" dirty="0">
              <a:solidFill>
                <a:srgbClr val="0070C0"/>
              </a:solidFill>
            </a:endParaRPr>
          </a:p>
          <a:p>
            <a:pPr marL="457200" lvl="1" indent="0">
              <a:buNone/>
            </a:pPr>
            <a:r>
              <a:rPr lang="en-US" dirty="0">
                <a:solidFill>
                  <a:srgbClr val="0070C0"/>
                </a:solidFill>
              </a:rPr>
              <a:t>	echo "The Insert ID was: " . $result-&gt;</a:t>
            </a:r>
            <a:r>
              <a:rPr lang="en-US" b="1" dirty="0" err="1">
                <a:solidFill>
                  <a:srgbClr val="0070C0"/>
                </a:solidFill>
              </a:rPr>
              <a:t>insert_id</a:t>
            </a:r>
            <a:r>
              <a:rPr lang="en-US" dirty="0">
                <a:solidFill>
                  <a:srgbClr val="0070C0"/>
                </a:solidFill>
              </a:rPr>
              <a:t>;</a:t>
            </a:r>
          </a:p>
          <a:p>
            <a:pPr marL="457200" lvl="1" indent="0">
              <a:buNone/>
            </a:pPr>
            <a:r>
              <a:rPr lang="en-US" dirty="0">
                <a:solidFill>
                  <a:srgbClr val="0070C0"/>
                </a:solidFill>
              </a:rPr>
              <a:t>?&gt;</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101992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AUTO_INCREMENT</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r>
              <a:rPr lang="en-US" dirty="0"/>
              <a:t>The contents of the table should now look like the following (note how the previous </a:t>
            </a:r>
            <a:r>
              <a:rPr lang="en-US" i="1" dirty="0"/>
              <a:t>id </a:t>
            </a:r>
            <a:r>
              <a:rPr lang="en-US" dirty="0"/>
              <a:t>value of 2 is </a:t>
            </a:r>
            <a:r>
              <a:rPr lang="en-US" i="1" dirty="0"/>
              <a:t>not </a:t>
            </a:r>
            <a:r>
              <a:rPr lang="en-US" dirty="0"/>
              <a:t>reused, as this could cause complications in some instances):</a:t>
            </a:r>
          </a:p>
          <a:p>
            <a:endParaRPr lang="en-US" dirty="0"/>
          </a:p>
          <a:p>
            <a:pPr marL="457200" lvl="1" indent="0">
              <a:buNone/>
            </a:pPr>
            <a:r>
              <a:rPr lang="en-US" b="1" dirty="0"/>
              <a:t>Id 	Family		Name 		Age</a:t>
            </a:r>
          </a:p>
          <a:p>
            <a:pPr marL="457200" lvl="1" indent="0">
              <a:buNone/>
            </a:pPr>
            <a:r>
              <a:rPr lang="en-US" dirty="0"/>
              <a:t>1 	Lion 		Leo 		4</a:t>
            </a:r>
          </a:p>
          <a:p>
            <a:pPr marL="457200" lvl="1" indent="0">
              <a:buNone/>
            </a:pPr>
            <a:r>
              <a:rPr lang="en-US" dirty="0"/>
              <a:t>3 	Cheetah 	Charlie 	3</a:t>
            </a:r>
          </a:p>
          <a:p>
            <a:pPr marL="457200" lvl="1" indent="0">
              <a:buNone/>
            </a:pPr>
            <a:r>
              <a:rPr lang="en-US" dirty="0"/>
              <a:t>4 	Lynx 		Stumpy 	5</a:t>
            </a:r>
          </a:p>
          <a:p>
            <a:pPr marL="457200" lvl="1" indent="0">
              <a:buNone/>
            </a:pPr>
            <a:endParaRPr lang="en-US" dirty="0">
              <a:solidFill>
                <a:srgbClr val="0070C0"/>
              </a:solidFill>
            </a:endParaRPr>
          </a:p>
        </p:txBody>
      </p:sp>
    </p:spTree>
    <p:extLst>
      <p:ext uri="{BB962C8B-B14F-4D97-AF65-F5344CB8AC3E}">
        <p14:creationId xmlns:p14="http://schemas.microsoft.com/office/powerpoint/2010/main" val="425270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insert IDs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92500" lnSpcReduction="10000"/>
          </a:bodyPr>
          <a:lstStyle/>
          <a:p>
            <a:r>
              <a:rPr lang="en-US" dirty="0"/>
              <a:t>It’s very common to insert data in multiple tables: a book followed by its author, or a customer followed by his purchase, and so on. </a:t>
            </a:r>
          </a:p>
          <a:p>
            <a:pPr>
              <a:buFont typeface="Courier New" panose="02070309020205020404" pitchFamily="49" charset="0"/>
              <a:buChar char="o"/>
            </a:pPr>
            <a:r>
              <a:rPr lang="en-US" dirty="0"/>
              <a:t>When doing this with an autoincrement column, you will need to retain the insert ID returned for storing in the related table.</a:t>
            </a:r>
          </a:p>
          <a:p>
            <a:pPr marL="457200" lvl="1" indent="0">
              <a:buNone/>
            </a:pPr>
            <a:r>
              <a:rPr lang="en-US" dirty="0"/>
              <a:t>For example, let’s assume that these cats can be “adopted” by the public as a means of raising funds, and that when a new cat is stored in the </a:t>
            </a:r>
            <a:r>
              <a:rPr lang="en-US" i="1" dirty="0"/>
              <a:t>cats </a:t>
            </a:r>
            <a:r>
              <a:rPr lang="en-US" dirty="0"/>
              <a:t>table, we also want to create a key to tie it to the animal’s adoptive owner. </a:t>
            </a:r>
          </a:p>
          <a:p>
            <a:endParaRPr lang="en-US" dirty="0"/>
          </a:p>
          <a:p>
            <a:pPr marL="457200" lvl="1" indent="0">
              <a:buNone/>
            </a:pPr>
            <a:r>
              <a:rPr lang="en-US" dirty="0">
                <a:solidFill>
                  <a:srgbClr val="0070C0"/>
                </a:solidFill>
              </a:rPr>
              <a:t>$query = "INSERT INTO cats VALUES(NULL, 'Lynx', 'Stumpy', 5)";</a:t>
            </a:r>
          </a:p>
          <a:p>
            <a:pPr marL="457200" lvl="1" indent="0">
              <a:buNone/>
            </a:pPr>
            <a:r>
              <a:rPr lang="en-US" dirty="0">
                <a:solidFill>
                  <a:srgbClr val="0070C0"/>
                </a:solidFill>
              </a:rPr>
              <a:t>$result = $conn-&gt;query($query);</a:t>
            </a:r>
          </a:p>
          <a:p>
            <a:pPr marL="457200" lvl="1" indent="0">
              <a:buNone/>
            </a:pPr>
            <a:r>
              <a:rPr lang="en-US" b="1" dirty="0">
                <a:solidFill>
                  <a:srgbClr val="0070C0"/>
                </a:solidFill>
              </a:rPr>
              <a:t>$</a:t>
            </a:r>
            <a:r>
              <a:rPr lang="en-US" b="1" dirty="0" err="1">
                <a:solidFill>
                  <a:srgbClr val="0070C0"/>
                </a:solidFill>
              </a:rPr>
              <a:t>insertID</a:t>
            </a:r>
            <a:r>
              <a:rPr lang="en-US" b="1" dirty="0">
                <a:solidFill>
                  <a:srgbClr val="0070C0"/>
                </a:solidFill>
              </a:rPr>
              <a:t> </a:t>
            </a:r>
            <a:r>
              <a:rPr lang="en-US" dirty="0">
                <a:solidFill>
                  <a:srgbClr val="0070C0"/>
                </a:solidFill>
              </a:rPr>
              <a:t>= $result-&gt;</a:t>
            </a:r>
            <a:r>
              <a:rPr lang="en-US" dirty="0" err="1">
                <a:solidFill>
                  <a:srgbClr val="0070C0"/>
                </a:solidFill>
              </a:rPr>
              <a:t>insert_id</a:t>
            </a:r>
            <a:r>
              <a:rPr lang="en-US" dirty="0">
                <a:solidFill>
                  <a:srgbClr val="0070C0"/>
                </a:solidFill>
              </a:rPr>
              <a:t>;</a:t>
            </a:r>
          </a:p>
          <a:p>
            <a:pPr marL="457200" lvl="1" indent="0">
              <a:buNone/>
            </a:pPr>
            <a:r>
              <a:rPr lang="en-US" dirty="0">
                <a:solidFill>
                  <a:srgbClr val="0070C0"/>
                </a:solidFill>
              </a:rPr>
              <a:t>$query = "INSERT INTO owners VALUES(</a:t>
            </a:r>
            <a:r>
              <a:rPr lang="en-US" b="1" dirty="0">
                <a:solidFill>
                  <a:srgbClr val="0070C0"/>
                </a:solidFill>
              </a:rPr>
              <a:t>$</a:t>
            </a:r>
            <a:r>
              <a:rPr lang="en-US" b="1" dirty="0" err="1">
                <a:solidFill>
                  <a:srgbClr val="0070C0"/>
                </a:solidFill>
              </a:rPr>
              <a:t>insertID</a:t>
            </a:r>
            <a:r>
              <a:rPr lang="en-US" dirty="0">
                <a:solidFill>
                  <a:srgbClr val="0070C0"/>
                </a:solidFill>
              </a:rPr>
              <a:t>, 'Ann', 'Smith')";</a:t>
            </a:r>
          </a:p>
          <a:p>
            <a:pPr marL="457200" lvl="1" indent="0">
              <a:buNone/>
            </a:pPr>
            <a:r>
              <a:rPr lang="en-US" dirty="0">
                <a:solidFill>
                  <a:srgbClr val="0070C0"/>
                </a:solidFill>
              </a:rPr>
              <a:t>$result = $conn-&gt;query($query);</a:t>
            </a:r>
          </a:p>
          <a:p>
            <a:endParaRPr lang="en-US" dirty="0"/>
          </a:p>
        </p:txBody>
      </p:sp>
    </p:spTree>
    <p:extLst>
      <p:ext uri="{BB962C8B-B14F-4D97-AF65-F5344CB8AC3E}">
        <p14:creationId xmlns:p14="http://schemas.microsoft.com/office/powerpoint/2010/main" val="213001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locks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85000" lnSpcReduction="10000"/>
          </a:bodyPr>
          <a:lstStyle/>
          <a:p>
            <a:pPr>
              <a:buFont typeface="Wingdings" panose="05000000000000000000" pitchFamily="2" charset="2"/>
              <a:buChar char="Ø"/>
            </a:pPr>
            <a:r>
              <a:rPr lang="en-US" dirty="0"/>
              <a:t>A completely safe procedure for linking tables through the insert ID is to use </a:t>
            </a:r>
            <a:r>
              <a:rPr lang="en-US" b="1" dirty="0"/>
              <a:t>locks</a:t>
            </a:r>
          </a:p>
          <a:p>
            <a:pPr>
              <a:buFont typeface="Courier New" panose="02070309020205020404" pitchFamily="49" charset="0"/>
              <a:buChar char="o"/>
            </a:pPr>
            <a:r>
              <a:rPr lang="en-US" dirty="0"/>
              <a:t>It can </a:t>
            </a:r>
            <a:r>
              <a:rPr lang="en-US" b="1" dirty="0">
                <a:solidFill>
                  <a:srgbClr val="002060"/>
                </a:solidFill>
              </a:rPr>
              <a:t>slow down response time a bit</a:t>
            </a:r>
            <a:r>
              <a:rPr lang="en-US" dirty="0"/>
              <a:t> when there are many people submitting data to the same table, but it can also be worth it. The sequence is as follows:</a:t>
            </a:r>
          </a:p>
          <a:p>
            <a:endParaRPr lang="en-US" dirty="0"/>
          </a:p>
          <a:p>
            <a:pPr marL="514350" indent="-514350">
              <a:buFont typeface="+mj-lt"/>
              <a:buAutoNum type="arabicPeriod"/>
            </a:pPr>
            <a:r>
              <a:rPr lang="en-US" dirty="0"/>
              <a:t>Lock the first table (e.g., </a:t>
            </a:r>
            <a:r>
              <a:rPr lang="en-US" i="1" dirty="0"/>
              <a:t>cats</a:t>
            </a:r>
            <a:r>
              <a:rPr lang="en-US" dirty="0"/>
              <a:t>).</a:t>
            </a:r>
          </a:p>
          <a:p>
            <a:pPr marL="514350" indent="-514350">
              <a:buFont typeface="+mj-lt"/>
              <a:buAutoNum type="arabicPeriod"/>
            </a:pPr>
            <a:r>
              <a:rPr lang="en-US" dirty="0"/>
              <a:t>Insert data into the first table.</a:t>
            </a:r>
          </a:p>
          <a:p>
            <a:pPr marL="514350" indent="-514350">
              <a:buFont typeface="+mj-lt"/>
              <a:buAutoNum type="arabicPeriod"/>
            </a:pPr>
            <a:r>
              <a:rPr lang="en-US" dirty="0"/>
              <a:t>Retrieve the unique ID from the first table (the </a:t>
            </a:r>
            <a:r>
              <a:rPr lang="en-US" dirty="0" err="1">
                <a:solidFill>
                  <a:srgbClr val="0070C0"/>
                </a:solidFill>
              </a:rPr>
              <a:t>insert_id</a:t>
            </a:r>
            <a:r>
              <a:rPr lang="en-US" dirty="0">
                <a:solidFill>
                  <a:srgbClr val="0070C0"/>
                </a:solidFill>
              </a:rPr>
              <a:t> </a:t>
            </a:r>
            <a:r>
              <a:rPr lang="en-US" dirty="0"/>
              <a:t>property).</a:t>
            </a:r>
          </a:p>
          <a:p>
            <a:pPr marL="514350" indent="-514350">
              <a:buFont typeface="+mj-lt"/>
              <a:buAutoNum type="arabicPeriod"/>
            </a:pPr>
            <a:r>
              <a:rPr lang="en-US" dirty="0"/>
              <a:t>Unlock the first table.</a:t>
            </a:r>
          </a:p>
          <a:p>
            <a:pPr marL="514350" indent="-514350">
              <a:buFont typeface="+mj-lt"/>
              <a:buAutoNum type="arabicPeriod"/>
            </a:pPr>
            <a:r>
              <a:rPr lang="en-US" dirty="0"/>
              <a:t>Insert data into the second table.</a:t>
            </a:r>
          </a:p>
          <a:p>
            <a:endParaRPr lang="en-US" dirty="0"/>
          </a:p>
          <a:p>
            <a:r>
              <a:rPr lang="en-US" dirty="0"/>
              <a:t>You can safely release the lock before inserting data into the second table, because the insert ID has been retrieved and is stored in a program variable. </a:t>
            </a:r>
          </a:p>
        </p:txBody>
      </p:sp>
    </p:spTree>
    <p:extLst>
      <p:ext uri="{BB962C8B-B14F-4D97-AF65-F5344CB8AC3E}">
        <p14:creationId xmlns:p14="http://schemas.microsoft.com/office/powerpoint/2010/main" val="13514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Performing Additional Queries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92500"/>
          </a:bodyPr>
          <a:lstStyle/>
          <a:p>
            <a:pPr marL="0" indent="0">
              <a:buNone/>
            </a:pPr>
            <a:r>
              <a:rPr lang="en-US" dirty="0"/>
              <a:t>Okay, that’s enough feline fun (fur). </a:t>
            </a:r>
          </a:p>
          <a:p>
            <a:pPr marL="0" indent="0">
              <a:buNone/>
            </a:pPr>
            <a:r>
              <a:rPr lang="en-US" dirty="0"/>
              <a:t>To explore some slightly more complex queries, we need to revert to using the </a:t>
            </a:r>
            <a:r>
              <a:rPr lang="en-US" i="1" dirty="0">
                <a:solidFill>
                  <a:srgbClr val="0070C0"/>
                </a:solidFill>
              </a:rPr>
              <a:t>customers</a:t>
            </a:r>
            <a:r>
              <a:rPr lang="en-US" i="1" dirty="0"/>
              <a:t> </a:t>
            </a:r>
            <a:r>
              <a:rPr lang="en-US" dirty="0"/>
              <a:t>and </a:t>
            </a:r>
            <a:r>
              <a:rPr lang="en-US" i="1" dirty="0">
                <a:solidFill>
                  <a:srgbClr val="0070C0"/>
                </a:solidFill>
              </a:rPr>
              <a:t>classics</a:t>
            </a:r>
            <a:r>
              <a:rPr lang="en-US" i="1" dirty="0"/>
              <a:t> </a:t>
            </a:r>
            <a:r>
              <a:rPr lang="en-US" dirty="0"/>
              <a:t>tables that you created in the previous lectures.</a:t>
            </a:r>
          </a:p>
          <a:p>
            <a:endParaRPr lang="en-US" dirty="0"/>
          </a:p>
          <a:p>
            <a:r>
              <a:rPr lang="en-US" dirty="0"/>
              <a:t>There will be 2 customers in the </a:t>
            </a:r>
            <a:r>
              <a:rPr lang="en-US" i="1" dirty="0"/>
              <a:t>customers </a:t>
            </a:r>
            <a:r>
              <a:rPr lang="en-US" dirty="0"/>
              <a:t>table; the </a:t>
            </a:r>
            <a:r>
              <a:rPr lang="en-US" i="1" dirty="0"/>
              <a:t>classics </a:t>
            </a:r>
            <a:r>
              <a:rPr lang="en-US" dirty="0"/>
              <a:t>table holds the details of a few books. </a:t>
            </a:r>
          </a:p>
          <a:p>
            <a:r>
              <a:rPr lang="en-US" dirty="0"/>
              <a:t>They also share a common column of ISBNs, called </a:t>
            </a:r>
            <a:r>
              <a:rPr lang="en-US" i="1" dirty="0" err="1">
                <a:solidFill>
                  <a:srgbClr val="0070C0"/>
                </a:solidFill>
              </a:rPr>
              <a:t>isbn</a:t>
            </a:r>
            <a:r>
              <a:rPr lang="en-US" dirty="0"/>
              <a:t>, that we can use to perform additional queries.</a:t>
            </a:r>
          </a:p>
          <a:p>
            <a:endParaRPr lang="en-US" dirty="0"/>
          </a:p>
          <a:p>
            <a:pPr marL="457200" lvl="1" indent="0">
              <a:buNone/>
            </a:pPr>
            <a:r>
              <a:rPr lang="en-US" dirty="0"/>
              <a:t>For example, to display all of the customers along with the titles and authors of the books they have bought, you can use the code in the next slide…</a:t>
            </a:r>
          </a:p>
        </p:txBody>
      </p:sp>
    </p:spTree>
    <p:extLst>
      <p:ext uri="{BB962C8B-B14F-4D97-AF65-F5344CB8AC3E}">
        <p14:creationId xmlns:p14="http://schemas.microsoft.com/office/powerpoint/2010/main" val="2603895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Performing Additional Queries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$query = "</a:t>
            </a:r>
            <a:r>
              <a:rPr lang="en-US" b="1" dirty="0">
                <a:solidFill>
                  <a:srgbClr val="0070C0"/>
                </a:solidFill>
              </a:rPr>
              <a:t>SELECT * FROM customers</a:t>
            </a:r>
            <a:r>
              <a:rPr lang="en-US" dirty="0">
                <a:solidFill>
                  <a:srgbClr val="0070C0"/>
                </a:solidFill>
              </a:rPr>
              <a:t>";</a:t>
            </a: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	$rows = $result-&gt;</a:t>
            </a:r>
            <a:r>
              <a:rPr lang="en-US" dirty="0" err="1">
                <a:solidFill>
                  <a:srgbClr val="0070C0"/>
                </a:solidFill>
              </a:rPr>
              <a:t>num_rows</a:t>
            </a:r>
            <a:r>
              <a:rPr lang="en-US" dirty="0">
                <a:solidFill>
                  <a:srgbClr val="0070C0"/>
                </a:solidFill>
              </a:rPr>
              <a:t>;</a:t>
            </a:r>
          </a:p>
          <a:p>
            <a:pPr marL="457200" lvl="1" indent="0">
              <a:buNone/>
            </a:pPr>
            <a:r>
              <a:rPr lang="en-US" dirty="0">
                <a:solidFill>
                  <a:srgbClr val="0070C0"/>
                </a:solidFill>
              </a:rPr>
              <a:t>…</a:t>
            </a:r>
          </a:p>
        </p:txBody>
      </p:sp>
    </p:spTree>
    <p:extLst>
      <p:ext uri="{BB962C8B-B14F-4D97-AF65-F5344CB8AC3E}">
        <p14:creationId xmlns:p14="http://schemas.microsoft.com/office/powerpoint/2010/main" val="1543014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319314"/>
            <a:ext cx="10515600" cy="6276357"/>
          </a:xfrm>
        </p:spPr>
        <p:txBody>
          <a:bodyPr>
            <a:normAutofit lnSpcReduction="10000"/>
          </a:bodyPr>
          <a:lstStyle/>
          <a:p>
            <a:pPr marL="457200" lvl="1" indent="0">
              <a:buNone/>
            </a:pPr>
            <a:r>
              <a:rPr lang="en-US" dirty="0">
                <a:solidFill>
                  <a:srgbClr val="0070C0"/>
                </a:solidFill>
              </a:rPr>
              <a:t>…</a:t>
            </a:r>
          </a:p>
          <a:p>
            <a:pPr marL="457200" lvl="1" indent="0">
              <a:buNone/>
            </a:pPr>
            <a:r>
              <a:rPr lang="en-US" dirty="0">
                <a:solidFill>
                  <a:srgbClr val="0070C0"/>
                </a:solidFill>
              </a:rPr>
              <a:t>	for ($j = 0 ; $j &lt; $rows ; ++$j) {</a:t>
            </a:r>
          </a:p>
          <a:p>
            <a:pPr marL="457200" lvl="1" indent="0">
              <a:buNone/>
            </a:pPr>
            <a:r>
              <a:rPr lang="en-US" dirty="0">
                <a:solidFill>
                  <a:srgbClr val="0070C0"/>
                </a:solidFill>
              </a:rPr>
              <a:t>		$result-&gt;</a:t>
            </a:r>
            <a:r>
              <a:rPr lang="en-US" dirty="0" err="1">
                <a:solidFill>
                  <a:srgbClr val="0070C0"/>
                </a:solidFill>
              </a:rPr>
              <a:t>data_seek</a:t>
            </a:r>
            <a:r>
              <a:rPr lang="en-US" dirty="0">
                <a:solidFill>
                  <a:srgbClr val="0070C0"/>
                </a:solidFill>
              </a:rPr>
              <a:t>($j);</a:t>
            </a:r>
          </a:p>
          <a:p>
            <a:pPr marL="457200" lvl="1" indent="0">
              <a:buNone/>
            </a:pPr>
            <a:r>
              <a:rPr lang="en-US" dirty="0">
                <a:solidFill>
                  <a:srgbClr val="0070C0"/>
                </a:solidFill>
              </a:rPr>
              <a:t>		$row = $result-&gt;</a:t>
            </a:r>
            <a:r>
              <a:rPr lang="en-US" dirty="0" err="1">
                <a:solidFill>
                  <a:srgbClr val="0070C0"/>
                </a:solidFill>
              </a:rPr>
              <a:t>fetch_array</a:t>
            </a:r>
            <a:r>
              <a:rPr lang="en-US" dirty="0">
                <a:solidFill>
                  <a:srgbClr val="0070C0"/>
                </a:solidFill>
              </a:rPr>
              <a:t>(MYSQLI_NUM);</a:t>
            </a:r>
          </a:p>
          <a:p>
            <a:pPr marL="457200" lvl="1" indent="0">
              <a:buNone/>
            </a:pPr>
            <a:endParaRPr lang="en-US" dirty="0">
              <a:solidFill>
                <a:srgbClr val="0070C0"/>
              </a:solidFill>
            </a:endParaRPr>
          </a:p>
          <a:p>
            <a:pPr marL="457200" lvl="1" indent="0">
              <a:buNone/>
            </a:pPr>
            <a:r>
              <a:rPr lang="en-US" dirty="0">
                <a:solidFill>
                  <a:srgbClr val="0070C0"/>
                </a:solidFill>
              </a:rPr>
              <a:t>		echo "$row[0] purchased ISBN $row[1]:&lt;</a:t>
            </a:r>
            <a:r>
              <a:rPr lang="en-US" dirty="0" err="1">
                <a:solidFill>
                  <a:srgbClr val="0070C0"/>
                </a:solidFill>
              </a:rPr>
              <a:t>br</a:t>
            </a:r>
            <a:r>
              <a:rPr lang="en-US" dirty="0">
                <a:solidFill>
                  <a:srgbClr val="0070C0"/>
                </a:solidFill>
              </a:rPr>
              <a:t>&gt;";</a:t>
            </a:r>
          </a:p>
          <a:p>
            <a:pPr marL="457200" lvl="1" indent="0">
              <a:buNone/>
            </a:pPr>
            <a:endParaRPr lang="en-US" dirty="0">
              <a:solidFill>
                <a:srgbClr val="0070C0"/>
              </a:solidFill>
            </a:endParaRPr>
          </a:p>
          <a:p>
            <a:pPr marL="457200" lvl="1" indent="0">
              <a:buNone/>
            </a:pPr>
            <a:r>
              <a:rPr lang="en-US" dirty="0">
                <a:solidFill>
                  <a:srgbClr val="0070C0"/>
                </a:solidFill>
              </a:rPr>
              <a:t>		$subquery = "SELECT * FROM classics WHERE </a:t>
            </a:r>
            <a:r>
              <a:rPr lang="en-US" dirty="0" err="1">
                <a:solidFill>
                  <a:srgbClr val="0070C0"/>
                </a:solidFill>
              </a:rPr>
              <a:t>isbn</a:t>
            </a:r>
            <a:r>
              <a:rPr lang="en-US" dirty="0">
                <a:solidFill>
                  <a:srgbClr val="0070C0"/>
                </a:solidFill>
              </a:rPr>
              <a:t>='</a:t>
            </a:r>
            <a:r>
              <a:rPr lang="en-US" b="1" dirty="0">
                <a:solidFill>
                  <a:srgbClr val="0070C0"/>
                </a:solidFill>
              </a:rPr>
              <a:t>$row[1]</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subresult</a:t>
            </a:r>
            <a:r>
              <a:rPr lang="en-US" dirty="0">
                <a:solidFill>
                  <a:srgbClr val="0070C0"/>
                </a:solidFill>
              </a:rPr>
              <a:t> = $conn-&gt;query($query);</a:t>
            </a:r>
          </a:p>
          <a:p>
            <a:pPr marL="457200" lvl="1" indent="0">
              <a:buNone/>
            </a:pPr>
            <a:endParaRPr lang="en-US" dirty="0">
              <a:solidFill>
                <a:srgbClr val="0070C0"/>
              </a:solidFill>
            </a:endParaRPr>
          </a:p>
          <a:p>
            <a:pPr marL="457200" lvl="1" indent="0">
              <a:buNone/>
            </a:pPr>
            <a:r>
              <a:rPr lang="en-US" dirty="0">
                <a:solidFill>
                  <a:srgbClr val="0070C0"/>
                </a:solidFill>
              </a:rPr>
              <a:t>		if (!$</a:t>
            </a:r>
            <a:r>
              <a:rPr lang="en-US" dirty="0" err="1">
                <a:solidFill>
                  <a:srgbClr val="0070C0"/>
                </a:solidFill>
              </a:rPr>
              <a:t>subresult</a:t>
            </a:r>
            <a:r>
              <a:rPr lang="en-US" dirty="0">
                <a:solidFill>
                  <a:srgbClr val="0070C0"/>
                </a:solidFill>
              </a:rPr>
              <a:t>) die ("Database access failed: " . $conn-&gt;error);</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subrow</a:t>
            </a:r>
            <a:r>
              <a:rPr lang="en-US" dirty="0">
                <a:solidFill>
                  <a:srgbClr val="0070C0"/>
                </a:solidFill>
              </a:rPr>
              <a:t> = $</a:t>
            </a:r>
            <a:r>
              <a:rPr lang="en-US" dirty="0" err="1">
                <a:solidFill>
                  <a:srgbClr val="0070C0"/>
                </a:solidFill>
              </a:rPr>
              <a:t>subresult</a:t>
            </a:r>
            <a:r>
              <a:rPr lang="en-US" dirty="0">
                <a:solidFill>
                  <a:srgbClr val="0070C0"/>
                </a:solidFill>
              </a:rPr>
              <a:t>-&gt;</a:t>
            </a:r>
            <a:r>
              <a:rPr lang="en-US" dirty="0" err="1">
                <a:solidFill>
                  <a:srgbClr val="0070C0"/>
                </a:solidFill>
              </a:rPr>
              <a:t>fetch_array</a:t>
            </a:r>
            <a:r>
              <a:rPr lang="en-US" dirty="0">
                <a:solidFill>
                  <a:srgbClr val="0070C0"/>
                </a:solidFill>
              </a:rPr>
              <a:t>(MYSQLI_NUM);</a:t>
            </a:r>
          </a:p>
          <a:p>
            <a:pPr marL="457200" lvl="1" indent="0">
              <a:buNone/>
            </a:pPr>
            <a:r>
              <a:rPr lang="en-US" dirty="0">
                <a:solidFill>
                  <a:srgbClr val="0070C0"/>
                </a:solidFill>
              </a:rPr>
              <a:t>		echo " '$</a:t>
            </a:r>
            <a:r>
              <a:rPr lang="en-US" dirty="0" err="1">
                <a:solidFill>
                  <a:srgbClr val="0070C0"/>
                </a:solidFill>
              </a:rPr>
              <a:t>subrow</a:t>
            </a:r>
            <a:r>
              <a:rPr lang="en-US" dirty="0">
                <a:solidFill>
                  <a:srgbClr val="0070C0"/>
                </a:solidFill>
              </a:rPr>
              <a:t>[1]' by $</a:t>
            </a:r>
            <a:r>
              <a:rPr lang="en-US" dirty="0" err="1">
                <a:solidFill>
                  <a:srgbClr val="0070C0"/>
                </a:solidFill>
              </a:rPr>
              <a:t>subrow</a:t>
            </a:r>
            <a:r>
              <a:rPr lang="en-US" dirty="0">
                <a:solidFill>
                  <a:srgbClr val="0070C0"/>
                </a:solidFill>
              </a:rPr>
              <a:t>[0]&lt;</a:t>
            </a:r>
            <a:r>
              <a:rPr lang="en-US" dirty="0" err="1">
                <a:solidFill>
                  <a:srgbClr val="0070C0"/>
                </a:solidFill>
              </a:rPr>
              <a:t>br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68565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Performing Additional Queries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fontScale="92500" lnSpcReduction="20000"/>
          </a:bodyPr>
          <a:lstStyle/>
          <a:p>
            <a:pPr marL="457200" lvl="1" indent="0">
              <a:buNone/>
            </a:pPr>
            <a:r>
              <a:rPr lang="en-US" dirty="0"/>
              <a:t>This program uses an initial query to the </a:t>
            </a:r>
            <a:r>
              <a:rPr lang="en-US" i="1" dirty="0"/>
              <a:t>customers </a:t>
            </a:r>
            <a:r>
              <a:rPr lang="en-US" dirty="0"/>
              <a:t>table to look up all the customers and then, given the ISBN of the book each customer purchased, makes a new query to the </a:t>
            </a:r>
            <a:r>
              <a:rPr lang="en-US" i="1" dirty="0"/>
              <a:t>classics </a:t>
            </a:r>
            <a:r>
              <a:rPr lang="en-US" dirty="0"/>
              <a:t>table to find out the title and author for each. The output from this code should be as follows:</a:t>
            </a:r>
          </a:p>
          <a:p>
            <a:endParaRPr lang="en-US" dirty="0"/>
          </a:p>
          <a:p>
            <a:pPr marL="457200" lvl="1" indent="0">
              <a:buNone/>
            </a:pPr>
            <a:r>
              <a:rPr lang="en-US" b="1" dirty="0"/>
              <a:t>Mary Smith purchased ISBN 9780582506206: </a:t>
            </a:r>
          </a:p>
          <a:p>
            <a:pPr marL="457200" lvl="1" indent="0">
              <a:buNone/>
            </a:pPr>
            <a:r>
              <a:rPr lang="en-US" b="1" dirty="0"/>
              <a:t>'Pride and Prejudice' by Jane Austen</a:t>
            </a:r>
          </a:p>
          <a:p>
            <a:pPr marL="457200" lvl="1" indent="0">
              <a:buNone/>
            </a:pPr>
            <a:endParaRPr lang="en-US" b="1" dirty="0"/>
          </a:p>
          <a:p>
            <a:pPr marL="457200" lvl="1" indent="0">
              <a:buNone/>
            </a:pPr>
            <a:r>
              <a:rPr lang="en-US" b="1" dirty="0"/>
              <a:t>Jack Wilson purchased ISBN 9780517123201: </a:t>
            </a:r>
          </a:p>
          <a:p>
            <a:pPr marL="457200" lvl="1" indent="0">
              <a:buNone/>
            </a:pPr>
            <a:r>
              <a:rPr lang="en-US" b="1" dirty="0"/>
              <a:t>'The Origin of Species' by Charles Darwin</a:t>
            </a:r>
          </a:p>
          <a:p>
            <a:endParaRPr lang="en-US" b="1" dirty="0"/>
          </a:p>
          <a:p>
            <a:pPr lvl="1"/>
            <a:r>
              <a:rPr lang="en-US" dirty="0"/>
              <a:t>Of course, although it wouldn’t illustrate performing additional queries, in this particular case you could also return the same information using a </a:t>
            </a:r>
            <a:r>
              <a:rPr lang="en-US" b="1" dirty="0"/>
              <a:t>NATURAL JOIN </a:t>
            </a:r>
            <a:r>
              <a:rPr lang="en-US" dirty="0"/>
              <a:t>query, like this:</a:t>
            </a:r>
          </a:p>
          <a:p>
            <a:endParaRPr lang="en-US" sz="500" dirty="0"/>
          </a:p>
          <a:p>
            <a:pPr marL="457200" lvl="1" indent="0">
              <a:buNone/>
            </a:pPr>
            <a:r>
              <a:rPr lang="en-US" dirty="0">
                <a:solidFill>
                  <a:srgbClr val="0070C0"/>
                </a:solidFill>
              </a:rPr>
              <a:t>SELECT </a:t>
            </a:r>
            <a:r>
              <a:rPr lang="en-US" dirty="0" err="1">
                <a:solidFill>
                  <a:srgbClr val="0070C0"/>
                </a:solidFill>
              </a:rPr>
              <a:t>name,isbn,title,author</a:t>
            </a:r>
            <a:r>
              <a:rPr lang="en-US" dirty="0">
                <a:solidFill>
                  <a:srgbClr val="0070C0"/>
                </a:solidFill>
              </a:rPr>
              <a:t> FROM customers NATURAL JOIN classics;</a:t>
            </a:r>
          </a:p>
        </p:txBody>
      </p:sp>
    </p:spTree>
    <p:extLst>
      <p:ext uri="{BB962C8B-B14F-4D97-AF65-F5344CB8AC3E}">
        <p14:creationId xmlns:p14="http://schemas.microsoft.com/office/powerpoint/2010/main" val="426594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Preventing Hacking Attempts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lnSpcReduction="10000"/>
          </a:bodyPr>
          <a:lstStyle/>
          <a:p>
            <a:r>
              <a:rPr lang="en-US" dirty="0"/>
              <a:t>If you haven’t looked into it, you may find it hard to appreciate just how dangerous it is to pass user input unchecked to MySQL. </a:t>
            </a:r>
          </a:p>
          <a:p>
            <a:pPr marL="457200" lvl="1" indent="0">
              <a:buNone/>
            </a:pPr>
            <a:r>
              <a:rPr lang="en-US" dirty="0"/>
              <a:t>For example, suppose you have a simple piece of code to verify a user, and it looks like this:</a:t>
            </a:r>
          </a:p>
          <a:p>
            <a:pPr marL="457200" lvl="1" indent="0">
              <a:buNone/>
            </a:pPr>
            <a:endParaRPr lang="en-US" sz="500" dirty="0"/>
          </a:p>
          <a:p>
            <a:pPr marL="457200" lvl="1" indent="0">
              <a:buNone/>
            </a:pPr>
            <a:r>
              <a:rPr lang="en-US" dirty="0">
                <a:solidFill>
                  <a:srgbClr val="0070C0"/>
                </a:solidFill>
              </a:rPr>
              <a:t>$user = $_POST['user'];</a:t>
            </a:r>
          </a:p>
          <a:p>
            <a:pPr marL="457200" lvl="1" indent="0">
              <a:buNone/>
            </a:pPr>
            <a:r>
              <a:rPr lang="en-US" dirty="0">
                <a:solidFill>
                  <a:srgbClr val="0070C0"/>
                </a:solidFill>
              </a:rPr>
              <a:t>$pass = $_POST['pass'];</a:t>
            </a:r>
          </a:p>
          <a:p>
            <a:pPr marL="457200" lvl="1" indent="0">
              <a:buNone/>
            </a:pPr>
            <a:r>
              <a:rPr lang="en-US" dirty="0">
                <a:solidFill>
                  <a:srgbClr val="0070C0"/>
                </a:solidFill>
              </a:rPr>
              <a:t>$query = "SELECT * FROM users WHERE user='$user' AND pass='$pass’”;</a:t>
            </a:r>
          </a:p>
          <a:p>
            <a:endParaRPr lang="en-US" dirty="0"/>
          </a:p>
          <a:p>
            <a:pPr lvl="1"/>
            <a:r>
              <a:rPr lang="en-US" dirty="0"/>
              <a:t>At first glance, you might think this code is perfectly fine. If the user enters values of </a:t>
            </a:r>
            <a:r>
              <a:rPr lang="en-US" dirty="0" err="1">
                <a:solidFill>
                  <a:schemeClr val="bg1">
                    <a:lumMod val="50000"/>
                  </a:schemeClr>
                </a:solidFill>
              </a:rPr>
              <a:t>fredsmith</a:t>
            </a:r>
            <a:r>
              <a:rPr lang="en-US" dirty="0"/>
              <a:t> and </a:t>
            </a:r>
            <a:r>
              <a:rPr lang="en-US" dirty="0" err="1">
                <a:solidFill>
                  <a:schemeClr val="bg1">
                    <a:lumMod val="50000"/>
                  </a:schemeClr>
                </a:solidFill>
              </a:rPr>
              <a:t>mypass</a:t>
            </a:r>
            <a:r>
              <a:rPr lang="en-US" dirty="0"/>
              <a:t> for </a:t>
            </a:r>
            <a:r>
              <a:rPr lang="en-US" dirty="0">
                <a:solidFill>
                  <a:srgbClr val="0070C0"/>
                </a:solidFill>
              </a:rPr>
              <a:t>$user </a:t>
            </a:r>
            <a:r>
              <a:rPr lang="en-US" dirty="0"/>
              <a:t>and </a:t>
            </a:r>
            <a:r>
              <a:rPr lang="en-US" dirty="0">
                <a:solidFill>
                  <a:srgbClr val="0070C0"/>
                </a:solidFill>
              </a:rPr>
              <a:t>$pass</a:t>
            </a:r>
            <a:r>
              <a:rPr lang="en-US" dirty="0"/>
              <a:t>, respectively, then the query string, as passed to MySQL, will be as follows:</a:t>
            </a:r>
          </a:p>
          <a:p>
            <a:endParaRPr lang="en-US" sz="400" dirty="0"/>
          </a:p>
          <a:p>
            <a:pPr marL="457200" lvl="1" indent="0">
              <a:buNone/>
            </a:pPr>
            <a:r>
              <a:rPr lang="en-US" dirty="0">
                <a:solidFill>
                  <a:srgbClr val="0070C0"/>
                </a:solidFill>
              </a:rPr>
              <a:t>SELECT * FROM users WHERE user='</a:t>
            </a:r>
            <a:r>
              <a:rPr lang="en-US" dirty="0" err="1">
                <a:solidFill>
                  <a:srgbClr val="0070C0"/>
                </a:solidFill>
              </a:rPr>
              <a:t>fredsmith</a:t>
            </a:r>
            <a:r>
              <a:rPr lang="en-US" dirty="0">
                <a:solidFill>
                  <a:srgbClr val="0070C0"/>
                </a:solidFill>
              </a:rPr>
              <a:t>' AND pass='</a:t>
            </a:r>
            <a:r>
              <a:rPr lang="en-US" dirty="0" err="1">
                <a:solidFill>
                  <a:srgbClr val="0070C0"/>
                </a:solidFill>
              </a:rPr>
              <a:t>mypass</a:t>
            </a:r>
            <a:r>
              <a:rPr lang="en-US" dirty="0">
                <a:solidFill>
                  <a:srgbClr val="0070C0"/>
                </a:solidFill>
              </a:rPr>
              <a:t>’</a:t>
            </a:r>
          </a:p>
        </p:txBody>
      </p:sp>
    </p:spTree>
    <p:extLst>
      <p:ext uri="{BB962C8B-B14F-4D97-AF65-F5344CB8AC3E}">
        <p14:creationId xmlns:p14="http://schemas.microsoft.com/office/powerpoint/2010/main" val="164023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Adding Data</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$query = "</a:t>
            </a:r>
            <a:r>
              <a:rPr lang="en-US" b="1" dirty="0">
                <a:solidFill>
                  <a:srgbClr val="0070C0"/>
                </a:solidFill>
              </a:rPr>
              <a:t>INSERT INTO cats VALUES(NULL, 'Lion', 'Leo', 4)</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?&gt;</a:t>
            </a:r>
          </a:p>
          <a:p>
            <a:endParaRPr lang="en-US" dirty="0"/>
          </a:p>
          <a:p>
            <a:r>
              <a:rPr lang="en-US" dirty="0"/>
              <a:t>You may wish to add a couple more items of data by modifying $query as follows and calling up the program in your browser again:</a:t>
            </a:r>
          </a:p>
          <a:p>
            <a:endParaRPr lang="en-US" sz="600" dirty="0"/>
          </a:p>
          <a:p>
            <a:pPr marL="457200" lvl="1" indent="0">
              <a:buNone/>
            </a:pPr>
            <a:r>
              <a:rPr lang="en-US" dirty="0">
                <a:solidFill>
                  <a:srgbClr val="0070C0"/>
                </a:solidFill>
              </a:rPr>
              <a:t>$query = "INSERT INTO cats VALUES(NULL, 'Cougar', 'Growler', 2)";</a:t>
            </a:r>
          </a:p>
          <a:p>
            <a:pPr marL="457200" lvl="1" indent="0">
              <a:buNone/>
            </a:pPr>
            <a:r>
              <a:rPr lang="en-US" dirty="0">
                <a:solidFill>
                  <a:srgbClr val="0070C0"/>
                </a:solidFill>
              </a:rPr>
              <a:t>$query = "INSERT INTO cats VALUES(NULL, 'Cheetah', 'Charly', 3)";</a:t>
            </a:r>
          </a:p>
        </p:txBody>
      </p:sp>
    </p:spTree>
    <p:extLst>
      <p:ext uri="{BB962C8B-B14F-4D97-AF65-F5344CB8AC3E}">
        <p14:creationId xmlns:p14="http://schemas.microsoft.com/office/powerpoint/2010/main" val="553662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Preventing Hacking Attempts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a:bodyPr>
          <a:lstStyle/>
          <a:p>
            <a:r>
              <a:rPr lang="en-US" dirty="0"/>
              <a:t>This is all well and good, but what if someone enters the following for </a:t>
            </a:r>
            <a:r>
              <a:rPr lang="en-US" dirty="0">
                <a:solidFill>
                  <a:srgbClr val="0070C0"/>
                </a:solidFill>
              </a:rPr>
              <a:t>$user </a:t>
            </a:r>
            <a:r>
              <a:rPr lang="en-US" dirty="0"/>
              <a:t>(and doesn’t even enter anything for </a:t>
            </a:r>
            <a:r>
              <a:rPr lang="en-US" dirty="0">
                <a:solidFill>
                  <a:srgbClr val="0070C0"/>
                </a:solidFill>
              </a:rPr>
              <a:t>$pass</a:t>
            </a:r>
            <a:r>
              <a:rPr lang="en-US" dirty="0"/>
              <a:t>)?</a:t>
            </a:r>
          </a:p>
          <a:p>
            <a:endParaRPr lang="en-US" dirty="0"/>
          </a:p>
          <a:p>
            <a:pPr marL="457200" lvl="1" indent="0">
              <a:buNone/>
            </a:pPr>
            <a:r>
              <a:rPr lang="en-US" dirty="0">
                <a:solidFill>
                  <a:srgbClr val="0070C0"/>
                </a:solidFill>
              </a:rPr>
              <a:t>admin’ #</a:t>
            </a:r>
          </a:p>
          <a:p>
            <a:endParaRPr lang="en-US" dirty="0"/>
          </a:p>
          <a:p>
            <a:pPr marL="457200" lvl="1" indent="0">
              <a:buNone/>
            </a:pPr>
            <a:r>
              <a:rPr lang="en-US" dirty="0"/>
              <a:t>Let’s look at the string that would be sent to MySQL:</a:t>
            </a:r>
          </a:p>
          <a:p>
            <a:pPr marL="457200" lvl="1" indent="0">
              <a:buNone/>
            </a:pPr>
            <a:endParaRPr lang="en-US" dirty="0"/>
          </a:p>
          <a:p>
            <a:pPr marL="457200" lvl="1" indent="0">
              <a:buNone/>
            </a:pPr>
            <a:r>
              <a:rPr lang="en-US" dirty="0">
                <a:solidFill>
                  <a:srgbClr val="0070C0"/>
                </a:solidFill>
              </a:rPr>
              <a:t>SELECT * FROM users WHERE user='admin' #' AND pass=''</a:t>
            </a:r>
          </a:p>
        </p:txBody>
      </p:sp>
    </p:spTree>
    <p:extLst>
      <p:ext uri="{BB962C8B-B14F-4D97-AF65-F5344CB8AC3E}">
        <p14:creationId xmlns:p14="http://schemas.microsoft.com/office/powerpoint/2010/main" val="81342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Preventing Hacking Attempts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lnSpcReduction="10000"/>
          </a:bodyPr>
          <a:lstStyle/>
          <a:p>
            <a:r>
              <a:rPr lang="en-US" dirty="0"/>
              <a:t>Do you see the problem there? In MySQL, the </a:t>
            </a:r>
            <a:r>
              <a:rPr lang="en-US" b="1" dirty="0">
                <a:solidFill>
                  <a:srgbClr val="0070C0"/>
                </a:solidFill>
              </a:rPr>
              <a:t>#</a:t>
            </a:r>
            <a:r>
              <a:rPr lang="en-US" dirty="0"/>
              <a:t> symbol represents the start of a comment.</a:t>
            </a:r>
          </a:p>
          <a:p>
            <a:pPr>
              <a:buFont typeface="Courier New" panose="02070309020205020404" pitchFamily="49" charset="0"/>
              <a:buChar char="o"/>
            </a:pPr>
            <a:r>
              <a:rPr lang="en-US" dirty="0"/>
              <a:t>Therefore, the user will be logged in as </a:t>
            </a:r>
            <a:r>
              <a:rPr lang="en-US" i="1" dirty="0"/>
              <a:t>admin </a:t>
            </a:r>
            <a:r>
              <a:rPr lang="en-US" dirty="0"/>
              <a:t>(assuming there is a user </a:t>
            </a:r>
            <a:r>
              <a:rPr lang="en-US" i="1" dirty="0"/>
              <a:t>admin</a:t>
            </a:r>
            <a:r>
              <a:rPr lang="en-US" dirty="0"/>
              <a:t>), without having to enter a password. </a:t>
            </a:r>
          </a:p>
          <a:p>
            <a:endParaRPr lang="en-US" dirty="0"/>
          </a:p>
          <a:p>
            <a:pPr marL="457200" lvl="1" indent="0">
              <a:buNone/>
            </a:pPr>
            <a:r>
              <a:rPr lang="en-US" dirty="0"/>
              <a:t>In the following, the part of the query that will be executed is shown in bold; the rest will be ignored.</a:t>
            </a:r>
          </a:p>
          <a:p>
            <a:pPr marL="457200" lvl="1" indent="0">
              <a:buNone/>
            </a:pPr>
            <a:endParaRPr lang="en-US" sz="400" dirty="0"/>
          </a:p>
          <a:p>
            <a:pPr marL="457200" lvl="1" indent="0">
              <a:buNone/>
            </a:pPr>
            <a:r>
              <a:rPr lang="en-US" b="1" dirty="0">
                <a:solidFill>
                  <a:srgbClr val="0070C0"/>
                </a:solidFill>
              </a:rPr>
              <a:t>SELECT * FROM users WHERE user='admin' #</a:t>
            </a:r>
            <a:r>
              <a:rPr lang="en-US" dirty="0">
                <a:solidFill>
                  <a:srgbClr val="0070C0"/>
                </a:solidFill>
              </a:rPr>
              <a:t>' AND pass=‘’</a:t>
            </a:r>
          </a:p>
          <a:p>
            <a:pPr marL="457200" lvl="1" indent="0">
              <a:buNone/>
            </a:pPr>
            <a:endParaRPr lang="en-US" dirty="0">
              <a:solidFill>
                <a:srgbClr val="0070C0"/>
              </a:solidFill>
            </a:endParaRPr>
          </a:p>
          <a:p>
            <a:pPr lvl="1"/>
            <a:r>
              <a:rPr lang="en-US" dirty="0"/>
              <a:t>But you should count yourself very lucky if that’s all a malicious user does to you! At least you might still be able to go into your application and undo any changes the user makes as </a:t>
            </a:r>
            <a:r>
              <a:rPr lang="en-US" i="1" dirty="0"/>
              <a:t>admin</a:t>
            </a:r>
            <a:r>
              <a:rPr lang="en-US" dirty="0"/>
              <a:t>. </a:t>
            </a:r>
            <a:endParaRPr lang="en-US" dirty="0">
              <a:solidFill>
                <a:srgbClr val="0070C0"/>
              </a:solidFill>
            </a:endParaRPr>
          </a:p>
        </p:txBody>
      </p:sp>
    </p:spTree>
    <p:extLst>
      <p:ext uri="{BB962C8B-B14F-4D97-AF65-F5344CB8AC3E}">
        <p14:creationId xmlns:p14="http://schemas.microsoft.com/office/powerpoint/2010/main" val="530775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Preventing Hacking Attempts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a:bodyPr>
          <a:lstStyle/>
          <a:p>
            <a:r>
              <a:rPr lang="en-US" dirty="0"/>
              <a:t>But what about the case in which your application code </a:t>
            </a:r>
            <a:r>
              <a:rPr lang="en-US" b="1" dirty="0">
                <a:solidFill>
                  <a:srgbClr val="002060"/>
                </a:solidFill>
              </a:rPr>
              <a:t>removes a user from the database</a:t>
            </a:r>
            <a:r>
              <a:rPr lang="en-US" dirty="0"/>
              <a:t>? The code might look something like this:</a:t>
            </a:r>
          </a:p>
          <a:p>
            <a:endParaRPr lang="en-US" sz="500" dirty="0"/>
          </a:p>
          <a:p>
            <a:pPr marL="457200" lvl="1" indent="0">
              <a:buNone/>
            </a:pPr>
            <a:r>
              <a:rPr lang="en-US" dirty="0">
                <a:solidFill>
                  <a:srgbClr val="0070C0"/>
                </a:solidFill>
              </a:rPr>
              <a:t>$user = $_POST['user'];</a:t>
            </a:r>
          </a:p>
          <a:p>
            <a:pPr marL="457200" lvl="1" indent="0">
              <a:buNone/>
            </a:pPr>
            <a:r>
              <a:rPr lang="en-US" dirty="0">
                <a:solidFill>
                  <a:srgbClr val="0070C0"/>
                </a:solidFill>
              </a:rPr>
              <a:t>$pass = $_POST['pass'];</a:t>
            </a:r>
          </a:p>
          <a:p>
            <a:pPr marL="457200" lvl="1" indent="0">
              <a:buNone/>
            </a:pPr>
            <a:r>
              <a:rPr lang="en-US" dirty="0">
                <a:solidFill>
                  <a:srgbClr val="0070C0"/>
                </a:solidFill>
              </a:rPr>
              <a:t>$query = "DELETE FROM users WHERE user='$user' AND pass='$pass’”;</a:t>
            </a:r>
          </a:p>
          <a:p>
            <a:endParaRPr lang="en-US" dirty="0"/>
          </a:p>
          <a:p>
            <a:r>
              <a:rPr lang="en-US" dirty="0"/>
              <a:t>Again, this looks quite normal at first glance, but what if someone entered the following for </a:t>
            </a:r>
            <a:r>
              <a:rPr lang="en-US" dirty="0">
                <a:solidFill>
                  <a:srgbClr val="0070C0"/>
                </a:solidFill>
              </a:rPr>
              <a:t>$user</a:t>
            </a:r>
            <a:r>
              <a:rPr lang="en-US" dirty="0"/>
              <a:t>?</a:t>
            </a:r>
          </a:p>
          <a:p>
            <a:endParaRPr lang="en-US" sz="600" dirty="0"/>
          </a:p>
          <a:p>
            <a:pPr marL="457200" lvl="1" indent="0">
              <a:buNone/>
            </a:pPr>
            <a:r>
              <a:rPr lang="en-US" dirty="0">
                <a:solidFill>
                  <a:srgbClr val="0070C0"/>
                </a:solidFill>
              </a:rPr>
              <a:t>anything' OR 1=1 #</a:t>
            </a:r>
          </a:p>
          <a:p>
            <a:endParaRPr lang="en-US" dirty="0"/>
          </a:p>
        </p:txBody>
      </p:sp>
    </p:spTree>
    <p:extLst>
      <p:ext uri="{BB962C8B-B14F-4D97-AF65-F5344CB8AC3E}">
        <p14:creationId xmlns:p14="http://schemas.microsoft.com/office/powerpoint/2010/main" val="64314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Preventing Hacking Attempts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a:bodyPr>
          <a:lstStyle/>
          <a:p>
            <a:r>
              <a:rPr lang="en-US" dirty="0"/>
              <a:t>This would be interpreted by MySQL as follows:</a:t>
            </a:r>
          </a:p>
          <a:p>
            <a:endParaRPr lang="en-US" sz="600" dirty="0"/>
          </a:p>
          <a:p>
            <a:pPr marL="457200" lvl="1" indent="0">
              <a:buNone/>
            </a:pPr>
            <a:r>
              <a:rPr lang="en-US" b="1" dirty="0">
                <a:solidFill>
                  <a:srgbClr val="0070C0"/>
                </a:solidFill>
              </a:rPr>
              <a:t>DELETE FROM users WHERE user='anything' OR 1=1 #</a:t>
            </a:r>
            <a:r>
              <a:rPr lang="en-US" dirty="0">
                <a:solidFill>
                  <a:srgbClr val="0070C0"/>
                </a:solidFill>
              </a:rPr>
              <a:t>' AND pass=‘’</a:t>
            </a:r>
          </a:p>
          <a:p>
            <a:endParaRPr lang="en-US" dirty="0"/>
          </a:p>
          <a:p>
            <a:endParaRPr lang="en-US" dirty="0"/>
          </a:p>
          <a:p>
            <a:r>
              <a:rPr lang="en-US" dirty="0">
                <a:solidFill>
                  <a:srgbClr val="FF0000"/>
                </a:solidFill>
              </a:rPr>
              <a:t>Ouch</a:t>
            </a:r>
            <a:r>
              <a:rPr lang="en-US" dirty="0"/>
              <a:t>—that SQL query will always be TRUE, and therefore you’ve lost your whole </a:t>
            </a:r>
            <a:r>
              <a:rPr lang="en-US" i="1" dirty="0"/>
              <a:t>users </a:t>
            </a:r>
            <a:r>
              <a:rPr lang="en-US" dirty="0"/>
              <a:t>database! </a:t>
            </a:r>
          </a:p>
          <a:p>
            <a:endParaRPr lang="en-US" dirty="0"/>
          </a:p>
          <a:p>
            <a:pPr marL="457200" lvl="1" indent="0">
              <a:buNone/>
            </a:pPr>
            <a:r>
              <a:rPr lang="en-US" dirty="0"/>
              <a:t>So what can you do about this kind of attack?</a:t>
            </a:r>
            <a:endParaRPr lang="en-US" dirty="0">
              <a:solidFill>
                <a:srgbClr val="0070C0"/>
              </a:solidFill>
            </a:endParaRPr>
          </a:p>
          <a:p>
            <a:endParaRPr lang="en-US" dirty="0"/>
          </a:p>
        </p:txBody>
      </p:sp>
    </p:spTree>
    <p:extLst>
      <p:ext uri="{BB962C8B-B14F-4D97-AF65-F5344CB8AC3E}">
        <p14:creationId xmlns:p14="http://schemas.microsoft.com/office/powerpoint/2010/main" val="77728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Preventing Hacking Attempts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lnSpcReduction="10000"/>
          </a:bodyPr>
          <a:lstStyle/>
          <a:p>
            <a:r>
              <a:rPr lang="en-US" dirty="0"/>
              <a:t>You should always use the </a:t>
            </a:r>
            <a:r>
              <a:rPr lang="en-US" b="1" dirty="0" err="1">
                <a:solidFill>
                  <a:srgbClr val="0070C0"/>
                </a:solidFill>
              </a:rPr>
              <a:t>real_escape_string</a:t>
            </a:r>
            <a:r>
              <a:rPr lang="en-US" b="1" dirty="0">
                <a:solidFill>
                  <a:srgbClr val="0070C0"/>
                </a:solidFill>
              </a:rPr>
              <a:t> </a:t>
            </a:r>
            <a:r>
              <a:rPr lang="en-US" dirty="0"/>
              <a:t>method for all calls to MySQL.</a:t>
            </a:r>
          </a:p>
          <a:p>
            <a:pPr marL="457200" lvl="1" indent="0">
              <a:buNone/>
            </a:pPr>
            <a:r>
              <a:rPr lang="en-US" dirty="0"/>
              <a:t>The function below will remove any “magic quotes” added to a user-inputted string and then properly sanitize it for you.</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mysql_fix_string</a:t>
            </a:r>
            <a:r>
              <a:rPr lang="en-US" dirty="0">
                <a:solidFill>
                  <a:srgbClr val="0070C0"/>
                </a:solidFill>
              </a:rPr>
              <a:t>($conn, $string)</a:t>
            </a:r>
          </a:p>
          <a:p>
            <a:pPr marL="457200" lvl="1" indent="0">
              <a:buNone/>
            </a:pPr>
            <a:r>
              <a:rPr lang="en-US" dirty="0">
                <a:solidFill>
                  <a:srgbClr val="0070C0"/>
                </a:solidFill>
              </a:rPr>
              <a:t>	{</a:t>
            </a:r>
          </a:p>
          <a:p>
            <a:pPr marL="457200" lvl="1" indent="0">
              <a:buNone/>
            </a:pPr>
            <a:r>
              <a:rPr lang="en-US" dirty="0">
                <a:solidFill>
                  <a:srgbClr val="0070C0"/>
                </a:solidFill>
              </a:rPr>
              <a:t>		if (</a:t>
            </a:r>
            <a:r>
              <a:rPr lang="en-US" b="1" dirty="0" err="1">
                <a:solidFill>
                  <a:srgbClr val="0070C0"/>
                </a:solidFill>
              </a:rPr>
              <a:t>get_magic_quotes_gpc</a:t>
            </a:r>
            <a:r>
              <a:rPr lang="en-US" b="1" dirty="0">
                <a:solidFill>
                  <a:srgbClr val="0070C0"/>
                </a:solidFill>
              </a:rPr>
              <a:t>()</a:t>
            </a:r>
            <a:r>
              <a:rPr lang="en-US" dirty="0">
                <a:solidFill>
                  <a:srgbClr val="0070C0"/>
                </a:solidFill>
              </a:rPr>
              <a:t>) $string = </a:t>
            </a:r>
            <a:r>
              <a:rPr lang="en-US" b="1" dirty="0" err="1">
                <a:solidFill>
                  <a:srgbClr val="0070C0"/>
                </a:solidFill>
              </a:rPr>
              <a:t>stripslashes</a:t>
            </a:r>
            <a:r>
              <a:rPr lang="en-US" dirty="0">
                <a:solidFill>
                  <a:srgbClr val="0070C0"/>
                </a:solidFill>
              </a:rPr>
              <a:t>($string);</a:t>
            </a:r>
          </a:p>
          <a:p>
            <a:pPr marL="457200" lvl="1" indent="0">
              <a:buNone/>
            </a:pPr>
            <a:endParaRPr lang="en-US" dirty="0">
              <a:solidFill>
                <a:srgbClr val="0070C0"/>
              </a:solidFill>
            </a:endParaRPr>
          </a:p>
          <a:p>
            <a:pPr marL="457200" lvl="1" indent="0">
              <a:buNone/>
            </a:pPr>
            <a:r>
              <a:rPr lang="en-US" dirty="0">
                <a:solidFill>
                  <a:srgbClr val="0070C0"/>
                </a:solidFill>
              </a:rPr>
              <a:t>		return $conn-&gt;</a:t>
            </a:r>
            <a:r>
              <a:rPr lang="en-US" b="1" dirty="0" err="1">
                <a:solidFill>
                  <a:srgbClr val="0070C0"/>
                </a:solidFill>
              </a:rPr>
              <a:t>real_escape_string</a:t>
            </a:r>
            <a:r>
              <a:rPr lang="en-US" dirty="0">
                <a:solidFill>
                  <a:srgbClr val="0070C0"/>
                </a:solidFill>
              </a:rPr>
              <a:t>($string);</a:t>
            </a:r>
          </a:p>
          <a:p>
            <a:pPr marL="457200" lvl="1" indent="0">
              <a:buNone/>
            </a:pPr>
            <a:r>
              <a:rPr lang="en-US" dirty="0">
                <a:solidFill>
                  <a:srgbClr val="0070C0"/>
                </a:solidFill>
              </a:rPr>
              <a:t>	}</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145481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Preventing Hacking Attempts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a:bodyPr>
          <a:lstStyle/>
          <a:p>
            <a:r>
              <a:rPr lang="en-US" dirty="0"/>
              <a:t>The </a:t>
            </a:r>
            <a:r>
              <a:rPr lang="en-US" b="1" dirty="0" err="1">
                <a:solidFill>
                  <a:srgbClr val="0070C0"/>
                </a:solidFill>
              </a:rPr>
              <a:t>get_magic_quotes_gpc</a:t>
            </a:r>
            <a:r>
              <a:rPr lang="en-US" b="1" dirty="0">
                <a:solidFill>
                  <a:srgbClr val="0070C0"/>
                </a:solidFill>
              </a:rPr>
              <a:t> </a:t>
            </a:r>
            <a:r>
              <a:rPr lang="en-US" dirty="0"/>
              <a:t>function returns TRUE if magic quotes are active. </a:t>
            </a:r>
          </a:p>
          <a:p>
            <a:endParaRPr lang="en-US" dirty="0"/>
          </a:p>
          <a:p>
            <a:r>
              <a:rPr lang="en-US" dirty="0"/>
              <a:t>In that case, any slashes that have been added to a string have to be removed, or the </a:t>
            </a:r>
            <a:r>
              <a:rPr lang="en-US" dirty="0" err="1">
                <a:solidFill>
                  <a:srgbClr val="0070C0"/>
                </a:solidFill>
              </a:rPr>
              <a:t>real_escape_string</a:t>
            </a:r>
            <a:r>
              <a:rPr lang="en-US" dirty="0">
                <a:solidFill>
                  <a:srgbClr val="0070C0"/>
                </a:solidFill>
              </a:rPr>
              <a:t> </a:t>
            </a:r>
            <a:r>
              <a:rPr lang="en-US" dirty="0"/>
              <a:t>method could end up double-escaping some characters, creating corrupted strings. </a:t>
            </a:r>
          </a:p>
          <a:p>
            <a:endParaRPr lang="en-US" dirty="0"/>
          </a:p>
          <a:p>
            <a:pPr marL="457200" lvl="1" indent="0">
              <a:buNone/>
            </a:pPr>
            <a:r>
              <a:rPr lang="en-US" dirty="0"/>
              <a:t>Next slide illustrates how you would incorporate </a:t>
            </a:r>
            <a:r>
              <a:rPr lang="en-US" dirty="0" err="1"/>
              <a:t>mysql_fix_string</a:t>
            </a:r>
            <a:r>
              <a:rPr lang="en-US" dirty="0"/>
              <a:t> within your own code…</a:t>
            </a:r>
          </a:p>
        </p:txBody>
      </p:sp>
    </p:spTree>
    <p:extLst>
      <p:ext uri="{BB962C8B-B14F-4D97-AF65-F5344CB8AC3E}">
        <p14:creationId xmlns:p14="http://schemas.microsoft.com/office/powerpoint/2010/main" val="786793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Preventing Hacking Attempts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fontScale="925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$user = </a:t>
            </a:r>
            <a:r>
              <a:rPr lang="en-US" dirty="0" err="1">
                <a:solidFill>
                  <a:srgbClr val="0070C0"/>
                </a:solidFill>
              </a:rPr>
              <a:t>mysql_fix_string</a:t>
            </a:r>
            <a:r>
              <a:rPr lang="en-US" dirty="0">
                <a:solidFill>
                  <a:srgbClr val="0070C0"/>
                </a:solidFill>
              </a:rPr>
              <a:t>($conn, $_POST['user']);</a:t>
            </a:r>
          </a:p>
          <a:p>
            <a:pPr marL="457200" lvl="1" indent="0">
              <a:buNone/>
            </a:pPr>
            <a:r>
              <a:rPr lang="en-US" dirty="0">
                <a:solidFill>
                  <a:srgbClr val="0070C0"/>
                </a:solidFill>
              </a:rPr>
              <a:t>	$pass = </a:t>
            </a:r>
            <a:r>
              <a:rPr lang="en-US" dirty="0" err="1">
                <a:solidFill>
                  <a:srgbClr val="0070C0"/>
                </a:solidFill>
              </a:rPr>
              <a:t>mysql_fix_string</a:t>
            </a:r>
            <a:r>
              <a:rPr lang="en-US" dirty="0">
                <a:solidFill>
                  <a:srgbClr val="0070C0"/>
                </a:solidFill>
              </a:rPr>
              <a:t>($conn, $_POST['pass']);</a:t>
            </a:r>
          </a:p>
          <a:p>
            <a:pPr marL="457200" lvl="1" indent="0">
              <a:buNone/>
            </a:pPr>
            <a:r>
              <a:rPr lang="en-US" dirty="0">
                <a:solidFill>
                  <a:srgbClr val="0070C0"/>
                </a:solidFill>
              </a:rPr>
              <a:t>	$query = "SELECT * FROM users WHERE user='$user' AND pass='$pass’”;</a:t>
            </a:r>
          </a:p>
          <a:p>
            <a:pPr marL="457200" lvl="1" indent="0">
              <a:buNone/>
            </a:pPr>
            <a:r>
              <a:rPr lang="en-US" dirty="0">
                <a:solidFill>
                  <a:srgbClr val="0070C0"/>
                </a:solidFill>
              </a:rPr>
              <a:t>	// Etc...</a:t>
            </a:r>
          </a:p>
          <a:p>
            <a:pPr marL="457200" lvl="1" indent="0">
              <a:buNone/>
            </a:pPr>
            <a:endParaRPr lang="en-US" dirty="0">
              <a:solidFill>
                <a:srgbClr val="0070C0"/>
              </a:solidFill>
            </a:endParaRPr>
          </a:p>
          <a:p>
            <a:pPr marL="457200" lvl="1" indent="0">
              <a:buNone/>
            </a:pPr>
            <a:r>
              <a:rPr lang="en-US" dirty="0">
                <a:solidFill>
                  <a:srgbClr val="0070C0"/>
                </a:solidFill>
              </a:rPr>
              <a:t>	function </a:t>
            </a:r>
            <a:r>
              <a:rPr lang="en-US" dirty="0" err="1">
                <a:solidFill>
                  <a:srgbClr val="0070C0"/>
                </a:solidFill>
              </a:rPr>
              <a:t>mysql_fix_string</a:t>
            </a:r>
            <a:r>
              <a:rPr lang="en-US" dirty="0">
                <a:solidFill>
                  <a:srgbClr val="0070C0"/>
                </a:solidFill>
              </a:rPr>
              <a:t>($conn, $string) {</a:t>
            </a:r>
          </a:p>
          <a:p>
            <a:pPr marL="457200" lvl="1" indent="0">
              <a:buNone/>
            </a:pPr>
            <a:r>
              <a:rPr lang="en-US" dirty="0">
                <a:solidFill>
                  <a:srgbClr val="0070C0"/>
                </a:solidFill>
              </a:rPr>
              <a:t>		if (</a:t>
            </a:r>
            <a:r>
              <a:rPr lang="en-US" dirty="0" err="1">
                <a:solidFill>
                  <a:srgbClr val="0070C0"/>
                </a:solidFill>
              </a:rPr>
              <a:t>get_magic_quotes_gpc</a:t>
            </a:r>
            <a:r>
              <a:rPr lang="en-US" dirty="0">
                <a:solidFill>
                  <a:srgbClr val="0070C0"/>
                </a:solidFill>
              </a:rPr>
              <a:t>()) $string = </a:t>
            </a:r>
            <a:r>
              <a:rPr lang="en-US" dirty="0" err="1">
                <a:solidFill>
                  <a:srgbClr val="0070C0"/>
                </a:solidFill>
              </a:rPr>
              <a:t>stripslashes</a:t>
            </a:r>
            <a:r>
              <a:rPr lang="en-US" dirty="0">
                <a:solidFill>
                  <a:srgbClr val="0070C0"/>
                </a:solidFill>
              </a:rPr>
              <a:t>($string);</a:t>
            </a:r>
          </a:p>
          <a:p>
            <a:pPr marL="457200" lvl="1" indent="0">
              <a:buNone/>
            </a:pPr>
            <a:r>
              <a:rPr lang="en-US" dirty="0">
                <a:solidFill>
                  <a:srgbClr val="0070C0"/>
                </a:solidFill>
              </a:rPr>
              <a:t>		return $conn-&gt;</a:t>
            </a:r>
            <a:r>
              <a:rPr lang="en-US" dirty="0" err="1">
                <a:solidFill>
                  <a:srgbClr val="0070C0"/>
                </a:solidFill>
              </a:rPr>
              <a:t>real_escape_string</a:t>
            </a:r>
            <a:r>
              <a:rPr lang="en-US" dirty="0">
                <a:solidFill>
                  <a:srgbClr val="0070C0"/>
                </a:solidFill>
              </a:rPr>
              <a:t>($string);</a:t>
            </a:r>
          </a:p>
          <a:p>
            <a:pPr marL="457200" lvl="1" indent="0">
              <a:buNone/>
            </a:pPr>
            <a:r>
              <a:rPr lang="en-US" dirty="0">
                <a:solidFill>
                  <a:srgbClr val="0070C0"/>
                </a:solidFill>
              </a:rPr>
              <a:t>	}</a:t>
            </a:r>
          </a:p>
          <a:p>
            <a:pPr marL="457200" lvl="1" indent="0">
              <a:buNone/>
            </a:pPr>
            <a:r>
              <a:rPr lang="en-US" dirty="0">
                <a:solidFill>
                  <a:srgbClr val="0070C0"/>
                </a:solidFill>
              </a:rPr>
              <a:t>?&gt;</a:t>
            </a:r>
          </a:p>
        </p:txBody>
      </p:sp>
    </p:spTree>
    <p:extLst>
      <p:ext uri="{BB962C8B-B14F-4D97-AF65-F5344CB8AC3E}">
        <p14:creationId xmlns:p14="http://schemas.microsoft.com/office/powerpoint/2010/main" val="649022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Preventing Hacking Attempts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a:bodyPr>
          <a:lstStyle/>
          <a:p>
            <a:endParaRPr lang="en-US" dirty="0"/>
          </a:p>
          <a:p>
            <a:r>
              <a:rPr lang="en-US" dirty="0"/>
              <a:t>These precautions are becoming less important, however, because there’s a much easier and safer way to access MySQL, which obviates the need for these types of functions, and that’s the use of </a:t>
            </a:r>
            <a:r>
              <a:rPr lang="en-US" b="1" dirty="0"/>
              <a:t>placeholders</a:t>
            </a:r>
            <a:r>
              <a:rPr lang="en-US" dirty="0"/>
              <a:t>— explained next</a:t>
            </a:r>
            <a:endParaRPr lang="en-US" dirty="0">
              <a:solidFill>
                <a:srgbClr val="0070C0"/>
              </a:solidFill>
            </a:endParaRPr>
          </a:p>
        </p:txBody>
      </p:sp>
    </p:spTree>
    <p:extLst>
      <p:ext uri="{BB962C8B-B14F-4D97-AF65-F5344CB8AC3E}">
        <p14:creationId xmlns:p14="http://schemas.microsoft.com/office/powerpoint/2010/main" val="2366120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Placeholders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a:bodyPr>
          <a:lstStyle/>
          <a:p>
            <a:r>
              <a:rPr lang="en-US" dirty="0"/>
              <a:t>Prepared statements with placeholders provide a method by which </a:t>
            </a:r>
            <a:r>
              <a:rPr lang="en-US" u="sng" dirty="0">
                <a:solidFill>
                  <a:srgbClr val="002060"/>
                </a:solidFill>
              </a:rPr>
              <a:t>only data is transferred to the database</a:t>
            </a:r>
          </a:p>
          <a:p>
            <a:pPr lvl="1">
              <a:buFont typeface="Courier New" panose="02070309020205020404" pitchFamily="49" charset="0"/>
              <a:buChar char="o"/>
            </a:pPr>
            <a:r>
              <a:rPr lang="en-US" dirty="0"/>
              <a:t>Without the possibility of user-submitted (or other) data being interpreted as MySQL statements (and the potential for hacking that could then result).</a:t>
            </a:r>
          </a:p>
          <a:p>
            <a:endParaRPr lang="en-US" dirty="0"/>
          </a:p>
          <a:p>
            <a:endParaRPr lang="en-US" dirty="0"/>
          </a:p>
          <a:p>
            <a:r>
              <a:rPr lang="en-US" dirty="0"/>
              <a:t>It works by requiring you to first prepare the statement you wish to be executed in MySQL, but leave all the parts of the statement that refer to data as simple question marks ?,?,?,?</a:t>
            </a:r>
            <a:endParaRPr lang="en-US" dirty="0">
              <a:solidFill>
                <a:srgbClr val="0070C0"/>
              </a:solidFill>
            </a:endParaRPr>
          </a:p>
        </p:txBody>
      </p:sp>
    </p:spTree>
    <p:extLst>
      <p:ext uri="{BB962C8B-B14F-4D97-AF65-F5344CB8AC3E}">
        <p14:creationId xmlns:p14="http://schemas.microsoft.com/office/powerpoint/2010/main" val="137265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Placeholders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a:bodyPr>
          <a:lstStyle/>
          <a:p>
            <a:pPr marL="457200" lvl="1" indent="0">
              <a:buNone/>
            </a:pPr>
            <a:r>
              <a:rPr lang="en-US" dirty="0">
                <a:solidFill>
                  <a:srgbClr val="0070C0"/>
                </a:solidFill>
              </a:rPr>
              <a:t>PREPARE statement FROM "INSERT INTO classics VALUES(?,?,?,?,?)";</a:t>
            </a:r>
          </a:p>
          <a:p>
            <a:pPr marL="457200" lvl="1" indent="0">
              <a:buNone/>
            </a:pPr>
            <a:endParaRPr lang="en-US" dirty="0">
              <a:solidFill>
                <a:srgbClr val="0070C0"/>
              </a:solidFill>
            </a:endParaRPr>
          </a:p>
          <a:p>
            <a:pPr marL="457200" lvl="1" indent="0">
              <a:buNone/>
            </a:pPr>
            <a:r>
              <a:rPr lang="en-US" dirty="0">
                <a:solidFill>
                  <a:srgbClr val="0070C0"/>
                </a:solidFill>
              </a:rPr>
              <a:t>SET @author = "Emily Brontë",</a:t>
            </a:r>
          </a:p>
          <a:p>
            <a:pPr marL="457200" lvl="1" indent="0">
              <a:buNone/>
            </a:pPr>
            <a:r>
              <a:rPr lang="en-US" dirty="0">
                <a:solidFill>
                  <a:srgbClr val="0070C0"/>
                </a:solidFill>
              </a:rPr>
              <a:t>@title = "Wuthering Heights",</a:t>
            </a:r>
          </a:p>
          <a:p>
            <a:pPr marL="457200" lvl="1" indent="0">
              <a:buNone/>
            </a:pPr>
            <a:r>
              <a:rPr lang="en-US" dirty="0">
                <a:solidFill>
                  <a:srgbClr val="0070C0"/>
                </a:solidFill>
              </a:rPr>
              <a:t>@category = "Classic Fiction",</a:t>
            </a:r>
          </a:p>
          <a:p>
            <a:pPr marL="457200" lvl="1" indent="0">
              <a:buNone/>
            </a:pPr>
            <a:r>
              <a:rPr lang="en-US" dirty="0">
                <a:solidFill>
                  <a:srgbClr val="0070C0"/>
                </a:solidFill>
              </a:rPr>
              <a:t>@year = "1847",</a:t>
            </a:r>
          </a:p>
          <a:p>
            <a:pPr marL="457200" lvl="1" indent="0">
              <a:buNone/>
            </a:pPr>
            <a:r>
              <a:rPr lang="en-US" dirty="0">
                <a:solidFill>
                  <a:srgbClr val="0070C0"/>
                </a:solidFill>
              </a:rPr>
              <a:t>@</a:t>
            </a:r>
            <a:r>
              <a:rPr lang="en-US" dirty="0" err="1">
                <a:solidFill>
                  <a:srgbClr val="0070C0"/>
                </a:solidFill>
              </a:rPr>
              <a:t>isbn</a:t>
            </a:r>
            <a:r>
              <a:rPr lang="en-US" dirty="0">
                <a:solidFill>
                  <a:srgbClr val="0070C0"/>
                </a:solidFill>
              </a:rPr>
              <a:t> = "9780553212587";</a:t>
            </a:r>
          </a:p>
          <a:p>
            <a:pPr marL="457200" lvl="1" indent="0">
              <a:buNone/>
            </a:pPr>
            <a:endParaRPr lang="en-US" dirty="0">
              <a:solidFill>
                <a:srgbClr val="0070C0"/>
              </a:solidFill>
            </a:endParaRPr>
          </a:p>
          <a:p>
            <a:pPr marL="457200" lvl="1" indent="0">
              <a:buNone/>
            </a:pPr>
            <a:r>
              <a:rPr lang="en-US" dirty="0">
                <a:solidFill>
                  <a:srgbClr val="0070C0"/>
                </a:solidFill>
              </a:rPr>
              <a:t>EXECUTE statement USING @author,@title,@category,@year,@</a:t>
            </a:r>
            <a:r>
              <a:rPr lang="en-US" dirty="0" err="1">
                <a:solidFill>
                  <a:srgbClr val="0070C0"/>
                </a:solidFill>
              </a:rPr>
              <a:t>isbn</a:t>
            </a:r>
            <a:r>
              <a:rPr lang="en-US" dirty="0">
                <a:solidFill>
                  <a:srgbClr val="0070C0"/>
                </a:solidFill>
              </a:rPr>
              <a:t>;</a:t>
            </a:r>
          </a:p>
          <a:p>
            <a:pPr marL="457200" lvl="1" indent="0">
              <a:buNone/>
            </a:pPr>
            <a:r>
              <a:rPr lang="en-US" dirty="0">
                <a:solidFill>
                  <a:srgbClr val="0070C0"/>
                </a:solidFill>
              </a:rPr>
              <a:t>DEALLOCATE PREPARE statement;</a:t>
            </a:r>
          </a:p>
        </p:txBody>
      </p:sp>
    </p:spTree>
    <p:extLst>
      <p:ext uri="{BB962C8B-B14F-4D97-AF65-F5344CB8AC3E}">
        <p14:creationId xmlns:p14="http://schemas.microsoft.com/office/powerpoint/2010/main" val="106134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Adding Data</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850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$query = "</a:t>
            </a:r>
            <a:r>
              <a:rPr lang="en-US" b="1" dirty="0">
                <a:solidFill>
                  <a:srgbClr val="0070C0"/>
                </a:solidFill>
              </a:rPr>
              <a:t>INSERT INTO cats VALUES(</a:t>
            </a:r>
            <a:r>
              <a:rPr lang="en-US" b="1" dirty="0">
                <a:solidFill>
                  <a:srgbClr val="C00000"/>
                </a:solidFill>
              </a:rPr>
              <a:t>NULL</a:t>
            </a:r>
            <a:r>
              <a:rPr lang="en-US" b="1" dirty="0">
                <a:solidFill>
                  <a:srgbClr val="0070C0"/>
                </a:solidFill>
              </a:rPr>
              <a:t>, 'Lion', 'Leo', 4)</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?&gt;</a:t>
            </a:r>
          </a:p>
          <a:p>
            <a:endParaRPr lang="en-US" dirty="0"/>
          </a:p>
          <a:p>
            <a:r>
              <a:rPr lang="en-US" dirty="0"/>
              <a:t>By the way, notice the NULL value passed as the first parameter? </a:t>
            </a:r>
          </a:p>
          <a:p>
            <a:pPr>
              <a:buFont typeface="Courier New" panose="02070309020205020404" pitchFamily="49" charset="0"/>
              <a:buChar char="o"/>
            </a:pPr>
            <a:r>
              <a:rPr lang="en-US" dirty="0"/>
              <a:t>This is because the </a:t>
            </a:r>
            <a:r>
              <a:rPr lang="en-US" i="1" dirty="0"/>
              <a:t>id </a:t>
            </a:r>
            <a:r>
              <a:rPr lang="en-US" dirty="0"/>
              <a:t>column is of type </a:t>
            </a:r>
            <a:r>
              <a:rPr lang="en-US" dirty="0">
                <a:solidFill>
                  <a:srgbClr val="0070C0"/>
                </a:solidFill>
              </a:rPr>
              <a:t>AUTO_INCREMENT</a:t>
            </a:r>
            <a:r>
              <a:rPr lang="en-US" dirty="0"/>
              <a:t>, and MySQL will decide what value to assign according to the next available number in sequence, so we simply pass a </a:t>
            </a:r>
            <a:r>
              <a:rPr lang="en-US" dirty="0">
                <a:solidFill>
                  <a:srgbClr val="0070C0"/>
                </a:solidFill>
              </a:rPr>
              <a:t>NULL</a:t>
            </a:r>
            <a:r>
              <a:rPr lang="en-US" dirty="0"/>
              <a:t> value, </a:t>
            </a:r>
            <a:r>
              <a:rPr lang="en-US" dirty="0">
                <a:solidFill>
                  <a:srgbClr val="002060"/>
                </a:solidFill>
              </a:rPr>
              <a:t>which will be ignored</a:t>
            </a:r>
            <a:r>
              <a:rPr lang="en-US" dirty="0"/>
              <a:t>.</a:t>
            </a:r>
            <a:endParaRPr lang="en-US" dirty="0">
              <a:solidFill>
                <a:srgbClr val="0070C0"/>
              </a:solidFill>
            </a:endParaRPr>
          </a:p>
        </p:txBody>
      </p:sp>
    </p:spTree>
    <p:extLst>
      <p:ext uri="{BB962C8B-B14F-4D97-AF65-F5344CB8AC3E}">
        <p14:creationId xmlns:p14="http://schemas.microsoft.com/office/powerpoint/2010/main" val="256009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Placeholders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fontScale="92500" lnSpcReduction="10000"/>
          </a:bodyPr>
          <a:lstStyle/>
          <a:p>
            <a:r>
              <a:rPr lang="en-US" dirty="0"/>
              <a:t>This can be cumbersome to submit to MySQL, so the </a:t>
            </a:r>
            <a:r>
              <a:rPr lang="en-US" dirty="0" err="1">
                <a:solidFill>
                  <a:srgbClr val="0070C0"/>
                </a:solidFill>
              </a:rPr>
              <a:t>mysqli</a:t>
            </a:r>
            <a:r>
              <a:rPr lang="en-US" dirty="0"/>
              <a:t> extension makes handling placeholders easier for you with a ready-made method called prepare, which you call like this:</a:t>
            </a:r>
          </a:p>
          <a:p>
            <a:endParaRPr lang="en-US" dirty="0"/>
          </a:p>
          <a:p>
            <a:pPr marL="457200" lvl="1" indent="0">
              <a:buNone/>
            </a:pPr>
            <a:r>
              <a:rPr lang="en-US" dirty="0">
                <a:solidFill>
                  <a:srgbClr val="0070C0"/>
                </a:solidFill>
              </a:rPr>
              <a:t>$</a:t>
            </a:r>
            <a:r>
              <a:rPr lang="en-US" dirty="0" err="1">
                <a:solidFill>
                  <a:srgbClr val="0070C0"/>
                </a:solidFill>
              </a:rPr>
              <a:t>stmt</a:t>
            </a:r>
            <a:r>
              <a:rPr lang="en-US" dirty="0">
                <a:solidFill>
                  <a:srgbClr val="0070C0"/>
                </a:solidFill>
              </a:rPr>
              <a:t> = $conn-&gt;</a:t>
            </a:r>
            <a:r>
              <a:rPr lang="en-US" b="1" dirty="0">
                <a:solidFill>
                  <a:srgbClr val="0070C0"/>
                </a:solidFill>
              </a:rPr>
              <a:t>prepare</a:t>
            </a:r>
            <a:r>
              <a:rPr lang="en-US" dirty="0">
                <a:solidFill>
                  <a:srgbClr val="0070C0"/>
                </a:solidFill>
              </a:rPr>
              <a:t>('INSERT INTO classics VALUES(?,?,?,?,?)’);</a:t>
            </a:r>
          </a:p>
          <a:p>
            <a:endParaRPr lang="en-US" dirty="0"/>
          </a:p>
          <a:p>
            <a:pPr lvl="1"/>
            <a:r>
              <a:rPr lang="en-US" dirty="0"/>
              <a:t>The object </a:t>
            </a:r>
            <a:r>
              <a:rPr lang="en-US" dirty="0">
                <a:solidFill>
                  <a:srgbClr val="0070C0"/>
                </a:solidFill>
              </a:rPr>
              <a:t>$</a:t>
            </a:r>
            <a:r>
              <a:rPr lang="en-US" dirty="0" err="1">
                <a:solidFill>
                  <a:srgbClr val="0070C0"/>
                </a:solidFill>
              </a:rPr>
              <a:t>stmt</a:t>
            </a:r>
            <a:r>
              <a:rPr lang="en-US" dirty="0">
                <a:solidFill>
                  <a:srgbClr val="0070C0"/>
                </a:solidFill>
              </a:rPr>
              <a:t> </a:t>
            </a:r>
            <a:r>
              <a:rPr lang="en-US" dirty="0"/>
              <a:t>(or whatever you choose to name it) returned by this method is then used for sending the data to the server in place of the question marks</a:t>
            </a:r>
          </a:p>
          <a:p>
            <a:endParaRPr lang="en-US" dirty="0"/>
          </a:p>
          <a:p>
            <a:pPr lvl="1"/>
            <a:r>
              <a:rPr lang="en-US" dirty="0"/>
              <a:t>It’s first use is to bind some PHP variables to each of the question marks (the placeholder parameters) in turn, like this:</a:t>
            </a:r>
          </a:p>
          <a:p>
            <a:endParaRPr lang="en-US" dirty="0"/>
          </a:p>
          <a:p>
            <a:pPr marL="457200" lvl="1" indent="0">
              <a:buNone/>
            </a:pPr>
            <a:r>
              <a:rPr lang="en-US" dirty="0">
                <a:solidFill>
                  <a:srgbClr val="0070C0"/>
                </a:solidFill>
              </a:rPr>
              <a:t>$</a:t>
            </a:r>
            <a:r>
              <a:rPr lang="en-US" dirty="0" err="1">
                <a:solidFill>
                  <a:srgbClr val="0070C0"/>
                </a:solidFill>
              </a:rPr>
              <a:t>stmt</a:t>
            </a:r>
            <a:r>
              <a:rPr lang="en-US" dirty="0">
                <a:solidFill>
                  <a:srgbClr val="0070C0"/>
                </a:solidFill>
              </a:rPr>
              <a:t>-&gt;</a:t>
            </a:r>
            <a:r>
              <a:rPr lang="en-US" b="1" dirty="0" err="1">
                <a:solidFill>
                  <a:srgbClr val="0070C0"/>
                </a:solidFill>
              </a:rPr>
              <a:t>bind_param</a:t>
            </a:r>
            <a:r>
              <a:rPr lang="en-US" dirty="0">
                <a:solidFill>
                  <a:srgbClr val="0070C0"/>
                </a:solidFill>
              </a:rPr>
              <a:t>('</a:t>
            </a:r>
            <a:r>
              <a:rPr lang="en-US" dirty="0" err="1">
                <a:solidFill>
                  <a:srgbClr val="0070C0"/>
                </a:solidFill>
              </a:rPr>
              <a:t>sssss</a:t>
            </a:r>
            <a:r>
              <a:rPr lang="en-US" dirty="0">
                <a:solidFill>
                  <a:srgbClr val="0070C0"/>
                </a:solidFill>
              </a:rPr>
              <a:t>', $author, $title, $category, $year, $</a:t>
            </a:r>
            <a:r>
              <a:rPr lang="en-US" dirty="0" err="1">
                <a:solidFill>
                  <a:srgbClr val="0070C0"/>
                </a:solidFill>
              </a:rPr>
              <a:t>isbn</a:t>
            </a:r>
            <a:r>
              <a:rPr lang="en-US" dirty="0">
                <a:solidFill>
                  <a:srgbClr val="0070C0"/>
                </a:solidFill>
              </a:rPr>
              <a:t>);</a:t>
            </a:r>
          </a:p>
        </p:txBody>
      </p:sp>
    </p:spTree>
    <p:extLst>
      <p:ext uri="{BB962C8B-B14F-4D97-AF65-F5344CB8AC3E}">
        <p14:creationId xmlns:p14="http://schemas.microsoft.com/office/powerpoint/2010/main" val="3851170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Placeholders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a:bodyPr>
          <a:lstStyle/>
          <a:p>
            <a:pPr marL="457200" lvl="1" indent="0">
              <a:buNone/>
            </a:pPr>
            <a:r>
              <a:rPr lang="en-US" dirty="0">
                <a:solidFill>
                  <a:srgbClr val="0070C0"/>
                </a:solidFill>
              </a:rPr>
              <a:t>$</a:t>
            </a:r>
            <a:r>
              <a:rPr lang="en-US" dirty="0" err="1">
                <a:solidFill>
                  <a:srgbClr val="0070C0"/>
                </a:solidFill>
              </a:rPr>
              <a:t>stmt</a:t>
            </a:r>
            <a:r>
              <a:rPr lang="en-US" dirty="0">
                <a:solidFill>
                  <a:srgbClr val="0070C0"/>
                </a:solidFill>
              </a:rPr>
              <a:t>-&gt;</a:t>
            </a:r>
            <a:r>
              <a:rPr lang="en-US" dirty="0" err="1">
                <a:solidFill>
                  <a:srgbClr val="0070C0"/>
                </a:solidFill>
              </a:rPr>
              <a:t>bind_param</a:t>
            </a:r>
            <a:r>
              <a:rPr lang="en-US" dirty="0">
                <a:solidFill>
                  <a:srgbClr val="0070C0"/>
                </a:solidFill>
              </a:rPr>
              <a:t>('</a:t>
            </a:r>
            <a:r>
              <a:rPr lang="en-US" b="1" dirty="0" err="1">
                <a:solidFill>
                  <a:srgbClr val="0070C0"/>
                </a:solidFill>
              </a:rPr>
              <a:t>sssss</a:t>
            </a:r>
            <a:r>
              <a:rPr lang="en-US" dirty="0">
                <a:solidFill>
                  <a:srgbClr val="0070C0"/>
                </a:solidFill>
              </a:rPr>
              <a:t>', $author, $title, $category, $year, $</a:t>
            </a:r>
            <a:r>
              <a:rPr lang="en-US" dirty="0" err="1">
                <a:solidFill>
                  <a:srgbClr val="0070C0"/>
                </a:solidFill>
              </a:rPr>
              <a:t>isbn</a:t>
            </a:r>
            <a:r>
              <a:rPr lang="en-US" dirty="0">
                <a:solidFill>
                  <a:srgbClr val="0070C0"/>
                </a:solidFill>
              </a:rPr>
              <a:t>);</a:t>
            </a:r>
          </a:p>
          <a:p>
            <a:endParaRPr lang="en-US" dirty="0"/>
          </a:p>
          <a:p>
            <a:r>
              <a:rPr lang="en-US" dirty="0"/>
              <a:t>The first argument to </a:t>
            </a:r>
            <a:r>
              <a:rPr lang="en-US" dirty="0" err="1">
                <a:solidFill>
                  <a:srgbClr val="0070C0"/>
                </a:solidFill>
              </a:rPr>
              <a:t>bind_param</a:t>
            </a:r>
            <a:r>
              <a:rPr lang="en-US" dirty="0">
                <a:solidFill>
                  <a:srgbClr val="0070C0"/>
                </a:solidFill>
              </a:rPr>
              <a:t> </a:t>
            </a:r>
            <a:r>
              <a:rPr lang="en-US" dirty="0"/>
              <a:t>is a string representing the type of each of the arguments in turn. </a:t>
            </a:r>
          </a:p>
          <a:p>
            <a:pPr lvl="1">
              <a:buFont typeface="Courier New" panose="02070309020205020404" pitchFamily="49" charset="0"/>
              <a:buChar char="o"/>
            </a:pPr>
            <a:r>
              <a:rPr lang="en-US" dirty="0"/>
              <a:t>In this case, it comprises five </a:t>
            </a:r>
            <a:r>
              <a:rPr lang="en-US" b="1" dirty="0"/>
              <a:t>s</a:t>
            </a:r>
            <a:r>
              <a:rPr lang="en-US" dirty="0"/>
              <a:t> characters, representing strings, but any combination of types can be specified here, out of the following:</a:t>
            </a:r>
          </a:p>
          <a:p>
            <a:endParaRPr lang="en-US" dirty="0"/>
          </a:p>
          <a:p>
            <a:pPr marL="457200" lvl="1" indent="0">
              <a:buNone/>
            </a:pPr>
            <a:r>
              <a:rPr lang="en-US" dirty="0" err="1"/>
              <a:t>i</a:t>
            </a:r>
            <a:r>
              <a:rPr lang="en-US" dirty="0"/>
              <a:t> 	The data is an integer</a:t>
            </a:r>
          </a:p>
          <a:p>
            <a:pPr marL="457200" lvl="1" indent="0">
              <a:buNone/>
            </a:pPr>
            <a:r>
              <a:rPr lang="en-US" dirty="0"/>
              <a:t>d 	The data is a double</a:t>
            </a:r>
          </a:p>
          <a:p>
            <a:pPr marL="457200" lvl="1" indent="0">
              <a:buNone/>
            </a:pPr>
            <a:r>
              <a:rPr lang="en-US" dirty="0"/>
              <a:t>s 	The data is a string</a:t>
            </a:r>
          </a:p>
          <a:p>
            <a:pPr marL="457200" lvl="1" indent="0">
              <a:buNone/>
            </a:pPr>
            <a:r>
              <a:rPr lang="en-US" dirty="0"/>
              <a:t>b 	The data is a BLOB (and will be sent in packets)</a:t>
            </a:r>
            <a:endParaRPr lang="en-US" dirty="0">
              <a:solidFill>
                <a:srgbClr val="0070C0"/>
              </a:solidFill>
            </a:endParaRPr>
          </a:p>
        </p:txBody>
      </p:sp>
    </p:spTree>
    <p:extLst>
      <p:ext uri="{BB962C8B-B14F-4D97-AF65-F5344CB8AC3E}">
        <p14:creationId xmlns:p14="http://schemas.microsoft.com/office/powerpoint/2010/main" val="2326582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Placeholders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fontScale="92500" lnSpcReduction="20000"/>
          </a:bodyPr>
          <a:lstStyle/>
          <a:p>
            <a:r>
              <a:rPr lang="en-US" dirty="0"/>
              <a:t>With the variables bound to the prepared statement, it is now necessary to populate these variables with the data to be passed to MySQL, like this:</a:t>
            </a:r>
          </a:p>
          <a:p>
            <a:endParaRPr lang="en-US" sz="500" dirty="0"/>
          </a:p>
          <a:p>
            <a:pPr marL="457200" lvl="1" indent="0">
              <a:buNone/>
            </a:pPr>
            <a:r>
              <a:rPr lang="en-US" dirty="0">
                <a:solidFill>
                  <a:srgbClr val="0070C0"/>
                </a:solidFill>
              </a:rPr>
              <a:t>$author = 'Emily Brontë';</a:t>
            </a:r>
          </a:p>
          <a:p>
            <a:pPr marL="457200" lvl="1" indent="0">
              <a:buNone/>
            </a:pPr>
            <a:r>
              <a:rPr lang="en-US" dirty="0">
                <a:solidFill>
                  <a:srgbClr val="0070C0"/>
                </a:solidFill>
              </a:rPr>
              <a:t>$title = 'Wuthering Heights';</a:t>
            </a:r>
          </a:p>
          <a:p>
            <a:pPr marL="457200" lvl="1" indent="0">
              <a:buNone/>
            </a:pPr>
            <a:r>
              <a:rPr lang="en-US" dirty="0">
                <a:solidFill>
                  <a:srgbClr val="0070C0"/>
                </a:solidFill>
              </a:rPr>
              <a:t>$category = 'Classic Fiction';</a:t>
            </a:r>
          </a:p>
          <a:p>
            <a:pPr marL="457200" lvl="1" indent="0">
              <a:buNone/>
            </a:pPr>
            <a:r>
              <a:rPr lang="en-US" dirty="0">
                <a:solidFill>
                  <a:srgbClr val="0070C0"/>
                </a:solidFill>
              </a:rPr>
              <a:t>$year = '1847';</a:t>
            </a:r>
          </a:p>
          <a:p>
            <a:pPr marL="457200" lvl="1" indent="0">
              <a:buNone/>
            </a:pPr>
            <a:r>
              <a:rPr lang="en-US" dirty="0">
                <a:solidFill>
                  <a:srgbClr val="0070C0"/>
                </a:solidFill>
              </a:rPr>
              <a:t>$</a:t>
            </a:r>
            <a:r>
              <a:rPr lang="en-US" dirty="0" err="1">
                <a:solidFill>
                  <a:srgbClr val="0070C0"/>
                </a:solidFill>
              </a:rPr>
              <a:t>isbn</a:t>
            </a:r>
            <a:r>
              <a:rPr lang="en-US" dirty="0">
                <a:solidFill>
                  <a:srgbClr val="0070C0"/>
                </a:solidFill>
              </a:rPr>
              <a:t> = '9780553212587’;</a:t>
            </a:r>
          </a:p>
          <a:p>
            <a:endParaRPr lang="en-US" dirty="0"/>
          </a:p>
          <a:p>
            <a:r>
              <a:rPr lang="en-US" dirty="0"/>
              <a:t>At this point, PHP now has everything it needs in order to execute the prepared statement, so we issue the following command, which calls the execute method of the $</a:t>
            </a:r>
            <a:r>
              <a:rPr lang="en-US" dirty="0" err="1"/>
              <a:t>stmt</a:t>
            </a:r>
            <a:r>
              <a:rPr lang="en-US" dirty="0"/>
              <a:t> object earlier created:</a:t>
            </a:r>
          </a:p>
          <a:p>
            <a:endParaRPr lang="en-US" dirty="0">
              <a:solidFill>
                <a:srgbClr val="0070C0"/>
              </a:solidFill>
            </a:endParaRPr>
          </a:p>
          <a:p>
            <a:pPr marL="457200" lvl="1" indent="0">
              <a:buNone/>
            </a:pPr>
            <a:r>
              <a:rPr lang="en-US" dirty="0">
                <a:solidFill>
                  <a:srgbClr val="0070C0"/>
                </a:solidFill>
              </a:rPr>
              <a:t>$</a:t>
            </a:r>
            <a:r>
              <a:rPr lang="en-US" dirty="0" err="1">
                <a:solidFill>
                  <a:srgbClr val="0070C0"/>
                </a:solidFill>
              </a:rPr>
              <a:t>stmt</a:t>
            </a:r>
            <a:r>
              <a:rPr lang="en-US" dirty="0">
                <a:solidFill>
                  <a:srgbClr val="0070C0"/>
                </a:solidFill>
              </a:rPr>
              <a:t>-&gt;execute();</a:t>
            </a:r>
          </a:p>
        </p:txBody>
      </p:sp>
    </p:spTree>
    <p:extLst>
      <p:ext uri="{BB962C8B-B14F-4D97-AF65-F5344CB8AC3E}">
        <p14:creationId xmlns:p14="http://schemas.microsoft.com/office/powerpoint/2010/main" val="3776883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Using Placeholders</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1049000" cy="4770047"/>
          </a:xfrm>
        </p:spPr>
        <p:txBody>
          <a:bodyPr>
            <a:normAutofit fontScale="92500" lnSpcReduction="10000"/>
          </a:bodyPr>
          <a:lstStyle/>
          <a:p>
            <a:r>
              <a:rPr lang="en-US" dirty="0"/>
              <a:t>Before going any further, it makes sense to next check </a:t>
            </a:r>
            <a:r>
              <a:rPr lang="en-US" b="1" dirty="0">
                <a:solidFill>
                  <a:srgbClr val="002060"/>
                </a:solidFill>
              </a:rPr>
              <a:t>if the command was executed successfully</a:t>
            </a:r>
            <a:r>
              <a:rPr lang="en-US" dirty="0"/>
              <a:t>, so here’s how you can do that by checking the </a:t>
            </a:r>
            <a:r>
              <a:rPr lang="en-US" dirty="0" err="1">
                <a:solidFill>
                  <a:srgbClr val="00B0F0"/>
                </a:solidFill>
              </a:rPr>
              <a:t>affected_rows</a:t>
            </a:r>
            <a:r>
              <a:rPr lang="en-US" dirty="0">
                <a:solidFill>
                  <a:srgbClr val="00B0F0"/>
                </a:solidFill>
              </a:rPr>
              <a:t> </a:t>
            </a:r>
            <a:r>
              <a:rPr lang="en-US" dirty="0"/>
              <a:t>property of </a:t>
            </a:r>
            <a:r>
              <a:rPr lang="en-US" dirty="0">
                <a:solidFill>
                  <a:srgbClr val="00B0F0"/>
                </a:solidFill>
              </a:rPr>
              <a:t>$statement</a:t>
            </a:r>
            <a:r>
              <a:rPr lang="en-US" dirty="0"/>
              <a:t>:</a:t>
            </a:r>
          </a:p>
          <a:p>
            <a:endParaRPr lang="en-US" sz="600" dirty="0"/>
          </a:p>
          <a:p>
            <a:pPr marL="457200" lvl="1" indent="0">
              <a:buNone/>
            </a:pPr>
            <a:r>
              <a:rPr lang="en-US" dirty="0" err="1">
                <a:solidFill>
                  <a:srgbClr val="0070C0"/>
                </a:solidFill>
              </a:rPr>
              <a:t>printf</a:t>
            </a:r>
            <a:r>
              <a:rPr lang="en-US" dirty="0">
                <a:solidFill>
                  <a:srgbClr val="0070C0"/>
                </a:solidFill>
              </a:rPr>
              <a:t>("%d Row inserted.\n", $</a:t>
            </a:r>
            <a:r>
              <a:rPr lang="en-US" dirty="0" err="1">
                <a:solidFill>
                  <a:srgbClr val="0070C0"/>
                </a:solidFill>
              </a:rPr>
              <a:t>stmt</a:t>
            </a:r>
            <a:r>
              <a:rPr lang="en-US" dirty="0">
                <a:solidFill>
                  <a:srgbClr val="0070C0"/>
                </a:solidFill>
              </a:rPr>
              <a:t>-&gt;</a:t>
            </a:r>
            <a:r>
              <a:rPr lang="en-US" b="1" dirty="0" err="1">
                <a:solidFill>
                  <a:srgbClr val="0070C0"/>
                </a:solidFill>
              </a:rPr>
              <a:t>affected_rows</a:t>
            </a:r>
            <a:r>
              <a:rPr lang="en-US" dirty="0">
                <a:solidFill>
                  <a:srgbClr val="0070C0"/>
                </a:solidFill>
              </a:rPr>
              <a:t>);</a:t>
            </a:r>
          </a:p>
          <a:p>
            <a:endParaRPr lang="en-US" sz="500" dirty="0"/>
          </a:p>
          <a:p>
            <a:pPr marL="457200" lvl="1" indent="0">
              <a:buNone/>
            </a:pPr>
            <a:r>
              <a:rPr lang="en-US" dirty="0"/>
              <a:t>In the preceding example, there should be notification of one row inserted.</a:t>
            </a:r>
          </a:p>
          <a:p>
            <a:pPr lvl="1"/>
            <a:endParaRPr lang="en-US" dirty="0"/>
          </a:p>
          <a:p>
            <a:r>
              <a:rPr lang="en-US" dirty="0"/>
              <a:t>Once you are happy that the statement executed successfully (or you have otherwise dealt with any errors), you can close the $</a:t>
            </a:r>
            <a:r>
              <a:rPr lang="en-US" dirty="0" err="1"/>
              <a:t>stmt</a:t>
            </a:r>
            <a:r>
              <a:rPr lang="en-US" dirty="0"/>
              <a:t> object, and finally, close the $conn object (assuming you have finished with it too), like this:</a:t>
            </a:r>
          </a:p>
          <a:p>
            <a:endParaRPr lang="en-US" sz="600" dirty="0"/>
          </a:p>
          <a:p>
            <a:pPr marL="457200" lvl="1" indent="0">
              <a:buNone/>
            </a:pPr>
            <a:r>
              <a:rPr lang="en-US" dirty="0">
                <a:solidFill>
                  <a:srgbClr val="0070C0"/>
                </a:solidFill>
              </a:rPr>
              <a:t>$</a:t>
            </a:r>
            <a:r>
              <a:rPr lang="en-US" dirty="0" err="1">
                <a:solidFill>
                  <a:srgbClr val="0070C0"/>
                </a:solidFill>
              </a:rPr>
              <a:t>stmt</a:t>
            </a:r>
            <a:r>
              <a:rPr lang="en-US" dirty="0">
                <a:solidFill>
                  <a:srgbClr val="0070C0"/>
                </a:solidFill>
              </a:rPr>
              <a:t>-&gt;close();</a:t>
            </a:r>
            <a:endParaRPr lang="en-US" dirty="0"/>
          </a:p>
          <a:p>
            <a:pPr marL="457200" lvl="1" indent="0">
              <a:buNone/>
            </a:pPr>
            <a:r>
              <a:rPr lang="en-US" dirty="0">
                <a:solidFill>
                  <a:srgbClr val="0070C0"/>
                </a:solidFill>
              </a:rPr>
              <a:t>$conn-&gt;close();</a:t>
            </a:r>
          </a:p>
        </p:txBody>
      </p:sp>
    </p:spTree>
    <p:extLst>
      <p:ext uri="{BB962C8B-B14F-4D97-AF65-F5344CB8AC3E}">
        <p14:creationId xmlns:p14="http://schemas.microsoft.com/office/powerpoint/2010/main" val="2368886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217714"/>
            <a:ext cx="11049000" cy="6640286"/>
          </a:xfrm>
        </p:spPr>
        <p:txBody>
          <a:bodyPr>
            <a:normAutofit fontScale="92500" lnSpcReduction="20000"/>
          </a:bodyPr>
          <a:lstStyle/>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stmt</a:t>
            </a:r>
            <a:r>
              <a:rPr lang="en-US" dirty="0">
                <a:solidFill>
                  <a:srgbClr val="0070C0"/>
                </a:solidFill>
              </a:rPr>
              <a:t> = $conn-&gt;prepare('INSERT INTO classics VALUES(?,?,?,?,?)’);</a:t>
            </a:r>
          </a:p>
          <a:p>
            <a:pPr marL="457200" lvl="1" indent="0">
              <a:buNone/>
            </a:pPr>
            <a:r>
              <a:rPr lang="en-US" dirty="0">
                <a:solidFill>
                  <a:srgbClr val="0070C0"/>
                </a:solidFill>
              </a:rPr>
              <a:t>	$</a:t>
            </a:r>
            <a:r>
              <a:rPr lang="en-US" dirty="0" err="1">
                <a:solidFill>
                  <a:srgbClr val="0070C0"/>
                </a:solidFill>
              </a:rPr>
              <a:t>stmt</a:t>
            </a:r>
            <a:r>
              <a:rPr lang="en-US" dirty="0">
                <a:solidFill>
                  <a:srgbClr val="0070C0"/>
                </a:solidFill>
              </a:rPr>
              <a:t>-&gt;</a:t>
            </a:r>
            <a:r>
              <a:rPr lang="en-US" dirty="0" err="1">
                <a:solidFill>
                  <a:srgbClr val="0070C0"/>
                </a:solidFill>
              </a:rPr>
              <a:t>bind_param</a:t>
            </a:r>
            <a:r>
              <a:rPr lang="en-US" dirty="0">
                <a:solidFill>
                  <a:srgbClr val="0070C0"/>
                </a:solidFill>
              </a:rPr>
              <a:t>('</a:t>
            </a:r>
            <a:r>
              <a:rPr lang="en-US" dirty="0" err="1">
                <a:solidFill>
                  <a:srgbClr val="0070C0"/>
                </a:solidFill>
              </a:rPr>
              <a:t>sssss</a:t>
            </a:r>
            <a:r>
              <a:rPr lang="en-US" dirty="0">
                <a:solidFill>
                  <a:srgbClr val="0070C0"/>
                </a:solidFill>
              </a:rPr>
              <a:t>', $author, $title, $category, $year, $</a:t>
            </a:r>
            <a:r>
              <a:rPr lang="en-US" dirty="0" err="1">
                <a:solidFill>
                  <a:srgbClr val="0070C0"/>
                </a:solidFill>
              </a:rPr>
              <a:t>isbn</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$author = 'Emily Brontë’;</a:t>
            </a:r>
          </a:p>
          <a:p>
            <a:pPr marL="457200" lvl="1" indent="0">
              <a:buNone/>
            </a:pPr>
            <a:r>
              <a:rPr lang="en-US" dirty="0">
                <a:solidFill>
                  <a:srgbClr val="0070C0"/>
                </a:solidFill>
              </a:rPr>
              <a:t>	$title = 'Wuthering Heights’;</a:t>
            </a:r>
          </a:p>
          <a:p>
            <a:pPr marL="457200" lvl="1" indent="0">
              <a:buNone/>
            </a:pPr>
            <a:r>
              <a:rPr lang="en-US" dirty="0">
                <a:solidFill>
                  <a:srgbClr val="0070C0"/>
                </a:solidFill>
              </a:rPr>
              <a:t>	$category = 'Classic Fiction’;</a:t>
            </a:r>
          </a:p>
          <a:p>
            <a:pPr marL="457200" lvl="1" indent="0">
              <a:buNone/>
            </a:pPr>
            <a:r>
              <a:rPr lang="en-US" dirty="0">
                <a:solidFill>
                  <a:srgbClr val="0070C0"/>
                </a:solidFill>
              </a:rPr>
              <a:t>	$year = '1847’;</a:t>
            </a:r>
          </a:p>
          <a:p>
            <a:pPr marL="457200" lvl="1" indent="0">
              <a:buNone/>
            </a:pPr>
            <a:r>
              <a:rPr lang="en-US" dirty="0">
                <a:solidFill>
                  <a:srgbClr val="0070C0"/>
                </a:solidFill>
              </a:rPr>
              <a:t>	$</a:t>
            </a:r>
            <a:r>
              <a:rPr lang="en-US" dirty="0" err="1">
                <a:solidFill>
                  <a:srgbClr val="0070C0"/>
                </a:solidFill>
              </a:rPr>
              <a:t>isbn</a:t>
            </a:r>
            <a:r>
              <a:rPr lang="en-US" dirty="0">
                <a:solidFill>
                  <a:srgbClr val="0070C0"/>
                </a:solidFill>
              </a:rPr>
              <a:t> = '9780553212587’;</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stmt</a:t>
            </a:r>
            <a:r>
              <a:rPr lang="en-US" dirty="0">
                <a:solidFill>
                  <a:srgbClr val="0070C0"/>
                </a:solidFill>
              </a:rPr>
              <a:t>-&gt;execute();</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printf</a:t>
            </a:r>
            <a:r>
              <a:rPr lang="en-US" dirty="0">
                <a:solidFill>
                  <a:srgbClr val="0070C0"/>
                </a:solidFill>
              </a:rPr>
              <a:t>("%d Row inserted.\n", $</a:t>
            </a:r>
            <a:r>
              <a:rPr lang="en-US" dirty="0" err="1">
                <a:solidFill>
                  <a:srgbClr val="0070C0"/>
                </a:solidFill>
              </a:rPr>
              <a:t>stmt</a:t>
            </a:r>
            <a:r>
              <a:rPr lang="en-US" dirty="0">
                <a:solidFill>
                  <a:srgbClr val="0070C0"/>
                </a:solidFill>
              </a:rPr>
              <a:t>-&gt;</a:t>
            </a:r>
            <a:r>
              <a:rPr lang="en-US" dirty="0" err="1">
                <a:solidFill>
                  <a:srgbClr val="0070C0"/>
                </a:solidFill>
              </a:rPr>
              <a:t>affected_rows</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stmt</a:t>
            </a:r>
            <a:r>
              <a:rPr lang="en-US" dirty="0">
                <a:solidFill>
                  <a:srgbClr val="0070C0"/>
                </a:solidFill>
              </a:rPr>
              <a:t>-&gt;close();</a:t>
            </a:r>
          </a:p>
          <a:p>
            <a:pPr marL="457200" lvl="1" indent="0">
              <a:buNone/>
            </a:pPr>
            <a:r>
              <a:rPr lang="en-US" dirty="0">
                <a:solidFill>
                  <a:srgbClr val="0070C0"/>
                </a:solidFill>
              </a:rPr>
              <a:t>	$conn-&gt;close();</a:t>
            </a:r>
          </a:p>
          <a:p>
            <a:pPr marL="457200" lvl="1" indent="0">
              <a:buNone/>
            </a:pPr>
            <a:r>
              <a:rPr lang="en-US" dirty="0">
                <a:solidFill>
                  <a:srgbClr val="0070C0"/>
                </a:solidFill>
              </a:rPr>
              <a:t>?&gt;</a:t>
            </a:r>
          </a:p>
        </p:txBody>
      </p:sp>
    </p:spTree>
    <p:extLst>
      <p:ext uri="{BB962C8B-B14F-4D97-AF65-F5344CB8AC3E}">
        <p14:creationId xmlns:p14="http://schemas.microsoft.com/office/powerpoint/2010/main" val="56897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a:xfrm>
            <a:off x="838200" y="200232"/>
            <a:ext cx="10515600" cy="1325563"/>
          </a:xfrm>
        </p:spPr>
        <p:txBody>
          <a:bodyPr/>
          <a:lstStyle/>
          <a:p>
            <a:r>
              <a:rPr lang="en-US" dirty="0"/>
              <a:t>Retrieving Data</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315935"/>
            <a:ext cx="10515600" cy="5542065"/>
          </a:xfrm>
        </p:spPr>
        <p:txBody>
          <a:bodyPr>
            <a:normAutofit/>
          </a:bodyPr>
          <a:lstStyle/>
          <a:p>
            <a:pPr marL="457200" lvl="1" indent="0">
              <a:buNone/>
            </a:pPr>
            <a:endParaRPr lang="en-US"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$query = "</a:t>
            </a:r>
            <a:r>
              <a:rPr lang="en-US" b="1" dirty="0">
                <a:solidFill>
                  <a:srgbClr val="0070C0"/>
                </a:solidFill>
              </a:rPr>
              <a:t>SELECT * FROM cats</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a:t>
            </a:r>
          </a:p>
        </p:txBody>
      </p:sp>
    </p:spTree>
    <p:extLst>
      <p:ext uri="{BB962C8B-B14F-4D97-AF65-F5344CB8AC3E}">
        <p14:creationId xmlns:p14="http://schemas.microsoft.com/office/powerpoint/2010/main" val="67503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a:xfrm>
            <a:off x="838200" y="200232"/>
            <a:ext cx="10515600" cy="1325563"/>
          </a:xfrm>
        </p:spPr>
        <p:txBody>
          <a:bodyPr/>
          <a:lstStyle/>
          <a:p>
            <a:r>
              <a:rPr lang="en-US" dirty="0"/>
              <a:t>Retrieving Data</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0" y="1315935"/>
            <a:ext cx="12192000" cy="5542065"/>
          </a:xfrm>
        </p:spPr>
        <p:txBody>
          <a:bodyPr>
            <a:normAutofit lnSpcReduction="10000"/>
          </a:bodyPr>
          <a:lstStyle/>
          <a:p>
            <a:pPr marL="457200" lvl="1" indent="0">
              <a:buNone/>
            </a:pPr>
            <a:endParaRPr lang="en-US" dirty="0">
              <a:solidFill>
                <a:srgbClr val="0070C0"/>
              </a:solidFill>
            </a:endParaRPr>
          </a:p>
          <a:p>
            <a:pPr marL="457200" lvl="1" indent="0">
              <a:buNone/>
            </a:pPr>
            <a:r>
              <a:rPr lang="en-US" dirty="0">
                <a:solidFill>
                  <a:srgbClr val="0070C0"/>
                </a:solidFill>
              </a:rPr>
              <a:t>…</a:t>
            </a:r>
          </a:p>
          <a:p>
            <a:pPr marL="457200" lvl="1" indent="0">
              <a:buNone/>
            </a:pPr>
            <a:r>
              <a:rPr lang="en-US" dirty="0">
                <a:solidFill>
                  <a:srgbClr val="0070C0"/>
                </a:solidFill>
              </a:rPr>
              <a:t>	$rows = $result-&gt;</a:t>
            </a:r>
            <a:r>
              <a:rPr lang="en-US" dirty="0" err="1">
                <a:solidFill>
                  <a:srgbClr val="0070C0"/>
                </a:solidFill>
              </a:rPr>
              <a:t>num_rows</a:t>
            </a:r>
            <a:r>
              <a:rPr lang="en-US" dirty="0">
                <a:solidFill>
                  <a:srgbClr val="0070C0"/>
                </a:solidFill>
              </a:rPr>
              <a:t>;</a:t>
            </a:r>
          </a:p>
          <a:p>
            <a:pPr marL="457200" lvl="1" indent="0">
              <a:buNone/>
            </a:pPr>
            <a:r>
              <a:rPr lang="en-US" dirty="0">
                <a:solidFill>
                  <a:srgbClr val="0070C0"/>
                </a:solidFill>
              </a:rPr>
              <a:t>	echo "&lt;table&gt;&lt;</a:t>
            </a:r>
            <a:r>
              <a:rPr lang="en-US" dirty="0" err="1">
                <a:solidFill>
                  <a:srgbClr val="0070C0"/>
                </a:solidFill>
              </a:rPr>
              <a:t>tr</a:t>
            </a:r>
            <a:r>
              <a:rPr lang="en-US" dirty="0">
                <a:solidFill>
                  <a:srgbClr val="0070C0"/>
                </a:solidFill>
              </a:rPr>
              <a:t>&gt; &lt;</a:t>
            </a:r>
            <a:r>
              <a:rPr lang="en-US" dirty="0" err="1">
                <a:solidFill>
                  <a:srgbClr val="0070C0"/>
                </a:solidFill>
              </a:rPr>
              <a:t>th</a:t>
            </a:r>
            <a:r>
              <a:rPr lang="en-US" dirty="0">
                <a:solidFill>
                  <a:srgbClr val="0070C0"/>
                </a:solidFill>
              </a:rPr>
              <a:t>&gt;Id&lt;/</a:t>
            </a:r>
            <a:r>
              <a:rPr lang="en-US" dirty="0" err="1">
                <a:solidFill>
                  <a:srgbClr val="0070C0"/>
                </a:solidFill>
              </a:rPr>
              <a:t>th</a:t>
            </a:r>
            <a:r>
              <a:rPr lang="en-US" dirty="0">
                <a:solidFill>
                  <a:srgbClr val="0070C0"/>
                </a:solidFill>
              </a:rPr>
              <a:t>&gt;&lt;</a:t>
            </a:r>
            <a:r>
              <a:rPr lang="en-US" dirty="0" err="1">
                <a:solidFill>
                  <a:srgbClr val="0070C0"/>
                </a:solidFill>
              </a:rPr>
              <a:t>th</a:t>
            </a:r>
            <a:r>
              <a:rPr lang="en-US" dirty="0">
                <a:solidFill>
                  <a:srgbClr val="0070C0"/>
                </a:solidFill>
              </a:rPr>
              <a:t>&gt;Family&lt;/</a:t>
            </a:r>
            <a:r>
              <a:rPr lang="en-US" dirty="0" err="1">
                <a:solidFill>
                  <a:srgbClr val="0070C0"/>
                </a:solidFill>
              </a:rPr>
              <a:t>th</a:t>
            </a:r>
            <a:r>
              <a:rPr lang="en-US" dirty="0">
                <a:solidFill>
                  <a:srgbClr val="0070C0"/>
                </a:solidFill>
              </a:rPr>
              <a:t>&gt;&lt;</a:t>
            </a:r>
            <a:r>
              <a:rPr lang="en-US" dirty="0" err="1">
                <a:solidFill>
                  <a:srgbClr val="0070C0"/>
                </a:solidFill>
              </a:rPr>
              <a:t>th</a:t>
            </a:r>
            <a:r>
              <a:rPr lang="en-US" dirty="0">
                <a:solidFill>
                  <a:srgbClr val="0070C0"/>
                </a:solidFill>
              </a:rPr>
              <a:t>&gt;Name&lt;/</a:t>
            </a:r>
            <a:r>
              <a:rPr lang="en-US" dirty="0" err="1">
                <a:solidFill>
                  <a:srgbClr val="0070C0"/>
                </a:solidFill>
              </a:rPr>
              <a:t>th</a:t>
            </a:r>
            <a:r>
              <a:rPr lang="en-US" dirty="0">
                <a:solidFill>
                  <a:srgbClr val="0070C0"/>
                </a:solidFill>
              </a:rPr>
              <a:t>&gt;&lt;</a:t>
            </a:r>
            <a:r>
              <a:rPr lang="en-US" dirty="0" err="1">
                <a:solidFill>
                  <a:srgbClr val="0070C0"/>
                </a:solidFill>
              </a:rPr>
              <a:t>th</a:t>
            </a:r>
            <a:r>
              <a:rPr lang="en-US" dirty="0">
                <a:solidFill>
                  <a:srgbClr val="0070C0"/>
                </a:solidFill>
              </a:rPr>
              <a:t>&gt;Age&lt;/</a:t>
            </a:r>
            <a:r>
              <a:rPr lang="en-US" dirty="0" err="1">
                <a:solidFill>
                  <a:srgbClr val="0070C0"/>
                </a:solidFill>
              </a:rPr>
              <a:t>th</a:t>
            </a:r>
            <a:r>
              <a:rPr lang="en-US" dirty="0">
                <a:solidFill>
                  <a:srgbClr val="0070C0"/>
                </a:solidFill>
              </a:rPr>
              <a:t>&gt;&lt;/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for ($j = 0 ; $j &lt; $rows ; ++$j)</a:t>
            </a:r>
          </a:p>
          <a:p>
            <a:pPr marL="457200" lvl="1" indent="0">
              <a:buNone/>
            </a:pPr>
            <a:r>
              <a:rPr lang="en-US" dirty="0">
                <a:solidFill>
                  <a:srgbClr val="0070C0"/>
                </a:solidFill>
              </a:rPr>
              <a:t>	{</a:t>
            </a:r>
          </a:p>
          <a:p>
            <a:pPr marL="457200" lvl="1" indent="0">
              <a:buNone/>
            </a:pPr>
            <a:r>
              <a:rPr lang="en-US" dirty="0">
                <a:solidFill>
                  <a:srgbClr val="0070C0"/>
                </a:solidFill>
              </a:rPr>
              <a:t>		$result-&gt;</a:t>
            </a:r>
            <a:r>
              <a:rPr lang="en-US" dirty="0" err="1">
                <a:solidFill>
                  <a:srgbClr val="0070C0"/>
                </a:solidFill>
              </a:rPr>
              <a:t>data_seek</a:t>
            </a:r>
            <a:r>
              <a:rPr lang="en-US" dirty="0">
                <a:solidFill>
                  <a:srgbClr val="0070C0"/>
                </a:solidFill>
              </a:rPr>
              <a:t>($j);</a:t>
            </a:r>
          </a:p>
          <a:p>
            <a:pPr marL="457200" lvl="1" indent="0">
              <a:buNone/>
            </a:pPr>
            <a:r>
              <a:rPr lang="en-US" dirty="0">
                <a:solidFill>
                  <a:srgbClr val="0070C0"/>
                </a:solidFill>
              </a:rPr>
              <a:t>		$row = $result-&gt;</a:t>
            </a:r>
            <a:r>
              <a:rPr lang="en-US" dirty="0" err="1">
                <a:solidFill>
                  <a:srgbClr val="0070C0"/>
                </a:solidFill>
              </a:rPr>
              <a:t>fetch_array</a:t>
            </a:r>
            <a:r>
              <a:rPr lang="en-US" dirty="0">
                <a:solidFill>
                  <a:srgbClr val="0070C0"/>
                </a:solidFill>
              </a:rPr>
              <a:t>(MYSQLI_NUM);</a:t>
            </a:r>
          </a:p>
          <a:p>
            <a:pPr marL="457200" lvl="1" indent="0">
              <a:buNone/>
            </a:pPr>
            <a:r>
              <a:rPr lang="en-US" dirty="0">
                <a:solidFill>
                  <a:srgbClr val="0070C0"/>
                </a:solidFill>
              </a:rPr>
              <a:t>		echo "&lt;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for ($k = 0 ; $k &lt; 4 ; ++$k) echo "&lt;td&gt;$row[$k]&lt;/td&gt;";</a:t>
            </a:r>
          </a:p>
          <a:p>
            <a:pPr marL="457200" lvl="1" indent="0">
              <a:buNone/>
            </a:pPr>
            <a:r>
              <a:rPr lang="en-US" dirty="0">
                <a:solidFill>
                  <a:srgbClr val="0070C0"/>
                </a:solidFill>
              </a:rPr>
              <a:t>		echo "&lt;/</a:t>
            </a:r>
            <a:r>
              <a:rPr lang="en-US" dirty="0" err="1">
                <a:solidFill>
                  <a:srgbClr val="0070C0"/>
                </a:solidFill>
              </a:rPr>
              <a:t>tr</a:t>
            </a:r>
            <a:r>
              <a:rPr lang="en-US" dirty="0">
                <a:solidFill>
                  <a:srgbClr val="0070C0"/>
                </a:solidFill>
              </a:rPr>
              <a:t>&gt;";</a:t>
            </a:r>
          </a:p>
          <a:p>
            <a:pPr marL="457200" lvl="1" indent="0">
              <a:buNone/>
            </a:pPr>
            <a:r>
              <a:rPr lang="en-US" dirty="0">
                <a:solidFill>
                  <a:srgbClr val="0070C0"/>
                </a:solidFill>
              </a:rPr>
              <a:t>	}</a:t>
            </a:r>
          </a:p>
          <a:p>
            <a:pPr marL="457200" lvl="1" indent="0">
              <a:buNone/>
            </a:pPr>
            <a:r>
              <a:rPr lang="en-US" dirty="0">
                <a:solidFill>
                  <a:srgbClr val="0070C0"/>
                </a:solidFill>
              </a:rPr>
              <a:t>	echo "&lt;/table&gt;";</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51064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a:xfrm>
            <a:off x="838200" y="200232"/>
            <a:ext cx="10515600" cy="1325563"/>
          </a:xfrm>
        </p:spPr>
        <p:txBody>
          <a:bodyPr/>
          <a:lstStyle/>
          <a:p>
            <a:r>
              <a:rPr lang="en-US" dirty="0"/>
              <a:t>Retrieving Data</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449704" y="1315935"/>
            <a:ext cx="11182663" cy="5542065"/>
          </a:xfrm>
        </p:spPr>
        <p:txBody>
          <a:bodyPr>
            <a:normAutofit/>
          </a:bodyPr>
          <a:lstStyle/>
          <a:p>
            <a:r>
              <a:rPr lang="en-US" dirty="0"/>
              <a:t>This code simply issues the MySQL query </a:t>
            </a:r>
            <a:r>
              <a:rPr lang="en-US" dirty="0">
                <a:solidFill>
                  <a:srgbClr val="0070C0"/>
                </a:solidFill>
              </a:rPr>
              <a:t>SELECT * FROM </a:t>
            </a:r>
            <a:r>
              <a:rPr lang="en-US" dirty="0"/>
              <a:t>cats and then displays all the rows returned. Its output is as follows:</a:t>
            </a:r>
          </a:p>
          <a:p>
            <a:endParaRPr lang="en-US" dirty="0"/>
          </a:p>
          <a:p>
            <a:pPr marL="457200" lvl="1" indent="0">
              <a:buNone/>
            </a:pPr>
            <a:r>
              <a:rPr lang="en-US" b="1" dirty="0"/>
              <a:t>Id 	Family 		Name 		Age</a:t>
            </a:r>
          </a:p>
          <a:p>
            <a:pPr marL="457200" lvl="1" indent="0">
              <a:buNone/>
            </a:pPr>
            <a:r>
              <a:rPr lang="en-US" dirty="0"/>
              <a:t>1 	Lion 		Leo 		4</a:t>
            </a:r>
          </a:p>
          <a:p>
            <a:pPr marL="457200" lvl="1" indent="0">
              <a:buNone/>
            </a:pPr>
            <a:r>
              <a:rPr lang="en-US" dirty="0"/>
              <a:t>2 	Cougar 	Growler 	2</a:t>
            </a:r>
          </a:p>
          <a:p>
            <a:pPr marL="457200" lvl="1" indent="0">
              <a:buNone/>
            </a:pPr>
            <a:r>
              <a:rPr lang="en-US" dirty="0"/>
              <a:t>3 	Cheetah 	Charly 		3</a:t>
            </a:r>
          </a:p>
          <a:p>
            <a:endParaRPr lang="en-US" dirty="0"/>
          </a:p>
          <a:p>
            <a:endParaRPr lang="en-US" dirty="0"/>
          </a:p>
          <a:p>
            <a:r>
              <a:rPr lang="en-US" dirty="0"/>
              <a:t>Here you can see that the </a:t>
            </a:r>
            <a:r>
              <a:rPr lang="en-US" i="1" dirty="0"/>
              <a:t>id </a:t>
            </a:r>
            <a:r>
              <a:rPr lang="en-US" dirty="0"/>
              <a:t>column has correctly auto-incremented.</a:t>
            </a:r>
            <a:endParaRPr lang="en-US" dirty="0">
              <a:solidFill>
                <a:srgbClr val="0070C0"/>
              </a:solidFill>
            </a:endParaRPr>
          </a:p>
        </p:txBody>
      </p:sp>
    </p:spTree>
    <p:extLst>
      <p:ext uri="{BB962C8B-B14F-4D97-AF65-F5344CB8AC3E}">
        <p14:creationId xmlns:p14="http://schemas.microsoft.com/office/powerpoint/2010/main" val="421197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Updating Data</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92500" lnSpcReduction="20000"/>
          </a:bodyPr>
          <a:lstStyle/>
          <a:p>
            <a:r>
              <a:rPr lang="en-US" dirty="0"/>
              <a:t>Changing data that you have already inserted is also quite simple. </a:t>
            </a:r>
          </a:p>
          <a:p>
            <a:pPr>
              <a:buFont typeface="Courier New" panose="02070309020205020404" pitchFamily="49" charset="0"/>
              <a:buChar char="o"/>
            </a:pPr>
            <a:r>
              <a:rPr lang="en-US" dirty="0"/>
              <a:t>Did you notice the spelling of </a:t>
            </a:r>
            <a:r>
              <a:rPr lang="en-US" i="1" dirty="0"/>
              <a:t>Charly </a:t>
            </a:r>
            <a:r>
              <a:rPr lang="en-US" dirty="0"/>
              <a:t>for the cheetah’s name? My bad! Let’s correct that to </a:t>
            </a:r>
            <a:r>
              <a:rPr lang="en-US" i="1" dirty="0"/>
              <a:t>Charlie.</a:t>
            </a:r>
          </a:p>
          <a:p>
            <a:endParaRPr lang="en-US" i="1" dirty="0">
              <a:solidFill>
                <a:srgbClr val="0070C0"/>
              </a:solidFill>
            </a:endParaRPr>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$query = "</a:t>
            </a:r>
            <a:r>
              <a:rPr lang="en-US" b="1" dirty="0">
                <a:solidFill>
                  <a:srgbClr val="0070C0"/>
                </a:solidFill>
              </a:rPr>
              <a:t>UPDATE cats SET name='Charlie' WHERE name='Charly’</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?&gt;</a:t>
            </a:r>
          </a:p>
        </p:txBody>
      </p:sp>
    </p:spTree>
    <p:extLst>
      <p:ext uri="{BB962C8B-B14F-4D97-AF65-F5344CB8AC3E}">
        <p14:creationId xmlns:p14="http://schemas.microsoft.com/office/powerpoint/2010/main" val="184509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Updating Data</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a:bodyPr>
          <a:lstStyle/>
          <a:p>
            <a:pPr marL="457200" lvl="1" indent="0">
              <a:buNone/>
            </a:pPr>
            <a:r>
              <a:rPr lang="en-US" b="1" dirty="0"/>
              <a:t>Id 	Family 		Name 		Age</a:t>
            </a:r>
          </a:p>
          <a:p>
            <a:pPr marL="457200" lvl="1" indent="0">
              <a:buNone/>
            </a:pPr>
            <a:r>
              <a:rPr lang="en-US" dirty="0"/>
              <a:t>1 	Lion 		Leo 		4</a:t>
            </a:r>
          </a:p>
          <a:p>
            <a:pPr marL="457200" lvl="1" indent="0">
              <a:buNone/>
            </a:pPr>
            <a:r>
              <a:rPr lang="en-US" dirty="0"/>
              <a:t>2 	Cougar 	Growler 	2</a:t>
            </a:r>
          </a:p>
          <a:p>
            <a:pPr marL="457200" lvl="1" indent="0">
              <a:buNone/>
            </a:pPr>
            <a:r>
              <a:rPr lang="en-US" dirty="0"/>
              <a:t>3 	Cheetah 	Charlie 	3</a:t>
            </a:r>
            <a:endParaRPr lang="en-US" dirty="0">
              <a:solidFill>
                <a:srgbClr val="0070C0"/>
              </a:solidFill>
            </a:endParaRPr>
          </a:p>
        </p:txBody>
      </p:sp>
    </p:spTree>
    <p:extLst>
      <p:ext uri="{BB962C8B-B14F-4D97-AF65-F5344CB8AC3E}">
        <p14:creationId xmlns:p14="http://schemas.microsoft.com/office/powerpoint/2010/main" val="190371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50AC-EEA6-4273-BDE4-608FD8001768}"/>
              </a:ext>
            </a:extLst>
          </p:cNvPr>
          <p:cNvSpPr>
            <a:spLocks noGrp="1"/>
          </p:cNvSpPr>
          <p:nvPr>
            <p:ph type="title"/>
          </p:nvPr>
        </p:nvSpPr>
        <p:spPr/>
        <p:txBody>
          <a:bodyPr/>
          <a:lstStyle/>
          <a:p>
            <a:r>
              <a:rPr lang="en-US" dirty="0"/>
              <a:t>Deleting Data</a:t>
            </a:r>
          </a:p>
        </p:txBody>
      </p:sp>
      <p:sp>
        <p:nvSpPr>
          <p:cNvPr id="3" name="Content Placeholder 2">
            <a:extLst>
              <a:ext uri="{FF2B5EF4-FFF2-40B4-BE49-F238E27FC236}">
                <a16:creationId xmlns:a16="http://schemas.microsoft.com/office/drawing/2014/main" id="{0557F1CD-EA07-4F76-A2E3-8715A785D996}"/>
              </a:ext>
            </a:extLst>
          </p:cNvPr>
          <p:cNvSpPr>
            <a:spLocks noGrp="1"/>
          </p:cNvSpPr>
          <p:nvPr>
            <p:ph idx="1"/>
          </p:nvPr>
        </p:nvSpPr>
        <p:spPr>
          <a:xfrm>
            <a:off x="838200" y="1825624"/>
            <a:ext cx="10515600" cy="4770047"/>
          </a:xfrm>
        </p:spPr>
        <p:txBody>
          <a:bodyPr>
            <a:normAutofit fontScale="92500" lnSpcReduction="10000"/>
          </a:bodyPr>
          <a:lstStyle/>
          <a:p>
            <a:r>
              <a:rPr lang="en-US" dirty="0"/>
              <a:t>Growler the cougar has been transferred to another zoo, so it’s time to remove him from the database</a:t>
            </a:r>
          </a:p>
          <a:p>
            <a:endParaRPr lang="en-US" dirty="0"/>
          </a:p>
          <a:p>
            <a:pPr marL="457200" lvl="1" indent="0">
              <a:buNone/>
            </a:pPr>
            <a:r>
              <a:rPr lang="en-US" dirty="0">
                <a:solidFill>
                  <a:srgbClr val="0070C0"/>
                </a:solidFill>
              </a:rPr>
              <a:t>&lt;?</a:t>
            </a:r>
            <a:r>
              <a:rPr lang="en-US" dirty="0" err="1">
                <a:solidFill>
                  <a:srgbClr val="0070C0"/>
                </a:solidFill>
              </a:rPr>
              <a:t>php</a:t>
            </a:r>
            <a:endParaRPr lang="en-US" dirty="0">
              <a:solidFill>
                <a:srgbClr val="0070C0"/>
              </a:solidFill>
            </a:endParaRPr>
          </a:p>
          <a:p>
            <a:pPr marL="457200" lvl="1" indent="0">
              <a:buNone/>
            </a:pPr>
            <a:r>
              <a:rPr lang="en-US" dirty="0">
                <a:solidFill>
                  <a:srgbClr val="0070C0"/>
                </a:solidFill>
              </a:rPr>
              <a:t>	</a:t>
            </a:r>
            <a:r>
              <a:rPr lang="en-US" dirty="0" err="1">
                <a:solidFill>
                  <a:srgbClr val="0070C0"/>
                </a:solidFill>
              </a:rPr>
              <a:t>require_once</a:t>
            </a:r>
            <a:r>
              <a:rPr lang="en-US" dirty="0">
                <a:solidFill>
                  <a:srgbClr val="0070C0"/>
                </a:solidFill>
              </a:rPr>
              <a:t> '</a:t>
            </a:r>
            <a:r>
              <a:rPr lang="en-US" dirty="0" err="1">
                <a:solidFill>
                  <a:srgbClr val="0070C0"/>
                </a:solidFill>
              </a:rPr>
              <a:t>login.php</a:t>
            </a:r>
            <a:r>
              <a:rPr lang="en-US" dirty="0">
                <a:solidFill>
                  <a:srgbClr val="0070C0"/>
                </a:solidFill>
              </a:rPr>
              <a:t>’;</a:t>
            </a:r>
          </a:p>
          <a:p>
            <a:pPr marL="457200" lvl="1" indent="0">
              <a:buNone/>
            </a:pPr>
            <a:r>
              <a:rPr lang="en-US" dirty="0">
                <a:solidFill>
                  <a:srgbClr val="0070C0"/>
                </a:solidFill>
              </a:rPr>
              <a:t>	$conn = new </a:t>
            </a:r>
            <a:r>
              <a:rPr lang="en-US" dirty="0" err="1">
                <a:solidFill>
                  <a:srgbClr val="0070C0"/>
                </a:solidFill>
              </a:rPr>
              <a:t>mysqli</a:t>
            </a:r>
            <a:r>
              <a:rPr lang="en-US" dirty="0">
                <a:solidFill>
                  <a:srgbClr val="0070C0"/>
                </a:solidFill>
              </a:rPr>
              <a:t>($</a:t>
            </a:r>
            <a:r>
              <a:rPr lang="en-US" dirty="0" err="1">
                <a:solidFill>
                  <a:srgbClr val="0070C0"/>
                </a:solidFill>
              </a:rPr>
              <a:t>hn</a:t>
            </a:r>
            <a:r>
              <a:rPr lang="en-US" dirty="0">
                <a:solidFill>
                  <a:srgbClr val="0070C0"/>
                </a:solidFill>
              </a:rPr>
              <a:t>, $un, $pw, $</a:t>
            </a:r>
            <a:r>
              <a:rPr lang="en-US" dirty="0" err="1">
                <a:solidFill>
                  <a:srgbClr val="0070C0"/>
                </a:solidFill>
              </a:rPr>
              <a:t>db</a:t>
            </a:r>
            <a:r>
              <a:rPr lang="en-US" dirty="0">
                <a:solidFill>
                  <a:srgbClr val="0070C0"/>
                </a:solidFill>
              </a:rPr>
              <a:t>);</a:t>
            </a:r>
          </a:p>
          <a:p>
            <a:pPr marL="457200" lvl="1" indent="0">
              <a:buNone/>
            </a:pPr>
            <a:r>
              <a:rPr lang="en-US" dirty="0">
                <a:solidFill>
                  <a:srgbClr val="0070C0"/>
                </a:solidFill>
              </a:rPr>
              <a:t>	if ($conn-&gt;</a:t>
            </a:r>
            <a:r>
              <a:rPr lang="en-US" dirty="0" err="1">
                <a:solidFill>
                  <a:srgbClr val="0070C0"/>
                </a:solidFill>
              </a:rPr>
              <a:t>connect_error</a:t>
            </a:r>
            <a:r>
              <a:rPr lang="en-US" dirty="0">
                <a:solidFill>
                  <a:srgbClr val="0070C0"/>
                </a:solidFill>
              </a:rPr>
              <a:t>) die($conn-&gt;</a:t>
            </a:r>
            <a:r>
              <a:rPr lang="en-US" dirty="0" err="1">
                <a:solidFill>
                  <a:srgbClr val="0070C0"/>
                </a:solidFill>
              </a:rPr>
              <a:t>connect_error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$query = "</a:t>
            </a:r>
            <a:r>
              <a:rPr lang="en-US" b="1" dirty="0">
                <a:solidFill>
                  <a:srgbClr val="0070C0"/>
                </a:solidFill>
              </a:rPr>
              <a:t>DELETE FROM cats WHERE name='Growler’</a:t>
            </a:r>
            <a:r>
              <a:rPr lang="en-US" dirty="0">
                <a:solidFill>
                  <a:srgbClr val="0070C0"/>
                </a:solidFill>
              </a:rPr>
              <a:t>”;</a:t>
            </a:r>
          </a:p>
          <a:p>
            <a:pPr marL="457200" lvl="1" indent="0">
              <a:buNone/>
            </a:pPr>
            <a:endParaRPr lang="en-US" dirty="0">
              <a:solidFill>
                <a:srgbClr val="0070C0"/>
              </a:solidFill>
            </a:endParaRPr>
          </a:p>
          <a:p>
            <a:pPr marL="457200" lvl="1" indent="0">
              <a:buNone/>
            </a:pPr>
            <a:r>
              <a:rPr lang="en-US" dirty="0">
                <a:solidFill>
                  <a:srgbClr val="0070C0"/>
                </a:solidFill>
              </a:rPr>
              <a:t>	$result = $conn-&gt;query($query);</a:t>
            </a:r>
          </a:p>
          <a:p>
            <a:pPr marL="457200" lvl="1" indent="0">
              <a:buNone/>
            </a:pPr>
            <a:r>
              <a:rPr lang="en-US" dirty="0">
                <a:solidFill>
                  <a:srgbClr val="0070C0"/>
                </a:solidFill>
              </a:rPr>
              <a:t>	if (!$result) die ("Database access failed: " . $conn-&gt;error);</a:t>
            </a:r>
          </a:p>
          <a:p>
            <a:pPr marL="457200" lvl="1" indent="0">
              <a:buNone/>
            </a:pPr>
            <a:r>
              <a:rPr lang="en-US" dirty="0">
                <a:solidFill>
                  <a:srgbClr val="0070C0"/>
                </a:solidFill>
              </a:rPr>
              <a:t>?&gt;</a:t>
            </a:r>
          </a:p>
          <a:p>
            <a:endParaRPr lang="en-US" dirty="0"/>
          </a:p>
        </p:txBody>
      </p:sp>
    </p:spTree>
    <p:extLst>
      <p:ext uri="{BB962C8B-B14F-4D97-AF65-F5344CB8AC3E}">
        <p14:creationId xmlns:p14="http://schemas.microsoft.com/office/powerpoint/2010/main" val="2904677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18102</TotalTime>
  <Words>2134</Words>
  <Application>Microsoft Office PowerPoint</Application>
  <PresentationFormat>Widescreen</PresentationFormat>
  <Paragraphs>400</Paragraphs>
  <Slides>34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Courier New</vt:lpstr>
      <vt:lpstr>Wingdings</vt:lpstr>
      <vt:lpstr>Office Theme</vt:lpstr>
      <vt:lpstr>Dropping a Table</vt:lpstr>
      <vt:lpstr>Adding Data</vt:lpstr>
      <vt:lpstr>Adding Data</vt:lpstr>
      <vt:lpstr>Retrieving Data</vt:lpstr>
      <vt:lpstr>Retrieving Data</vt:lpstr>
      <vt:lpstr>Retrieving Data</vt:lpstr>
      <vt:lpstr>Updating Data</vt:lpstr>
      <vt:lpstr>Updating Data</vt:lpstr>
      <vt:lpstr>Deleting Data</vt:lpstr>
      <vt:lpstr>Using AUTO_INCREMENT</vt:lpstr>
      <vt:lpstr>Using AUTO_INCREMENT</vt:lpstr>
      <vt:lpstr>Using AUTO_INCREMENT</vt:lpstr>
      <vt:lpstr>Using insert IDs</vt:lpstr>
      <vt:lpstr>Using locks</vt:lpstr>
      <vt:lpstr>Performing Additional Queries</vt:lpstr>
      <vt:lpstr>Performing Additional Queries</vt:lpstr>
      <vt:lpstr>PowerPoint Presentation</vt:lpstr>
      <vt:lpstr>Performing Additional Queries</vt:lpstr>
      <vt:lpstr>Preventing Hacking Attempts</vt:lpstr>
      <vt:lpstr>Preventing Hacking Attempts</vt:lpstr>
      <vt:lpstr>Preventing Hacking Attempts</vt:lpstr>
      <vt:lpstr>Preventing Hacking Attempts</vt:lpstr>
      <vt:lpstr>Preventing Hacking Attempts</vt:lpstr>
      <vt:lpstr>Preventing Hacking Attempts</vt:lpstr>
      <vt:lpstr>Preventing Hacking Attempts</vt:lpstr>
      <vt:lpstr>Preventing Hacking Attempts</vt:lpstr>
      <vt:lpstr>Preventing Hacking Attempts</vt:lpstr>
      <vt:lpstr>Using Placeholders</vt:lpstr>
      <vt:lpstr>Using Placeholders</vt:lpstr>
      <vt:lpstr>Using Placeholders</vt:lpstr>
      <vt:lpstr>Using Placeholders</vt:lpstr>
      <vt:lpstr>Using Placeholders</vt:lpstr>
      <vt:lpstr>Using Placeholders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Fabio Di Troia</dc:creator>
  <cp:lastModifiedBy>Fabio Di Troia</cp:lastModifiedBy>
  <cp:revision>1</cp:revision>
  <dcterms:created xsi:type="dcterms:W3CDTF">2017-09-23T16:21:49Z</dcterms:created>
  <dcterms:modified xsi:type="dcterms:W3CDTF">2017-10-31T21:54:56Z</dcterms:modified>
</cp:coreProperties>
</file>