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73" autoAdjust="0"/>
  </p:normalViewPr>
  <p:slideViewPr>
    <p:cSldViewPr snapToGrid="0">
      <p:cViewPr varScale="1">
        <p:scale>
          <a:sx n="64" d="100"/>
          <a:sy n="64"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8/27/2017</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8</a:t>
            </a:fld>
            <a:endParaRPr lang="en-US"/>
          </a:p>
        </p:txBody>
      </p:sp>
    </p:spTree>
    <p:extLst>
      <p:ext uri="{BB962C8B-B14F-4D97-AF65-F5344CB8AC3E}">
        <p14:creationId xmlns:p14="http://schemas.microsoft.com/office/powerpoint/2010/main" val="329804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252065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97651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335723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158679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415274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861D6-9811-4936-ADBA-5A6D7D3F3809}" type="datetime1">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577E8-48F6-4FDF-8B81-553CD7C239F8}" type="datetime1">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B4C954-4AD3-4C5F-B15B-1503B4D7C742}" type="datetime1">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449B84-A52C-48F5-8437-81BF164D4414}" type="datetime1">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DAF2F-A652-40C1-97DB-809310E07F95}" type="datetime1">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5D7B14-ADBE-471B-9B4F-0F54DE9ED6B0}" type="datetime1">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FE1EF4-7283-402E-889F-2400E3767E0E}" type="datetime1">
              <a:rPr lang="en-US" smtClean="0"/>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37F845-17CB-42E4-ACA5-841AD907C6AF}" type="datetime1">
              <a:rPr lang="en-US" smtClean="0"/>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FE31F-82A0-4CC7-9E7A-C84C3AA9B8E8}" type="datetime1">
              <a:rPr lang="en-US" smtClean="0"/>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C04576-26B3-4400-8081-FD14BAA2FC86}" type="datetime1">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A3AA56-FB7E-4F74-ABA0-2146371A21AF}" type="datetime1">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83503-6E71-45F0-A3FE-12F652DFE0A6}" type="datetime1">
              <a:rPr lang="en-US" smtClean="0"/>
              <a:t>8/27/2017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Request/Response Procedure</a:t>
            </a:r>
          </a:p>
        </p:txBody>
      </p:sp>
      <p:sp>
        <p:nvSpPr>
          <p:cNvPr id="3" name="Content Placeholder 2"/>
          <p:cNvSpPr>
            <a:spLocks noGrp="1"/>
          </p:cNvSpPr>
          <p:nvPr>
            <p:ph idx="1"/>
          </p:nvPr>
        </p:nvSpPr>
        <p:spPr/>
        <p:txBody>
          <a:bodyPr/>
          <a:lstStyle/>
          <a:p>
            <a:r>
              <a:rPr lang="en-US" dirty="0"/>
              <a:t>Every machine attached to the Internet has an </a:t>
            </a:r>
            <a:r>
              <a:rPr lang="en-US" b="1" dirty="0"/>
              <a:t>IP address</a:t>
            </a:r>
            <a:r>
              <a:rPr lang="en-US" dirty="0"/>
              <a:t>—your computer included. </a:t>
            </a:r>
          </a:p>
          <a:p>
            <a:pPr>
              <a:buFont typeface="Courier New" panose="02070309020205020404" pitchFamily="49" charset="0"/>
              <a:buChar char="o"/>
            </a:pPr>
            <a:r>
              <a:rPr lang="en-US" dirty="0"/>
              <a:t>But we generally access web servers by name, such as </a:t>
            </a:r>
            <a:r>
              <a:rPr lang="en-US" i="1" dirty="0"/>
              <a:t>google.com</a:t>
            </a:r>
            <a:r>
              <a:rPr lang="en-US" dirty="0"/>
              <a:t>. </a:t>
            </a:r>
          </a:p>
          <a:p>
            <a:endParaRPr lang="en-US" dirty="0"/>
          </a:p>
          <a:p>
            <a:r>
              <a:rPr lang="en-US" dirty="0"/>
              <a:t>As you probably know, the browser consults an additional Internet service called the </a:t>
            </a:r>
            <a:r>
              <a:rPr lang="en-US" b="1" dirty="0">
                <a:solidFill>
                  <a:srgbClr val="C00000"/>
                </a:solidFill>
              </a:rPr>
              <a:t>Domain Name Service (DNS) </a:t>
            </a:r>
            <a:r>
              <a:rPr lang="en-US" dirty="0"/>
              <a:t>to find its associated IP address and then uses it to communicate with the computer.</a:t>
            </a:r>
          </a:p>
        </p:txBody>
      </p:sp>
      <p:sp>
        <p:nvSpPr>
          <p:cNvPr id="4" name="Slide Number Placeholder 3">
            <a:extLst>
              <a:ext uri="{FF2B5EF4-FFF2-40B4-BE49-F238E27FC236}">
                <a16:creationId xmlns:a16="http://schemas.microsoft.com/office/drawing/2014/main" id="{E087F62F-7E59-4D13-B902-3CDC2BBDC2B8}"/>
              </a:ext>
            </a:extLst>
          </p:cNvPr>
          <p:cNvSpPr>
            <a:spLocks noGrp="1"/>
          </p:cNvSpPr>
          <p:nvPr>
            <p:ph type="sldNum" sz="quarter" idx="12"/>
          </p:nvPr>
        </p:nvSpPr>
        <p:spPr/>
        <p:txBody>
          <a:bodyPr/>
          <a:lstStyle/>
          <a:p>
            <a:fld id="{EA5CF024-83BA-487E-832F-B0F483B2153A}" type="slidenum">
              <a:rPr lang="en-US" smtClean="0"/>
              <a:t>1</a:t>
            </a:fld>
            <a:endParaRPr lang="en-US"/>
          </a:p>
        </p:txBody>
      </p:sp>
    </p:spTree>
    <p:extLst>
      <p:ext uri="{BB962C8B-B14F-4D97-AF65-F5344CB8AC3E}">
        <p14:creationId xmlns:p14="http://schemas.microsoft.com/office/powerpoint/2010/main" val="346573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normAutofit/>
          </a:bodyPr>
          <a:lstStyle/>
          <a:p>
            <a:r>
              <a:rPr lang="en-US" dirty="0"/>
              <a:t>It’s equally easy to look up data. </a:t>
            </a:r>
          </a:p>
          <a:p>
            <a:pPr lvl="1">
              <a:buFont typeface="Courier New" panose="02070309020205020404" pitchFamily="49" charset="0"/>
              <a:buChar char="o"/>
            </a:pPr>
            <a:r>
              <a:rPr lang="en-US" dirty="0"/>
              <a:t>Let’s assume that you have an email address for a user and need to look up that person’s name. </a:t>
            </a:r>
          </a:p>
          <a:p>
            <a:pPr lvl="1">
              <a:buFont typeface="Courier New" panose="02070309020205020404" pitchFamily="49" charset="0"/>
              <a:buChar char="o"/>
            </a:pPr>
            <a:r>
              <a:rPr lang="en-US" dirty="0"/>
              <a:t>To do this, you could issue a MySQL query such as the following:</a:t>
            </a:r>
          </a:p>
          <a:p>
            <a:pPr lvl="1">
              <a:buFont typeface="Courier New" panose="02070309020205020404" pitchFamily="49" charset="0"/>
              <a:buChar char="o"/>
            </a:pPr>
            <a:endParaRPr lang="en-US" dirty="0"/>
          </a:p>
          <a:p>
            <a:pPr marL="914400" lvl="2" indent="0">
              <a:buNone/>
            </a:pPr>
            <a:r>
              <a:rPr lang="en-US" b="1" dirty="0"/>
              <a:t>SELECT </a:t>
            </a:r>
            <a:r>
              <a:rPr lang="en-US" b="1" dirty="0" err="1"/>
              <a:t>surname,firstname</a:t>
            </a:r>
            <a:r>
              <a:rPr lang="en-US" b="1" dirty="0"/>
              <a:t> FROM users WHERE email='jsmith@mysite.com’;</a:t>
            </a:r>
          </a:p>
          <a:p>
            <a:endParaRPr lang="en-US" dirty="0"/>
          </a:p>
          <a:p>
            <a:r>
              <a:rPr lang="en-US" dirty="0"/>
              <a:t>MySQL will then return Smith, John and any other pairs of names that may be associated with that email address in the database.</a:t>
            </a:r>
            <a:endParaRPr lang="en-GB" dirty="0"/>
          </a:p>
        </p:txBody>
      </p:sp>
      <p:sp>
        <p:nvSpPr>
          <p:cNvPr id="4" name="Slide Number Placeholder 3">
            <a:extLst>
              <a:ext uri="{FF2B5EF4-FFF2-40B4-BE49-F238E27FC236}">
                <a16:creationId xmlns:a16="http://schemas.microsoft.com/office/drawing/2014/main" id="{5B4914A5-B9BA-4F5A-9AE1-5E3BC76E6210}"/>
              </a:ext>
            </a:extLst>
          </p:cNvPr>
          <p:cNvSpPr>
            <a:spLocks noGrp="1"/>
          </p:cNvSpPr>
          <p:nvPr>
            <p:ph type="sldNum" sz="quarter" idx="12"/>
          </p:nvPr>
        </p:nvSpPr>
        <p:spPr/>
        <p:txBody>
          <a:bodyPr/>
          <a:lstStyle/>
          <a:p>
            <a:fld id="{EA5CF024-83BA-487E-832F-B0F483B2153A}" type="slidenum">
              <a:rPr lang="en-US" smtClean="0"/>
              <a:t>10</a:t>
            </a:fld>
            <a:endParaRPr lang="en-US"/>
          </a:p>
        </p:txBody>
      </p:sp>
    </p:spTree>
    <p:extLst>
      <p:ext uri="{BB962C8B-B14F-4D97-AF65-F5344CB8AC3E}">
        <p14:creationId xmlns:p14="http://schemas.microsoft.com/office/powerpoint/2010/main" val="59300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to MySQL</a:t>
            </a:r>
          </a:p>
        </p:txBody>
      </p:sp>
      <p:sp>
        <p:nvSpPr>
          <p:cNvPr id="3" name="Content Placeholder 2"/>
          <p:cNvSpPr>
            <a:spLocks noGrp="1"/>
          </p:cNvSpPr>
          <p:nvPr>
            <p:ph idx="1"/>
          </p:nvPr>
        </p:nvSpPr>
        <p:spPr/>
        <p:txBody>
          <a:bodyPr>
            <a:normAutofit/>
          </a:bodyPr>
          <a:lstStyle/>
          <a:p>
            <a:r>
              <a:rPr lang="en-US" dirty="0"/>
              <a:t>Using PHP, you can make these calls (and much more) directly to MySQL without having to run the MySQL program yourself or use its command-line interface. </a:t>
            </a:r>
          </a:p>
          <a:p>
            <a:pPr lvl="1">
              <a:buFont typeface="Courier New" panose="02070309020205020404" pitchFamily="49" charset="0"/>
              <a:buChar char="o"/>
            </a:pPr>
            <a:r>
              <a:rPr lang="en-US" dirty="0"/>
              <a:t>This means </a:t>
            </a:r>
            <a:r>
              <a:rPr lang="en-US" u="sng" dirty="0"/>
              <a:t>you can save the results in arrays for processing and perform multiple lookups</a:t>
            </a:r>
            <a:r>
              <a:rPr lang="en-US" dirty="0"/>
              <a:t>, each dependent on the results returned from earlier ones, to drill down to the item of data you need.</a:t>
            </a:r>
          </a:p>
          <a:p>
            <a:endParaRPr lang="en-US" dirty="0"/>
          </a:p>
          <a:p>
            <a:pPr lvl="1"/>
            <a:r>
              <a:rPr lang="en-US" dirty="0"/>
              <a:t>For even more power, as you’ll see later, there are additional functions built right into MySQL that you can call up for common operations and extra speed.</a:t>
            </a:r>
            <a:endParaRPr lang="en-GB" dirty="0"/>
          </a:p>
        </p:txBody>
      </p:sp>
      <p:sp>
        <p:nvSpPr>
          <p:cNvPr id="4" name="Slide Number Placeholder 3">
            <a:extLst>
              <a:ext uri="{FF2B5EF4-FFF2-40B4-BE49-F238E27FC236}">
                <a16:creationId xmlns:a16="http://schemas.microsoft.com/office/drawing/2014/main" id="{51A26F4F-A9D8-4AC2-969B-4C3B962B74A7}"/>
              </a:ext>
            </a:extLst>
          </p:cNvPr>
          <p:cNvSpPr>
            <a:spLocks noGrp="1"/>
          </p:cNvSpPr>
          <p:nvPr>
            <p:ph type="sldNum" sz="quarter" idx="12"/>
          </p:nvPr>
        </p:nvSpPr>
        <p:spPr/>
        <p:txBody>
          <a:bodyPr/>
          <a:lstStyle/>
          <a:p>
            <a:fld id="{EA5CF024-83BA-487E-832F-B0F483B2153A}" type="slidenum">
              <a:rPr lang="en-US" smtClean="0"/>
              <a:t>11</a:t>
            </a:fld>
            <a:endParaRPr lang="en-US"/>
          </a:p>
        </p:txBody>
      </p:sp>
    </p:spTree>
    <p:extLst>
      <p:ext uri="{BB962C8B-B14F-4D97-AF65-F5344CB8AC3E}">
        <p14:creationId xmlns:p14="http://schemas.microsoft.com/office/powerpoint/2010/main" val="313310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normAutofit/>
          </a:bodyPr>
          <a:lstStyle/>
          <a:p>
            <a:r>
              <a:rPr lang="en-US" dirty="0"/>
              <a:t>Combined with CSS, JavaScript is the power behind dynamic web pages that </a:t>
            </a:r>
            <a:r>
              <a:rPr lang="en-US" u="sng" dirty="0"/>
              <a:t>change in front of your eyes </a:t>
            </a:r>
            <a:r>
              <a:rPr lang="en-US" dirty="0"/>
              <a:t>rather than when a new page is returned by the server.</a:t>
            </a:r>
          </a:p>
          <a:p>
            <a:endParaRPr lang="en-US" dirty="0"/>
          </a:p>
          <a:p>
            <a:r>
              <a:rPr lang="en-US" dirty="0"/>
              <a:t>However, JavaScript can also be </a:t>
            </a:r>
            <a:r>
              <a:rPr lang="en-US" u="sng" dirty="0"/>
              <a:t>tricky to use</a:t>
            </a:r>
            <a:r>
              <a:rPr lang="en-US" dirty="0"/>
              <a:t>, due to some major differences in the ways different browser designers have chosen to implement it. </a:t>
            </a:r>
          </a:p>
          <a:p>
            <a:pPr lvl="1">
              <a:buFont typeface="Courier New" panose="02070309020205020404" pitchFamily="49" charset="0"/>
              <a:buChar char="o"/>
            </a:pPr>
            <a:r>
              <a:rPr lang="en-US" dirty="0"/>
              <a:t>This mainly came about when some manufacturers tried to put additional functionality into their browsers at the expense of compatibility with their rivals.</a:t>
            </a:r>
            <a:endParaRPr lang="en-GB" dirty="0"/>
          </a:p>
        </p:txBody>
      </p:sp>
      <p:sp>
        <p:nvSpPr>
          <p:cNvPr id="4" name="Slide Number Placeholder 3">
            <a:extLst>
              <a:ext uri="{FF2B5EF4-FFF2-40B4-BE49-F238E27FC236}">
                <a16:creationId xmlns:a16="http://schemas.microsoft.com/office/drawing/2014/main" id="{DA914172-1968-49F5-95D6-C0AB95B636B0}"/>
              </a:ext>
            </a:extLst>
          </p:cNvPr>
          <p:cNvSpPr>
            <a:spLocks noGrp="1"/>
          </p:cNvSpPr>
          <p:nvPr>
            <p:ph type="sldNum" sz="quarter" idx="12"/>
          </p:nvPr>
        </p:nvSpPr>
        <p:spPr/>
        <p:txBody>
          <a:bodyPr/>
          <a:lstStyle/>
          <a:p>
            <a:fld id="{EA5CF024-83BA-487E-832F-B0F483B2153A}" type="slidenum">
              <a:rPr lang="en-US" smtClean="0"/>
              <a:t>12</a:t>
            </a:fld>
            <a:endParaRPr lang="en-US"/>
          </a:p>
        </p:txBody>
      </p:sp>
    </p:spTree>
    <p:extLst>
      <p:ext uri="{BB962C8B-B14F-4D97-AF65-F5344CB8AC3E}">
        <p14:creationId xmlns:p14="http://schemas.microsoft.com/office/powerpoint/2010/main" val="289849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normAutofit/>
          </a:bodyPr>
          <a:lstStyle/>
          <a:p>
            <a:r>
              <a:rPr lang="en-US" dirty="0"/>
              <a:t>Thankfully, the developers have mostly now come to their senses and have realized the need for full compatibility with one another, so they don’t have to write </a:t>
            </a:r>
            <a:r>
              <a:rPr lang="en-US" dirty="0" err="1"/>
              <a:t>multiexception</a:t>
            </a:r>
            <a:r>
              <a:rPr lang="en-US" dirty="0"/>
              <a:t> code. </a:t>
            </a:r>
          </a:p>
          <a:p>
            <a:endParaRPr lang="en-US" dirty="0"/>
          </a:p>
          <a:p>
            <a:r>
              <a:rPr lang="en-US" dirty="0"/>
              <a:t>But there remain millions of legacy browsers that will be in use for a good many years to come…</a:t>
            </a:r>
            <a:endParaRPr lang="en-GB" dirty="0"/>
          </a:p>
        </p:txBody>
      </p:sp>
      <p:sp>
        <p:nvSpPr>
          <p:cNvPr id="4" name="Slide Number Placeholder 3">
            <a:extLst>
              <a:ext uri="{FF2B5EF4-FFF2-40B4-BE49-F238E27FC236}">
                <a16:creationId xmlns:a16="http://schemas.microsoft.com/office/drawing/2014/main" id="{A9047166-277A-4625-88A5-620875A503FC}"/>
              </a:ext>
            </a:extLst>
          </p:cNvPr>
          <p:cNvSpPr>
            <a:spLocks noGrp="1"/>
          </p:cNvSpPr>
          <p:nvPr>
            <p:ph type="sldNum" sz="quarter" idx="12"/>
          </p:nvPr>
        </p:nvSpPr>
        <p:spPr/>
        <p:txBody>
          <a:bodyPr/>
          <a:lstStyle/>
          <a:p>
            <a:fld id="{EA5CF024-83BA-487E-832F-B0F483B2153A}" type="slidenum">
              <a:rPr lang="en-US" smtClean="0"/>
              <a:t>13</a:t>
            </a:fld>
            <a:endParaRPr lang="en-US"/>
          </a:p>
        </p:txBody>
      </p:sp>
    </p:spTree>
    <p:extLst>
      <p:ext uri="{BB962C8B-B14F-4D97-AF65-F5344CB8AC3E}">
        <p14:creationId xmlns:p14="http://schemas.microsoft.com/office/powerpoint/2010/main" val="6884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normAutofit lnSpcReduction="10000"/>
          </a:bodyPr>
          <a:lstStyle/>
          <a:p>
            <a:r>
              <a:rPr lang="en-US" dirty="0"/>
              <a:t>For now, let’s take a look at how to use basic JavaScript, accepted by all browsers:</a:t>
            </a:r>
          </a:p>
          <a:p>
            <a:endParaRPr lang="en-US" dirty="0"/>
          </a:p>
          <a:p>
            <a:pPr marL="457200" lvl="1" indent="0">
              <a:buNone/>
            </a:pPr>
            <a:r>
              <a:rPr lang="en-US" dirty="0"/>
              <a:t>&lt;script type="text/</a:t>
            </a:r>
            <a:r>
              <a:rPr lang="en-US" dirty="0" err="1"/>
              <a:t>javascript</a:t>
            </a:r>
            <a:r>
              <a:rPr lang="en-US" dirty="0"/>
              <a:t>"&gt;</a:t>
            </a:r>
          </a:p>
          <a:p>
            <a:pPr marL="457200" lvl="1" indent="0">
              <a:buNone/>
            </a:pPr>
            <a:r>
              <a:rPr lang="en-US" dirty="0"/>
              <a:t>    </a:t>
            </a:r>
            <a:r>
              <a:rPr lang="en-US" dirty="0" err="1"/>
              <a:t>document.write</a:t>
            </a:r>
            <a:r>
              <a:rPr lang="en-US" dirty="0"/>
              <a:t>("Today is " + Date() );</a:t>
            </a:r>
          </a:p>
          <a:p>
            <a:pPr marL="457200" lvl="1" indent="0">
              <a:buNone/>
            </a:pPr>
            <a:r>
              <a:rPr lang="en-US" dirty="0"/>
              <a:t>&lt;/script&gt;</a:t>
            </a:r>
          </a:p>
          <a:p>
            <a:endParaRPr lang="en-GB" dirty="0"/>
          </a:p>
          <a:p>
            <a:endParaRPr lang="en-GB" dirty="0"/>
          </a:p>
          <a:p>
            <a:endParaRPr lang="en-US" dirty="0"/>
          </a:p>
          <a:p>
            <a:pPr marL="0" indent="0">
              <a:buNone/>
            </a:pPr>
            <a:r>
              <a:rPr lang="en-US" dirty="0"/>
              <a:t>Today is Sun Jan 01 2017 01:23:45</a:t>
            </a:r>
            <a:endParaRPr lang="en-GB" dirty="0"/>
          </a:p>
        </p:txBody>
      </p:sp>
      <p:sp>
        <p:nvSpPr>
          <p:cNvPr id="4" name="Rectangle 3"/>
          <p:cNvSpPr/>
          <p:nvPr/>
        </p:nvSpPr>
        <p:spPr>
          <a:xfrm>
            <a:off x="7074715" y="2673397"/>
            <a:ext cx="4887985" cy="1754326"/>
          </a:xfrm>
          <a:prstGeom prst="rect">
            <a:avLst/>
          </a:prstGeom>
        </p:spPr>
        <p:txBody>
          <a:bodyPr wrap="square">
            <a:spAutoFit/>
          </a:bodyPr>
          <a:lstStyle/>
          <a:p>
            <a:pPr marL="285750" indent="-285750">
              <a:buFont typeface="Arial" panose="020B0604020202020204" pitchFamily="34" charset="0"/>
              <a:buChar char="•"/>
            </a:pPr>
            <a:r>
              <a:rPr lang="en-US" dirty="0"/>
              <a:t>This code snippet tells the web browser to interpret everything within the script tags as JavaScript</a:t>
            </a:r>
          </a:p>
          <a:p>
            <a:pPr marL="285750" indent="-285750">
              <a:buFont typeface="Courier New" panose="02070309020205020404" pitchFamily="49" charset="0"/>
              <a:buChar char="o"/>
            </a:pPr>
            <a:r>
              <a:rPr lang="en-US" dirty="0"/>
              <a:t>The browser then does by writing the text Today is to the current document, along with the date, by using the JavaScript function Date. </a:t>
            </a:r>
          </a:p>
        </p:txBody>
      </p:sp>
      <p:sp>
        <p:nvSpPr>
          <p:cNvPr id="5" name="Arrow: Down 4"/>
          <p:cNvSpPr/>
          <p:nvPr/>
        </p:nvSpPr>
        <p:spPr>
          <a:xfrm>
            <a:off x="2919369" y="4353886"/>
            <a:ext cx="729842" cy="9982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03153" y="4976634"/>
            <a:ext cx="4571651" cy="1200329"/>
          </a:xfrm>
          <a:prstGeom prst="rect">
            <a:avLst/>
          </a:prstGeom>
          <a:ln>
            <a:solidFill>
              <a:schemeClr val="dk1"/>
            </a:solidFill>
          </a:ln>
        </p:spPr>
        <p:txBody>
          <a:bodyPr wrap="square">
            <a:spAutoFit/>
          </a:bodyPr>
          <a:lstStyle/>
          <a:p>
            <a:r>
              <a:rPr lang="en-US" dirty="0">
                <a:latin typeface="MinionPro-Regular"/>
              </a:rPr>
              <a:t>Unless you need to specify an exact version of JavaScript, you can normally omit the </a:t>
            </a:r>
            <a:r>
              <a:rPr lang="en-US" dirty="0">
                <a:latin typeface="UbuntuMono-Regular"/>
              </a:rPr>
              <a:t>type="text/</a:t>
            </a:r>
            <a:r>
              <a:rPr lang="en-US" dirty="0" err="1">
                <a:latin typeface="UbuntuMono-Regular"/>
              </a:rPr>
              <a:t>javascript</a:t>
            </a:r>
            <a:r>
              <a:rPr lang="en-US" dirty="0">
                <a:latin typeface="UbuntuMono-Regular"/>
              </a:rPr>
              <a:t>" </a:t>
            </a:r>
            <a:r>
              <a:rPr lang="en-US" dirty="0">
                <a:latin typeface="MinionPro-Regular"/>
              </a:rPr>
              <a:t>and just use </a:t>
            </a:r>
            <a:r>
              <a:rPr lang="en-US" b="1" dirty="0">
                <a:solidFill>
                  <a:srgbClr val="C00000"/>
                </a:solidFill>
                <a:latin typeface="UbuntuMono-Regular"/>
              </a:rPr>
              <a:t>&lt;script&gt;</a:t>
            </a:r>
          </a:p>
          <a:p>
            <a:r>
              <a:rPr lang="en-US" dirty="0">
                <a:latin typeface="MinionPro-Regular"/>
              </a:rPr>
              <a:t>to start the interpretation of the JavaScript.</a:t>
            </a:r>
            <a:endParaRPr lang="en-US" dirty="0"/>
          </a:p>
        </p:txBody>
      </p:sp>
      <p:sp>
        <p:nvSpPr>
          <p:cNvPr id="7" name="Slide Number Placeholder 6">
            <a:extLst>
              <a:ext uri="{FF2B5EF4-FFF2-40B4-BE49-F238E27FC236}">
                <a16:creationId xmlns:a16="http://schemas.microsoft.com/office/drawing/2014/main" id="{8748B4F0-7C53-43F1-829E-1157DA25F0A9}"/>
              </a:ext>
            </a:extLst>
          </p:cNvPr>
          <p:cNvSpPr>
            <a:spLocks noGrp="1"/>
          </p:cNvSpPr>
          <p:nvPr>
            <p:ph type="sldNum" sz="quarter" idx="12"/>
          </p:nvPr>
        </p:nvSpPr>
        <p:spPr/>
        <p:txBody>
          <a:bodyPr/>
          <a:lstStyle/>
          <a:p>
            <a:fld id="{EA5CF024-83BA-487E-832F-B0F483B2153A}" type="slidenum">
              <a:rPr lang="en-US" smtClean="0"/>
              <a:t>14</a:t>
            </a:fld>
            <a:endParaRPr lang="en-US"/>
          </a:p>
        </p:txBody>
      </p:sp>
    </p:spTree>
    <p:extLst>
      <p:ext uri="{BB962C8B-B14F-4D97-AF65-F5344CB8AC3E}">
        <p14:creationId xmlns:p14="http://schemas.microsoft.com/office/powerpoint/2010/main" val="411158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normAutofit/>
          </a:bodyPr>
          <a:lstStyle/>
          <a:p>
            <a:r>
              <a:rPr lang="en-US" dirty="0"/>
              <a:t>JavaScript was originally developed to offer dynamic control over the various elements within an HTML document, and that is still its main use. </a:t>
            </a:r>
          </a:p>
          <a:p>
            <a:endParaRPr lang="en-US" dirty="0"/>
          </a:p>
          <a:p>
            <a:r>
              <a:rPr lang="en-US" dirty="0"/>
              <a:t>But more and more, </a:t>
            </a:r>
            <a:r>
              <a:rPr lang="en-US" u="sng" dirty="0"/>
              <a:t>JavaScript is being used for Ajax</a:t>
            </a:r>
            <a:endParaRPr lang="en-US" dirty="0"/>
          </a:p>
          <a:p>
            <a:pPr>
              <a:buFont typeface="Courier New" panose="02070309020205020404" pitchFamily="49" charset="0"/>
              <a:buChar char="o"/>
            </a:pPr>
            <a:r>
              <a:rPr lang="en-US" dirty="0"/>
              <a:t>This is a term for the process of </a:t>
            </a:r>
            <a:r>
              <a:rPr lang="en-US" u="sng" dirty="0"/>
              <a:t>accessing the web server in the background</a:t>
            </a:r>
            <a:r>
              <a:rPr lang="en-US" dirty="0"/>
              <a:t>. (It originally meant </a:t>
            </a:r>
            <a:r>
              <a:rPr lang="en-US" i="1" dirty="0"/>
              <a:t>Asynchronous JavaScript and XML</a:t>
            </a:r>
            <a:r>
              <a:rPr lang="en-US" dirty="0"/>
              <a:t>, but that phrase is already a bit outdated.)</a:t>
            </a:r>
            <a:endParaRPr lang="en-GB" dirty="0"/>
          </a:p>
        </p:txBody>
      </p:sp>
      <p:sp>
        <p:nvSpPr>
          <p:cNvPr id="4" name="Slide Number Placeholder 3">
            <a:extLst>
              <a:ext uri="{FF2B5EF4-FFF2-40B4-BE49-F238E27FC236}">
                <a16:creationId xmlns:a16="http://schemas.microsoft.com/office/drawing/2014/main" id="{AB685520-2365-4816-A3CA-142A1CC717D0}"/>
              </a:ext>
            </a:extLst>
          </p:cNvPr>
          <p:cNvSpPr>
            <a:spLocks noGrp="1"/>
          </p:cNvSpPr>
          <p:nvPr>
            <p:ph type="sldNum" sz="quarter" idx="12"/>
          </p:nvPr>
        </p:nvSpPr>
        <p:spPr/>
        <p:txBody>
          <a:bodyPr/>
          <a:lstStyle/>
          <a:p>
            <a:fld id="{EA5CF024-83BA-487E-832F-B0F483B2153A}" type="slidenum">
              <a:rPr lang="en-US" smtClean="0"/>
              <a:t>15</a:t>
            </a:fld>
            <a:endParaRPr lang="en-US"/>
          </a:p>
        </p:txBody>
      </p:sp>
    </p:spTree>
    <p:extLst>
      <p:ext uri="{BB962C8B-B14F-4D97-AF65-F5344CB8AC3E}">
        <p14:creationId xmlns:p14="http://schemas.microsoft.com/office/powerpoint/2010/main" val="278341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normAutofit/>
          </a:bodyPr>
          <a:lstStyle/>
          <a:p>
            <a:r>
              <a:rPr lang="en-US" dirty="0"/>
              <a:t>Ajax is the main process behind what is now known as Web 2.0</a:t>
            </a:r>
          </a:p>
          <a:p>
            <a:pPr>
              <a:buFont typeface="Courier New" panose="02070309020205020404" pitchFamily="49" charset="0"/>
              <a:buChar char="o"/>
            </a:pPr>
            <a:r>
              <a:rPr lang="en-US" dirty="0"/>
              <a:t>In which web pages have started to resemble standalone programs, because they don’t have to be reloaded in their entirety. </a:t>
            </a:r>
          </a:p>
          <a:p>
            <a:pPr>
              <a:buFont typeface="Courier New" panose="02070309020205020404" pitchFamily="49" charset="0"/>
              <a:buChar char="o"/>
            </a:pPr>
            <a:endParaRPr lang="en-US" dirty="0"/>
          </a:p>
          <a:p>
            <a:r>
              <a:rPr lang="en-US" dirty="0"/>
              <a:t>Instead, </a:t>
            </a:r>
            <a:r>
              <a:rPr lang="en-US" dirty="0">
                <a:solidFill>
                  <a:srgbClr val="0070C0"/>
                </a:solidFill>
              </a:rPr>
              <a:t>a quick Ajax call can pull in and update a single element on a web page</a:t>
            </a:r>
            <a:r>
              <a:rPr lang="en-US" dirty="0"/>
              <a:t>, such as changing your photograph on a social networking site or replacing a button that you click with the answer to a question</a:t>
            </a:r>
            <a:endParaRPr lang="en-GB" dirty="0"/>
          </a:p>
        </p:txBody>
      </p:sp>
      <p:sp>
        <p:nvSpPr>
          <p:cNvPr id="4" name="Slide Number Placeholder 3">
            <a:extLst>
              <a:ext uri="{FF2B5EF4-FFF2-40B4-BE49-F238E27FC236}">
                <a16:creationId xmlns:a16="http://schemas.microsoft.com/office/drawing/2014/main" id="{0A231B47-E9CE-4D70-9A0A-30B5692FF892}"/>
              </a:ext>
            </a:extLst>
          </p:cNvPr>
          <p:cNvSpPr>
            <a:spLocks noGrp="1"/>
          </p:cNvSpPr>
          <p:nvPr>
            <p:ph type="sldNum" sz="quarter" idx="12"/>
          </p:nvPr>
        </p:nvSpPr>
        <p:spPr/>
        <p:txBody>
          <a:bodyPr/>
          <a:lstStyle/>
          <a:p>
            <a:fld id="{EA5CF024-83BA-487E-832F-B0F483B2153A}" type="slidenum">
              <a:rPr lang="en-US" smtClean="0"/>
              <a:t>16</a:t>
            </a:fld>
            <a:endParaRPr lang="en-US"/>
          </a:p>
        </p:txBody>
      </p:sp>
    </p:spTree>
    <p:extLst>
      <p:ext uri="{BB962C8B-B14F-4D97-AF65-F5344CB8AC3E}">
        <p14:creationId xmlns:p14="http://schemas.microsoft.com/office/powerpoint/2010/main" val="30384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normAutofit/>
          </a:bodyPr>
          <a:lstStyle/>
          <a:p>
            <a:r>
              <a:rPr lang="en-US" dirty="0"/>
              <a:t>With the emergence of the CSS3 standard in recent years, CSS now offers a level of dynamic interactivity previously supported only by JavaScript. </a:t>
            </a:r>
          </a:p>
          <a:p>
            <a:endParaRPr lang="en-US" dirty="0"/>
          </a:p>
          <a:p>
            <a:pPr lvl="1"/>
            <a:r>
              <a:rPr lang="en-US" dirty="0"/>
              <a:t>For example, not only can you style any HTML element to change its dimensions, colors, borders, spacing, and so on, but </a:t>
            </a:r>
            <a:r>
              <a:rPr lang="en-US" dirty="0">
                <a:solidFill>
                  <a:srgbClr val="0070C0"/>
                </a:solidFill>
              </a:rPr>
              <a:t>now you can also add animated transitions and transformations </a:t>
            </a:r>
            <a:r>
              <a:rPr lang="en-US" dirty="0"/>
              <a:t>to your web pages, using only a few lines of CSS.</a:t>
            </a:r>
            <a:endParaRPr lang="en-GB" dirty="0"/>
          </a:p>
        </p:txBody>
      </p:sp>
      <p:sp>
        <p:nvSpPr>
          <p:cNvPr id="4" name="Slide Number Placeholder 3">
            <a:extLst>
              <a:ext uri="{FF2B5EF4-FFF2-40B4-BE49-F238E27FC236}">
                <a16:creationId xmlns:a16="http://schemas.microsoft.com/office/drawing/2014/main" id="{E2037B7D-B966-44A9-9C0F-B2B683B8EBC7}"/>
              </a:ext>
            </a:extLst>
          </p:cNvPr>
          <p:cNvSpPr>
            <a:spLocks noGrp="1"/>
          </p:cNvSpPr>
          <p:nvPr>
            <p:ph type="sldNum" sz="quarter" idx="12"/>
          </p:nvPr>
        </p:nvSpPr>
        <p:spPr/>
        <p:txBody>
          <a:bodyPr/>
          <a:lstStyle/>
          <a:p>
            <a:fld id="{EA5CF024-83BA-487E-832F-B0F483B2153A}" type="slidenum">
              <a:rPr lang="en-US" smtClean="0"/>
              <a:t>17</a:t>
            </a:fld>
            <a:endParaRPr lang="en-US"/>
          </a:p>
        </p:txBody>
      </p:sp>
    </p:spTree>
    <p:extLst>
      <p:ext uri="{BB962C8B-B14F-4D97-AF65-F5344CB8AC3E}">
        <p14:creationId xmlns:p14="http://schemas.microsoft.com/office/powerpoint/2010/main" val="77584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normAutofit fontScale="92500" lnSpcReduction="20000"/>
          </a:bodyPr>
          <a:lstStyle/>
          <a:p>
            <a:r>
              <a:rPr lang="en-US" dirty="0"/>
              <a:t>Using CSS can be as simple as inserting a few rules between </a:t>
            </a:r>
            <a:r>
              <a:rPr lang="en-US" dirty="0">
                <a:solidFill>
                  <a:srgbClr val="C00000"/>
                </a:solidFill>
              </a:rPr>
              <a:t>&lt;style&gt; </a:t>
            </a:r>
            <a:r>
              <a:rPr lang="en-US" dirty="0"/>
              <a:t>and </a:t>
            </a:r>
            <a:r>
              <a:rPr lang="en-US" dirty="0">
                <a:solidFill>
                  <a:srgbClr val="C00000"/>
                </a:solidFill>
              </a:rPr>
              <a:t>&lt;/style&gt; </a:t>
            </a:r>
            <a:r>
              <a:rPr lang="en-US" dirty="0"/>
              <a:t>tags in the head of a web page, like this:</a:t>
            </a:r>
          </a:p>
          <a:p>
            <a:endParaRPr lang="en-US" dirty="0"/>
          </a:p>
          <a:p>
            <a:pPr marL="457200" lvl="1" indent="0">
              <a:buNone/>
            </a:pPr>
            <a:r>
              <a:rPr lang="en-US" dirty="0"/>
              <a:t>&lt;style&gt;</a:t>
            </a:r>
          </a:p>
          <a:p>
            <a:pPr marL="457200" lvl="1" indent="0">
              <a:buNone/>
            </a:pPr>
            <a:r>
              <a:rPr lang="en-US" dirty="0"/>
              <a:t>    p {</a:t>
            </a:r>
          </a:p>
          <a:p>
            <a:pPr marL="457200" lvl="1" indent="0">
              <a:buNone/>
            </a:pPr>
            <a:r>
              <a:rPr lang="en-US" dirty="0"/>
              <a:t>        </a:t>
            </a:r>
            <a:r>
              <a:rPr lang="en-US" dirty="0" err="1"/>
              <a:t>text-align:justify</a:t>
            </a:r>
            <a:r>
              <a:rPr lang="en-US" dirty="0"/>
              <a:t>;</a:t>
            </a:r>
          </a:p>
          <a:p>
            <a:pPr marL="457200" lvl="1" indent="0">
              <a:buNone/>
            </a:pPr>
            <a:r>
              <a:rPr lang="en-US" dirty="0"/>
              <a:t>        </a:t>
            </a:r>
            <a:r>
              <a:rPr lang="en-US" dirty="0" err="1"/>
              <a:t>font-family:Helvetica</a:t>
            </a:r>
            <a:r>
              <a:rPr lang="en-US" dirty="0"/>
              <a:t>;</a:t>
            </a:r>
          </a:p>
          <a:p>
            <a:pPr marL="457200" lvl="1" indent="0">
              <a:buNone/>
            </a:pPr>
            <a:r>
              <a:rPr lang="en-US" dirty="0"/>
              <a:t>    }</a:t>
            </a:r>
          </a:p>
          <a:p>
            <a:pPr marL="457200" lvl="1" indent="0">
              <a:buNone/>
            </a:pPr>
            <a:r>
              <a:rPr lang="en-US" dirty="0"/>
              <a:t>&lt;/style&gt;</a:t>
            </a:r>
          </a:p>
          <a:p>
            <a:endParaRPr lang="en-US" dirty="0"/>
          </a:p>
          <a:p>
            <a:r>
              <a:rPr lang="en-US" dirty="0"/>
              <a:t>These rules will change the default text alignment of the &lt;p&gt; tag so that paragraphs contained in it will be fully justified and will use the Helvetica font.</a:t>
            </a:r>
            <a:endParaRPr lang="en-GB" dirty="0"/>
          </a:p>
        </p:txBody>
      </p:sp>
      <p:sp>
        <p:nvSpPr>
          <p:cNvPr id="4" name="Slide Number Placeholder 3">
            <a:extLst>
              <a:ext uri="{FF2B5EF4-FFF2-40B4-BE49-F238E27FC236}">
                <a16:creationId xmlns:a16="http://schemas.microsoft.com/office/drawing/2014/main" id="{103B7F28-2554-45F3-B3BA-331D9BC6602A}"/>
              </a:ext>
            </a:extLst>
          </p:cNvPr>
          <p:cNvSpPr>
            <a:spLocks noGrp="1"/>
          </p:cNvSpPr>
          <p:nvPr>
            <p:ph type="sldNum" sz="quarter" idx="12"/>
          </p:nvPr>
        </p:nvSpPr>
        <p:spPr/>
        <p:txBody>
          <a:bodyPr/>
          <a:lstStyle/>
          <a:p>
            <a:fld id="{EA5CF024-83BA-487E-832F-B0F483B2153A}" type="slidenum">
              <a:rPr lang="en-US" smtClean="0"/>
              <a:t>18</a:t>
            </a:fld>
            <a:endParaRPr lang="en-US"/>
          </a:p>
        </p:txBody>
      </p:sp>
    </p:spTree>
    <p:extLst>
      <p:ext uri="{BB962C8B-B14F-4D97-AF65-F5344CB8AC3E}">
        <p14:creationId xmlns:p14="http://schemas.microsoft.com/office/powerpoint/2010/main" val="70533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normAutofit/>
          </a:bodyPr>
          <a:lstStyle/>
          <a:p>
            <a:r>
              <a:rPr lang="en-US" dirty="0"/>
              <a:t>As useful as all these additions to the web standards became, they were not enough for ever more ambitious developers. </a:t>
            </a:r>
          </a:p>
          <a:p>
            <a:endParaRPr lang="en-US" dirty="0"/>
          </a:p>
          <a:p>
            <a:pPr lvl="1">
              <a:buFont typeface="Courier New" panose="02070309020205020404" pitchFamily="49" charset="0"/>
              <a:buChar char="o"/>
            </a:pPr>
            <a:r>
              <a:rPr lang="en-US" dirty="0"/>
              <a:t>For example, there was still no simple way to manipulate graphics in a web browser without resorting to plug-ins such as Flash.</a:t>
            </a:r>
          </a:p>
          <a:p>
            <a:pPr lvl="1">
              <a:buFont typeface="Courier New" panose="02070309020205020404" pitchFamily="49" charset="0"/>
              <a:buChar char="o"/>
            </a:pPr>
            <a:r>
              <a:rPr lang="en-US" dirty="0"/>
              <a:t>And the same went for inserting audio and video into web pages</a:t>
            </a:r>
            <a:endParaRPr lang="en-GB" dirty="0"/>
          </a:p>
        </p:txBody>
      </p:sp>
      <p:sp>
        <p:nvSpPr>
          <p:cNvPr id="4" name="Slide Number Placeholder 3">
            <a:extLst>
              <a:ext uri="{FF2B5EF4-FFF2-40B4-BE49-F238E27FC236}">
                <a16:creationId xmlns:a16="http://schemas.microsoft.com/office/drawing/2014/main" id="{5472810F-8DD1-4CE2-AD3B-8CB627D2F9D4}"/>
              </a:ext>
            </a:extLst>
          </p:cNvPr>
          <p:cNvSpPr>
            <a:spLocks noGrp="1"/>
          </p:cNvSpPr>
          <p:nvPr>
            <p:ph type="sldNum" sz="quarter" idx="12"/>
          </p:nvPr>
        </p:nvSpPr>
        <p:spPr/>
        <p:txBody>
          <a:bodyPr/>
          <a:lstStyle/>
          <a:p>
            <a:fld id="{EA5CF024-83BA-487E-832F-B0F483B2153A}" type="slidenum">
              <a:rPr lang="en-US" smtClean="0"/>
              <a:t>19</a:t>
            </a:fld>
            <a:endParaRPr lang="en-US"/>
          </a:p>
        </p:txBody>
      </p:sp>
    </p:spTree>
    <p:extLst>
      <p:ext uri="{BB962C8B-B14F-4D97-AF65-F5344CB8AC3E}">
        <p14:creationId xmlns:p14="http://schemas.microsoft.com/office/powerpoint/2010/main" val="75483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Request/Response Procedure</a:t>
            </a:r>
          </a:p>
        </p:txBody>
      </p:sp>
      <p:sp>
        <p:nvSpPr>
          <p:cNvPr id="5" name="Content Placeholder 4"/>
          <p:cNvSpPr>
            <a:spLocks noGrp="1"/>
          </p:cNvSpPr>
          <p:nvPr>
            <p:ph idx="1"/>
          </p:nvPr>
        </p:nvSpPr>
        <p:spPr>
          <a:xfrm>
            <a:off x="7977672" y="1417638"/>
            <a:ext cx="3946850" cy="5095129"/>
          </a:xfrm>
        </p:spPr>
        <p:txBody>
          <a:bodyPr>
            <a:normAutofit fontScale="62500" lnSpcReduction="20000"/>
          </a:bodyPr>
          <a:lstStyle/>
          <a:p>
            <a:r>
              <a:rPr lang="en-US" dirty="0"/>
              <a:t>Each step in the request and response sequence is as follows:</a:t>
            </a:r>
          </a:p>
          <a:p>
            <a:endParaRPr lang="en-US" dirty="0"/>
          </a:p>
          <a:p>
            <a:pPr marL="514350" indent="-514350">
              <a:buFont typeface="+mj-lt"/>
              <a:buAutoNum type="arabicPeriod"/>
            </a:pPr>
            <a:r>
              <a:rPr lang="en-US" dirty="0"/>
              <a:t>You enter </a:t>
            </a:r>
            <a:r>
              <a:rPr lang="en-US" i="1" dirty="0"/>
              <a:t>http://server.com </a:t>
            </a:r>
            <a:r>
              <a:rPr lang="en-US" dirty="0"/>
              <a:t>into your browser’s address bar.</a:t>
            </a:r>
          </a:p>
          <a:p>
            <a:pPr marL="514350" indent="-514350">
              <a:buFont typeface="+mj-lt"/>
              <a:buAutoNum type="arabicPeriod"/>
            </a:pPr>
            <a:r>
              <a:rPr lang="en-US" dirty="0"/>
              <a:t>Your browser looks up the IP address for </a:t>
            </a:r>
            <a:r>
              <a:rPr lang="en-US" i="1" dirty="0"/>
              <a:t>server.com</a:t>
            </a:r>
            <a:r>
              <a:rPr lang="en-US" dirty="0"/>
              <a:t>.</a:t>
            </a:r>
          </a:p>
          <a:p>
            <a:pPr marL="514350" indent="-514350">
              <a:buFont typeface="+mj-lt"/>
              <a:buAutoNum type="arabicPeriod"/>
            </a:pPr>
            <a:r>
              <a:rPr lang="en-US" dirty="0"/>
              <a:t>Your browser issues a request for the home page at </a:t>
            </a:r>
            <a:r>
              <a:rPr lang="en-US" i="1" dirty="0"/>
              <a:t>server.com</a:t>
            </a:r>
            <a:r>
              <a:rPr lang="en-US" dirty="0"/>
              <a:t>.</a:t>
            </a:r>
          </a:p>
          <a:p>
            <a:pPr marL="514350" indent="-514350">
              <a:buFont typeface="+mj-lt"/>
              <a:buAutoNum type="arabicPeriod"/>
            </a:pPr>
            <a:r>
              <a:rPr lang="en-US" dirty="0"/>
              <a:t>The request crosses the Internet and arrives at the </a:t>
            </a:r>
            <a:r>
              <a:rPr lang="en-US" i="1" dirty="0"/>
              <a:t>server.com </a:t>
            </a:r>
            <a:r>
              <a:rPr lang="en-US" dirty="0"/>
              <a:t>web server.</a:t>
            </a:r>
          </a:p>
          <a:p>
            <a:pPr marL="514350" indent="-514350">
              <a:buFont typeface="+mj-lt"/>
              <a:buAutoNum type="arabicPeriod"/>
            </a:pPr>
            <a:r>
              <a:rPr lang="en-US" dirty="0"/>
              <a:t>The web server, having received the request, looks for the web page on its disk.</a:t>
            </a:r>
          </a:p>
          <a:p>
            <a:pPr marL="514350" indent="-514350">
              <a:buFont typeface="+mj-lt"/>
              <a:buAutoNum type="arabicPeriod"/>
            </a:pPr>
            <a:r>
              <a:rPr lang="en-US" dirty="0"/>
              <a:t>The web page is retrieved by the server and returned to the browser.</a:t>
            </a:r>
          </a:p>
          <a:p>
            <a:pPr marL="514350" indent="-514350">
              <a:buFont typeface="+mj-lt"/>
              <a:buAutoNum type="arabicPeriod"/>
            </a:pPr>
            <a:r>
              <a:rPr lang="en-US" dirty="0"/>
              <a:t>Your browser displays the web page.</a:t>
            </a:r>
          </a:p>
        </p:txBody>
      </p:sp>
      <p:pic>
        <p:nvPicPr>
          <p:cNvPr id="6" name="Picture 5"/>
          <p:cNvPicPr>
            <a:picLocks noChangeAspect="1"/>
          </p:cNvPicPr>
          <p:nvPr/>
        </p:nvPicPr>
        <p:blipFill>
          <a:blip r:embed="rId2"/>
          <a:stretch>
            <a:fillRect/>
          </a:stretch>
        </p:blipFill>
        <p:spPr>
          <a:xfrm>
            <a:off x="671636" y="1417638"/>
            <a:ext cx="7137951" cy="5167312"/>
          </a:xfrm>
          <a:prstGeom prst="rect">
            <a:avLst/>
          </a:prstGeom>
        </p:spPr>
      </p:pic>
      <p:sp>
        <p:nvSpPr>
          <p:cNvPr id="2" name="Slide Number Placeholder 1">
            <a:extLst>
              <a:ext uri="{FF2B5EF4-FFF2-40B4-BE49-F238E27FC236}">
                <a16:creationId xmlns:a16="http://schemas.microsoft.com/office/drawing/2014/main" id="{CA87CD68-6A5F-488B-A87C-E4D92BDD404E}"/>
              </a:ext>
            </a:extLst>
          </p:cNvPr>
          <p:cNvSpPr>
            <a:spLocks noGrp="1"/>
          </p:cNvSpPr>
          <p:nvPr>
            <p:ph type="sldNum" sz="quarter" idx="12"/>
          </p:nvPr>
        </p:nvSpPr>
        <p:spPr/>
        <p:txBody>
          <a:bodyPr/>
          <a:lstStyle/>
          <a:p>
            <a:fld id="{EA5CF024-83BA-487E-832F-B0F483B2153A}" type="slidenum">
              <a:rPr lang="en-US" smtClean="0"/>
              <a:t>2</a:t>
            </a:fld>
            <a:endParaRPr lang="en-US"/>
          </a:p>
        </p:txBody>
      </p:sp>
    </p:spTree>
    <p:extLst>
      <p:ext uri="{BB962C8B-B14F-4D97-AF65-F5344CB8AC3E}">
        <p14:creationId xmlns:p14="http://schemas.microsoft.com/office/powerpoint/2010/main" val="321402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normAutofit fontScale="92500"/>
          </a:bodyPr>
          <a:lstStyle/>
          <a:p>
            <a:r>
              <a:rPr lang="en-US" dirty="0"/>
              <a:t>So, to clear all this up and take the Internet beyond Web 2.0 and into its next iteration, a new standard for HTML was created to address all these shortcomings. </a:t>
            </a:r>
          </a:p>
          <a:p>
            <a:endParaRPr lang="en-US" dirty="0"/>
          </a:p>
          <a:p>
            <a:r>
              <a:rPr lang="en-US" dirty="0"/>
              <a:t>It was called </a:t>
            </a:r>
            <a:r>
              <a:rPr lang="en-US" i="1" dirty="0"/>
              <a:t>HTML5 </a:t>
            </a:r>
            <a:r>
              <a:rPr lang="en-US" dirty="0"/>
              <a:t>and it began development as long ago as 2004, when the first draft was drawn up by the Mozilla Foundation and Opera Software</a:t>
            </a:r>
          </a:p>
          <a:p>
            <a:endParaRPr lang="en-GB" dirty="0"/>
          </a:p>
          <a:p>
            <a:r>
              <a:rPr lang="en-US" dirty="0"/>
              <a:t>But it wasn’t until the start of 2013 that the final draft was submitted to the World Wide Web Consortium (W3C), the international governing body for web standards.</a:t>
            </a:r>
            <a:endParaRPr lang="en-GB" dirty="0"/>
          </a:p>
        </p:txBody>
      </p:sp>
      <p:sp>
        <p:nvSpPr>
          <p:cNvPr id="4" name="Slide Number Placeholder 3">
            <a:extLst>
              <a:ext uri="{FF2B5EF4-FFF2-40B4-BE49-F238E27FC236}">
                <a16:creationId xmlns:a16="http://schemas.microsoft.com/office/drawing/2014/main" id="{6C57476E-C35C-4602-80BB-161AD4CC5021}"/>
              </a:ext>
            </a:extLst>
          </p:cNvPr>
          <p:cNvSpPr>
            <a:spLocks noGrp="1"/>
          </p:cNvSpPr>
          <p:nvPr>
            <p:ph type="sldNum" sz="quarter" idx="12"/>
          </p:nvPr>
        </p:nvSpPr>
        <p:spPr/>
        <p:txBody>
          <a:bodyPr/>
          <a:lstStyle/>
          <a:p>
            <a:fld id="{EA5CF024-83BA-487E-832F-B0F483B2153A}" type="slidenum">
              <a:rPr lang="en-US" smtClean="0"/>
              <a:t>20</a:t>
            </a:fld>
            <a:endParaRPr lang="en-US"/>
          </a:p>
        </p:txBody>
      </p:sp>
    </p:spTree>
    <p:extLst>
      <p:ext uri="{BB962C8B-B14F-4D97-AF65-F5344CB8AC3E}">
        <p14:creationId xmlns:p14="http://schemas.microsoft.com/office/powerpoint/2010/main" val="158935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There’s actually a great deal of new stuff in HTML (and quite a few things that have been changed or removed), but in summary, here’s what you get:</a:t>
            </a:r>
          </a:p>
          <a:p>
            <a:r>
              <a:rPr lang="en-US" i="1" dirty="0"/>
              <a:t>Markup</a:t>
            </a:r>
          </a:p>
          <a:p>
            <a:pPr marL="457200" lvl="1" indent="0">
              <a:buNone/>
            </a:pPr>
            <a:r>
              <a:rPr lang="en-US" dirty="0"/>
              <a:t>Including new elements such as &lt;</a:t>
            </a:r>
            <a:r>
              <a:rPr lang="en-US" dirty="0" err="1"/>
              <a:t>nav</a:t>
            </a:r>
            <a:r>
              <a:rPr lang="en-US" dirty="0"/>
              <a:t>&gt; and &lt;footer&gt;, and deprecated elements like &lt;font&gt; and &lt;center&gt;.</a:t>
            </a:r>
          </a:p>
          <a:p>
            <a:pPr marL="457200" lvl="1" indent="0">
              <a:buNone/>
            </a:pPr>
            <a:endParaRPr lang="en-US" dirty="0"/>
          </a:p>
          <a:p>
            <a:r>
              <a:rPr lang="en-US" i="1" dirty="0"/>
              <a:t>New APIs</a:t>
            </a:r>
          </a:p>
          <a:p>
            <a:pPr marL="457200" lvl="1" indent="0">
              <a:buNone/>
            </a:pPr>
            <a:r>
              <a:rPr lang="en-US" dirty="0"/>
              <a:t>Such as the &lt;canvas&gt; element for writing and drawing on a graphics canvas, &lt;audio&gt; and &lt;video&gt; elements, offline web applications, microdata, and local storage.</a:t>
            </a:r>
          </a:p>
          <a:p>
            <a:pPr marL="457200" lvl="1" indent="0">
              <a:buNone/>
            </a:pPr>
            <a:endParaRPr lang="en-US" dirty="0"/>
          </a:p>
          <a:p>
            <a:r>
              <a:rPr lang="en-US" i="1" dirty="0"/>
              <a:t>Applications</a:t>
            </a:r>
          </a:p>
          <a:p>
            <a:pPr marL="457200" lvl="1" indent="0">
              <a:buNone/>
            </a:pPr>
            <a:r>
              <a:rPr lang="en-US" dirty="0"/>
              <a:t>Including two new rendering technologies: MathML (Math Markup Language) for displaying mathematical formulae and SVG (Scalable Vector Graphics) for creating graphical elements outside of the new &lt;canvas&gt; element. </a:t>
            </a:r>
          </a:p>
        </p:txBody>
      </p:sp>
      <p:sp>
        <p:nvSpPr>
          <p:cNvPr id="4" name="Slide Number Placeholder 3">
            <a:extLst>
              <a:ext uri="{FF2B5EF4-FFF2-40B4-BE49-F238E27FC236}">
                <a16:creationId xmlns:a16="http://schemas.microsoft.com/office/drawing/2014/main" id="{AF1F52A7-848C-4DF2-B875-A5C43FD33BF2}"/>
              </a:ext>
            </a:extLst>
          </p:cNvPr>
          <p:cNvSpPr>
            <a:spLocks noGrp="1"/>
          </p:cNvSpPr>
          <p:nvPr>
            <p:ph type="sldNum" sz="quarter" idx="12"/>
          </p:nvPr>
        </p:nvSpPr>
        <p:spPr/>
        <p:txBody>
          <a:bodyPr/>
          <a:lstStyle/>
          <a:p>
            <a:fld id="{EA5CF024-83BA-487E-832F-B0F483B2153A}" type="slidenum">
              <a:rPr lang="en-US" smtClean="0"/>
              <a:t>21</a:t>
            </a:fld>
            <a:endParaRPr lang="en-US"/>
          </a:p>
        </p:txBody>
      </p:sp>
    </p:spTree>
    <p:extLst>
      <p:ext uri="{BB962C8B-B14F-4D97-AF65-F5344CB8AC3E}">
        <p14:creationId xmlns:p14="http://schemas.microsoft.com/office/powerpoint/2010/main" val="157035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Apache Web Server</a:t>
            </a:r>
          </a:p>
        </p:txBody>
      </p:sp>
      <p:sp>
        <p:nvSpPr>
          <p:cNvPr id="3" name="Content Placeholder 2"/>
          <p:cNvSpPr>
            <a:spLocks noGrp="1"/>
          </p:cNvSpPr>
          <p:nvPr>
            <p:ph idx="1"/>
          </p:nvPr>
        </p:nvSpPr>
        <p:spPr/>
        <p:txBody>
          <a:bodyPr>
            <a:normAutofit/>
          </a:bodyPr>
          <a:lstStyle/>
          <a:p>
            <a:r>
              <a:rPr lang="en-US" dirty="0"/>
              <a:t>We’ve discussed a little of what a web server does during the HTTP server/client exchange, but it does much more behind the scenes.</a:t>
            </a:r>
          </a:p>
          <a:p>
            <a:pPr lvl="1">
              <a:buFont typeface="Courier New" panose="02070309020205020404" pitchFamily="49" charset="0"/>
              <a:buChar char="o"/>
            </a:pPr>
            <a:r>
              <a:rPr lang="en-US" dirty="0"/>
              <a:t>For example, Apache doesn’t serve up just HTML files—it handles a wide range of files (images, MP3 audio files, Really Simple Syndication aka RSS, …)</a:t>
            </a:r>
          </a:p>
          <a:p>
            <a:endParaRPr lang="en-US" dirty="0"/>
          </a:p>
          <a:p>
            <a:r>
              <a:rPr lang="en-US" dirty="0"/>
              <a:t>To do this, each element a web client encounters in an HTML page is also requested from the server, which then serves it up.</a:t>
            </a:r>
          </a:p>
        </p:txBody>
      </p:sp>
      <p:sp>
        <p:nvSpPr>
          <p:cNvPr id="4" name="Slide Number Placeholder 3">
            <a:extLst>
              <a:ext uri="{FF2B5EF4-FFF2-40B4-BE49-F238E27FC236}">
                <a16:creationId xmlns:a16="http://schemas.microsoft.com/office/drawing/2014/main" id="{C1EAA7C3-FACC-46FB-A28F-16FD5F8AB16A}"/>
              </a:ext>
            </a:extLst>
          </p:cNvPr>
          <p:cNvSpPr>
            <a:spLocks noGrp="1"/>
          </p:cNvSpPr>
          <p:nvPr>
            <p:ph type="sldNum" sz="quarter" idx="12"/>
          </p:nvPr>
        </p:nvSpPr>
        <p:spPr/>
        <p:txBody>
          <a:bodyPr/>
          <a:lstStyle/>
          <a:p>
            <a:fld id="{EA5CF024-83BA-487E-832F-B0F483B2153A}" type="slidenum">
              <a:rPr lang="en-US" smtClean="0"/>
              <a:t>22</a:t>
            </a:fld>
            <a:endParaRPr lang="en-US"/>
          </a:p>
        </p:txBody>
      </p:sp>
    </p:spTree>
    <p:extLst>
      <p:ext uri="{BB962C8B-B14F-4D97-AF65-F5344CB8AC3E}">
        <p14:creationId xmlns:p14="http://schemas.microsoft.com/office/powerpoint/2010/main" val="3230357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Apache Web Server</a:t>
            </a:r>
          </a:p>
        </p:txBody>
      </p:sp>
      <p:sp>
        <p:nvSpPr>
          <p:cNvPr id="3" name="Content Placeholder 2"/>
          <p:cNvSpPr>
            <a:spLocks noGrp="1"/>
          </p:cNvSpPr>
          <p:nvPr>
            <p:ph idx="1"/>
          </p:nvPr>
        </p:nvSpPr>
        <p:spPr/>
        <p:txBody>
          <a:bodyPr>
            <a:normAutofit/>
          </a:bodyPr>
          <a:lstStyle/>
          <a:p>
            <a:r>
              <a:rPr lang="en-US" dirty="0"/>
              <a:t>Apache also supports a huge range of modules of its own.</a:t>
            </a:r>
          </a:p>
          <a:p>
            <a:endParaRPr lang="en-US" dirty="0"/>
          </a:p>
          <a:p>
            <a:r>
              <a:rPr lang="en-US" dirty="0"/>
              <a:t>In addition to the PHP module, the most important for your purposes as a web programmer are </a:t>
            </a:r>
            <a:r>
              <a:rPr lang="en-US" dirty="0">
                <a:solidFill>
                  <a:srgbClr val="0070C0"/>
                </a:solidFill>
              </a:rPr>
              <a:t>the modules that handle security</a:t>
            </a:r>
            <a:r>
              <a:rPr lang="en-US" dirty="0"/>
              <a:t>.</a:t>
            </a:r>
          </a:p>
        </p:txBody>
      </p:sp>
      <p:sp>
        <p:nvSpPr>
          <p:cNvPr id="4" name="Slide Number Placeholder 3">
            <a:extLst>
              <a:ext uri="{FF2B5EF4-FFF2-40B4-BE49-F238E27FC236}">
                <a16:creationId xmlns:a16="http://schemas.microsoft.com/office/drawing/2014/main" id="{7965CB90-EBFA-4C5C-8018-0EB4CD78CB97}"/>
              </a:ext>
            </a:extLst>
          </p:cNvPr>
          <p:cNvSpPr>
            <a:spLocks noGrp="1"/>
          </p:cNvSpPr>
          <p:nvPr>
            <p:ph type="sldNum" sz="quarter" idx="12"/>
          </p:nvPr>
        </p:nvSpPr>
        <p:spPr/>
        <p:txBody>
          <a:bodyPr/>
          <a:lstStyle/>
          <a:p>
            <a:fld id="{EA5CF024-83BA-487E-832F-B0F483B2153A}" type="slidenum">
              <a:rPr lang="en-US" smtClean="0"/>
              <a:t>23</a:t>
            </a:fld>
            <a:endParaRPr lang="en-US"/>
          </a:p>
        </p:txBody>
      </p:sp>
    </p:spTree>
    <p:extLst>
      <p:ext uri="{BB962C8B-B14F-4D97-AF65-F5344CB8AC3E}">
        <p14:creationId xmlns:p14="http://schemas.microsoft.com/office/powerpoint/2010/main" val="3743962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p:txBody>
          <a:bodyPr>
            <a:normAutofit/>
          </a:bodyPr>
          <a:lstStyle/>
          <a:p>
            <a:r>
              <a:rPr lang="en-US" dirty="0"/>
              <a:t>All these programs are free to use. </a:t>
            </a:r>
          </a:p>
          <a:p>
            <a:pPr>
              <a:buFont typeface="Courier New" panose="02070309020205020404" pitchFamily="49" charset="0"/>
              <a:buChar char="o"/>
            </a:pPr>
            <a:r>
              <a:rPr lang="en-US" dirty="0"/>
              <a:t>There’s no worrying about having to purchase additional licenses if you have to scale up your website and add more servers</a:t>
            </a:r>
          </a:p>
          <a:p>
            <a:endParaRPr lang="en-GB" dirty="0"/>
          </a:p>
          <a:p>
            <a:r>
              <a:rPr lang="en-GB" dirty="0"/>
              <a:t>And what about security?</a:t>
            </a:r>
          </a:p>
          <a:p>
            <a:pPr>
              <a:buFont typeface="Courier New" panose="02070309020205020404" pitchFamily="49" charset="0"/>
              <a:buChar char="o"/>
            </a:pPr>
            <a:r>
              <a:rPr lang="en-GB" dirty="0"/>
              <a:t>It’s complicate…</a:t>
            </a:r>
            <a:endParaRPr lang="en-US" dirty="0"/>
          </a:p>
        </p:txBody>
      </p:sp>
      <p:sp>
        <p:nvSpPr>
          <p:cNvPr id="4" name="Slide Number Placeholder 3">
            <a:extLst>
              <a:ext uri="{FF2B5EF4-FFF2-40B4-BE49-F238E27FC236}">
                <a16:creationId xmlns:a16="http://schemas.microsoft.com/office/drawing/2014/main" id="{5F04DC05-53AB-4635-A4FD-78E76EC714CC}"/>
              </a:ext>
            </a:extLst>
          </p:cNvPr>
          <p:cNvSpPr>
            <a:spLocks noGrp="1"/>
          </p:cNvSpPr>
          <p:nvPr>
            <p:ph type="sldNum" sz="quarter" idx="12"/>
          </p:nvPr>
        </p:nvSpPr>
        <p:spPr/>
        <p:txBody>
          <a:bodyPr/>
          <a:lstStyle/>
          <a:p>
            <a:fld id="{EA5CF024-83BA-487E-832F-B0F483B2153A}" type="slidenum">
              <a:rPr lang="en-US" smtClean="0"/>
              <a:t>24</a:t>
            </a:fld>
            <a:endParaRPr lang="en-US"/>
          </a:p>
        </p:txBody>
      </p:sp>
    </p:spTree>
    <p:extLst>
      <p:ext uri="{BB962C8B-B14F-4D97-AF65-F5344CB8AC3E}">
        <p14:creationId xmlns:p14="http://schemas.microsoft.com/office/powerpoint/2010/main" val="177122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 - Gmail</a:t>
            </a:r>
          </a:p>
        </p:txBody>
      </p:sp>
      <p:sp>
        <p:nvSpPr>
          <p:cNvPr id="3" name="Content Placeholder 2"/>
          <p:cNvSpPr>
            <a:spLocks noGrp="1"/>
          </p:cNvSpPr>
          <p:nvPr>
            <p:ph idx="1"/>
          </p:nvPr>
        </p:nvSpPr>
        <p:spPr>
          <a:xfrm>
            <a:off x="838200" y="1825625"/>
            <a:ext cx="10515600" cy="4794250"/>
          </a:xfrm>
        </p:spPr>
        <p:txBody>
          <a:bodyPr>
            <a:normAutofit fontScale="85000" lnSpcReduction="20000"/>
          </a:bodyPr>
          <a:lstStyle/>
          <a:p>
            <a:pPr marL="0" indent="0">
              <a:buNone/>
            </a:pPr>
            <a:r>
              <a:rPr lang="en-US" dirty="0"/>
              <a:t>Gmail uses Ajax to check the availability of usernames. The steps involved in this Ajax process would be similar to the following:</a:t>
            </a:r>
          </a:p>
          <a:p>
            <a:pPr marL="0" indent="0">
              <a:buNone/>
            </a:pPr>
            <a:endParaRPr lang="en-US" dirty="0"/>
          </a:p>
          <a:p>
            <a:pPr marL="514350" indent="-514350">
              <a:buFont typeface="+mj-lt"/>
              <a:buAutoNum type="arabicPeriod"/>
            </a:pPr>
            <a:r>
              <a:rPr lang="en-US" dirty="0"/>
              <a:t>The server outputs the HTML to create the web form </a:t>
            </a:r>
          </a:p>
          <a:p>
            <a:pPr lvl="1">
              <a:buFont typeface="Courier New" panose="02070309020205020404" pitchFamily="49" charset="0"/>
              <a:buChar char="o"/>
            </a:pPr>
            <a:r>
              <a:rPr lang="en-US" dirty="0"/>
              <a:t>This asks for the necessary details, such as username, first name, last name, and email address.</a:t>
            </a:r>
          </a:p>
          <a:p>
            <a:pPr lvl="1">
              <a:buFont typeface="Calibri" panose="020F0502020204030204" pitchFamily="34" charset="0"/>
              <a:buChar char="⁻"/>
            </a:pPr>
            <a:endParaRPr lang="en-US" dirty="0"/>
          </a:p>
          <a:p>
            <a:pPr marL="514350" indent="-514350">
              <a:buFont typeface="+mj-lt"/>
              <a:buAutoNum type="arabicPeriod"/>
            </a:pPr>
            <a:r>
              <a:rPr lang="en-US" dirty="0"/>
              <a:t>At the same time, the server attaches some JavaScript to the HTML to monitor the username input box and check for two things: </a:t>
            </a:r>
          </a:p>
          <a:p>
            <a:pPr marL="971550" lvl="1" indent="-514350">
              <a:buFont typeface="+mj-lt"/>
              <a:buAutoNum type="alphaLcParenR"/>
            </a:pPr>
            <a:r>
              <a:rPr lang="en-US" dirty="0"/>
              <a:t>Whether some text has been typed into it</a:t>
            </a:r>
          </a:p>
          <a:p>
            <a:pPr marL="971550" lvl="1" indent="-514350">
              <a:buFont typeface="+mj-lt"/>
              <a:buAutoNum type="alphaLcParenR"/>
            </a:pPr>
            <a:r>
              <a:rPr lang="en-US" dirty="0"/>
              <a:t>Whether the input has been deselected because the user has clicked on another input box.</a:t>
            </a:r>
          </a:p>
          <a:p>
            <a:pPr marL="971550" lvl="1" indent="-514350">
              <a:buFont typeface="+mj-lt"/>
              <a:buAutoNum type="alphaLcParenR"/>
            </a:pPr>
            <a:endParaRPr lang="en-US" dirty="0"/>
          </a:p>
          <a:p>
            <a:pPr marL="514350" indent="-514350">
              <a:buFont typeface="+mj-lt"/>
              <a:buAutoNum type="arabicPeriod"/>
            </a:pPr>
            <a:r>
              <a:rPr lang="en-US" dirty="0"/>
              <a:t>Once the text has been entered and the field deselected, in the background the JavaScript code passes the username that was entered back to a PHP script on the web server and awaits a response.</a:t>
            </a:r>
          </a:p>
        </p:txBody>
      </p:sp>
      <p:sp>
        <p:nvSpPr>
          <p:cNvPr id="4" name="Slide Number Placeholder 3">
            <a:extLst>
              <a:ext uri="{FF2B5EF4-FFF2-40B4-BE49-F238E27FC236}">
                <a16:creationId xmlns:a16="http://schemas.microsoft.com/office/drawing/2014/main" id="{24EEC408-8029-430C-A2AD-5570C08B01AF}"/>
              </a:ext>
            </a:extLst>
          </p:cNvPr>
          <p:cNvSpPr>
            <a:spLocks noGrp="1"/>
          </p:cNvSpPr>
          <p:nvPr>
            <p:ph type="sldNum" sz="quarter" idx="12"/>
          </p:nvPr>
        </p:nvSpPr>
        <p:spPr/>
        <p:txBody>
          <a:bodyPr/>
          <a:lstStyle/>
          <a:p>
            <a:fld id="{EA5CF024-83BA-487E-832F-B0F483B2153A}" type="slidenum">
              <a:rPr lang="en-US" smtClean="0"/>
              <a:t>25</a:t>
            </a:fld>
            <a:endParaRPr lang="en-US"/>
          </a:p>
        </p:txBody>
      </p:sp>
    </p:spTree>
    <p:extLst>
      <p:ext uri="{BB962C8B-B14F-4D97-AF65-F5344CB8AC3E}">
        <p14:creationId xmlns:p14="http://schemas.microsoft.com/office/powerpoint/2010/main" val="172063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 - Gmail</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4"/>
            </a:pPr>
            <a:r>
              <a:rPr lang="en-US" dirty="0"/>
              <a:t>The web server looks up the username and replies back to the JavaScript regarding whether that name has already been taken.</a:t>
            </a:r>
          </a:p>
          <a:p>
            <a:pPr marL="514350" indent="-514350">
              <a:buFont typeface="+mj-lt"/>
              <a:buAutoNum type="arabicPeriod" startAt="4"/>
            </a:pPr>
            <a:endParaRPr lang="en-US" dirty="0"/>
          </a:p>
          <a:p>
            <a:pPr marL="514350" indent="-514350">
              <a:buFont typeface="+mj-lt"/>
              <a:buAutoNum type="arabicPeriod" startAt="4"/>
            </a:pPr>
            <a:r>
              <a:rPr lang="en-US" dirty="0"/>
              <a:t>The JavaScript then places an indication next to the username input box to show whether the name is one available to the user</a:t>
            </a:r>
          </a:p>
          <a:p>
            <a:pPr marL="514350" indent="-514350">
              <a:buFont typeface="+mj-lt"/>
              <a:buAutoNum type="arabicPeriod" startAt="4"/>
            </a:pPr>
            <a:endParaRPr lang="en-US" dirty="0"/>
          </a:p>
          <a:p>
            <a:pPr marL="514350" indent="-514350">
              <a:buFont typeface="+mj-lt"/>
              <a:buAutoNum type="arabicPeriod" startAt="4"/>
            </a:pPr>
            <a:r>
              <a:rPr lang="en-US" dirty="0"/>
              <a:t>If the username is not available and the user still submits the form, the JavaScript interrupts the submission </a:t>
            </a:r>
          </a:p>
          <a:p>
            <a:pPr marL="514350" indent="-514350">
              <a:buFont typeface="+mj-lt"/>
              <a:buAutoNum type="arabicPeriod" startAt="4"/>
            </a:pPr>
            <a:endParaRPr lang="en-US" dirty="0"/>
          </a:p>
          <a:p>
            <a:pPr marL="514350" indent="-514350">
              <a:buFont typeface="+mj-lt"/>
              <a:buAutoNum type="arabicPeriod" startAt="4"/>
            </a:pPr>
            <a:r>
              <a:rPr lang="en-US" dirty="0"/>
              <a:t>Optionally, an improved version of this process could even look at the username requested by the user and suggest an alternative that is currently available.</a:t>
            </a:r>
          </a:p>
        </p:txBody>
      </p:sp>
      <p:sp>
        <p:nvSpPr>
          <p:cNvPr id="4" name="Slide Number Placeholder 3">
            <a:extLst>
              <a:ext uri="{FF2B5EF4-FFF2-40B4-BE49-F238E27FC236}">
                <a16:creationId xmlns:a16="http://schemas.microsoft.com/office/drawing/2014/main" id="{73C84FE6-E3A6-440E-8A59-D993E8D82832}"/>
              </a:ext>
            </a:extLst>
          </p:cNvPr>
          <p:cNvSpPr>
            <a:spLocks noGrp="1"/>
          </p:cNvSpPr>
          <p:nvPr>
            <p:ph type="sldNum" sz="quarter" idx="12"/>
          </p:nvPr>
        </p:nvSpPr>
        <p:spPr/>
        <p:txBody>
          <a:bodyPr/>
          <a:lstStyle/>
          <a:p>
            <a:fld id="{EA5CF024-83BA-487E-832F-B0F483B2153A}" type="slidenum">
              <a:rPr lang="en-US" smtClean="0"/>
              <a:t>26</a:t>
            </a:fld>
            <a:endParaRPr lang="en-US"/>
          </a:p>
        </p:txBody>
      </p:sp>
    </p:spTree>
    <p:extLst>
      <p:ext uri="{BB962C8B-B14F-4D97-AF65-F5344CB8AC3E}">
        <p14:creationId xmlns:p14="http://schemas.microsoft.com/office/powerpoint/2010/main" val="351215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Request/Response Procedure</a:t>
            </a:r>
          </a:p>
        </p:txBody>
      </p:sp>
      <p:sp>
        <p:nvSpPr>
          <p:cNvPr id="5" name="Content Placeholder 4"/>
          <p:cNvSpPr>
            <a:spLocks noGrp="1"/>
          </p:cNvSpPr>
          <p:nvPr>
            <p:ph idx="1"/>
          </p:nvPr>
        </p:nvSpPr>
        <p:spPr>
          <a:xfrm>
            <a:off x="7977672" y="1417638"/>
            <a:ext cx="3946850" cy="5095129"/>
          </a:xfrm>
        </p:spPr>
        <p:txBody>
          <a:bodyPr>
            <a:normAutofit/>
          </a:bodyPr>
          <a:lstStyle/>
          <a:p>
            <a:r>
              <a:rPr lang="en-US" dirty="0"/>
              <a:t>For an average web page, this process takes place once for each object within the page:</a:t>
            </a:r>
          </a:p>
          <a:p>
            <a:endParaRPr lang="en-US" dirty="0"/>
          </a:p>
          <a:p>
            <a:pPr marL="457200" lvl="1" indent="0">
              <a:buNone/>
            </a:pPr>
            <a:r>
              <a:rPr lang="en-US" dirty="0"/>
              <a:t>Graphic, an embedded video, and even a CSS template.</a:t>
            </a:r>
          </a:p>
        </p:txBody>
      </p:sp>
      <p:pic>
        <p:nvPicPr>
          <p:cNvPr id="6" name="Picture 5"/>
          <p:cNvPicPr>
            <a:picLocks noChangeAspect="1"/>
          </p:cNvPicPr>
          <p:nvPr/>
        </p:nvPicPr>
        <p:blipFill>
          <a:blip r:embed="rId2"/>
          <a:stretch>
            <a:fillRect/>
          </a:stretch>
        </p:blipFill>
        <p:spPr>
          <a:xfrm>
            <a:off x="671636" y="1417638"/>
            <a:ext cx="7137951" cy="5167312"/>
          </a:xfrm>
          <a:prstGeom prst="rect">
            <a:avLst/>
          </a:prstGeom>
        </p:spPr>
      </p:pic>
      <p:sp>
        <p:nvSpPr>
          <p:cNvPr id="2" name="Slide Number Placeholder 1">
            <a:extLst>
              <a:ext uri="{FF2B5EF4-FFF2-40B4-BE49-F238E27FC236}">
                <a16:creationId xmlns:a16="http://schemas.microsoft.com/office/drawing/2014/main" id="{B5ABCC43-1188-477D-83D6-E6CB65317ED6}"/>
              </a:ext>
            </a:extLst>
          </p:cNvPr>
          <p:cNvSpPr>
            <a:spLocks noGrp="1"/>
          </p:cNvSpPr>
          <p:nvPr>
            <p:ph type="sldNum" sz="quarter" idx="12"/>
          </p:nvPr>
        </p:nvSpPr>
        <p:spPr/>
        <p:txBody>
          <a:bodyPr/>
          <a:lstStyle/>
          <a:p>
            <a:fld id="{EA5CF024-83BA-487E-832F-B0F483B2153A}" type="slidenum">
              <a:rPr lang="en-US" smtClean="0"/>
              <a:t>3</a:t>
            </a:fld>
            <a:endParaRPr lang="en-US"/>
          </a:p>
        </p:txBody>
      </p:sp>
    </p:spTree>
    <p:extLst>
      <p:ext uri="{BB962C8B-B14F-4D97-AF65-F5344CB8AC3E}">
        <p14:creationId xmlns:p14="http://schemas.microsoft.com/office/powerpoint/2010/main" val="26115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508229" y="102636"/>
            <a:ext cx="4683771" cy="6755363"/>
          </a:xfrm>
        </p:spPr>
        <p:txBody>
          <a:bodyPr>
            <a:normAutofit fontScale="55000" lnSpcReduction="20000"/>
          </a:bodyPr>
          <a:lstStyle/>
          <a:p>
            <a:r>
              <a:rPr lang="en-US" dirty="0"/>
              <a:t>For dynamic web pages, the procedure is a little more involved, because it may bring both PHP and MySQL into the mix</a:t>
            </a:r>
          </a:p>
          <a:p>
            <a:endParaRPr lang="en-US" dirty="0"/>
          </a:p>
          <a:p>
            <a:pPr marL="514350" indent="-514350">
              <a:buFont typeface="+mj-lt"/>
              <a:buAutoNum type="arabicPeriod"/>
            </a:pPr>
            <a:r>
              <a:rPr lang="en-US" dirty="0"/>
              <a:t>You enter </a:t>
            </a:r>
            <a:r>
              <a:rPr lang="en-US" i="1" dirty="0"/>
              <a:t>http://server.com </a:t>
            </a:r>
            <a:r>
              <a:rPr lang="en-US" dirty="0"/>
              <a:t>into your browser’s address bar.</a:t>
            </a:r>
          </a:p>
          <a:p>
            <a:pPr marL="514350" indent="-514350">
              <a:buFont typeface="+mj-lt"/>
              <a:buAutoNum type="arabicPeriod"/>
            </a:pPr>
            <a:r>
              <a:rPr lang="en-US" dirty="0"/>
              <a:t>Your browser looks up the IP address for </a:t>
            </a:r>
            <a:r>
              <a:rPr lang="en-US" i="1" dirty="0"/>
              <a:t>server.com</a:t>
            </a:r>
            <a:r>
              <a:rPr lang="en-US" dirty="0"/>
              <a:t>.</a:t>
            </a:r>
          </a:p>
          <a:p>
            <a:pPr marL="514350" indent="-514350">
              <a:buFont typeface="+mj-lt"/>
              <a:buAutoNum type="arabicPeriod"/>
            </a:pPr>
            <a:r>
              <a:rPr lang="en-US" dirty="0"/>
              <a:t>Your browser issues a request to that address for the web server’s home page.</a:t>
            </a:r>
          </a:p>
          <a:p>
            <a:pPr marL="514350" indent="-514350">
              <a:buFont typeface="+mj-lt"/>
              <a:buAutoNum type="arabicPeriod"/>
            </a:pPr>
            <a:r>
              <a:rPr lang="en-US" dirty="0"/>
              <a:t>The request crosses the Internet and arrives at the </a:t>
            </a:r>
            <a:r>
              <a:rPr lang="en-US" i="1" dirty="0"/>
              <a:t>server.com </a:t>
            </a:r>
            <a:r>
              <a:rPr lang="en-US" dirty="0"/>
              <a:t>web server.</a:t>
            </a:r>
          </a:p>
          <a:p>
            <a:pPr marL="514350" indent="-514350">
              <a:buFont typeface="+mj-lt"/>
              <a:buAutoNum type="arabicPeriod"/>
            </a:pPr>
            <a:r>
              <a:rPr lang="en-US" dirty="0"/>
              <a:t>The web server, having received the request, fetches the home page from its hard disk.</a:t>
            </a:r>
          </a:p>
          <a:p>
            <a:pPr marL="514350" indent="-514350">
              <a:buFont typeface="+mj-lt"/>
              <a:buAutoNum type="arabicPeriod"/>
            </a:pPr>
            <a:r>
              <a:rPr lang="en-US" dirty="0"/>
              <a:t>With the home page now in memory, the web server notices that it is a file incorporating PHP scripting and passes the page to the PHP interpreter.</a:t>
            </a:r>
          </a:p>
          <a:p>
            <a:pPr marL="514350" indent="-514350">
              <a:buFont typeface="+mj-lt"/>
              <a:buAutoNum type="arabicPeriod"/>
            </a:pPr>
            <a:r>
              <a:rPr lang="en-US" dirty="0"/>
              <a:t>The </a:t>
            </a:r>
            <a:r>
              <a:rPr lang="en-US" u="sng" dirty="0"/>
              <a:t>PHP interpreter </a:t>
            </a:r>
            <a:r>
              <a:rPr lang="en-US" dirty="0"/>
              <a:t>executes the PHP code.</a:t>
            </a:r>
          </a:p>
          <a:p>
            <a:pPr marL="514350" indent="-514350">
              <a:buFont typeface="+mj-lt"/>
              <a:buAutoNum type="arabicPeriod"/>
            </a:pPr>
            <a:r>
              <a:rPr lang="en-US" dirty="0"/>
              <a:t>Some of the PHP contains MySQL statements, which the PHP interpreter now passes to the MySQL database engine.</a:t>
            </a:r>
          </a:p>
          <a:p>
            <a:pPr marL="514350" indent="-514350">
              <a:buFont typeface="+mj-lt"/>
              <a:buAutoNum type="arabicPeriod"/>
            </a:pPr>
            <a:r>
              <a:rPr lang="en-US" dirty="0"/>
              <a:t>The MySQL database returns the results of the statements to the PHP interpreter.</a:t>
            </a:r>
          </a:p>
          <a:p>
            <a:pPr marL="514350" indent="-514350">
              <a:buFont typeface="+mj-lt"/>
              <a:buAutoNum type="arabicPeriod"/>
            </a:pPr>
            <a:r>
              <a:rPr lang="en-US" dirty="0"/>
              <a:t>The PHP interpreter returns the results of the executed PHP code, along with the results from the MySQL database, to the web server.</a:t>
            </a:r>
          </a:p>
          <a:p>
            <a:pPr marL="514350" indent="-514350">
              <a:buFont typeface="+mj-lt"/>
              <a:buAutoNum type="arabicPeriod"/>
            </a:pPr>
            <a:r>
              <a:rPr lang="en-US" dirty="0"/>
              <a:t>The web server returns the page to the requesting client, which displays it.</a:t>
            </a:r>
          </a:p>
        </p:txBody>
      </p:sp>
      <p:pic>
        <p:nvPicPr>
          <p:cNvPr id="2" name="Picture 1"/>
          <p:cNvPicPr>
            <a:picLocks noChangeAspect="1"/>
          </p:cNvPicPr>
          <p:nvPr/>
        </p:nvPicPr>
        <p:blipFill>
          <a:blip r:embed="rId2"/>
          <a:stretch>
            <a:fillRect/>
          </a:stretch>
        </p:blipFill>
        <p:spPr>
          <a:xfrm>
            <a:off x="261061" y="0"/>
            <a:ext cx="7247168" cy="6858000"/>
          </a:xfrm>
          <a:prstGeom prst="rect">
            <a:avLst/>
          </a:prstGeom>
        </p:spPr>
      </p:pic>
      <p:sp>
        <p:nvSpPr>
          <p:cNvPr id="3" name="Slide Number Placeholder 2">
            <a:extLst>
              <a:ext uri="{FF2B5EF4-FFF2-40B4-BE49-F238E27FC236}">
                <a16:creationId xmlns:a16="http://schemas.microsoft.com/office/drawing/2014/main" id="{883290D5-DF2F-4EC9-A224-A12DA984F027}"/>
              </a:ext>
            </a:extLst>
          </p:cNvPr>
          <p:cNvSpPr>
            <a:spLocks noGrp="1"/>
          </p:cNvSpPr>
          <p:nvPr>
            <p:ph type="sldNum" sz="quarter" idx="12"/>
          </p:nvPr>
        </p:nvSpPr>
        <p:spPr/>
        <p:txBody>
          <a:bodyPr/>
          <a:lstStyle/>
          <a:p>
            <a:fld id="{EA5CF024-83BA-487E-832F-B0F483B2153A}" type="slidenum">
              <a:rPr lang="en-US" smtClean="0"/>
              <a:t>4</a:t>
            </a:fld>
            <a:endParaRPr lang="en-US"/>
          </a:p>
        </p:txBody>
      </p:sp>
    </p:spTree>
    <p:extLst>
      <p:ext uri="{BB962C8B-B14F-4D97-AF65-F5344CB8AC3E}">
        <p14:creationId xmlns:p14="http://schemas.microsoft.com/office/powerpoint/2010/main" val="39035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508229" y="102636"/>
            <a:ext cx="4683771" cy="6755363"/>
          </a:xfrm>
        </p:spPr>
        <p:txBody>
          <a:bodyPr>
            <a:normAutofit/>
          </a:bodyPr>
          <a:lstStyle/>
          <a:p>
            <a:r>
              <a:rPr lang="en-US" sz="2200" dirty="0"/>
              <a:t>HTML pages returned to the browser in each example may well contain JavaScript, which will be interpreted locally by the client, and which could initiate another request—the same way embedded objects such as images would.</a:t>
            </a:r>
          </a:p>
        </p:txBody>
      </p:sp>
      <p:pic>
        <p:nvPicPr>
          <p:cNvPr id="2" name="Picture 1"/>
          <p:cNvPicPr>
            <a:picLocks noChangeAspect="1"/>
          </p:cNvPicPr>
          <p:nvPr/>
        </p:nvPicPr>
        <p:blipFill>
          <a:blip r:embed="rId2"/>
          <a:stretch>
            <a:fillRect/>
          </a:stretch>
        </p:blipFill>
        <p:spPr>
          <a:xfrm>
            <a:off x="261061" y="0"/>
            <a:ext cx="7247168" cy="6858000"/>
          </a:xfrm>
          <a:prstGeom prst="rect">
            <a:avLst/>
          </a:prstGeom>
        </p:spPr>
      </p:pic>
      <p:sp>
        <p:nvSpPr>
          <p:cNvPr id="3" name="Slide Number Placeholder 2">
            <a:extLst>
              <a:ext uri="{FF2B5EF4-FFF2-40B4-BE49-F238E27FC236}">
                <a16:creationId xmlns:a16="http://schemas.microsoft.com/office/drawing/2014/main" id="{E3A3F590-1D04-4F96-9A79-C52B68086D9A}"/>
              </a:ext>
            </a:extLst>
          </p:cNvPr>
          <p:cNvSpPr>
            <a:spLocks noGrp="1"/>
          </p:cNvSpPr>
          <p:nvPr>
            <p:ph type="sldNum" sz="quarter" idx="12"/>
          </p:nvPr>
        </p:nvSpPr>
        <p:spPr/>
        <p:txBody>
          <a:bodyPr/>
          <a:lstStyle/>
          <a:p>
            <a:fld id="{EA5CF024-83BA-487E-832F-B0F483B2153A}" type="slidenum">
              <a:rPr lang="en-US" smtClean="0"/>
              <a:t>5</a:t>
            </a:fld>
            <a:endParaRPr lang="en-US"/>
          </a:p>
        </p:txBody>
      </p:sp>
    </p:spTree>
    <p:extLst>
      <p:ext uri="{BB962C8B-B14F-4D97-AF65-F5344CB8AC3E}">
        <p14:creationId xmlns:p14="http://schemas.microsoft.com/office/powerpoint/2010/main" val="147224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
            </a:r>
            <a:r>
              <a:rPr lang="en-US" dirty="0"/>
              <a:t>HP</a:t>
            </a:r>
          </a:p>
        </p:txBody>
      </p:sp>
      <p:sp>
        <p:nvSpPr>
          <p:cNvPr id="3" name="Content Placeholder 2"/>
          <p:cNvSpPr>
            <a:spLocks noGrp="1"/>
          </p:cNvSpPr>
          <p:nvPr>
            <p:ph idx="1"/>
          </p:nvPr>
        </p:nvSpPr>
        <p:spPr/>
        <p:txBody>
          <a:bodyPr/>
          <a:lstStyle/>
          <a:p>
            <a:r>
              <a:rPr lang="en-US" sz="2400" dirty="0"/>
              <a:t>When you give pages the </a:t>
            </a:r>
            <a:r>
              <a:rPr lang="en-US" sz="2400" i="1" dirty="0"/>
              <a:t>.</a:t>
            </a:r>
            <a:r>
              <a:rPr lang="en-US" sz="2400" i="1" dirty="0" err="1"/>
              <a:t>php</a:t>
            </a:r>
            <a:r>
              <a:rPr lang="en-US" sz="2400" i="1" dirty="0"/>
              <a:t> </a:t>
            </a:r>
            <a:r>
              <a:rPr lang="en-US" sz="2400" dirty="0"/>
              <a:t>extension, they have instant access to the scripting language. </a:t>
            </a:r>
          </a:p>
          <a:p>
            <a:r>
              <a:rPr lang="en-US" sz="2400" dirty="0"/>
              <a:t>From a developer’s point of view, all you have to do is write code such as the following:</a:t>
            </a:r>
          </a:p>
          <a:p>
            <a:endParaRPr lang="en-US" sz="500" dirty="0"/>
          </a:p>
          <a:p>
            <a:pPr marL="457200" lvl="1" indent="0">
              <a:buNone/>
            </a:pPr>
            <a:r>
              <a:rPr lang="en-US" b="1" dirty="0">
                <a:solidFill>
                  <a:srgbClr val="0070C0"/>
                </a:solidFill>
                <a:latin typeface="UbuntuMono-Regular"/>
              </a:rPr>
              <a:t>&lt;?</a:t>
            </a:r>
            <a:r>
              <a:rPr lang="en-US" b="1" dirty="0" err="1">
                <a:solidFill>
                  <a:srgbClr val="0070C0"/>
                </a:solidFill>
                <a:latin typeface="UbuntuMono-Regular"/>
              </a:rPr>
              <a:t>php</a:t>
            </a:r>
            <a:endParaRPr lang="en-US" b="1" dirty="0">
              <a:solidFill>
                <a:srgbClr val="0070C0"/>
              </a:solidFill>
              <a:latin typeface="UbuntuMono-Regular"/>
            </a:endParaRPr>
          </a:p>
          <a:p>
            <a:pPr marL="457200" lvl="1" indent="0">
              <a:buNone/>
            </a:pPr>
            <a:r>
              <a:rPr lang="en-US" b="1" dirty="0">
                <a:solidFill>
                  <a:srgbClr val="0070C0"/>
                </a:solidFill>
                <a:latin typeface="UbuntuMono-Regular"/>
              </a:rPr>
              <a:t>    echo " Today is " . date("l") . ". ";</a:t>
            </a:r>
          </a:p>
          <a:p>
            <a:pPr marL="457200" lvl="1" indent="0">
              <a:buNone/>
            </a:pPr>
            <a:r>
              <a:rPr lang="en-US" b="1" dirty="0">
                <a:solidFill>
                  <a:srgbClr val="0070C0"/>
                </a:solidFill>
                <a:latin typeface="UbuntuMono-Regular"/>
              </a:rPr>
              <a:t>?&gt;</a:t>
            </a:r>
          </a:p>
          <a:p>
            <a:pPr marL="457200" lvl="1" indent="0">
              <a:buNone/>
            </a:pPr>
            <a:r>
              <a:rPr lang="en-US" dirty="0">
                <a:solidFill>
                  <a:srgbClr val="0070C0"/>
                </a:solidFill>
                <a:latin typeface="UbuntuMono-Regular"/>
              </a:rPr>
              <a:t>Here's the latest news.</a:t>
            </a:r>
            <a:endParaRPr lang="en-US" dirty="0">
              <a:solidFill>
                <a:srgbClr val="0070C0"/>
              </a:solidFill>
            </a:endParaRPr>
          </a:p>
        </p:txBody>
      </p:sp>
      <p:sp>
        <p:nvSpPr>
          <p:cNvPr id="4" name="Rectangle 3"/>
          <p:cNvSpPr/>
          <p:nvPr/>
        </p:nvSpPr>
        <p:spPr>
          <a:xfrm>
            <a:off x="5942202" y="3411465"/>
            <a:ext cx="5257101" cy="3139321"/>
          </a:xfrm>
          <a:prstGeom prst="rect">
            <a:avLst/>
          </a:prstGeom>
        </p:spPr>
        <p:txBody>
          <a:bodyPr wrap="square">
            <a:spAutoFit/>
          </a:bodyPr>
          <a:lstStyle/>
          <a:p>
            <a:pPr marL="285750" indent="-285750">
              <a:buFont typeface="Arial" panose="020B0604020202020204" pitchFamily="34" charset="0"/>
              <a:buChar char="•"/>
            </a:pPr>
            <a:r>
              <a:rPr lang="en-US" dirty="0">
                <a:latin typeface="MinionPro-Regular"/>
              </a:rPr>
              <a:t>The opening </a:t>
            </a:r>
            <a:r>
              <a:rPr lang="en-US" b="1" dirty="0">
                <a:solidFill>
                  <a:srgbClr val="C00000"/>
                </a:solidFill>
                <a:latin typeface="UbuntuMono-Regular"/>
              </a:rPr>
              <a:t>&lt;?</a:t>
            </a:r>
            <a:r>
              <a:rPr lang="en-US" b="1" dirty="0" err="1">
                <a:solidFill>
                  <a:srgbClr val="C00000"/>
                </a:solidFill>
                <a:latin typeface="UbuntuMono-Regular"/>
              </a:rPr>
              <a:t>php</a:t>
            </a:r>
            <a:r>
              <a:rPr lang="en-US" b="1" dirty="0">
                <a:solidFill>
                  <a:srgbClr val="C00000"/>
                </a:solidFill>
                <a:latin typeface="UbuntuMono-Regular"/>
              </a:rPr>
              <a:t> </a:t>
            </a:r>
            <a:r>
              <a:rPr lang="en-US" dirty="0">
                <a:latin typeface="MinionPro-Regular"/>
              </a:rPr>
              <a:t>tells the web server to allow the PHP program to interpret all the following code up to the </a:t>
            </a:r>
            <a:r>
              <a:rPr lang="en-US" b="1" dirty="0">
                <a:solidFill>
                  <a:srgbClr val="C00000"/>
                </a:solidFill>
                <a:latin typeface="UbuntuMono-Regular"/>
              </a:rPr>
              <a:t>?&gt;</a:t>
            </a:r>
            <a:r>
              <a:rPr lang="en-US" dirty="0">
                <a:latin typeface="UbuntuMono-Regular"/>
              </a:rPr>
              <a:t> </a:t>
            </a:r>
            <a:r>
              <a:rPr lang="en-US" dirty="0">
                <a:latin typeface="MinionPro-Regular"/>
              </a:rPr>
              <a:t>tag. </a:t>
            </a:r>
          </a:p>
          <a:p>
            <a:pPr marL="285750" indent="-285750">
              <a:buFont typeface="Courier New" panose="02070309020205020404" pitchFamily="49" charset="0"/>
              <a:buChar char="o"/>
            </a:pPr>
            <a:r>
              <a:rPr lang="en-US" dirty="0">
                <a:latin typeface="MinionPro-Regular"/>
              </a:rPr>
              <a:t>Outside of this construct, everything is sent to the client as direct HTML. </a:t>
            </a:r>
          </a:p>
          <a:p>
            <a:pPr marL="285750" indent="-285750">
              <a:buFont typeface="Arial" panose="020B0604020202020204" pitchFamily="34" charset="0"/>
              <a:buChar char="•"/>
            </a:pPr>
            <a:endParaRPr lang="en-US" dirty="0">
              <a:latin typeface="MinionPro-Regular"/>
            </a:endParaRPr>
          </a:p>
          <a:p>
            <a:pPr marL="285750" indent="-285750">
              <a:buFont typeface="Arial" panose="020B0604020202020204" pitchFamily="34" charset="0"/>
              <a:buChar char="•"/>
            </a:pPr>
            <a:r>
              <a:rPr lang="en-US" dirty="0">
                <a:latin typeface="MinionPro-Regular"/>
              </a:rPr>
              <a:t>So the text </a:t>
            </a:r>
            <a:r>
              <a:rPr lang="en-US" i="1" dirty="0">
                <a:latin typeface="UbuntuMono-Regular"/>
              </a:rPr>
              <a:t>Here's the latest news.</a:t>
            </a:r>
            <a:r>
              <a:rPr lang="en-US" dirty="0">
                <a:latin typeface="UbuntuMono-Regular"/>
              </a:rPr>
              <a:t> </a:t>
            </a:r>
            <a:r>
              <a:rPr lang="en-US" dirty="0">
                <a:latin typeface="MinionPro-Regular"/>
              </a:rPr>
              <a:t>is simply output to the browser.</a:t>
            </a:r>
          </a:p>
          <a:p>
            <a:pPr marL="285750" indent="-285750">
              <a:buFont typeface="Courier New" panose="02070309020205020404" pitchFamily="49" charset="0"/>
              <a:buChar char="o"/>
            </a:pPr>
            <a:r>
              <a:rPr lang="en-US" dirty="0">
                <a:latin typeface="MinionPro-Regular"/>
              </a:rPr>
              <a:t>Within the PHP tags, the built-in </a:t>
            </a:r>
            <a:r>
              <a:rPr lang="en-US" dirty="0">
                <a:latin typeface="UbuntuMono-Regular"/>
              </a:rPr>
              <a:t>date </a:t>
            </a:r>
            <a:r>
              <a:rPr lang="en-US" dirty="0">
                <a:latin typeface="MinionPro-Regular"/>
              </a:rPr>
              <a:t>function displays the current day of the week according to the server’s system time</a:t>
            </a:r>
            <a:endParaRPr lang="en-US" dirty="0"/>
          </a:p>
        </p:txBody>
      </p:sp>
      <p:sp>
        <p:nvSpPr>
          <p:cNvPr id="5" name="Rectangle 4"/>
          <p:cNvSpPr/>
          <p:nvPr/>
        </p:nvSpPr>
        <p:spPr>
          <a:xfrm>
            <a:off x="995543" y="6127234"/>
            <a:ext cx="4378956" cy="369332"/>
          </a:xfrm>
          <a:prstGeom prst="rect">
            <a:avLst/>
          </a:prstGeom>
        </p:spPr>
        <p:txBody>
          <a:bodyPr wrap="none">
            <a:spAutoFit/>
          </a:bodyPr>
          <a:lstStyle/>
          <a:p>
            <a:r>
              <a:rPr lang="en-US" dirty="0">
                <a:latin typeface="UbuntuMono-Bold"/>
              </a:rPr>
              <a:t>Today is Wednesday. Here's the latest news.</a:t>
            </a:r>
            <a:endParaRPr lang="en-US" dirty="0"/>
          </a:p>
        </p:txBody>
      </p:sp>
      <p:sp>
        <p:nvSpPr>
          <p:cNvPr id="6" name="Arrow: Down 5"/>
          <p:cNvSpPr/>
          <p:nvPr/>
        </p:nvSpPr>
        <p:spPr>
          <a:xfrm>
            <a:off x="2751589" y="5165683"/>
            <a:ext cx="855677" cy="874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7F62618-64FD-4486-8074-1353C354D5B9}"/>
              </a:ext>
            </a:extLst>
          </p:cNvPr>
          <p:cNvSpPr>
            <a:spLocks noGrp="1"/>
          </p:cNvSpPr>
          <p:nvPr>
            <p:ph type="sldNum" sz="quarter" idx="12"/>
          </p:nvPr>
        </p:nvSpPr>
        <p:spPr/>
        <p:txBody>
          <a:bodyPr/>
          <a:lstStyle/>
          <a:p>
            <a:fld id="{EA5CF024-83BA-487E-832F-B0F483B2153A}" type="slidenum">
              <a:rPr lang="en-US" smtClean="0"/>
              <a:t>6</a:t>
            </a:fld>
            <a:endParaRPr lang="en-US"/>
          </a:p>
        </p:txBody>
      </p:sp>
    </p:spTree>
    <p:extLst>
      <p:ext uri="{BB962C8B-B14F-4D97-AF65-F5344CB8AC3E}">
        <p14:creationId xmlns:p14="http://schemas.microsoft.com/office/powerpoint/2010/main" val="18664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
            </a:r>
            <a:r>
              <a:rPr lang="en-US" dirty="0"/>
              <a:t>HP</a:t>
            </a:r>
          </a:p>
        </p:txBody>
      </p:sp>
      <p:sp>
        <p:nvSpPr>
          <p:cNvPr id="3" name="Content Placeholder 2"/>
          <p:cNvSpPr>
            <a:spLocks noGrp="1"/>
          </p:cNvSpPr>
          <p:nvPr>
            <p:ph idx="1"/>
          </p:nvPr>
        </p:nvSpPr>
        <p:spPr/>
        <p:txBody>
          <a:bodyPr/>
          <a:lstStyle/>
          <a:p>
            <a:r>
              <a:rPr lang="en-US" sz="2400" dirty="0"/>
              <a:t>PHP is a flexible language, and some people prefer to place the PHP construct directly next to PHP code, like this:</a:t>
            </a:r>
          </a:p>
          <a:p>
            <a:pPr marL="0" indent="0">
              <a:buNone/>
            </a:pPr>
            <a:endParaRPr lang="en-GB" sz="500" dirty="0"/>
          </a:p>
          <a:p>
            <a:pPr marL="0" indent="0">
              <a:buNone/>
            </a:pPr>
            <a:endParaRPr lang="en-GB" sz="500" dirty="0"/>
          </a:p>
          <a:p>
            <a:pPr marL="0" indent="0">
              <a:buNone/>
            </a:pPr>
            <a:endParaRPr lang="en-GB" sz="500" dirty="0"/>
          </a:p>
          <a:p>
            <a:pPr marL="0" indent="0">
              <a:buNone/>
            </a:pPr>
            <a:endParaRPr lang="en-GB" sz="500" dirty="0"/>
          </a:p>
          <a:p>
            <a:pPr marL="0" indent="0">
              <a:buNone/>
            </a:pPr>
            <a:endParaRPr lang="en-GB" sz="500" dirty="0"/>
          </a:p>
          <a:p>
            <a:pPr marL="0" indent="0">
              <a:buNone/>
            </a:pPr>
            <a:endParaRPr lang="en-GB" sz="500" dirty="0"/>
          </a:p>
          <a:p>
            <a:pPr marL="457200" lvl="1" indent="0">
              <a:buNone/>
            </a:pPr>
            <a:endParaRPr lang="en-US" sz="500" dirty="0"/>
          </a:p>
          <a:p>
            <a:pPr marL="457200" lvl="1" indent="0">
              <a:buNone/>
            </a:pPr>
            <a:r>
              <a:rPr lang="en-US" sz="2200" dirty="0">
                <a:solidFill>
                  <a:srgbClr val="0070C0"/>
                </a:solidFill>
              </a:rPr>
              <a:t>Today is </a:t>
            </a:r>
            <a:r>
              <a:rPr lang="en-US" sz="2200" b="1" dirty="0">
                <a:solidFill>
                  <a:srgbClr val="0070C0"/>
                </a:solidFill>
              </a:rPr>
              <a:t>&lt;?</a:t>
            </a:r>
            <a:r>
              <a:rPr lang="en-US" sz="2200" b="1" dirty="0" err="1">
                <a:solidFill>
                  <a:srgbClr val="0070C0"/>
                </a:solidFill>
              </a:rPr>
              <a:t>php</a:t>
            </a:r>
            <a:r>
              <a:rPr lang="en-US" sz="2200" b="1" dirty="0">
                <a:solidFill>
                  <a:srgbClr val="0070C0"/>
                </a:solidFill>
              </a:rPr>
              <a:t> echo date("l"); ?&gt;</a:t>
            </a:r>
            <a:r>
              <a:rPr lang="en-US" sz="2200" dirty="0">
                <a:solidFill>
                  <a:srgbClr val="0070C0"/>
                </a:solidFill>
              </a:rPr>
              <a:t>. Here's the latest news.</a:t>
            </a:r>
          </a:p>
        </p:txBody>
      </p:sp>
      <p:sp>
        <p:nvSpPr>
          <p:cNvPr id="5" name="Rectangle 4"/>
          <p:cNvSpPr/>
          <p:nvPr/>
        </p:nvSpPr>
        <p:spPr>
          <a:xfrm>
            <a:off x="1431771" y="6127234"/>
            <a:ext cx="4378956" cy="369332"/>
          </a:xfrm>
          <a:prstGeom prst="rect">
            <a:avLst/>
          </a:prstGeom>
        </p:spPr>
        <p:txBody>
          <a:bodyPr wrap="none">
            <a:spAutoFit/>
          </a:bodyPr>
          <a:lstStyle/>
          <a:p>
            <a:r>
              <a:rPr lang="en-US" dirty="0">
                <a:latin typeface="UbuntuMono-Bold"/>
              </a:rPr>
              <a:t>Today is Wednesday. Here's the latest news.</a:t>
            </a:r>
            <a:endParaRPr lang="en-US" dirty="0"/>
          </a:p>
        </p:txBody>
      </p:sp>
      <p:sp>
        <p:nvSpPr>
          <p:cNvPr id="6" name="Arrow: Down 5"/>
          <p:cNvSpPr/>
          <p:nvPr/>
        </p:nvSpPr>
        <p:spPr>
          <a:xfrm>
            <a:off x="3196206" y="4838512"/>
            <a:ext cx="855677" cy="874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14F8D4A-D56A-40BD-A479-7E8777FAF51F}"/>
              </a:ext>
            </a:extLst>
          </p:cNvPr>
          <p:cNvSpPr>
            <a:spLocks noGrp="1"/>
          </p:cNvSpPr>
          <p:nvPr>
            <p:ph type="sldNum" sz="quarter" idx="12"/>
          </p:nvPr>
        </p:nvSpPr>
        <p:spPr/>
        <p:txBody>
          <a:bodyPr/>
          <a:lstStyle/>
          <a:p>
            <a:fld id="{EA5CF024-83BA-487E-832F-B0F483B2153A}" type="slidenum">
              <a:rPr lang="en-US" smtClean="0"/>
              <a:t>7</a:t>
            </a:fld>
            <a:endParaRPr lang="en-US"/>
          </a:p>
        </p:txBody>
      </p:sp>
    </p:spTree>
    <p:extLst>
      <p:ext uri="{BB962C8B-B14F-4D97-AF65-F5344CB8AC3E}">
        <p14:creationId xmlns:p14="http://schemas.microsoft.com/office/powerpoint/2010/main" val="223479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normAutofit/>
          </a:bodyPr>
          <a:lstStyle/>
          <a:p>
            <a:r>
              <a:rPr lang="en-US" dirty="0"/>
              <a:t>The highest level of MySQL structure is a database, within which you can have one or more </a:t>
            </a:r>
            <a:r>
              <a:rPr lang="en-US" b="1" dirty="0"/>
              <a:t>tables</a:t>
            </a:r>
            <a:r>
              <a:rPr lang="en-US" dirty="0"/>
              <a:t> that contain your data. </a:t>
            </a:r>
          </a:p>
          <a:p>
            <a:pPr lvl="1">
              <a:buFont typeface="Courier New" panose="02070309020205020404" pitchFamily="49" charset="0"/>
              <a:buChar char="o"/>
            </a:pPr>
            <a:r>
              <a:rPr lang="en-US" dirty="0"/>
              <a:t>For example, let’s suppose you are working on a table called users, within which you have created columns for surname, </a:t>
            </a:r>
            <a:r>
              <a:rPr lang="en-US" dirty="0" err="1"/>
              <a:t>firstname</a:t>
            </a:r>
            <a:r>
              <a:rPr lang="en-US" dirty="0"/>
              <a:t>, and email, and you now wish to add another user. </a:t>
            </a:r>
          </a:p>
          <a:p>
            <a:pPr marL="457200" lvl="1" indent="0">
              <a:buNone/>
            </a:pPr>
            <a:r>
              <a:rPr lang="en-US" dirty="0"/>
              <a:t>   One command that you might use to do this is as follows:</a:t>
            </a:r>
          </a:p>
          <a:p>
            <a:pPr lvl="1">
              <a:buFont typeface="Courier New" panose="02070309020205020404" pitchFamily="49" charset="0"/>
              <a:buChar char="o"/>
            </a:pPr>
            <a:endParaRPr lang="en-GB" dirty="0"/>
          </a:p>
          <a:p>
            <a:pPr marL="914400" lvl="2" indent="0">
              <a:buNone/>
            </a:pPr>
            <a:r>
              <a:rPr lang="en-US" b="1" dirty="0"/>
              <a:t>INSERT INTO users VALUES('Smith', 'John', 'jsmith@mysite.com’);</a:t>
            </a:r>
          </a:p>
          <a:p>
            <a:pPr marL="914400" lvl="2" indent="0">
              <a:buNone/>
            </a:pPr>
            <a:endParaRPr lang="en-GB" dirty="0"/>
          </a:p>
        </p:txBody>
      </p:sp>
      <p:sp>
        <p:nvSpPr>
          <p:cNvPr id="4" name="Slide Number Placeholder 3">
            <a:extLst>
              <a:ext uri="{FF2B5EF4-FFF2-40B4-BE49-F238E27FC236}">
                <a16:creationId xmlns:a16="http://schemas.microsoft.com/office/drawing/2014/main" id="{65AEB7D1-DB0A-4817-B5EA-5EB9B7F66F7A}"/>
              </a:ext>
            </a:extLst>
          </p:cNvPr>
          <p:cNvSpPr>
            <a:spLocks noGrp="1"/>
          </p:cNvSpPr>
          <p:nvPr>
            <p:ph type="sldNum" sz="quarter" idx="12"/>
          </p:nvPr>
        </p:nvSpPr>
        <p:spPr/>
        <p:txBody>
          <a:bodyPr/>
          <a:lstStyle/>
          <a:p>
            <a:fld id="{EA5CF024-83BA-487E-832F-B0F483B2153A}" type="slidenum">
              <a:rPr lang="en-US" smtClean="0"/>
              <a:t>8</a:t>
            </a:fld>
            <a:endParaRPr lang="en-US"/>
          </a:p>
        </p:txBody>
      </p:sp>
    </p:spTree>
    <p:extLst>
      <p:ext uri="{BB962C8B-B14F-4D97-AF65-F5344CB8AC3E}">
        <p14:creationId xmlns:p14="http://schemas.microsoft.com/office/powerpoint/2010/main" val="375056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normAutofit/>
          </a:bodyPr>
          <a:lstStyle/>
          <a:p>
            <a:r>
              <a:rPr lang="en-US" dirty="0"/>
              <a:t>INSERT is an example of </a:t>
            </a:r>
            <a:r>
              <a:rPr lang="en-US" b="1" dirty="0"/>
              <a:t>Structured Query Language </a:t>
            </a:r>
            <a:r>
              <a:rPr lang="en-US" dirty="0"/>
              <a:t>(SQL), a language designed in the early 1970s and reminiscent of one of the oldest programming languages, COBOL. </a:t>
            </a:r>
          </a:p>
          <a:p>
            <a:endParaRPr lang="en-US" dirty="0"/>
          </a:p>
          <a:p>
            <a:r>
              <a:rPr lang="en-US" dirty="0"/>
              <a:t>It is well suited, however, to database queries, which is why it is still in use after all this time</a:t>
            </a:r>
            <a:endParaRPr lang="en-GB" dirty="0"/>
          </a:p>
        </p:txBody>
      </p:sp>
      <p:sp>
        <p:nvSpPr>
          <p:cNvPr id="4" name="Slide Number Placeholder 3">
            <a:extLst>
              <a:ext uri="{FF2B5EF4-FFF2-40B4-BE49-F238E27FC236}">
                <a16:creationId xmlns:a16="http://schemas.microsoft.com/office/drawing/2014/main" id="{1BA13A06-5825-4DCC-8A87-857822C876E7}"/>
              </a:ext>
            </a:extLst>
          </p:cNvPr>
          <p:cNvSpPr>
            <a:spLocks noGrp="1"/>
          </p:cNvSpPr>
          <p:nvPr>
            <p:ph type="sldNum" sz="quarter" idx="12"/>
          </p:nvPr>
        </p:nvSpPr>
        <p:spPr/>
        <p:txBody>
          <a:bodyPr/>
          <a:lstStyle/>
          <a:p>
            <a:fld id="{EA5CF024-83BA-487E-832F-B0F483B2153A}" type="slidenum">
              <a:rPr lang="en-US" smtClean="0"/>
              <a:t>9</a:t>
            </a:fld>
            <a:endParaRPr lang="en-US"/>
          </a:p>
        </p:txBody>
      </p:sp>
    </p:spTree>
    <p:extLst>
      <p:ext uri="{BB962C8B-B14F-4D97-AF65-F5344CB8AC3E}">
        <p14:creationId xmlns:p14="http://schemas.microsoft.com/office/powerpoint/2010/main" val="615916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7456</TotalTime>
  <Words>2291</Words>
  <Application>Microsoft Office PowerPoint</Application>
  <PresentationFormat>Widescreen</PresentationFormat>
  <Paragraphs>216</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MinionPro-Regular</vt:lpstr>
      <vt:lpstr>UbuntuMono-Bold</vt:lpstr>
      <vt:lpstr>UbuntuMono-Regular</vt:lpstr>
      <vt:lpstr>Office Theme</vt:lpstr>
      <vt:lpstr>The Request/Response Procedure</vt:lpstr>
      <vt:lpstr>The Request/Response Procedure</vt:lpstr>
      <vt:lpstr>The Request/Response Procedure</vt:lpstr>
      <vt:lpstr>PowerPoint Presentation</vt:lpstr>
      <vt:lpstr>PowerPoint Presentation</vt:lpstr>
      <vt:lpstr>PHP</vt:lpstr>
      <vt:lpstr>PHP</vt:lpstr>
      <vt:lpstr>MySQL</vt:lpstr>
      <vt:lpstr>MySQL</vt:lpstr>
      <vt:lpstr>MySQL</vt:lpstr>
      <vt:lpstr>PHP to MySQL</vt:lpstr>
      <vt:lpstr>JavaScript</vt:lpstr>
      <vt:lpstr>JavaScript</vt:lpstr>
      <vt:lpstr>JavaScript</vt:lpstr>
      <vt:lpstr>Ajax</vt:lpstr>
      <vt:lpstr>Ajax</vt:lpstr>
      <vt:lpstr>CSS</vt:lpstr>
      <vt:lpstr>CSS</vt:lpstr>
      <vt:lpstr>HTML5</vt:lpstr>
      <vt:lpstr>HTML5</vt:lpstr>
      <vt:lpstr>HTML5</vt:lpstr>
      <vt:lpstr>The Apache Web Server</vt:lpstr>
      <vt:lpstr>The Apache Web Server</vt:lpstr>
      <vt:lpstr>Open Source</vt:lpstr>
      <vt:lpstr>Real life Example - Gmail</vt:lpstr>
      <vt:lpstr>Real life Example - Gmail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6</cp:revision>
  <dcterms:created xsi:type="dcterms:W3CDTF">2017-06-03T13:13:32Z</dcterms:created>
  <dcterms:modified xsi:type="dcterms:W3CDTF">2017-08-28T16:59:04Z</dcterms:modified>
</cp:coreProperties>
</file>