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88007" autoAdjust="0"/>
  </p:normalViewPr>
  <p:slideViewPr>
    <p:cSldViewPr snapToGrid="0">
      <p:cViewPr varScale="1">
        <p:scale>
          <a:sx n="64" d="100"/>
          <a:sy n="64" d="100"/>
        </p:scale>
        <p:origin x="9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6A8CE1-533A-40E2-9555-63AB66DC24D1}" type="datetimeFigureOut">
              <a:rPr lang="en-US" smtClean="0"/>
              <a:t>8/30/2017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9AAC0E-8BBE-4295-B36D-9DA98139942B}" type="slidenum">
              <a:rPr lang="en-US" smtClean="0"/>
              <a:t>‹#›</a:t>
            </a:fld>
            <a:endParaRPr lang="en-US"/>
          </a:p>
        </p:txBody>
      </p:sp>
    </p:spTree>
    <p:extLst>
      <p:ext uri="{BB962C8B-B14F-4D97-AF65-F5344CB8AC3E}">
        <p14:creationId xmlns:p14="http://schemas.microsoft.com/office/powerpoint/2010/main" val="2856625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1</a:t>
            </a:fld>
            <a:endParaRPr lang="en-US"/>
          </a:p>
        </p:txBody>
      </p:sp>
    </p:spTree>
    <p:extLst>
      <p:ext uri="{BB962C8B-B14F-4D97-AF65-F5344CB8AC3E}">
        <p14:creationId xmlns:p14="http://schemas.microsoft.com/office/powerpoint/2010/main" val="1727688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10</a:t>
            </a:fld>
            <a:endParaRPr lang="en-US"/>
          </a:p>
        </p:txBody>
      </p:sp>
    </p:spTree>
    <p:extLst>
      <p:ext uri="{BB962C8B-B14F-4D97-AF65-F5344CB8AC3E}">
        <p14:creationId xmlns:p14="http://schemas.microsoft.com/office/powerpoint/2010/main" val="195657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11</a:t>
            </a:fld>
            <a:endParaRPr lang="en-US"/>
          </a:p>
        </p:txBody>
      </p:sp>
    </p:spTree>
    <p:extLst>
      <p:ext uri="{BB962C8B-B14F-4D97-AF65-F5344CB8AC3E}">
        <p14:creationId xmlns:p14="http://schemas.microsoft.com/office/powerpoint/2010/main" val="3675780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a:t>
            </a:fld>
            <a:endParaRPr lang="en-US"/>
          </a:p>
        </p:txBody>
      </p:sp>
    </p:spTree>
    <p:extLst>
      <p:ext uri="{BB962C8B-B14F-4D97-AF65-F5344CB8AC3E}">
        <p14:creationId xmlns:p14="http://schemas.microsoft.com/office/powerpoint/2010/main" val="3567900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3</a:t>
            </a:fld>
            <a:endParaRPr lang="en-US"/>
          </a:p>
        </p:txBody>
      </p:sp>
    </p:spTree>
    <p:extLst>
      <p:ext uri="{BB962C8B-B14F-4D97-AF65-F5344CB8AC3E}">
        <p14:creationId xmlns:p14="http://schemas.microsoft.com/office/powerpoint/2010/main" val="185236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4</a:t>
            </a:fld>
            <a:endParaRPr lang="en-US"/>
          </a:p>
        </p:txBody>
      </p:sp>
    </p:spTree>
    <p:extLst>
      <p:ext uri="{BB962C8B-B14F-4D97-AF65-F5344CB8AC3E}">
        <p14:creationId xmlns:p14="http://schemas.microsoft.com/office/powerpoint/2010/main" val="2220376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5</a:t>
            </a:fld>
            <a:endParaRPr lang="en-US"/>
          </a:p>
        </p:txBody>
      </p:sp>
    </p:spTree>
    <p:extLst>
      <p:ext uri="{BB962C8B-B14F-4D97-AF65-F5344CB8AC3E}">
        <p14:creationId xmlns:p14="http://schemas.microsoft.com/office/powerpoint/2010/main" val="1690103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6</a:t>
            </a:fld>
            <a:endParaRPr lang="en-US"/>
          </a:p>
        </p:txBody>
      </p:sp>
    </p:spTree>
    <p:extLst>
      <p:ext uri="{BB962C8B-B14F-4D97-AF65-F5344CB8AC3E}">
        <p14:creationId xmlns:p14="http://schemas.microsoft.com/office/powerpoint/2010/main" val="4180879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7</a:t>
            </a:fld>
            <a:endParaRPr lang="en-US"/>
          </a:p>
        </p:txBody>
      </p:sp>
    </p:spTree>
    <p:extLst>
      <p:ext uri="{BB962C8B-B14F-4D97-AF65-F5344CB8AC3E}">
        <p14:creationId xmlns:p14="http://schemas.microsoft.com/office/powerpoint/2010/main" val="2917638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8</a:t>
            </a:fld>
            <a:endParaRPr lang="en-US"/>
          </a:p>
        </p:txBody>
      </p:sp>
    </p:spTree>
    <p:extLst>
      <p:ext uri="{BB962C8B-B14F-4D97-AF65-F5344CB8AC3E}">
        <p14:creationId xmlns:p14="http://schemas.microsoft.com/office/powerpoint/2010/main" val="2914178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9</a:t>
            </a:fld>
            <a:endParaRPr lang="en-US"/>
          </a:p>
        </p:txBody>
      </p:sp>
    </p:spTree>
    <p:extLst>
      <p:ext uri="{BB962C8B-B14F-4D97-AF65-F5344CB8AC3E}">
        <p14:creationId xmlns:p14="http://schemas.microsoft.com/office/powerpoint/2010/main" val="558138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61E9D-352B-42B6-B4F1-B174744F2C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7FEE8C-CC05-4D81-9407-454CE03CDB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710094-F0B1-42E9-81C8-FB330ADEB20A}"/>
              </a:ext>
            </a:extLst>
          </p:cNvPr>
          <p:cNvSpPr>
            <a:spLocks noGrp="1"/>
          </p:cNvSpPr>
          <p:nvPr>
            <p:ph type="dt" sz="half" idx="10"/>
          </p:nvPr>
        </p:nvSpPr>
        <p:spPr/>
        <p:txBody>
          <a:bodyPr/>
          <a:lstStyle/>
          <a:p>
            <a:fld id="{6C33BCE6-0F5E-4931-962B-B76DC26D9E8E}" type="datetimeFigureOut">
              <a:rPr lang="en-US" smtClean="0"/>
              <a:t>8/30/2017</a:t>
            </a:fld>
            <a:endParaRPr lang="en-US"/>
          </a:p>
        </p:txBody>
      </p:sp>
      <p:sp>
        <p:nvSpPr>
          <p:cNvPr id="5" name="Footer Placeholder 4">
            <a:extLst>
              <a:ext uri="{FF2B5EF4-FFF2-40B4-BE49-F238E27FC236}">
                <a16:creationId xmlns:a16="http://schemas.microsoft.com/office/drawing/2014/main" id="{C377F491-14F9-4727-B8F9-15CA9A2CBA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0B50C2-721E-4EF1-82C6-FA353A18F528}"/>
              </a:ext>
            </a:extLst>
          </p:cNvPr>
          <p:cNvSpPr>
            <a:spLocks noGrp="1"/>
          </p:cNvSpPr>
          <p:nvPr>
            <p:ph type="sldNum" sz="quarter" idx="12"/>
          </p:nvPr>
        </p:nvSpPr>
        <p:spPr/>
        <p:txBody>
          <a:bodyPr/>
          <a:lstStyle/>
          <a:p>
            <a:fld id="{E1F62F94-03F3-4BE0-8119-1F8F74FE4676}" type="slidenum">
              <a:rPr lang="en-US" smtClean="0"/>
              <a:t>‹#›</a:t>
            </a:fld>
            <a:endParaRPr lang="en-US"/>
          </a:p>
        </p:txBody>
      </p:sp>
    </p:spTree>
    <p:extLst>
      <p:ext uri="{BB962C8B-B14F-4D97-AF65-F5344CB8AC3E}">
        <p14:creationId xmlns:p14="http://schemas.microsoft.com/office/powerpoint/2010/main" val="3782449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B18D0-130E-498E-A900-ED48AACCAD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B95033-A4CE-4FC9-8F67-960BD25AF46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C4C82C-EA65-4694-B897-99E58BB62DEC}"/>
              </a:ext>
            </a:extLst>
          </p:cNvPr>
          <p:cNvSpPr>
            <a:spLocks noGrp="1"/>
          </p:cNvSpPr>
          <p:nvPr>
            <p:ph type="dt" sz="half" idx="10"/>
          </p:nvPr>
        </p:nvSpPr>
        <p:spPr/>
        <p:txBody>
          <a:bodyPr/>
          <a:lstStyle/>
          <a:p>
            <a:fld id="{6C33BCE6-0F5E-4931-962B-B76DC26D9E8E}" type="datetimeFigureOut">
              <a:rPr lang="en-US" smtClean="0"/>
              <a:t>8/30/2017</a:t>
            </a:fld>
            <a:endParaRPr lang="en-US"/>
          </a:p>
        </p:txBody>
      </p:sp>
      <p:sp>
        <p:nvSpPr>
          <p:cNvPr id="5" name="Footer Placeholder 4">
            <a:extLst>
              <a:ext uri="{FF2B5EF4-FFF2-40B4-BE49-F238E27FC236}">
                <a16:creationId xmlns:a16="http://schemas.microsoft.com/office/drawing/2014/main" id="{745ECF61-B407-4461-8819-6A09C788A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C05D63-1342-4A0E-92F1-57B03038F286}"/>
              </a:ext>
            </a:extLst>
          </p:cNvPr>
          <p:cNvSpPr>
            <a:spLocks noGrp="1"/>
          </p:cNvSpPr>
          <p:nvPr>
            <p:ph type="sldNum" sz="quarter" idx="12"/>
          </p:nvPr>
        </p:nvSpPr>
        <p:spPr/>
        <p:txBody>
          <a:bodyPr/>
          <a:lstStyle/>
          <a:p>
            <a:fld id="{E1F62F94-03F3-4BE0-8119-1F8F74FE4676}" type="slidenum">
              <a:rPr lang="en-US" smtClean="0"/>
              <a:t>‹#›</a:t>
            </a:fld>
            <a:endParaRPr lang="en-US"/>
          </a:p>
        </p:txBody>
      </p:sp>
    </p:spTree>
    <p:extLst>
      <p:ext uri="{BB962C8B-B14F-4D97-AF65-F5344CB8AC3E}">
        <p14:creationId xmlns:p14="http://schemas.microsoft.com/office/powerpoint/2010/main" val="952686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A99374-5C8D-435A-83BF-ACBED24275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E22D6A-D5BB-4396-B5A9-B1E17280DB2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FAED5A-F49A-49AD-AAFA-0D53E20AE610}"/>
              </a:ext>
            </a:extLst>
          </p:cNvPr>
          <p:cNvSpPr>
            <a:spLocks noGrp="1"/>
          </p:cNvSpPr>
          <p:nvPr>
            <p:ph type="dt" sz="half" idx="10"/>
          </p:nvPr>
        </p:nvSpPr>
        <p:spPr/>
        <p:txBody>
          <a:bodyPr/>
          <a:lstStyle/>
          <a:p>
            <a:fld id="{6C33BCE6-0F5E-4931-962B-B76DC26D9E8E}" type="datetimeFigureOut">
              <a:rPr lang="en-US" smtClean="0"/>
              <a:t>8/30/2017</a:t>
            </a:fld>
            <a:endParaRPr lang="en-US"/>
          </a:p>
        </p:txBody>
      </p:sp>
      <p:sp>
        <p:nvSpPr>
          <p:cNvPr id="5" name="Footer Placeholder 4">
            <a:extLst>
              <a:ext uri="{FF2B5EF4-FFF2-40B4-BE49-F238E27FC236}">
                <a16:creationId xmlns:a16="http://schemas.microsoft.com/office/drawing/2014/main" id="{A28A0B71-3E49-401A-8B1C-C55C66C5DF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18C70B-ADC2-45E3-8E54-973C5BB43205}"/>
              </a:ext>
            </a:extLst>
          </p:cNvPr>
          <p:cNvSpPr>
            <a:spLocks noGrp="1"/>
          </p:cNvSpPr>
          <p:nvPr>
            <p:ph type="sldNum" sz="quarter" idx="12"/>
          </p:nvPr>
        </p:nvSpPr>
        <p:spPr/>
        <p:txBody>
          <a:bodyPr/>
          <a:lstStyle/>
          <a:p>
            <a:fld id="{E1F62F94-03F3-4BE0-8119-1F8F74FE4676}" type="slidenum">
              <a:rPr lang="en-US" smtClean="0"/>
              <a:t>‹#›</a:t>
            </a:fld>
            <a:endParaRPr lang="en-US"/>
          </a:p>
        </p:txBody>
      </p:sp>
    </p:spTree>
    <p:extLst>
      <p:ext uri="{BB962C8B-B14F-4D97-AF65-F5344CB8AC3E}">
        <p14:creationId xmlns:p14="http://schemas.microsoft.com/office/powerpoint/2010/main" val="408065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B78C-75D5-45E0-AF61-572289B83C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9BB258-8CD9-4998-BCEB-098F8F76DC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E34CF-6683-4C38-8402-18A89B870216}"/>
              </a:ext>
            </a:extLst>
          </p:cNvPr>
          <p:cNvSpPr>
            <a:spLocks noGrp="1"/>
          </p:cNvSpPr>
          <p:nvPr>
            <p:ph type="dt" sz="half" idx="10"/>
          </p:nvPr>
        </p:nvSpPr>
        <p:spPr/>
        <p:txBody>
          <a:bodyPr/>
          <a:lstStyle/>
          <a:p>
            <a:fld id="{6C33BCE6-0F5E-4931-962B-B76DC26D9E8E}" type="datetimeFigureOut">
              <a:rPr lang="en-US" smtClean="0"/>
              <a:t>8/30/2017</a:t>
            </a:fld>
            <a:endParaRPr lang="en-US"/>
          </a:p>
        </p:txBody>
      </p:sp>
      <p:sp>
        <p:nvSpPr>
          <p:cNvPr id="5" name="Footer Placeholder 4">
            <a:extLst>
              <a:ext uri="{FF2B5EF4-FFF2-40B4-BE49-F238E27FC236}">
                <a16:creationId xmlns:a16="http://schemas.microsoft.com/office/drawing/2014/main" id="{EC335AB6-1404-4007-94B0-AD0AD90653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A1037D-426E-4A19-A1DB-09CB1F6E0D38}"/>
              </a:ext>
            </a:extLst>
          </p:cNvPr>
          <p:cNvSpPr>
            <a:spLocks noGrp="1"/>
          </p:cNvSpPr>
          <p:nvPr>
            <p:ph type="sldNum" sz="quarter" idx="12"/>
          </p:nvPr>
        </p:nvSpPr>
        <p:spPr/>
        <p:txBody>
          <a:bodyPr/>
          <a:lstStyle/>
          <a:p>
            <a:fld id="{E1F62F94-03F3-4BE0-8119-1F8F74FE4676}" type="slidenum">
              <a:rPr lang="en-US" smtClean="0"/>
              <a:t>‹#›</a:t>
            </a:fld>
            <a:endParaRPr lang="en-US"/>
          </a:p>
        </p:txBody>
      </p:sp>
    </p:spTree>
    <p:extLst>
      <p:ext uri="{BB962C8B-B14F-4D97-AF65-F5344CB8AC3E}">
        <p14:creationId xmlns:p14="http://schemas.microsoft.com/office/powerpoint/2010/main" val="3056055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3CF8D-01DE-48C3-A20B-CD4862C213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CD4768-645B-4BCC-A0E8-2E1C61ED5F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569671-76CF-4661-81CC-719978DAFE14}"/>
              </a:ext>
            </a:extLst>
          </p:cNvPr>
          <p:cNvSpPr>
            <a:spLocks noGrp="1"/>
          </p:cNvSpPr>
          <p:nvPr>
            <p:ph type="dt" sz="half" idx="10"/>
          </p:nvPr>
        </p:nvSpPr>
        <p:spPr/>
        <p:txBody>
          <a:bodyPr/>
          <a:lstStyle/>
          <a:p>
            <a:fld id="{6C33BCE6-0F5E-4931-962B-B76DC26D9E8E}" type="datetimeFigureOut">
              <a:rPr lang="en-US" smtClean="0"/>
              <a:t>8/30/2017</a:t>
            </a:fld>
            <a:endParaRPr lang="en-US"/>
          </a:p>
        </p:txBody>
      </p:sp>
      <p:sp>
        <p:nvSpPr>
          <p:cNvPr id="5" name="Footer Placeholder 4">
            <a:extLst>
              <a:ext uri="{FF2B5EF4-FFF2-40B4-BE49-F238E27FC236}">
                <a16:creationId xmlns:a16="http://schemas.microsoft.com/office/drawing/2014/main" id="{93AC06A3-E71E-413D-8CFA-E03D44AEC6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DD159A-EB90-460F-A7C4-0F5949DE83DE}"/>
              </a:ext>
            </a:extLst>
          </p:cNvPr>
          <p:cNvSpPr>
            <a:spLocks noGrp="1"/>
          </p:cNvSpPr>
          <p:nvPr>
            <p:ph type="sldNum" sz="quarter" idx="12"/>
          </p:nvPr>
        </p:nvSpPr>
        <p:spPr/>
        <p:txBody>
          <a:bodyPr/>
          <a:lstStyle/>
          <a:p>
            <a:fld id="{E1F62F94-03F3-4BE0-8119-1F8F74FE4676}" type="slidenum">
              <a:rPr lang="en-US" smtClean="0"/>
              <a:t>‹#›</a:t>
            </a:fld>
            <a:endParaRPr lang="en-US"/>
          </a:p>
        </p:txBody>
      </p:sp>
    </p:spTree>
    <p:extLst>
      <p:ext uri="{BB962C8B-B14F-4D97-AF65-F5344CB8AC3E}">
        <p14:creationId xmlns:p14="http://schemas.microsoft.com/office/powerpoint/2010/main" val="4214102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B43E2-88CD-4027-B38C-901D41190D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1931EC-79D8-4633-B7D1-A2889EBFB22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E7B7E3-3F49-4ADF-A4AF-38631628A9F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92CE71-129B-4370-9B67-708068FA2C09}"/>
              </a:ext>
            </a:extLst>
          </p:cNvPr>
          <p:cNvSpPr>
            <a:spLocks noGrp="1"/>
          </p:cNvSpPr>
          <p:nvPr>
            <p:ph type="dt" sz="half" idx="10"/>
          </p:nvPr>
        </p:nvSpPr>
        <p:spPr/>
        <p:txBody>
          <a:bodyPr/>
          <a:lstStyle/>
          <a:p>
            <a:fld id="{6C33BCE6-0F5E-4931-962B-B76DC26D9E8E}" type="datetimeFigureOut">
              <a:rPr lang="en-US" smtClean="0"/>
              <a:t>8/30/2017</a:t>
            </a:fld>
            <a:endParaRPr lang="en-US"/>
          </a:p>
        </p:txBody>
      </p:sp>
      <p:sp>
        <p:nvSpPr>
          <p:cNvPr id="6" name="Footer Placeholder 5">
            <a:extLst>
              <a:ext uri="{FF2B5EF4-FFF2-40B4-BE49-F238E27FC236}">
                <a16:creationId xmlns:a16="http://schemas.microsoft.com/office/drawing/2014/main" id="{C906E93D-2020-4BB2-A650-488CC97E5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913D31-57EA-4ABB-AA68-92BF28AC7728}"/>
              </a:ext>
            </a:extLst>
          </p:cNvPr>
          <p:cNvSpPr>
            <a:spLocks noGrp="1"/>
          </p:cNvSpPr>
          <p:nvPr>
            <p:ph type="sldNum" sz="quarter" idx="12"/>
          </p:nvPr>
        </p:nvSpPr>
        <p:spPr/>
        <p:txBody>
          <a:bodyPr/>
          <a:lstStyle/>
          <a:p>
            <a:fld id="{E1F62F94-03F3-4BE0-8119-1F8F74FE4676}" type="slidenum">
              <a:rPr lang="en-US" smtClean="0"/>
              <a:t>‹#›</a:t>
            </a:fld>
            <a:endParaRPr lang="en-US"/>
          </a:p>
        </p:txBody>
      </p:sp>
    </p:spTree>
    <p:extLst>
      <p:ext uri="{BB962C8B-B14F-4D97-AF65-F5344CB8AC3E}">
        <p14:creationId xmlns:p14="http://schemas.microsoft.com/office/powerpoint/2010/main" val="1320702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DC498-77F3-4CA4-A0F0-AED7952F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14A33C-5774-4775-AC7C-9713FA4D56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0D28237-530D-4D49-A092-560112D1927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4970F5-656A-4797-8B91-5F706E2D3F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1A22E5F-73BB-47A7-98A2-497B6225949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86E5EE-D250-48A2-9075-D956711CD3F6}"/>
              </a:ext>
            </a:extLst>
          </p:cNvPr>
          <p:cNvSpPr>
            <a:spLocks noGrp="1"/>
          </p:cNvSpPr>
          <p:nvPr>
            <p:ph type="dt" sz="half" idx="10"/>
          </p:nvPr>
        </p:nvSpPr>
        <p:spPr/>
        <p:txBody>
          <a:bodyPr/>
          <a:lstStyle/>
          <a:p>
            <a:fld id="{6C33BCE6-0F5E-4931-962B-B76DC26D9E8E}" type="datetimeFigureOut">
              <a:rPr lang="en-US" smtClean="0"/>
              <a:t>8/30/2017</a:t>
            </a:fld>
            <a:endParaRPr lang="en-US"/>
          </a:p>
        </p:txBody>
      </p:sp>
      <p:sp>
        <p:nvSpPr>
          <p:cNvPr id="8" name="Footer Placeholder 7">
            <a:extLst>
              <a:ext uri="{FF2B5EF4-FFF2-40B4-BE49-F238E27FC236}">
                <a16:creationId xmlns:a16="http://schemas.microsoft.com/office/drawing/2014/main" id="{B9EFA9AC-FD90-4762-AAF8-7D6BB48DB7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53AA20-EDE0-4C88-8B6B-277C858B0CBD}"/>
              </a:ext>
            </a:extLst>
          </p:cNvPr>
          <p:cNvSpPr>
            <a:spLocks noGrp="1"/>
          </p:cNvSpPr>
          <p:nvPr>
            <p:ph type="sldNum" sz="quarter" idx="12"/>
          </p:nvPr>
        </p:nvSpPr>
        <p:spPr/>
        <p:txBody>
          <a:bodyPr/>
          <a:lstStyle/>
          <a:p>
            <a:fld id="{E1F62F94-03F3-4BE0-8119-1F8F74FE4676}" type="slidenum">
              <a:rPr lang="en-US" smtClean="0"/>
              <a:t>‹#›</a:t>
            </a:fld>
            <a:endParaRPr lang="en-US"/>
          </a:p>
        </p:txBody>
      </p:sp>
    </p:spTree>
    <p:extLst>
      <p:ext uri="{BB962C8B-B14F-4D97-AF65-F5344CB8AC3E}">
        <p14:creationId xmlns:p14="http://schemas.microsoft.com/office/powerpoint/2010/main" val="2686537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55C98-F71E-4B24-A317-7DDF015930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0BDE59-7DE6-47C5-9CF8-3846FD9BF256}"/>
              </a:ext>
            </a:extLst>
          </p:cNvPr>
          <p:cNvSpPr>
            <a:spLocks noGrp="1"/>
          </p:cNvSpPr>
          <p:nvPr>
            <p:ph type="dt" sz="half" idx="10"/>
          </p:nvPr>
        </p:nvSpPr>
        <p:spPr/>
        <p:txBody>
          <a:bodyPr/>
          <a:lstStyle/>
          <a:p>
            <a:fld id="{6C33BCE6-0F5E-4931-962B-B76DC26D9E8E}" type="datetimeFigureOut">
              <a:rPr lang="en-US" smtClean="0"/>
              <a:t>8/30/2017</a:t>
            </a:fld>
            <a:endParaRPr lang="en-US"/>
          </a:p>
        </p:txBody>
      </p:sp>
      <p:sp>
        <p:nvSpPr>
          <p:cNvPr id="4" name="Footer Placeholder 3">
            <a:extLst>
              <a:ext uri="{FF2B5EF4-FFF2-40B4-BE49-F238E27FC236}">
                <a16:creationId xmlns:a16="http://schemas.microsoft.com/office/drawing/2014/main" id="{F3A66326-02C7-445A-89D5-8BF9517D46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351983-BFE0-41E1-8A7C-698D4A3F4268}"/>
              </a:ext>
            </a:extLst>
          </p:cNvPr>
          <p:cNvSpPr>
            <a:spLocks noGrp="1"/>
          </p:cNvSpPr>
          <p:nvPr>
            <p:ph type="sldNum" sz="quarter" idx="12"/>
          </p:nvPr>
        </p:nvSpPr>
        <p:spPr/>
        <p:txBody>
          <a:bodyPr/>
          <a:lstStyle/>
          <a:p>
            <a:fld id="{E1F62F94-03F3-4BE0-8119-1F8F74FE4676}" type="slidenum">
              <a:rPr lang="en-US" smtClean="0"/>
              <a:t>‹#›</a:t>
            </a:fld>
            <a:endParaRPr lang="en-US"/>
          </a:p>
        </p:txBody>
      </p:sp>
    </p:spTree>
    <p:extLst>
      <p:ext uri="{BB962C8B-B14F-4D97-AF65-F5344CB8AC3E}">
        <p14:creationId xmlns:p14="http://schemas.microsoft.com/office/powerpoint/2010/main" val="382666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51DEAB-5EC1-4E79-B791-B02F83BCF316}"/>
              </a:ext>
            </a:extLst>
          </p:cNvPr>
          <p:cNvSpPr>
            <a:spLocks noGrp="1"/>
          </p:cNvSpPr>
          <p:nvPr>
            <p:ph type="dt" sz="half" idx="10"/>
          </p:nvPr>
        </p:nvSpPr>
        <p:spPr/>
        <p:txBody>
          <a:bodyPr/>
          <a:lstStyle/>
          <a:p>
            <a:fld id="{6C33BCE6-0F5E-4931-962B-B76DC26D9E8E}" type="datetimeFigureOut">
              <a:rPr lang="en-US" smtClean="0"/>
              <a:t>8/30/2017</a:t>
            </a:fld>
            <a:endParaRPr lang="en-US"/>
          </a:p>
        </p:txBody>
      </p:sp>
      <p:sp>
        <p:nvSpPr>
          <p:cNvPr id="3" name="Footer Placeholder 2">
            <a:extLst>
              <a:ext uri="{FF2B5EF4-FFF2-40B4-BE49-F238E27FC236}">
                <a16:creationId xmlns:a16="http://schemas.microsoft.com/office/drawing/2014/main" id="{57A6D519-6C02-4B0E-BE89-434F6F6346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762F4E-C58C-422B-A22A-A277A6B5631E}"/>
              </a:ext>
            </a:extLst>
          </p:cNvPr>
          <p:cNvSpPr>
            <a:spLocks noGrp="1"/>
          </p:cNvSpPr>
          <p:nvPr>
            <p:ph type="sldNum" sz="quarter" idx="12"/>
          </p:nvPr>
        </p:nvSpPr>
        <p:spPr/>
        <p:txBody>
          <a:bodyPr/>
          <a:lstStyle/>
          <a:p>
            <a:fld id="{E1F62F94-03F3-4BE0-8119-1F8F74FE4676}" type="slidenum">
              <a:rPr lang="en-US" smtClean="0"/>
              <a:t>‹#›</a:t>
            </a:fld>
            <a:endParaRPr lang="en-US"/>
          </a:p>
        </p:txBody>
      </p:sp>
    </p:spTree>
    <p:extLst>
      <p:ext uri="{BB962C8B-B14F-4D97-AF65-F5344CB8AC3E}">
        <p14:creationId xmlns:p14="http://schemas.microsoft.com/office/powerpoint/2010/main" val="1304760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B3B8F-896A-4727-BC89-62B2FABD83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191FDF-C571-409E-B1B8-16541C5088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E545E5-3087-4ECA-943F-5ED0B842CC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FD72FB-27F9-4F99-9199-8554C07C7D92}"/>
              </a:ext>
            </a:extLst>
          </p:cNvPr>
          <p:cNvSpPr>
            <a:spLocks noGrp="1"/>
          </p:cNvSpPr>
          <p:nvPr>
            <p:ph type="dt" sz="half" idx="10"/>
          </p:nvPr>
        </p:nvSpPr>
        <p:spPr/>
        <p:txBody>
          <a:bodyPr/>
          <a:lstStyle/>
          <a:p>
            <a:fld id="{6C33BCE6-0F5E-4931-962B-B76DC26D9E8E}" type="datetimeFigureOut">
              <a:rPr lang="en-US" smtClean="0"/>
              <a:t>8/30/2017</a:t>
            </a:fld>
            <a:endParaRPr lang="en-US"/>
          </a:p>
        </p:txBody>
      </p:sp>
      <p:sp>
        <p:nvSpPr>
          <p:cNvPr id="6" name="Footer Placeholder 5">
            <a:extLst>
              <a:ext uri="{FF2B5EF4-FFF2-40B4-BE49-F238E27FC236}">
                <a16:creationId xmlns:a16="http://schemas.microsoft.com/office/drawing/2014/main" id="{019AA7FD-388B-43BC-A108-ED045D7130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D85CBA-FE58-4644-A1F9-8F06B5C3DE16}"/>
              </a:ext>
            </a:extLst>
          </p:cNvPr>
          <p:cNvSpPr>
            <a:spLocks noGrp="1"/>
          </p:cNvSpPr>
          <p:nvPr>
            <p:ph type="sldNum" sz="quarter" idx="12"/>
          </p:nvPr>
        </p:nvSpPr>
        <p:spPr/>
        <p:txBody>
          <a:bodyPr/>
          <a:lstStyle/>
          <a:p>
            <a:fld id="{E1F62F94-03F3-4BE0-8119-1F8F74FE4676}" type="slidenum">
              <a:rPr lang="en-US" smtClean="0"/>
              <a:t>‹#›</a:t>
            </a:fld>
            <a:endParaRPr lang="en-US"/>
          </a:p>
        </p:txBody>
      </p:sp>
    </p:spTree>
    <p:extLst>
      <p:ext uri="{BB962C8B-B14F-4D97-AF65-F5344CB8AC3E}">
        <p14:creationId xmlns:p14="http://schemas.microsoft.com/office/powerpoint/2010/main" val="4344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1D71B-74E3-4599-A75D-86E822A672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5BB127-835B-4866-96D2-9AA477F086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EAA839-B2F0-4131-B41B-E905CC119B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8A3F8B7-2A1A-4C3A-874E-5EB7DD6624FF}"/>
              </a:ext>
            </a:extLst>
          </p:cNvPr>
          <p:cNvSpPr>
            <a:spLocks noGrp="1"/>
          </p:cNvSpPr>
          <p:nvPr>
            <p:ph type="dt" sz="half" idx="10"/>
          </p:nvPr>
        </p:nvSpPr>
        <p:spPr/>
        <p:txBody>
          <a:bodyPr/>
          <a:lstStyle/>
          <a:p>
            <a:fld id="{6C33BCE6-0F5E-4931-962B-B76DC26D9E8E}" type="datetimeFigureOut">
              <a:rPr lang="en-US" smtClean="0"/>
              <a:t>8/30/2017</a:t>
            </a:fld>
            <a:endParaRPr lang="en-US"/>
          </a:p>
        </p:txBody>
      </p:sp>
      <p:sp>
        <p:nvSpPr>
          <p:cNvPr id="6" name="Footer Placeholder 5">
            <a:extLst>
              <a:ext uri="{FF2B5EF4-FFF2-40B4-BE49-F238E27FC236}">
                <a16:creationId xmlns:a16="http://schemas.microsoft.com/office/drawing/2014/main" id="{BB15B1FC-49A4-4B53-A781-C6E39EEF50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0BF0BF-7DBD-44F3-A2EE-961A61C8CB99}"/>
              </a:ext>
            </a:extLst>
          </p:cNvPr>
          <p:cNvSpPr>
            <a:spLocks noGrp="1"/>
          </p:cNvSpPr>
          <p:nvPr>
            <p:ph type="sldNum" sz="quarter" idx="12"/>
          </p:nvPr>
        </p:nvSpPr>
        <p:spPr/>
        <p:txBody>
          <a:bodyPr/>
          <a:lstStyle/>
          <a:p>
            <a:fld id="{E1F62F94-03F3-4BE0-8119-1F8F74FE4676}" type="slidenum">
              <a:rPr lang="en-US" smtClean="0"/>
              <a:t>‹#›</a:t>
            </a:fld>
            <a:endParaRPr lang="en-US"/>
          </a:p>
        </p:txBody>
      </p:sp>
    </p:spTree>
    <p:extLst>
      <p:ext uri="{BB962C8B-B14F-4D97-AF65-F5344CB8AC3E}">
        <p14:creationId xmlns:p14="http://schemas.microsoft.com/office/powerpoint/2010/main" val="3890535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E4711F-07B5-454C-87B6-AF25825E58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E9A83F-3C02-45C7-9C20-7DD34DD0FE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EBF16F-35BF-40CC-A471-32FF40B4BC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33BCE6-0F5E-4931-962B-B76DC26D9E8E}" type="datetimeFigureOut">
              <a:rPr lang="en-US" smtClean="0"/>
              <a:t>8/30/2017</a:t>
            </a:fld>
            <a:endParaRPr lang="en-US"/>
          </a:p>
        </p:txBody>
      </p:sp>
      <p:sp>
        <p:nvSpPr>
          <p:cNvPr id="5" name="Footer Placeholder 4">
            <a:extLst>
              <a:ext uri="{FF2B5EF4-FFF2-40B4-BE49-F238E27FC236}">
                <a16:creationId xmlns:a16="http://schemas.microsoft.com/office/drawing/2014/main" id="{2C853196-6CE1-4C13-BEBA-4B12E24137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A1E1AE-E2CC-46DD-B30A-0DF2A720A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F62F94-03F3-4BE0-8119-1F8F74FE4676}" type="slidenum">
              <a:rPr lang="en-US" smtClean="0"/>
              <a:t>‹#›</a:t>
            </a:fld>
            <a:endParaRPr lang="en-US"/>
          </a:p>
        </p:txBody>
      </p:sp>
    </p:spTree>
    <p:extLst>
      <p:ext uri="{BB962C8B-B14F-4D97-AF65-F5344CB8AC3E}">
        <p14:creationId xmlns:p14="http://schemas.microsoft.com/office/powerpoint/2010/main" val="2369429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apachefriends.or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localhos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a Development Server</a:t>
            </a:r>
          </a:p>
        </p:txBody>
      </p:sp>
      <p:sp>
        <p:nvSpPr>
          <p:cNvPr id="3" name="Content Placeholder 2"/>
          <p:cNvSpPr>
            <a:spLocks noGrp="1"/>
          </p:cNvSpPr>
          <p:nvPr>
            <p:ph idx="1"/>
          </p:nvPr>
        </p:nvSpPr>
        <p:spPr/>
        <p:txBody>
          <a:bodyPr>
            <a:normAutofit lnSpcReduction="10000"/>
          </a:bodyPr>
          <a:lstStyle/>
          <a:p>
            <a:r>
              <a:rPr lang="en-US" dirty="0"/>
              <a:t>If you wish to develop Internet applications but don’t have your own development server, you will have to upload every modification you make to a server somewhere else on the Web before you can test it.</a:t>
            </a:r>
          </a:p>
          <a:p>
            <a:endParaRPr lang="en-GB" dirty="0"/>
          </a:p>
          <a:p>
            <a:r>
              <a:rPr lang="en-US" dirty="0"/>
              <a:t>On a local computer, however, testing can be as easy as saving an update</a:t>
            </a:r>
          </a:p>
          <a:p>
            <a:endParaRPr lang="en-GB" dirty="0"/>
          </a:p>
          <a:p>
            <a:r>
              <a:rPr lang="en-US" dirty="0"/>
              <a:t>Another advantage of a development server is that you don’t have to worry about embarrassing errors or security problems while you’re writing and testing</a:t>
            </a:r>
          </a:p>
        </p:txBody>
      </p:sp>
    </p:spTree>
    <p:extLst>
      <p:ext uri="{BB962C8B-B14F-4D97-AF65-F5344CB8AC3E}">
        <p14:creationId xmlns:p14="http://schemas.microsoft.com/office/powerpoint/2010/main" val="2825199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the document root</a:t>
            </a:r>
          </a:p>
        </p:txBody>
      </p:sp>
      <p:sp>
        <p:nvSpPr>
          <p:cNvPr id="3" name="Content Placeholder 2"/>
          <p:cNvSpPr>
            <a:spLocks noGrp="1"/>
          </p:cNvSpPr>
          <p:nvPr>
            <p:ph idx="1"/>
          </p:nvPr>
        </p:nvSpPr>
        <p:spPr/>
        <p:txBody>
          <a:bodyPr>
            <a:normAutofit fontScale="85000" lnSpcReduction="20000"/>
          </a:bodyPr>
          <a:lstStyle/>
          <a:p>
            <a:r>
              <a:rPr lang="en-US" dirty="0"/>
              <a:t>The </a:t>
            </a:r>
            <a:r>
              <a:rPr lang="en-US" i="1" dirty="0"/>
              <a:t>document root </a:t>
            </a:r>
            <a:r>
              <a:rPr lang="en-US" dirty="0"/>
              <a:t>is the directory that contains the main web documents for a domain. </a:t>
            </a:r>
          </a:p>
          <a:p>
            <a:pPr>
              <a:buFont typeface="Courier New" panose="02070309020205020404" pitchFamily="49" charset="0"/>
              <a:buChar char="o"/>
            </a:pPr>
            <a:r>
              <a:rPr lang="en-US" dirty="0"/>
              <a:t>This is the one that is entered when a basic URL without a path is typed into a browser, such as </a:t>
            </a:r>
            <a:r>
              <a:rPr lang="en-US" i="1" dirty="0"/>
              <a:t>http://yahoo.com </a:t>
            </a:r>
            <a:r>
              <a:rPr lang="en-US" dirty="0"/>
              <a:t>or, for your local server, </a:t>
            </a:r>
            <a:r>
              <a:rPr lang="en-US" i="1" dirty="0"/>
              <a:t>http://localhost.</a:t>
            </a:r>
          </a:p>
          <a:p>
            <a:endParaRPr lang="en-US" dirty="0"/>
          </a:p>
          <a:p>
            <a:r>
              <a:rPr lang="en-US" dirty="0"/>
              <a:t>By default, XAMP uses the following location for this directory:</a:t>
            </a:r>
          </a:p>
          <a:p>
            <a:endParaRPr lang="en-US" dirty="0"/>
          </a:p>
          <a:p>
            <a:pPr marL="457200" lvl="1" indent="0">
              <a:buNone/>
            </a:pPr>
            <a:r>
              <a:rPr lang="en-US" dirty="0"/>
              <a:t>C:/xampp/htdocs</a:t>
            </a:r>
          </a:p>
          <a:p>
            <a:endParaRPr lang="en-US" dirty="0"/>
          </a:p>
          <a:p>
            <a:r>
              <a:rPr lang="en-US" dirty="0"/>
              <a:t>To ensure that you have everything correctly configured, you should now create the obligatory “Hello World” file. </a:t>
            </a:r>
          </a:p>
          <a:p>
            <a:pPr>
              <a:buFont typeface="Courier New" panose="02070309020205020404" pitchFamily="49" charset="0"/>
              <a:buChar char="o"/>
            </a:pPr>
            <a:r>
              <a:rPr lang="en-US" dirty="0"/>
              <a:t>So create a small HTML file along the following lines using Windows Notepad or any other program or text editor</a:t>
            </a:r>
            <a:endParaRPr lang="en-GB" i="1" dirty="0">
              <a:solidFill>
                <a:srgbClr val="0070C0"/>
              </a:solidFill>
            </a:endParaRPr>
          </a:p>
          <a:p>
            <a:pPr marL="0" indent="0">
              <a:buNone/>
            </a:pPr>
            <a:endParaRPr lang="en-GB" i="1" dirty="0">
              <a:solidFill>
                <a:srgbClr val="0070C0"/>
              </a:solidFill>
            </a:endParaRPr>
          </a:p>
        </p:txBody>
      </p:sp>
    </p:spTree>
    <p:extLst>
      <p:ext uri="{BB962C8B-B14F-4D97-AF65-F5344CB8AC3E}">
        <p14:creationId xmlns:p14="http://schemas.microsoft.com/office/powerpoint/2010/main" val="2841828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the document root</a:t>
            </a:r>
          </a:p>
        </p:txBody>
      </p:sp>
      <p:sp>
        <p:nvSpPr>
          <p:cNvPr id="3" name="Content Placeholder 2"/>
          <p:cNvSpPr>
            <a:spLocks noGrp="1"/>
          </p:cNvSpPr>
          <p:nvPr>
            <p:ph idx="1"/>
          </p:nvPr>
        </p:nvSpPr>
        <p:spPr>
          <a:xfrm>
            <a:off x="838200" y="1825625"/>
            <a:ext cx="10515600" cy="4832350"/>
          </a:xfrm>
        </p:spPr>
        <p:txBody>
          <a:bodyPr>
            <a:normAutofit fontScale="85000" lnSpcReduction="20000"/>
          </a:bodyPr>
          <a:lstStyle/>
          <a:p>
            <a:pPr marL="457200" lvl="1" indent="0">
              <a:buNone/>
            </a:pPr>
            <a:r>
              <a:rPr lang="en-US" dirty="0"/>
              <a:t>&lt;html&gt;</a:t>
            </a:r>
          </a:p>
          <a:p>
            <a:pPr marL="457200" lvl="1" indent="0">
              <a:buNone/>
            </a:pPr>
            <a:r>
              <a:rPr lang="en-US" dirty="0"/>
              <a:t>    &lt;head&gt;</a:t>
            </a:r>
          </a:p>
          <a:p>
            <a:pPr marL="457200" lvl="1" indent="0">
              <a:buNone/>
            </a:pPr>
            <a:r>
              <a:rPr lang="en-US" dirty="0"/>
              <a:t>        &lt;title&gt;A quick test&lt;/title&gt;</a:t>
            </a:r>
          </a:p>
          <a:p>
            <a:pPr marL="457200" lvl="1" indent="0">
              <a:buNone/>
            </a:pPr>
            <a:r>
              <a:rPr lang="en-US" dirty="0"/>
              <a:t>    &lt;/head&gt;</a:t>
            </a:r>
          </a:p>
          <a:p>
            <a:pPr marL="457200" lvl="1" indent="0">
              <a:buNone/>
            </a:pPr>
            <a:r>
              <a:rPr lang="en-US" dirty="0"/>
              <a:t>    &lt;body&gt;</a:t>
            </a:r>
          </a:p>
          <a:p>
            <a:pPr marL="457200" lvl="1" indent="0">
              <a:buNone/>
            </a:pPr>
            <a:r>
              <a:rPr lang="en-US" dirty="0"/>
              <a:t>    	Hello World!</a:t>
            </a:r>
          </a:p>
          <a:p>
            <a:pPr marL="457200" lvl="1" indent="0">
              <a:buNone/>
            </a:pPr>
            <a:r>
              <a:rPr lang="en-US" dirty="0"/>
              <a:t>    &lt;/body&gt;</a:t>
            </a:r>
          </a:p>
          <a:p>
            <a:pPr marL="457200" lvl="1" indent="0">
              <a:buNone/>
            </a:pPr>
            <a:r>
              <a:rPr lang="en-US" dirty="0"/>
              <a:t>&lt;/html&gt;</a:t>
            </a:r>
          </a:p>
          <a:p>
            <a:endParaRPr lang="en-US" dirty="0"/>
          </a:p>
          <a:p>
            <a:r>
              <a:rPr lang="en-US" dirty="0"/>
              <a:t>Once you have typed this, save the file into the document root directory previously discussed, using the filename </a:t>
            </a:r>
            <a:r>
              <a:rPr lang="en-US" i="1" dirty="0"/>
              <a:t>test.html</a:t>
            </a:r>
          </a:p>
          <a:p>
            <a:endParaRPr lang="en-GB" i="1" dirty="0">
              <a:solidFill>
                <a:srgbClr val="0070C0"/>
              </a:solidFill>
            </a:endParaRPr>
          </a:p>
          <a:p>
            <a:r>
              <a:rPr lang="en-US" dirty="0"/>
              <a:t>You can now call this page up in your browser by entering the following URL:</a:t>
            </a:r>
          </a:p>
          <a:p>
            <a:endParaRPr lang="en-US" dirty="0"/>
          </a:p>
          <a:p>
            <a:pPr marL="457200" lvl="1" indent="0">
              <a:buNone/>
            </a:pPr>
            <a:r>
              <a:rPr lang="en-US" dirty="0"/>
              <a:t>http://localhost/test.html</a:t>
            </a:r>
            <a:endParaRPr lang="en-GB" i="1" dirty="0">
              <a:solidFill>
                <a:srgbClr val="0070C0"/>
              </a:solidFill>
            </a:endParaRPr>
          </a:p>
        </p:txBody>
      </p:sp>
    </p:spTree>
    <p:extLst>
      <p:ext uri="{BB962C8B-B14F-4D97-AF65-F5344CB8AC3E}">
        <p14:creationId xmlns:p14="http://schemas.microsoft.com/office/powerpoint/2010/main" val="4253098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WAMP, MAMP, or LAMP?</a:t>
            </a:r>
          </a:p>
        </p:txBody>
      </p:sp>
      <p:sp>
        <p:nvSpPr>
          <p:cNvPr id="3" name="Content Placeholder 2"/>
          <p:cNvSpPr>
            <a:spLocks noGrp="1"/>
          </p:cNvSpPr>
          <p:nvPr>
            <p:ph idx="1"/>
          </p:nvPr>
        </p:nvSpPr>
        <p:spPr/>
        <p:txBody>
          <a:bodyPr>
            <a:normAutofit/>
          </a:bodyPr>
          <a:lstStyle/>
          <a:p>
            <a:r>
              <a:rPr lang="en-US" dirty="0"/>
              <a:t>WAMP, MAMP, and LAMP are abbreviations for:</a:t>
            </a:r>
          </a:p>
          <a:p>
            <a:pPr lvl="1">
              <a:buFont typeface="Courier New" panose="02070309020205020404" pitchFamily="49" charset="0"/>
              <a:buChar char="o"/>
            </a:pPr>
            <a:r>
              <a:rPr lang="en-US" dirty="0"/>
              <a:t>“Windows, Apache, MySQL, and PHP” </a:t>
            </a:r>
          </a:p>
          <a:p>
            <a:pPr lvl="1">
              <a:buFont typeface="Courier New" panose="02070309020205020404" pitchFamily="49" charset="0"/>
              <a:buChar char="o"/>
            </a:pPr>
            <a:r>
              <a:rPr lang="en-US" dirty="0"/>
              <a:t>“Mac, Apache, MySQL, and PHP”</a:t>
            </a:r>
          </a:p>
          <a:p>
            <a:pPr lvl="1">
              <a:buFont typeface="Courier New" panose="02070309020205020404" pitchFamily="49" charset="0"/>
              <a:buChar char="o"/>
            </a:pPr>
            <a:r>
              <a:rPr lang="en-US" dirty="0"/>
              <a:t>“Linux, Apache, MySQL, and PHP”</a:t>
            </a:r>
          </a:p>
          <a:p>
            <a:endParaRPr lang="en-GB" dirty="0"/>
          </a:p>
          <a:p>
            <a:endParaRPr lang="en-US" dirty="0"/>
          </a:p>
          <a:p>
            <a:r>
              <a:rPr lang="en-US" dirty="0"/>
              <a:t>These abbreviations describe a fully functioning setup used for developing dynamic Internet web pages.</a:t>
            </a:r>
          </a:p>
        </p:txBody>
      </p:sp>
    </p:spTree>
    <p:extLst>
      <p:ext uri="{BB962C8B-B14F-4D97-AF65-F5344CB8AC3E}">
        <p14:creationId xmlns:p14="http://schemas.microsoft.com/office/powerpoint/2010/main" val="3257520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WAMP, MAMP, or LAMP?</a:t>
            </a:r>
          </a:p>
        </p:txBody>
      </p:sp>
      <p:sp>
        <p:nvSpPr>
          <p:cNvPr id="3" name="Content Placeholder 2"/>
          <p:cNvSpPr>
            <a:spLocks noGrp="1"/>
          </p:cNvSpPr>
          <p:nvPr>
            <p:ph idx="1"/>
          </p:nvPr>
        </p:nvSpPr>
        <p:spPr/>
        <p:txBody>
          <a:bodyPr>
            <a:normAutofit/>
          </a:bodyPr>
          <a:lstStyle/>
          <a:p>
            <a:r>
              <a:rPr lang="en-US" dirty="0"/>
              <a:t>WAMPs, MAMPs, and LAMPs come in the form of a package that binds the bundled programs together so that you don’t have to install and set them up separately. </a:t>
            </a:r>
          </a:p>
          <a:p>
            <a:endParaRPr lang="en-GB" dirty="0"/>
          </a:p>
          <a:p>
            <a:endParaRPr lang="en-US" dirty="0"/>
          </a:p>
          <a:p>
            <a:r>
              <a:rPr lang="en-US" dirty="0"/>
              <a:t>This means you can simply download and install a single program, and follow a few easy prompts, to get your web development server up and running in the quickest time with a minimum hassle.</a:t>
            </a:r>
          </a:p>
        </p:txBody>
      </p:sp>
    </p:spTree>
    <p:extLst>
      <p:ext uri="{BB962C8B-B14F-4D97-AF65-F5344CB8AC3E}">
        <p14:creationId xmlns:p14="http://schemas.microsoft.com/office/powerpoint/2010/main" val="78292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WAMP, MAMP, or LAMP?</a:t>
            </a:r>
          </a:p>
        </p:txBody>
      </p:sp>
      <p:sp>
        <p:nvSpPr>
          <p:cNvPr id="3" name="Content Placeholder 2"/>
          <p:cNvSpPr>
            <a:spLocks noGrp="1"/>
          </p:cNvSpPr>
          <p:nvPr>
            <p:ph idx="1"/>
          </p:nvPr>
        </p:nvSpPr>
        <p:spPr/>
        <p:txBody>
          <a:bodyPr>
            <a:normAutofit/>
          </a:bodyPr>
          <a:lstStyle/>
          <a:p>
            <a:pPr marL="0" indent="0">
              <a:buNone/>
            </a:pPr>
            <a:r>
              <a:rPr lang="en-GB" dirty="0"/>
              <a:t>NOTE:</a:t>
            </a:r>
            <a:endParaRPr lang="en-US" dirty="0"/>
          </a:p>
          <a:p>
            <a:pPr lvl="1"/>
            <a:r>
              <a:rPr lang="en-US" dirty="0"/>
              <a:t>During installation, several default settings are created for you. </a:t>
            </a:r>
          </a:p>
          <a:p>
            <a:pPr lvl="1">
              <a:buFont typeface="Wingdings" panose="05000000000000000000" pitchFamily="2" charset="2"/>
              <a:buChar char="Ø"/>
            </a:pPr>
            <a:r>
              <a:rPr lang="en-US" dirty="0"/>
              <a:t>The security configurations of such an installation will not be as tight as on a production web server, because it is optimized for local use. </a:t>
            </a:r>
          </a:p>
          <a:p>
            <a:pPr lvl="1"/>
            <a:endParaRPr lang="en-US" dirty="0"/>
          </a:p>
          <a:p>
            <a:pPr lvl="1"/>
            <a:r>
              <a:rPr lang="en-US" dirty="0"/>
              <a:t>For these reasons, you should never install such a setup as a production server.</a:t>
            </a:r>
          </a:p>
          <a:p>
            <a:pPr lvl="1"/>
            <a:endParaRPr lang="en-US" dirty="0"/>
          </a:p>
          <a:p>
            <a:pPr lvl="1"/>
            <a:r>
              <a:rPr lang="en-US" dirty="0"/>
              <a:t>But for developing and testing websites and applications, one of these installations should be entirely sufficient.</a:t>
            </a:r>
          </a:p>
        </p:txBody>
      </p:sp>
    </p:spTree>
    <p:extLst>
      <p:ext uri="{BB962C8B-B14F-4D97-AF65-F5344CB8AC3E}">
        <p14:creationId xmlns:p14="http://schemas.microsoft.com/office/powerpoint/2010/main" val="1676721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XAMPP</a:t>
            </a:r>
          </a:p>
        </p:txBody>
      </p:sp>
      <p:sp>
        <p:nvSpPr>
          <p:cNvPr id="3" name="Content Placeholder 2"/>
          <p:cNvSpPr>
            <a:spLocks noGrp="1"/>
          </p:cNvSpPr>
          <p:nvPr>
            <p:ph idx="1"/>
          </p:nvPr>
        </p:nvSpPr>
        <p:spPr/>
        <p:txBody>
          <a:bodyPr>
            <a:normAutofit/>
          </a:bodyPr>
          <a:lstStyle/>
          <a:p>
            <a:r>
              <a:rPr lang="en-US" dirty="0"/>
              <a:t>Out of the various open source and free options, the best is probably XAMPP. </a:t>
            </a:r>
          </a:p>
          <a:p>
            <a:pPr>
              <a:buFont typeface="Courier New" panose="02070309020205020404" pitchFamily="49" charset="0"/>
              <a:buChar char="o"/>
            </a:pPr>
            <a:r>
              <a:rPr lang="en-US" dirty="0"/>
              <a:t>You can download it at </a:t>
            </a:r>
            <a:r>
              <a:rPr lang="en-US" i="1" dirty="0">
                <a:solidFill>
                  <a:srgbClr val="0070C0"/>
                </a:solidFill>
                <a:hlinkClick r:id="rId3"/>
              </a:rPr>
              <a:t>http://apachefriends.org</a:t>
            </a:r>
            <a:endParaRPr lang="en-US" i="1" dirty="0">
              <a:solidFill>
                <a:srgbClr val="0070C0"/>
              </a:solidFill>
            </a:endParaRPr>
          </a:p>
          <a:p>
            <a:pPr marL="0" indent="0">
              <a:buNone/>
            </a:pPr>
            <a:endParaRPr lang="en-GB" i="1" dirty="0">
              <a:solidFill>
                <a:srgbClr val="0070C0"/>
              </a:solidFill>
            </a:endParaRPr>
          </a:p>
          <a:p>
            <a:pPr marL="0" indent="0">
              <a:buNone/>
            </a:pPr>
            <a:endParaRPr lang="en-GB" i="1" dirty="0">
              <a:solidFill>
                <a:srgbClr val="0070C0"/>
              </a:solidFill>
            </a:endParaRPr>
          </a:p>
        </p:txBody>
      </p:sp>
      <p:sp>
        <p:nvSpPr>
          <p:cNvPr id="4" name="Rectangle 3"/>
          <p:cNvSpPr/>
          <p:nvPr/>
        </p:nvSpPr>
        <p:spPr>
          <a:xfrm>
            <a:off x="5705475" y="3665934"/>
            <a:ext cx="6096000" cy="3016210"/>
          </a:xfrm>
          <a:prstGeom prst="rect">
            <a:avLst/>
          </a:prstGeom>
          <a:ln>
            <a:solidFill>
              <a:schemeClr val="tx1"/>
            </a:solidFill>
          </a:ln>
        </p:spPr>
        <p:txBody>
          <a:bodyPr>
            <a:spAutoFit/>
          </a:bodyPr>
          <a:lstStyle/>
          <a:p>
            <a:r>
              <a:rPr lang="en-US" dirty="0">
                <a:latin typeface="MinionPro-Regular"/>
              </a:rPr>
              <a:t>LINUX NOTE:</a:t>
            </a:r>
          </a:p>
          <a:p>
            <a:r>
              <a:rPr lang="en-US" dirty="0">
                <a:latin typeface="MinionPro-Regular"/>
              </a:rPr>
              <a:t>Many Linux versions come preinstalled with a web server and MySQL, and the chances are that you may already be all set to go. </a:t>
            </a:r>
          </a:p>
          <a:p>
            <a:r>
              <a:rPr lang="en-US" dirty="0">
                <a:latin typeface="MinionPro-Regular"/>
              </a:rPr>
              <a:t>To find out, try entering the following into a browser and see whether you get a default document root web page:</a:t>
            </a:r>
          </a:p>
          <a:p>
            <a:endParaRPr lang="en-US" dirty="0">
              <a:latin typeface="MinionPro-Regular"/>
            </a:endParaRPr>
          </a:p>
          <a:p>
            <a:pPr lvl="1"/>
            <a:r>
              <a:rPr lang="en-US" sz="1400" b="0" i="0" u="none" strike="noStrike" baseline="0" dirty="0">
                <a:latin typeface="UbuntuMono-Regular"/>
                <a:hlinkClick r:id="rId4"/>
              </a:rPr>
              <a:t>http://localhost</a:t>
            </a:r>
            <a:endParaRPr lang="en-US" sz="1400" b="0" i="0" u="none" strike="noStrike" baseline="0" dirty="0">
              <a:latin typeface="UbuntuMono-Regular"/>
            </a:endParaRPr>
          </a:p>
          <a:p>
            <a:endParaRPr lang="en-US" sz="1400" b="0" i="0" u="none" strike="noStrike" baseline="0" dirty="0">
              <a:latin typeface="UbuntuMono-Regular"/>
            </a:endParaRPr>
          </a:p>
          <a:p>
            <a:r>
              <a:rPr lang="en-US" dirty="0">
                <a:latin typeface="MinionPro-Regular"/>
              </a:rPr>
              <a:t>If this works, you probably have the Apache server installed and may well have MySQL up and running too</a:t>
            </a:r>
            <a:endParaRPr lang="en-US" dirty="0"/>
          </a:p>
        </p:txBody>
      </p:sp>
    </p:spTree>
    <p:extLst>
      <p:ext uri="{BB962C8B-B14F-4D97-AF65-F5344CB8AC3E}">
        <p14:creationId xmlns:p14="http://schemas.microsoft.com/office/powerpoint/2010/main" val="1403131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XAMPP</a:t>
            </a:r>
          </a:p>
        </p:txBody>
      </p:sp>
      <p:sp>
        <p:nvSpPr>
          <p:cNvPr id="3" name="Content Placeholder 2"/>
          <p:cNvSpPr>
            <a:spLocks noGrp="1"/>
          </p:cNvSpPr>
          <p:nvPr>
            <p:ph idx="1"/>
          </p:nvPr>
        </p:nvSpPr>
        <p:spPr/>
        <p:txBody>
          <a:bodyPr>
            <a:normAutofit/>
          </a:bodyPr>
          <a:lstStyle/>
          <a:p>
            <a:r>
              <a:rPr lang="en-US" dirty="0"/>
              <a:t>The first thing I recommend you do is click the Config button at the top-right corner</a:t>
            </a:r>
            <a:endParaRPr lang="en-GB" i="1" dirty="0">
              <a:solidFill>
                <a:srgbClr val="0070C0"/>
              </a:solidFill>
            </a:endParaRPr>
          </a:p>
          <a:p>
            <a:pPr marL="0" indent="0">
              <a:buNone/>
            </a:pPr>
            <a:endParaRPr lang="en-GB" i="1" dirty="0">
              <a:solidFill>
                <a:srgbClr val="0070C0"/>
              </a:solidFill>
            </a:endParaRPr>
          </a:p>
        </p:txBody>
      </p:sp>
      <p:pic>
        <p:nvPicPr>
          <p:cNvPr id="4" name="Picture 3"/>
          <p:cNvPicPr>
            <a:picLocks noChangeAspect="1"/>
          </p:cNvPicPr>
          <p:nvPr/>
        </p:nvPicPr>
        <p:blipFill>
          <a:blip r:embed="rId3"/>
          <a:stretch>
            <a:fillRect/>
          </a:stretch>
        </p:blipFill>
        <p:spPr>
          <a:xfrm>
            <a:off x="6587067" y="2619375"/>
            <a:ext cx="3352800" cy="4238625"/>
          </a:xfrm>
          <a:prstGeom prst="rect">
            <a:avLst/>
          </a:prstGeom>
        </p:spPr>
      </p:pic>
      <p:sp>
        <p:nvSpPr>
          <p:cNvPr id="5" name="Arrow: Right 4"/>
          <p:cNvSpPr/>
          <p:nvPr/>
        </p:nvSpPr>
        <p:spPr>
          <a:xfrm>
            <a:off x="4229100" y="3857625"/>
            <a:ext cx="2228850" cy="752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552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XAMPP</a:t>
            </a:r>
          </a:p>
        </p:txBody>
      </p:sp>
      <p:sp>
        <p:nvSpPr>
          <p:cNvPr id="3" name="Content Placeholder 2"/>
          <p:cNvSpPr>
            <a:spLocks noGrp="1"/>
          </p:cNvSpPr>
          <p:nvPr>
            <p:ph idx="1"/>
          </p:nvPr>
        </p:nvSpPr>
        <p:spPr>
          <a:xfrm>
            <a:off x="4105274" y="1825625"/>
            <a:ext cx="7248525" cy="4351338"/>
          </a:xfrm>
        </p:spPr>
        <p:txBody>
          <a:bodyPr>
            <a:normAutofit/>
          </a:bodyPr>
          <a:lstStyle/>
          <a:p>
            <a:r>
              <a:rPr lang="en-US" dirty="0"/>
              <a:t>The default ports assigned will normally be </a:t>
            </a:r>
            <a:r>
              <a:rPr lang="en-US" dirty="0">
                <a:solidFill>
                  <a:srgbClr val="0070C0"/>
                </a:solidFill>
              </a:rPr>
              <a:t>port 80 for the Apache web server</a:t>
            </a:r>
            <a:r>
              <a:rPr lang="en-US" dirty="0"/>
              <a:t>, </a:t>
            </a:r>
            <a:r>
              <a:rPr lang="en-US" dirty="0">
                <a:solidFill>
                  <a:srgbClr val="0070C0"/>
                </a:solidFill>
              </a:rPr>
              <a:t>443 for SSL</a:t>
            </a:r>
            <a:r>
              <a:rPr lang="en-US" dirty="0"/>
              <a:t>, and </a:t>
            </a:r>
            <a:r>
              <a:rPr lang="en-US" dirty="0">
                <a:solidFill>
                  <a:srgbClr val="0070C0"/>
                </a:solidFill>
              </a:rPr>
              <a:t>3306 for MySQL</a:t>
            </a:r>
            <a:r>
              <a:rPr lang="en-US" dirty="0"/>
              <a:t>. </a:t>
            </a:r>
          </a:p>
          <a:p>
            <a:pPr>
              <a:buFont typeface="Courier New" panose="02070309020205020404" pitchFamily="49" charset="0"/>
              <a:buChar char="o"/>
            </a:pPr>
            <a:r>
              <a:rPr lang="en-US" dirty="0"/>
              <a:t>If you change these values, make sure you insert these changed values in place of any defaults used later on during the course.</a:t>
            </a:r>
            <a:endParaRPr lang="en-GB" i="1" dirty="0">
              <a:solidFill>
                <a:srgbClr val="0070C0"/>
              </a:solidFill>
            </a:endParaRPr>
          </a:p>
          <a:p>
            <a:pPr marL="0" indent="0">
              <a:buNone/>
            </a:pPr>
            <a:endParaRPr lang="en-GB" i="1" dirty="0">
              <a:solidFill>
                <a:srgbClr val="0070C0"/>
              </a:solidFill>
            </a:endParaRPr>
          </a:p>
        </p:txBody>
      </p:sp>
      <p:pic>
        <p:nvPicPr>
          <p:cNvPr id="4" name="Picture 3"/>
          <p:cNvPicPr>
            <a:picLocks noChangeAspect="1"/>
          </p:cNvPicPr>
          <p:nvPr/>
        </p:nvPicPr>
        <p:blipFill>
          <a:blip r:embed="rId3"/>
          <a:stretch>
            <a:fillRect/>
          </a:stretch>
        </p:blipFill>
        <p:spPr>
          <a:xfrm>
            <a:off x="567267" y="1938338"/>
            <a:ext cx="3352800" cy="4238625"/>
          </a:xfrm>
          <a:prstGeom prst="rect">
            <a:avLst/>
          </a:prstGeom>
        </p:spPr>
      </p:pic>
      <p:sp>
        <p:nvSpPr>
          <p:cNvPr id="5" name="Arrow: Right 4"/>
          <p:cNvSpPr/>
          <p:nvPr/>
        </p:nvSpPr>
        <p:spPr>
          <a:xfrm rot="10800000">
            <a:off x="4105274" y="4883150"/>
            <a:ext cx="2228850" cy="752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8409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XAMPP</a:t>
            </a:r>
          </a:p>
        </p:txBody>
      </p:sp>
      <p:sp>
        <p:nvSpPr>
          <p:cNvPr id="3" name="Content Placeholder 2"/>
          <p:cNvSpPr>
            <a:spLocks noGrp="1"/>
          </p:cNvSpPr>
          <p:nvPr>
            <p:ph idx="1"/>
          </p:nvPr>
        </p:nvSpPr>
        <p:spPr/>
        <p:txBody>
          <a:bodyPr>
            <a:normAutofit/>
          </a:bodyPr>
          <a:lstStyle/>
          <a:p>
            <a:r>
              <a:rPr lang="en-US" dirty="0"/>
              <a:t>Enter either of the following two URLs into the address bar of your browser:</a:t>
            </a:r>
          </a:p>
          <a:p>
            <a:endParaRPr lang="en-US" dirty="0"/>
          </a:p>
          <a:p>
            <a:pPr marL="457200" lvl="1" indent="0">
              <a:buNone/>
            </a:pPr>
            <a:r>
              <a:rPr lang="en-US" dirty="0"/>
              <a:t>localhost</a:t>
            </a:r>
          </a:p>
          <a:p>
            <a:pPr marL="457200" lvl="1" indent="0">
              <a:buNone/>
            </a:pPr>
            <a:r>
              <a:rPr lang="en-US" dirty="0"/>
              <a:t>127.0.0.1</a:t>
            </a:r>
          </a:p>
          <a:p>
            <a:pPr marL="457200" lvl="1" indent="0">
              <a:buNone/>
            </a:pPr>
            <a:endParaRPr lang="en-GB" i="1" dirty="0">
              <a:solidFill>
                <a:srgbClr val="0070C0"/>
              </a:solidFill>
            </a:endParaRPr>
          </a:p>
          <a:p>
            <a:pPr marL="457200" lvl="1" indent="0">
              <a:buNone/>
            </a:pPr>
            <a:endParaRPr lang="en-GB" i="1" dirty="0">
              <a:solidFill>
                <a:srgbClr val="0070C0"/>
              </a:solidFill>
            </a:endParaRPr>
          </a:p>
        </p:txBody>
      </p:sp>
      <p:pic>
        <p:nvPicPr>
          <p:cNvPr id="6" name="Picture 5"/>
          <p:cNvPicPr>
            <a:picLocks noChangeAspect="1"/>
          </p:cNvPicPr>
          <p:nvPr/>
        </p:nvPicPr>
        <p:blipFill>
          <a:blip r:embed="rId3"/>
          <a:stretch>
            <a:fillRect/>
          </a:stretch>
        </p:blipFill>
        <p:spPr>
          <a:xfrm>
            <a:off x="4295775" y="2600880"/>
            <a:ext cx="6819900" cy="3711020"/>
          </a:xfrm>
          <a:prstGeom prst="rect">
            <a:avLst/>
          </a:prstGeom>
        </p:spPr>
      </p:pic>
      <p:sp>
        <p:nvSpPr>
          <p:cNvPr id="8" name="Rectangle 7"/>
          <p:cNvSpPr/>
          <p:nvPr/>
        </p:nvSpPr>
        <p:spPr>
          <a:xfrm>
            <a:off x="733425" y="4456390"/>
            <a:ext cx="3028950" cy="2031325"/>
          </a:xfrm>
          <a:prstGeom prst="rect">
            <a:avLst/>
          </a:prstGeom>
          <a:noFill/>
          <a:ln>
            <a:solidFill>
              <a:schemeClr val="tx1"/>
            </a:solidFill>
          </a:ln>
        </p:spPr>
        <p:txBody>
          <a:bodyPr wrap="square">
            <a:spAutoFit/>
          </a:bodyPr>
          <a:lstStyle/>
          <a:p>
            <a:r>
              <a:rPr lang="en-US" dirty="0">
                <a:latin typeface="MinionPro-Regular"/>
              </a:rPr>
              <a:t>If you chose a server port other than 80 using the control panel (for example 8010), then you must place a colon followed by that value after either of the preceding URLs—like this: </a:t>
            </a:r>
            <a:r>
              <a:rPr lang="en-US" i="1" dirty="0">
                <a:latin typeface="MinionPro-It"/>
              </a:rPr>
              <a:t>localhost:8010</a:t>
            </a:r>
            <a:endParaRPr lang="en-US" dirty="0"/>
          </a:p>
        </p:txBody>
      </p:sp>
    </p:spTree>
    <p:extLst>
      <p:ext uri="{BB962C8B-B14F-4D97-AF65-F5344CB8AC3E}">
        <p14:creationId xmlns:p14="http://schemas.microsoft.com/office/powerpoint/2010/main" val="2049672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XAMPP – OS X</a:t>
            </a:r>
          </a:p>
        </p:txBody>
      </p:sp>
      <p:sp>
        <p:nvSpPr>
          <p:cNvPr id="3" name="Content Placeholder 2"/>
          <p:cNvSpPr>
            <a:spLocks noGrp="1"/>
          </p:cNvSpPr>
          <p:nvPr>
            <p:ph idx="1"/>
          </p:nvPr>
        </p:nvSpPr>
        <p:spPr/>
        <p:txBody>
          <a:bodyPr>
            <a:normAutofit fontScale="85000" lnSpcReduction="20000"/>
          </a:bodyPr>
          <a:lstStyle/>
          <a:p>
            <a:r>
              <a:rPr lang="en-US" dirty="0"/>
              <a:t>To ensure XAMP can take proper control of web serving on your Mac, first you may need to turn off any Apache web server your Mac is already running, by entering the following in a Terminal window:</a:t>
            </a:r>
          </a:p>
          <a:p>
            <a:endParaRPr lang="en-US" dirty="0"/>
          </a:p>
          <a:p>
            <a:pPr marL="457200" lvl="1" indent="0">
              <a:buNone/>
            </a:pPr>
            <a:r>
              <a:rPr lang="en-US" dirty="0" err="1"/>
              <a:t>sudo</a:t>
            </a:r>
            <a:r>
              <a:rPr lang="en-US" dirty="0"/>
              <a:t> </a:t>
            </a:r>
            <a:r>
              <a:rPr lang="en-US" dirty="0" err="1"/>
              <a:t>apachectl</a:t>
            </a:r>
            <a:r>
              <a:rPr lang="en-US" dirty="0"/>
              <a:t> stop</a:t>
            </a:r>
          </a:p>
          <a:p>
            <a:endParaRPr lang="en-US" dirty="0"/>
          </a:p>
          <a:p>
            <a:r>
              <a:rPr lang="en-US" dirty="0"/>
              <a:t>Now you can click the middle tab (entitled Manage Servers) at the top of the window, and then click Start All to get the XAMPP servers running. </a:t>
            </a:r>
          </a:p>
          <a:p>
            <a:pPr>
              <a:buFont typeface="Courier New" panose="02070309020205020404" pitchFamily="49" charset="0"/>
              <a:buChar char="o"/>
            </a:pPr>
            <a:r>
              <a:rPr lang="en-US" dirty="0"/>
              <a:t>After this, click the Welcome tab to return to the main Manager screen, and then click the Go to Application button</a:t>
            </a:r>
          </a:p>
          <a:p>
            <a:pPr>
              <a:buFont typeface="Courier New" panose="02070309020205020404" pitchFamily="49" charset="0"/>
              <a:buChar char="o"/>
            </a:pPr>
            <a:endParaRPr lang="en-GB" i="1" dirty="0">
              <a:solidFill>
                <a:srgbClr val="0070C0"/>
              </a:solidFill>
            </a:endParaRPr>
          </a:p>
          <a:p>
            <a:r>
              <a:rPr lang="en-US" dirty="0"/>
              <a:t>For more information on installing and using Mac XAMPP, please refer to </a:t>
            </a:r>
            <a:r>
              <a:rPr lang="en-US" i="1" dirty="0">
                <a:solidFill>
                  <a:srgbClr val="0070C0"/>
                </a:solidFill>
              </a:rPr>
              <a:t>apachefriends.org/faq_osx.html</a:t>
            </a:r>
          </a:p>
          <a:p>
            <a:endParaRPr lang="en-GB" i="1" dirty="0">
              <a:solidFill>
                <a:srgbClr val="0070C0"/>
              </a:solidFill>
            </a:endParaRPr>
          </a:p>
          <a:p>
            <a:pPr marL="457200" lvl="1" indent="0">
              <a:buNone/>
            </a:pPr>
            <a:endParaRPr lang="en-GB" i="1" dirty="0">
              <a:solidFill>
                <a:srgbClr val="0070C0"/>
              </a:solidFill>
            </a:endParaRPr>
          </a:p>
        </p:txBody>
      </p:sp>
    </p:spTree>
    <p:extLst>
      <p:ext uri="{BB962C8B-B14F-4D97-AF65-F5344CB8AC3E}">
        <p14:creationId xmlns:p14="http://schemas.microsoft.com/office/powerpoint/2010/main" val="1079835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824</Words>
  <Application>Microsoft Office PowerPoint</Application>
  <PresentationFormat>Widescreen</PresentationFormat>
  <Paragraphs>93</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Courier New</vt:lpstr>
      <vt:lpstr>MinionPro-It</vt:lpstr>
      <vt:lpstr>MinionPro-Regular</vt:lpstr>
      <vt:lpstr>UbuntuMono-Regular</vt:lpstr>
      <vt:lpstr>Wingdings</vt:lpstr>
      <vt:lpstr>Office Theme</vt:lpstr>
      <vt:lpstr>Setting Up a Development Server</vt:lpstr>
      <vt:lpstr>What Is a WAMP, MAMP, or LAMP?</vt:lpstr>
      <vt:lpstr>What Is a WAMP, MAMP, or LAMP?</vt:lpstr>
      <vt:lpstr>What Is a WAMP, MAMP, or LAMP?</vt:lpstr>
      <vt:lpstr>Installing XAMPP</vt:lpstr>
      <vt:lpstr>Installing XAMPP</vt:lpstr>
      <vt:lpstr>Installing XAMPP</vt:lpstr>
      <vt:lpstr>Testing XAMPP</vt:lpstr>
      <vt:lpstr>Testing XAMPP – OS X</vt:lpstr>
      <vt:lpstr>Accessing the document root</vt:lpstr>
      <vt:lpstr>Accessing the document root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Setting Up a Development Server</dc:title>
  <dc:creator>Fabio Di Troia</dc:creator>
  <cp:lastModifiedBy>Fabio Di Troia</cp:lastModifiedBy>
  <cp:revision>1</cp:revision>
  <dcterms:created xsi:type="dcterms:W3CDTF">2017-08-30T16:53:39Z</dcterms:created>
  <dcterms:modified xsi:type="dcterms:W3CDTF">2017-08-30T16:54:31Z</dcterms:modified>
</cp:coreProperties>
</file>