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98" r:id="rId2"/>
    <p:sldId id="300" r:id="rId3"/>
    <p:sldId id="299" r:id="rId4"/>
    <p:sldId id="301" r:id="rId5"/>
    <p:sldId id="302" r:id="rId6"/>
    <p:sldId id="303" r:id="rId7"/>
    <p:sldId id="304" r:id="rId8"/>
    <p:sldId id="305" r:id="rId9"/>
    <p:sldId id="306" r:id="rId10"/>
    <p:sldId id="307" r:id="rId11"/>
    <p:sldId id="308" r:id="rId12"/>
    <p:sldId id="309" r:id="rId13"/>
    <p:sldId id="310" r:id="rId14"/>
    <p:sldId id="311" r:id="rId15"/>
    <p:sldId id="312" r:id="rId16"/>
    <p:sldId id="376" r:id="rId17"/>
    <p:sldId id="313" r:id="rId18"/>
    <p:sldId id="386" r:id="rId19"/>
    <p:sldId id="314" r:id="rId20"/>
    <p:sldId id="315" r:id="rId21"/>
    <p:sldId id="317" r:id="rId22"/>
    <p:sldId id="318" r:id="rId23"/>
    <p:sldId id="388" r:id="rId24"/>
    <p:sldId id="387" r:id="rId25"/>
    <p:sldId id="319" r:id="rId26"/>
    <p:sldId id="320" r:id="rId27"/>
    <p:sldId id="321" r:id="rId28"/>
    <p:sldId id="322" r:id="rId29"/>
    <p:sldId id="323" r:id="rId30"/>
    <p:sldId id="324" r:id="rId31"/>
    <p:sldId id="325" r:id="rId32"/>
    <p:sldId id="326" r:id="rId33"/>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173" autoAdjust="0"/>
  </p:normalViewPr>
  <p:slideViewPr>
    <p:cSldViewPr snapToGrid="0">
      <p:cViewPr varScale="1">
        <p:scale>
          <a:sx n="64" d="100"/>
          <a:sy n="64" d="100"/>
        </p:scale>
        <p:origin x="94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AED02907-04DE-4BE1-A326-EDABBE720471}" type="datetimeFigureOut">
              <a:rPr lang="en-US" smtClean="0"/>
              <a:t>9/3/2017</a:t>
            </a:fld>
            <a:endParaRPr lang="en-US"/>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5128CF90-F4C5-443D-9C25-84CBAD8F868F}" type="slidenum">
              <a:rPr lang="en-US" smtClean="0"/>
              <a:t>‹#›</a:t>
            </a:fld>
            <a:endParaRPr lang="en-US"/>
          </a:p>
        </p:txBody>
      </p:sp>
    </p:spTree>
    <p:extLst>
      <p:ext uri="{BB962C8B-B14F-4D97-AF65-F5344CB8AC3E}">
        <p14:creationId xmlns:p14="http://schemas.microsoft.com/office/powerpoint/2010/main" val="177878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fact, </a:t>
            </a:r>
            <a:r>
              <a:rPr lang="en-GB" dirty="0" err="1"/>
              <a:t>index.php</a:t>
            </a:r>
            <a:r>
              <a:rPr lang="en-GB" dirty="0"/>
              <a:t> and index.html would print the same html output</a:t>
            </a:r>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1</a:t>
            </a:fld>
            <a:endParaRPr lang="en-US"/>
          </a:p>
        </p:txBody>
      </p:sp>
    </p:spTree>
    <p:extLst>
      <p:ext uri="{BB962C8B-B14F-4D97-AF65-F5344CB8AC3E}">
        <p14:creationId xmlns:p14="http://schemas.microsoft.com/office/powerpoint/2010/main" val="1522646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snake_case</a:t>
            </a:r>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10</a:t>
            </a:fld>
            <a:endParaRPr lang="en-US"/>
          </a:p>
        </p:txBody>
      </p:sp>
    </p:spTree>
    <p:extLst>
      <p:ext uri="{BB962C8B-B14F-4D97-AF65-F5344CB8AC3E}">
        <p14:creationId xmlns:p14="http://schemas.microsoft.com/office/powerpoint/2010/main" val="1578506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11</a:t>
            </a:fld>
            <a:endParaRPr lang="en-US"/>
          </a:p>
        </p:txBody>
      </p:sp>
    </p:spTree>
    <p:extLst>
      <p:ext uri="{BB962C8B-B14F-4D97-AF65-F5344CB8AC3E}">
        <p14:creationId xmlns:p14="http://schemas.microsoft.com/office/powerpoint/2010/main" val="1811458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12</a:t>
            </a:fld>
            <a:endParaRPr lang="en-US"/>
          </a:p>
        </p:txBody>
      </p:sp>
    </p:spTree>
    <p:extLst>
      <p:ext uri="{BB962C8B-B14F-4D97-AF65-F5344CB8AC3E}">
        <p14:creationId xmlns:p14="http://schemas.microsoft.com/office/powerpoint/2010/main" val="1073441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13</a:t>
            </a:fld>
            <a:endParaRPr lang="en-US"/>
          </a:p>
        </p:txBody>
      </p:sp>
    </p:spTree>
    <p:extLst>
      <p:ext uri="{BB962C8B-B14F-4D97-AF65-F5344CB8AC3E}">
        <p14:creationId xmlns:p14="http://schemas.microsoft.com/office/powerpoint/2010/main" val="431608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14</a:t>
            </a:fld>
            <a:endParaRPr lang="en-US"/>
          </a:p>
        </p:txBody>
      </p:sp>
    </p:spTree>
    <p:extLst>
      <p:ext uri="{BB962C8B-B14F-4D97-AF65-F5344CB8AC3E}">
        <p14:creationId xmlns:p14="http://schemas.microsoft.com/office/powerpoint/2010/main" val="3967519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15</a:t>
            </a:fld>
            <a:endParaRPr lang="en-US"/>
          </a:p>
        </p:txBody>
      </p:sp>
    </p:spTree>
    <p:extLst>
      <p:ext uri="{BB962C8B-B14F-4D97-AF65-F5344CB8AC3E}">
        <p14:creationId xmlns:p14="http://schemas.microsoft.com/office/powerpoint/2010/main" val="2452381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16</a:t>
            </a:fld>
            <a:endParaRPr lang="en-US"/>
          </a:p>
        </p:txBody>
      </p:sp>
    </p:spTree>
    <p:extLst>
      <p:ext uri="{BB962C8B-B14F-4D97-AF65-F5344CB8AC3E}">
        <p14:creationId xmlns:p14="http://schemas.microsoft.com/office/powerpoint/2010/main" val="2910027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17</a:t>
            </a:fld>
            <a:endParaRPr lang="en-US"/>
          </a:p>
        </p:txBody>
      </p:sp>
    </p:spTree>
    <p:extLst>
      <p:ext uri="{BB962C8B-B14F-4D97-AF65-F5344CB8AC3E}">
        <p14:creationId xmlns:p14="http://schemas.microsoft.com/office/powerpoint/2010/main" val="3022200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18</a:t>
            </a:fld>
            <a:endParaRPr lang="en-US"/>
          </a:p>
        </p:txBody>
      </p:sp>
    </p:spTree>
    <p:extLst>
      <p:ext uri="{BB962C8B-B14F-4D97-AF65-F5344CB8AC3E}">
        <p14:creationId xmlns:p14="http://schemas.microsoft.com/office/powerpoint/2010/main" val="1704907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19</a:t>
            </a:fld>
            <a:endParaRPr lang="en-US"/>
          </a:p>
        </p:txBody>
      </p:sp>
    </p:spTree>
    <p:extLst>
      <p:ext uri="{BB962C8B-B14F-4D97-AF65-F5344CB8AC3E}">
        <p14:creationId xmlns:p14="http://schemas.microsoft.com/office/powerpoint/2010/main" val="2256525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a:t>
            </a:fld>
            <a:endParaRPr lang="en-US"/>
          </a:p>
        </p:txBody>
      </p:sp>
    </p:spTree>
    <p:extLst>
      <p:ext uri="{BB962C8B-B14F-4D97-AF65-F5344CB8AC3E}">
        <p14:creationId xmlns:p14="http://schemas.microsoft.com/office/powerpoint/2010/main" val="2361885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By the way, all browsers treat newlines just like spaces</a:t>
            </a:r>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20</a:t>
            </a:fld>
            <a:endParaRPr lang="en-US"/>
          </a:p>
        </p:txBody>
      </p:sp>
    </p:spTree>
    <p:extLst>
      <p:ext uri="{BB962C8B-B14F-4D97-AF65-F5344CB8AC3E}">
        <p14:creationId xmlns:p14="http://schemas.microsoft.com/office/powerpoint/2010/main" val="35181120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21</a:t>
            </a:fld>
            <a:endParaRPr lang="en-US"/>
          </a:p>
        </p:txBody>
      </p:sp>
    </p:spTree>
    <p:extLst>
      <p:ext uri="{BB962C8B-B14F-4D97-AF65-F5344CB8AC3E}">
        <p14:creationId xmlns:p14="http://schemas.microsoft.com/office/powerpoint/2010/main" val="127257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22</a:t>
            </a:fld>
            <a:endParaRPr lang="en-US"/>
          </a:p>
        </p:txBody>
      </p:sp>
    </p:spTree>
    <p:extLst>
      <p:ext uri="{BB962C8B-B14F-4D97-AF65-F5344CB8AC3E}">
        <p14:creationId xmlns:p14="http://schemas.microsoft.com/office/powerpoint/2010/main" val="555821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23</a:t>
            </a:fld>
            <a:endParaRPr lang="en-US"/>
          </a:p>
        </p:txBody>
      </p:sp>
    </p:spTree>
    <p:extLst>
      <p:ext uri="{BB962C8B-B14F-4D97-AF65-F5344CB8AC3E}">
        <p14:creationId xmlns:p14="http://schemas.microsoft.com/office/powerpoint/2010/main" val="27465705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24</a:t>
            </a:fld>
            <a:endParaRPr lang="en-US"/>
          </a:p>
        </p:txBody>
      </p:sp>
    </p:spTree>
    <p:extLst>
      <p:ext uri="{BB962C8B-B14F-4D97-AF65-F5344CB8AC3E}">
        <p14:creationId xmlns:p14="http://schemas.microsoft.com/office/powerpoint/2010/main" val="14560503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25</a:t>
            </a:fld>
            <a:endParaRPr lang="en-US"/>
          </a:p>
        </p:txBody>
      </p:sp>
    </p:spTree>
    <p:extLst>
      <p:ext uri="{BB962C8B-B14F-4D97-AF65-F5344CB8AC3E}">
        <p14:creationId xmlns:p14="http://schemas.microsoft.com/office/powerpoint/2010/main" val="14535684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26</a:t>
            </a:fld>
            <a:endParaRPr lang="en-US"/>
          </a:p>
        </p:txBody>
      </p:sp>
    </p:spTree>
    <p:extLst>
      <p:ext uri="{BB962C8B-B14F-4D97-AF65-F5344CB8AC3E}">
        <p14:creationId xmlns:p14="http://schemas.microsoft.com/office/powerpoint/2010/main" val="6963916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27</a:t>
            </a:fld>
            <a:endParaRPr lang="en-US"/>
          </a:p>
        </p:txBody>
      </p:sp>
    </p:spTree>
    <p:extLst>
      <p:ext uri="{BB962C8B-B14F-4D97-AF65-F5344CB8AC3E}">
        <p14:creationId xmlns:p14="http://schemas.microsoft.com/office/powerpoint/2010/main" val="24736903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28</a:t>
            </a:fld>
            <a:endParaRPr lang="en-US"/>
          </a:p>
        </p:txBody>
      </p:sp>
    </p:spTree>
    <p:extLst>
      <p:ext uri="{BB962C8B-B14F-4D97-AF65-F5344CB8AC3E}">
        <p14:creationId xmlns:p14="http://schemas.microsoft.com/office/powerpoint/2010/main" val="38623412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29</a:t>
            </a:fld>
            <a:endParaRPr lang="en-US"/>
          </a:p>
        </p:txBody>
      </p:sp>
    </p:spTree>
    <p:extLst>
      <p:ext uri="{BB962C8B-B14F-4D97-AF65-F5344CB8AC3E}">
        <p14:creationId xmlns:p14="http://schemas.microsoft.com/office/powerpoint/2010/main" val="1415102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3</a:t>
            </a:fld>
            <a:endParaRPr lang="en-US"/>
          </a:p>
        </p:txBody>
      </p:sp>
    </p:spTree>
    <p:extLst>
      <p:ext uri="{BB962C8B-B14F-4D97-AF65-F5344CB8AC3E}">
        <p14:creationId xmlns:p14="http://schemas.microsoft.com/office/powerpoint/2010/main" val="8012902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30</a:t>
            </a:fld>
            <a:endParaRPr lang="en-US"/>
          </a:p>
        </p:txBody>
      </p:sp>
    </p:spTree>
    <p:extLst>
      <p:ext uri="{BB962C8B-B14F-4D97-AF65-F5344CB8AC3E}">
        <p14:creationId xmlns:p14="http://schemas.microsoft.com/office/powerpoint/2010/main" val="40363116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31</a:t>
            </a:fld>
            <a:endParaRPr lang="en-US"/>
          </a:p>
        </p:txBody>
      </p:sp>
    </p:spTree>
    <p:extLst>
      <p:ext uri="{BB962C8B-B14F-4D97-AF65-F5344CB8AC3E}">
        <p14:creationId xmlns:p14="http://schemas.microsoft.com/office/powerpoint/2010/main" val="42747644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32</a:t>
            </a:fld>
            <a:endParaRPr lang="en-US"/>
          </a:p>
        </p:txBody>
      </p:sp>
    </p:spTree>
    <p:extLst>
      <p:ext uri="{BB962C8B-B14F-4D97-AF65-F5344CB8AC3E}">
        <p14:creationId xmlns:p14="http://schemas.microsoft.com/office/powerpoint/2010/main" val="3524240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4</a:t>
            </a:fld>
            <a:endParaRPr lang="en-US"/>
          </a:p>
        </p:txBody>
      </p:sp>
    </p:spTree>
    <p:extLst>
      <p:ext uri="{BB962C8B-B14F-4D97-AF65-F5344CB8AC3E}">
        <p14:creationId xmlns:p14="http://schemas.microsoft.com/office/powerpoint/2010/main" val="1605449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5</a:t>
            </a:fld>
            <a:endParaRPr lang="en-US"/>
          </a:p>
        </p:txBody>
      </p:sp>
    </p:spTree>
    <p:extLst>
      <p:ext uri="{BB962C8B-B14F-4D97-AF65-F5344CB8AC3E}">
        <p14:creationId xmlns:p14="http://schemas.microsoft.com/office/powerpoint/2010/main" val="3584559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6</a:t>
            </a:fld>
            <a:endParaRPr lang="en-US"/>
          </a:p>
        </p:txBody>
      </p:sp>
    </p:spTree>
    <p:extLst>
      <p:ext uri="{BB962C8B-B14F-4D97-AF65-F5344CB8AC3E}">
        <p14:creationId xmlns:p14="http://schemas.microsoft.com/office/powerpoint/2010/main" val="673813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7</a:t>
            </a:fld>
            <a:endParaRPr lang="en-US"/>
          </a:p>
        </p:txBody>
      </p:sp>
    </p:spTree>
    <p:extLst>
      <p:ext uri="{BB962C8B-B14F-4D97-AF65-F5344CB8AC3E}">
        <p14:creationId xmlns:p14="http://schemas.microsoft.com/office/powerpoint/2010/main" val="260634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8</a:t>
            </a:fld>
            <a:endParaRPr lang="en-US"/>
          </a:p>
        </p:txBody>
      </p:sp>
    </p:spTree>
    <p:extLst>
      <p:ext uri="{BB962C8B-B14F-4D97-AF65-F5344CB8AC3E}">
        <p14:creationId xmlns:p14="http://schemas.microsoft.com/office/powerpoint/2010/main" val="868483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9</a:t>
            </a:fld>
            <a:endParaRPr lang="en-US"/>
          </a:p>
        </p:txBody>
      </p:sp>
    </p:spTree>
    <p:extLst>
      <p:ext uri="{BB962C8B-B14F-4D97-AF65-F5344CB8AC3E}">
        <p14:creationId xmlns:p14="http://schemas.microsoft.com/office/powerpoint/2010/main" val="857106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8773B68-FBE2-44AA-8C62-1A0FDD2BC2EA}" type="datetimeFigureOut">
              <a:rPr lang="en-US" smtClean="0"/>
              <a:t>9/3/2017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1155037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773B68-FBE2-44AA-8C62-1A0FDD2BC2EA}" type="datetimeFigureOut">
              <a:rPr lang="en-US" smtClean="0"/>
              <a:t>9/3/2017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2814594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773B68-FBE2-44AA-8C62-1A0FDD2BC2EA}" type="datetimeFigureOut">
              <a:rPr lang="en-US" smtClean="0"/>
              <a:t>9/3/2017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86046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773B68-FBE2-44AA-8C62-1A0FDD2BC2EA}" type="datetimeFigureOut">
              <a:rPr lang="en-US" smtClean="0"/>
              <a:t>9/3/2017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1599912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773B68-FBE2-44AA-8C62-1A0FDD2BC2EA}" type="datetimeFigureOut">
              <a:rPr lang="en-US" smtClean="0"/>
              <a:t>9/3/2017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1788828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773B68-FBE2-44AA-8C62-1A0FDD2BC2EA}" type="datetimeFigureOut">
              <a:rPr lang="en-US" smtClean="0"/>
              <a:t>9/3/2017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148711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773B68-FBE2-44AA-8C62-1A0FDD2BC2EA}" type="datetimeFigureOut">
              <a:rPr lang="en-US" smtClean="0"/>
              <a:t>9/3/2017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344401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773B68-FBE2-44AA-8C62-1A0FDD2BC2EA}" type="datetimeFigureOut">
              <a:rPr lang="en-US" smtClean="0"/>
              <a:t>9/3/2017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3929964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773B68-FBE2-44AA-8C62-1A0FDD2BC2EA}" type="datetimeFigureOut">
              <a:rPr lang="en-US" smtClean="0"/>
              <a:t>9/3/2017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3054199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773B68-FBE2-44AA-8C62-1A0FDD2BC2EA}" type="datetimeFigureOut">
              <a:rPr lang="en-US" smtClean="0"/>
              <a:t>9/3/2017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375088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773B68-FBE2-44AA-8C62-1A0FDD2BC2EA}" type="datetimeFigureOut">
              <a:rPr lang="en-US" smtClean="0"/>
              <a:t>9/3/2017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620290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73B68-FBE2-44AA-8C62-1A0FDD2BC2EA}" type="datetimeFigureOut">
              <a:rPr lang="en-US" smtClean="0"/>
              <a:t>9/3/2017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5CF024-83BA-487E-832F-B0F483B2153A}" type="slidenum">
              <a:rPr lang="en-US" smtClean="0"/>
              <a:t>‹#›</a:t>
            </a:fld>
            <a:endParaRPr lang="en-US"/>
          </a:p>
        </p:txBody>
      </p:sp>
    </p:spTree>
    <p:extLst>
      <p:ext uri="{BB962C8B-B14F-4D97-AF65-F5344CB8AC3E}">
        <p14:creationId xmlns:p14="http://schemas.microsoft.com/office/powerpoint/2010/main" val="3451937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Incorporating PHP Within HTML</a:t>
            </a:r>
          </a:p>
        </p:txBody>
      </p:sp>
      <p:sp>
        <p:nvSpPr>
          <p:cNvPr id="3" name="Content Placeholder 2"/>
          <p:cNvSpPr>
            <a:spLocks noGrp="1"/>
          </p:cNvSpPr>
          <p:nvPr>
            <p:ph idx="1"/>
          </p:nvPr>
        </p:nvSpPr>
        <p:spPr>
          <a:xfrm>
            <a:off x="838200" y="1825625"/>
            <a:ext cx="10515600" cy="4832350"/>
          </a:xfrm>
        </p:spPr>
        <p:txBody>
          <a:bodyPr>
            <a:normAutofit lnSpcReduction="10000"/>
          </a:bodyPr>
          <a:lstStyle/>
          <a:p>
            <a:r>
              <a:rPr lang="en-US" dirty="0"/>
              <a:t>By default, PHP documents end with the extension </a:t>
            </a:r>
            <a:r>
              <a:rPr lang="en-US" i="1" dirty="0"/>
              <a:t>.</a:t>
            </a:r>
            <a:r>
              <a:rPr lang="en-US" i="1" dirty="0" err="1"/>
              <a:t>php</a:t>
            </a:r>
            <a:r>
              <a:rPr lang="en-US" dirty="0"/>
              <a:t>. </a:t>
            </a:r>
          </a:p>
          <a:p>
            <a:pPr lvl="1">
              <a:buFont typeface="Courier New" panose="02070309020205020404" pitchFamily="49" charset="0"/>
              <a:buChar char="o"/>
            </a:pPr>
            <a:r>
              <a:rPr lang="en-US" dirty="0"/>
              <a:t>When a web server encounters this extension in a requested file, it automatically passes it to the PHP processor.</a:t>
            </a:r>
          </a:p>
          <a:p>
            <a:pPr lvl="1">
              <a:buFont typeface="Courier New" panose="02070309020205020404" pitchFamily="49" charset="0"/>
              <a:buChar char="o"/>
            </a:pPr>
            <a:endParaRPr lang="en-GB" i="1" dirty="0"/>
          </a:p>
          <a:p>
            <a:r>
              <a:rPr lang="en-US" dirty="0"/>
              <a:t>Of course, web servers are highly configurable, and some web developers choose to force files ending with </a:t>
            </a:r>
            <a:r>
              <a:rPr lang="en-US" i="1" dirty="0"/>
              <a:t>.</a:t>
            </a:r>
            <a:r>
              <a:rPr lang="en-US" i="1" dirty="0" err="1"/>
              <a:t>htm</a:t>
            </a:r>
            <a:r>
              <a:rPr lang="en-US" i="1" dirty="0"/>
              <a:t> </a:t>
            </a:r>
            <a:r>
              <a:rPr lang="en-US" dirty="0"/>
              <a:t>or </a:t>
            </a:r>
            <a:r>
              <a:rPr lang="en-US" i="1" dirty="0"/>
              <a:t>.html </a:t>
            </a:r>
            <a:r>
              <a:rPr lang="en-US" dirty="0"/>
              <a:t>to also get parsed by the PHP processor</a:t>
            </a:r>
          </a:p>
          <a:p>
            <a:pPr lvl="1">
              <a:buFont typeface="Courier New" panose="02070309020205020404" pitchFamily="49" charset="0"/>
              <a:buChar char="o"/>
            </a:pPr>
            <a:r>
              <a:rPr lang="en-US" dirty="0"/>
              <a:t>Usually because they want to hide the fact that they are using PHP.</a:t>
            </a:r>
          </a:p>
          <a:p>
            <a:pPr lvl="1">
              <a:buFont typeface="Courier New" panose="02070309020205020404" pitchFamily="49" charset="0"/>
              <a:buChar char="o"/>
            </a:pPr>
            <a:endParaRPr lang="en-GB" i="1" dirty="0"/>
          </a:p>
          <a:p>
            <a:r>
              <a:rPr lang="en-US" dirty="0"/>
              <a:t>Your PHP program is responsible for passing back a clean file suitable for display in a web browser. </a:t>
            </a:r>
          </a:p>
          <a:p>
            <a:pPr lvl="1">
              <a:buFont typeface="Courier New" panose="02070309020205020404" pitchFamily="49" charset="0"/>
              <a:buChar char="o"/>
            </a:pPr>
            <a:r>
              <a:rPr lang="en-US" dirty="0"/>
              <a:t>At its very simplest, a PHP document will output only HTML.</a:t>
            </a:r>
            <a:endParaRPr lang="en-GB" i="1" dirty="0"/>
          </a:p>
        </p:txBody>
      </p:sp>
    </p:spTree>
    <p:extLst>
      <p:ext uri="{BB962C8B-B14F-4D97-AF65-F5344CB8AC3E}">
        <p14:creationId xmlns:p14="http://schemas.microsoft.com/office/powerpoint/2010/main" val="1215892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Variable-naming rules</a:t>
            </a:r>
          </a:p>
        </p:txBody>
      </p:sp>
      <p:sp>
        <p:nvSpPr>
          <p:cNvPr id="3" name="Content Placeholder 2"/>
          <p:cNvSpPr>
            <a:spLocks noGrp="1"/>
          </p:cNvSpPr>
          <p:nvPr>
            <p:ph idx="1"/>
          </p:nvPr>
        </p:nvSpPr>
        <p:spPr>
          <a:xfrm>
            <a:off x="838200" y="1825625"/>
            <a:ext cx="10515600" cy="4832350"/>
          </a:xfrm>
        </p:spPr>
        <p:txBody>
          <a:bodyPr>
            <a:normAutofit fontScale="92500"/>
          </a:bodyPr>
          <a:lstStyle/>
          <a:p>
            <a:r>
              <a:rPr lang="en-US" dirty="0"/>
              <a:t>When creating PHP variables, you must follow these four rules:</a:t>
            </a:r>
          </a:p>
          <a:p>
            <a:endParaRPr lang="en-US" dirty="0"/>
          </a:p>
          <a:p>
            <a:pPr marL="971550" lvl="1" indent="-514350">
              <a:buFont typeface="+mj-lt"/>
              <a:buAutoNum type="arabicPeriod"/>
            </a:pPr>
            <a:r>
              <a:rPr lang="en-US" dirty="0"/>
              <a:t>Variable names must start with a letter of the alphabet or the </a:t>
            </a:r>
            <a:r>
              <a:rPr lang="en-US" i="1" dirty="0"/>
              <a:t>_ </a:t>
            </a:r>
            <a:r>
              <a:rPr lang="en-US" dirty="0"/>
              <a:t>(underscore) character.</a:t>
            </a:r>
          </a:p>
          <a:p>
            <a:pPr marL="971550" lvl="1" indent="-514350">
              <a:buFont typeface="+mj-lt"/>
              <a:buAutoNum type="arabicPeriod"/>
            </a:pPr>
            <a:endParaRPr lang="en-US" dirty="0"/>
          </a:p>
          <a:p>
            <a:pPr marL="971550" lvl="1" indent="-514350">
              <a:buFont typeface="+mj-lt"/>
              <a:buAutoNum type="arabicPeriod"/>
            </a:pPr>
            <a:r>
              <a:rPr lang="en-US" dirty="0"/>
              <a:t>Variable names can contain only the characters a-z, A-Z, 0-9, and _ (underscore).</a:t>
            </a:r>
          </a:p>
          <a:p>
            <a:pPr marL="971550" lvl="1" indent="-514350">
              <a:buFont typeface="+mj-lt"/>
              <a:buAutoNum type="arabicPeriod"/>
            </a:pPr>
            <a:endParaRPr lang="en-US" dirty="0"/>
          </a:p>
          <a:p>
            <a:pPr marL="971550" lvl="1" indent="-514350">
              <a:buFont typeface="+mj-lt"/>
              <a:buAutoNum type="arabicPeriod"/>
            </a:pPr>
            <a:r>
              <a:rPr lang="en-US" dirty="0"/>
              <a:t>Variable names may not contain spaces. If a variable must comprise more than one word, it should be separated with the </a:t>
            </a:r>
            <a:r>
              <a:rPr lang="en-US" i="1" dirty="0"/>
              <a:t>_ </a:t>
            </a:r>
            <a:r>
              <a:rPr lang="en-US" b="1" dirty="0"/>
              <a:t>(</a:t>
            </a:r>
            <a:r>
              <a:rPr lang="en-US" dirty="0"/>
              <a:t>underscore</a:t>
            </a:r>
            <a:r>
              <a:rPr lang="en-US" b="1" dirty="0"/>
              <a:t>) </a:t>
            </a:r>
            <a:r>
              <a:rPr lang="en-US" dirty="0"/>
              <a:t>character (e.g., $</a:t>
            </a:r>
            <a:r>
              <a:rPr lang="en-US" dirty="0" err="1"/>
              <a:t>user_name</a:t>
            </a:r>
            <a:r>
              <a:rPr lang="en-US" dirty="0"/>
              <a:t>) 	</a:t>
            </a:r>
          </a:p>
          <a:p>
            <a:pPr marL="971550" lvl="1" indent="-514350">
              <a:buFont typeface="+mj-lt"/>
              <a:buAutoNum type="arabicPeriod"/>
            </a:pPr>
            <a:endParaRPr lang="en-US" dirty="0"/>
          </a:p>
          <a:p>
            <a:pPr marL="971550" lvl="1" indent="-514350">
              <a:buFont typeface="+mj-lt"/>
              <a:buAutoNum type="arabicPeriod"/>
            </a:pPr>
            <a:r>
              <a:rPr lang="en-US" dirty="0"/>
              <a:t>Variable names are case-sensitive. The variable $</a:t>
            </a:r>
            <a:r>
              <a:rPr lang="en-US" dirty="0" err="1"/>
              <a:t>High_Score</a:t>
            </a:r>
            <a:r>
              <a:rPr lang="en-US" dirty="0"/>
              <a:t> is not the same as the variable $</a:t>
            </a:r>
            <a:r>
              <a:rPr lang="en-US" dirty="0" err="1"/>
              <a:t>high_score</a:t>
            </a:r>
            <a:r>
              <a:rPr lang="en-US" dirty="0"/>
              <a:t>.</a:t>
            </a:r>
            <a:endParaRPr lang="en-GB" i="1" dirty="0"/>
          </a:p>
        </p:txBody>
      </p:sp>
    </p:spTree>
    <p:extLst>
      <p:ext uri="{BB962C8B-B14F-4D97-AF65-F5344CB8AC3E}">
        <p14:creationId xmlns:p14="http://schemas.microsoft.com/office/powerpoint/2010/main" val="455975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Arithmetic operators</a:t>
            </a:r>
          </a:p>
        </p:txBody>
      </p:sp>
      <p:sp>
        <p:nvSpPr>
          <p:cNvPr id="3" name="Content Placeholder 2"/>
          <p:cNvSpPr>
            <a:spLocks noGrp="1"/>
          </p:cNvSpPr>
          <p:nvPr>
            <p:ph idx="1"/>
          </p:nvPr>
        </p:nvSpPr>
        <p:spPr>
          <a:xfrm>
            <a:off x="838200" y="1825625"/>
            <a:ext cx="10515600" cy="4832350"/>
          </a:xfrm>
        </p:spPr>
        <p:txBody>
          <a:bodyPr>
            <a:normAutofit/>
          </a:bodyPr>
          <a:lstStyle/>
          <a:p>
            <a:r>
              <a:rPr lang="en-US" sz="2200" dirty="0"/>
              <a:t>Arithmetic operators do what you would expect. They are used to perform mathematics.</a:t>
            </a:r>
          </a:p>
          <a:p>
            <a:pPr lvl="1">
              <a:buFont typeface="Courier New" panose="02070309020205020404" pitchFamily="49" charset="0"/>
              <a:buChar char="o"/>
            </a:pPr>
            <a:r>
              <a:rPr lang="en-US" sz="2000" dirty="0"/>
              <a:t>You can use them for the main four operations (plus, minus, times, and divide) as well as to find a modulus (the remainder after a division) and to increment or decrement a value</a:t>
            </a:r>
            <a:endParaRPr lang="en-GB" sz="2000" i="1" dirty="0"/>
          </a:p>
        </p:txBody>
      </p:sp>
      <p:pic>
        <p:nvPicPr>
          <p:cNvPr id="4" name="Picture 3"/>
          <p:cNvPicPr>
            <a:picLocks noChangeAspect="1"/>
          </p:cNvPicPr>
          <p:nvPr/>
        </p:nvPicPr>
        <p:blipFill>
          <a:blip r:embed="rId3"/>
          <a:stretch>
            <a:fillRect/>
          </a:stretch>
        </p:blipFill>
        <p:spPr>
          <a:xfrm>
            <a:off x="3543301" y="2842677"/>
            <a:ext cx="5186362" cy="3950235"/>
          </a:xfrm>
          <a:prstGeom prst="rect">
            <a:avLst/>
          </a:prstGeom>
        </p:spPr>
      </p:pic>
    </p:spTree>
    <p:extLst>
      <p:ext uri="{BB962C8B-B14F-4D97-AF65-F5344CB8AC3E}">
        <p14:creationId xmlns:p14="http://schemas.microsoft.com/office/powerpoint/2010/main" val="582958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Assignment operators</a:t>
            </a:r>
          </a:p>
        </p:txBody>
      </p:sp>
      <p:sp>
        <p:nvSpPr>
          <p:cNvPr id="3" name="Content Placeholder 2"/>
          <p:cNvSpPr>
            <a:spLocks noGrp="1"/>
          </p:cNvSpPr>
          <p:nvPr>
            <p:ph idx="1"/>
          </p:nvPr>
        </p:nvSpPr>
        <p:spPr>
          <a:xfrm>
            <a:off x="838200" y="1825625"/>
            <a:ext cx="10515600" cy="4832350"/>
          </a:xfrm>
        </p:spPr>
        <p:txBody>
          <a:bodyPr>
            <a:normAutofit/>
          </a:bodyPr>
          <a:lstStyle/>
          <a:p>
            <a:r>
              <a:rPr lang="en-US" dirty="0"/>
              <a:t>These operators are used to assign values to variables. They start with the very simple </a:t>
            </a:r>
            <a:r>
              <a:rPr lang="en-US" dirty="0">
                <a:solidFill>
                  <a:srgbClr val="0070C0"/>
                </a:solidFill>
              </a:rPr>
              <a:t>=</a:t>
            </a:r>
            <a:r>
              <a:rPr lang="en-US" dirty="0"/>
              <a:t> and move on to </a:t>
            </a:r>
            <a:r>
              <a:rPr lang="en-US" dirty="0">
                <a:solidFill>
                  <a:srgbClr val="0070C0"/>
                </a:solidFill>
              </a:rPr>
              <a:t>+=</a:t>
            </a:r>
            <a:r>
              <a:rPr lang="en-US" dirty="0"/>
              <a:t>, </a:t>
            </a:r>
            <a:r>
              <a:rPr lang="en-US" dirty="0">
                <a:solidFill>
                  <a:srgbClr val="0070C0"/>
                </a:solidFill>
              </a:rPr>
              <a:t>-=</a:t>
            </a:r>
            <a:r>
              <a:rPr lang="en-US" dirty="0"/>
              <a:t>, and so on</a:t>
            </a:r>
          </a:p>
          <a:p>
            <a:endParaRPr lang="en-GB" sz="2000" i="1" dirty="0"/>
          </a:p>
          <a:p>
            <a:r>
              <a:rPr lang="en-US" dirty="0"/>
              <a:t>Thus, if</a:t>
            </a:r>
            <a:r>
              <a:rPr lang="en-US" dirty="0">
                <a:solidFill>
                  <a:srgbClr val="0070C0"/>
                </a:solidFill>
              </a:rPr>
              <a:t> $count </a:t>
            </a:r>
            <a:r>
              <a:rPr lang="en-US" dirty="0"/>
              <a:t>starts with the value 5</a:t>
            </a:r>
          </a:p>
          <a:p>
            <a:endParaRPr lang="en-US" dirty="0"/>
          </a:p>
          <a:p>
            <a:pPr marL="457200" lvl="1" indent="0">
              <a:buNone/>
            </a:pPr>
            <a:r>
              <a:rPr lang="en-US" dirty="0">
                <a:solidFill>
                  <a:srgbClr val="0070C0"/>
                </a:solidFill>
              </a:rPr>
              <a:t>$count += 1;</a:t>
            </a:r>
          </a:p>
          <a:p>
            <a:endParaRPr lang="en-US" dirty="0"/>
          </a:p>
          <a:p>
            <a:pPr marL="0" indent="0">
              <a:buNone/>
            </a:pPr>
            <a:r>
              <a:rPr lang="en-US" dirty="0"/>
              <a:t>   sets </a:t>
            </a:r>
            <a:r>
              <a:rPr lang="en-US" dirty="0">
                <a:solidFill>
                  <a:srgbClr val="0070C0"/>
                </a:solidFill>
              </a:rPr>
              <a:t>$count </a:t>
            </a:r>
            <a:r>
              <a:rPr lang="en-US" dirty="0"/>
              <a:t>to 6, just like:</a:t>
            </a:r>
          </a:p>
          <a:p>
            <a:endParaRPr lang="en-US" dirty="0"/>
          </a:p>
          <a:p>
            <a:pPr marL="457200" lvl="1" indent="0">
              <a:buNone/>
            </a:pPr>
            <a:r>
              <a:rPr lang="en-US" dirty="0">
                <a:solidFill>
                  <a:srgbClr val="0070C0"/>
                </a:solidFill>
              </a:rPr>
              <a:t>$count = $count + 1;</a:t>
            </a:r>
            <a:endParaRPr lang="en-GB" sz="1600" i="1" dirty="0">
              <a:solidFill>
                <a:srgbClr val="0070C0"/>
              </a:solidFill>
            </a:endParaRPr>
          </a:p>
        </p:txBody>
      </p:sp>
      <p:pic>
        <p:nvPicPr>
          <p:cNvPr id="5" name="Picture 4"/>
          <p:cNvPicPr>
            <a:picLocks noChangeAspect="1"/>
          </p:cNvPicPr>
          <p:nvPr/>
        </p:nvPicPr>
        <p:blipFill>
          <a:blip r:embed="rId3"/>
          <a:stretch>
            <a:fillRect/>
          </a:stretch>
        </p:blipFill>
        <p:spPr>
          <a:xfrm>
            <a:off x="7400925" y="3028950"/>
            <a:ext cx="4076700" cy="3562350"/>
          </a:xfrm>
          <a:prstGeom prst="rect">
            <a:avLst/>
          </a:prstGeom>
        </p:spPr>
      </p:pic>
    </p:spTree>
    <p:extLst>
      <p:ext uri="{BB962C8B-B14F-4D97-AF65-F5344CB8AC3E}">
        <p14:creationId xmlns:p14="http://schemas.microsoft.com/office/powerpoint/2010/main" val="614471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Comparison and Logical operators</a:t>
            </a:r>
          </a:p>
        </p:txBody>
      </p:sp>
      <p:pic>
        <p:nvPicPr>
          <p:cNvPr id="4" name="Picture 3"/>
          <p:cNvPicPr>
            <a:picLocks noChangeAspect="1"/>
          </p:cNvPicPr>
          <p:nvPr/>
        </p:nvPicPr>
        <p:blipFill>
          <a:blip r:embed="rId3"/>
          <a:stretch>
            <a:fillRect/>
          </a:stretch>
        </p:blipFill>
        <p:spPr>
          <a:xfrm>
            <a:off x="838200" y="1568450"/>
            <a:ext cx="4610100" cy="3133725"/>
          </a:xfrm>
          <a:prstGeom prst="rect">
            <a:avLst/>
          </a:prstGeom>
        </p:spPr>
      </p:pic>
      <p:pic>
        <p:nvPicPr>
          <p:cNvPr id="6" name="Picture 5"/>
          <p:cNvPicPr>
            <a:picLocks noChangeAspect="1"/>
          </p:cNvPicPr>
          <p:nvPr/>
        </p:nvPicPr>
        <p:blipFill>
          <a:blip r:embed="rId4"/>
          <a:stretch>
            <a:fillRect/>
          </a:stretch>
        </p:blipFill>
        <p:spPr>
          <a:xfrm>
            <a:off x="5762625" y="1577975"/>
            <a:ext cx="5591175" cy="3124200"/>
          </a:xfrm>
          <a:prstGeom prst="rect">
            <a:avLst/>
          </a:prstGeom>
        </p:spPr>
      </p:pic>
      <p:sp>
        <p:nvSpPr>
          <p:cNvPr id="7" name="Rectangle 6"/>
          <p:cNvSpPr/>
          <p:nvPr/>
        </p:nvSpPr>
        <p:spPr>
          <a:xfrm>
            <a:off x="5762625" y="4635500"/>
            <a:ext cx="6096000" cy="2108269"/>
          </a:xfrm>
          <a:prstGeom prst="rect">
            <a:avLst/>
          </a:prstGeom>
        </p:spPr>
        <p:txBody>
          <a:bodyPr>
            <a:spAutoFit/>
          </a:bodyPr>
          <a:lstStyle/>
          <a:p>
            <a:pPr marL="285750" indent="-285750">
              <a:buFont typeface="Arial" panose="020B0604020202020204" pitchFamily="34" charset="0"/>
              <a:buChar char="•"/>
            </a:pPr>
            <a:r>
              <a:rPr lang="en-US" sz="1600" dirty="0">
                <a:latin typeface="MinionPro-Regular"/>
              </a:rPr>
              <a:t>Note that </a:t>
            </a:r>
            <a:r>
              <a:rPr lang="en-US" sz="1600" dirty="0">
                <a:solidFill>
                  <a:srgbClr val="0070C0"/>
                </a:solidFill>
                <a:latin typeface="UbuntuMono-Regular"/>
              </a:rPr>
              <a:t>&amp;&amp;</a:t>
            </a:r>
            <a:r>
              <a:rPr lang="en-US" sz="1600" dirty="0">
                <a:latin typeface="UbuntuMono-Regular"/>
              </a:rPr>
              <a:t> </a:t>
            </a:r>
            <a:r>
              <a:rPr lang="en-US" sz="1600" dirty="0">
                <a:latin typeface="MinionPro-Regular"/>
              </a:rPr>
              <a:t>is usually interchangeable with </a:t>
            </a:r>
            <a:r>
              <a:rPr lang="en-US" sz="1600" dirty="0">
                <a:solidFill>
                  <a:srgbClr val="0070C0"/>
                </a:solidFill>
                <a:latin typeface="UbuntuMono-Regular"/>
              </a:rPr>
              <a:t>and</a:t>
            </a:r>
            <a:r>
              <a:rPr lang="en-US" sz="1600" dirty="0">
                <a:latin typeface="MinionPro-Regular"/>
              </a:rPr>
              <a:t>; the same is true for </a:t>
            </a:r>
            <a:r>
              <a:rPr lang="en-US" sz="1600" dirty="0">
                <a:solidFill>
                  <a:srgbClr val="0070C0"/>
                </a:solidFill>
                <a:latin typeface="UbuntuMono-Regular"/>
              </a:rPr>
              <a:t>||</a:t>
            </a:r>
            <a:r>
              <a:rPr lang="en-US" sz="1600" dirty="0">
                <a:latin typeface="UbuntuMono-Regular"/>
              </a:rPr>
              <a:t> </a:t>
            </a:r>
            <a:r>
              <a:rPr lang="en-US" sz="1600" dirty="0">
                <a:latin typeface="MinionPro-Regular"/>
              </a:rPr>
              <a:t>and </a:t>
            </a:r>
            <a:r>
              <a:rPr lang="en-US" sz="1600" dirty="0">
                <a:solidFill>
                  <a:srgbClr val="0070C0"/>
                </a:solidFill>
                <a:latin typeface="UbuntuMono-Regular"/>
              </a:rPr>
              <a:t>or</a:t>
            </a:r>
            <a:r>
              <a:rPr lang="en-US" sz="1600" dirty="0">
                <a:latin typeface="MinionPro-Regular"/>
              </a:rPr>
              <a:t>. But </a:t>
            </a:r>
            <a:r>
              <a:rPr lang="en-US" sz="1600" dirty="0">
                <a:solidFill>
                  <a:srgbClr val="0070C0"/>
                </a:solidFill>
                <a:latin typeface="UbuntuMono-Regular"/>
              </a:rPr>
              <a:t>and</a:t>
            </a:r>
            <a:r>
              <a:rPr lang="en-US" sz="1600" dirty="0">
                <a:latin typeface="UbuntuMono-Regular"/>
              </a:rPr>
              <a:t> </a:t>
            </a:r>
            <a:r>
              <a:rPr lang="en-US" sz="1600" dirty="0" err="1">
                <a:latin typeface="MinionPro-Regular"/>
              </a:rPr>
              <a:t>and</a:t>
            </a:r>
            <a:r>
              <a:rPr lang="en-US" sz="1600" dirty="0">
                <a:latin typeface="MinionPro-Regular"/>
              </a:rPr>
              <a:t> </a:t>
            </a:r>
            <a:r>
              <a:rPr lang="en-US" sz="1600" dirty="0">
                <a:solidFill>
                  <a:srgbClr val="0070C0"/>
                </a:solidFill>
                <a:latin typeface="UbuntuMono-Regular"/>
              </a:rPr>
              <a:t>or</a:t>
            </a:r>
            <a:r>
              <a:rPr lang="en-US" sz="1600" dirty="0">
                <a:latin typeface="UbuntuMono-Regular"/>
              </a:rPr>
              <a:t> </a:t>
            </a:r>
            <a:r>
              <a:rPr lang="en-US" sz="1600" dirty="0">
                <a:latin typeface="MinionPro-Regular"/>
              </a:rPr>
              <a:t>have a </a:t>
            </a:r>
            <a:r>
              <a:rPr lang="en-US" sz="1600" u="sng" dirty="0">
                <a:latin typeface="MinionPro-Regular"/>
              </a:rPr>
              <a:t>lower precedence</a:t>
            </a:r>
            <a:r>
              <a:rPr lang="en-US" sz="1600" dirty="0">
                <a:latin typeface="MinionPro-Regular"/>
              </a:rPr>
              <a:t>, so in some cases, you may need extra parentheses to force the required precedence. </a:t>
            </a:r>
          </a:p>
          <a:p>
            <a:pPr marL="285750" indent="-285750">
              <a:buFont typeface="Arial" panose="020B0604020202020204" pitchFamily="34" charset="0"/>
              <a:buChar char="•"/>
            </a:pPr>
            <a:r>
              <a:rPr lang="en-US" sz="1600" dirty="0">
                <a:latin typeface="MinionPro-Regular"/>
              </a:rPr>
              <a:t>On the other hand, there are times when </a:t>
            </a:r>
            <a:r>
              <a:rPr lang="en-US" sz="1600" i="1" dirty="0">
                <a:latin typeface="MinionPro-It"/>
              </a:rPr>
              <a:t>only </a:t>
            </a:r>
            <a:r>
              <a:rPr lang="en-US" sz="1600" dirty="0">
                <a:solidFill>
                  <a:srgbClr val="0070C0"/>
                </a:solidFill>
                <a:latin typeface="UbuntuMono-Regular"/>
              </a:rPr>
              <a:t>and</a:t>
            </a:r>
            <a:r>
              <a:rPr lang="en-US" sz="1600" dirty="0">
                <a:latin typeface="UbuntuMono-Regular"/>
              </a:rPr>
              <a:t> </a:t>
            </a:r>
            <a:r>
              <a:rPr lang="en-US" sz="1600" dirty="0">
                <a:latin typeface="MinionPro-Regular"/>
              </a:rPr>
              <a:t>or </a:t>
            </a:r>
            <a:r>
              <a:rPr lang="en-US" sz="1600" dirty="0" err="1">
                <a:solidFill>
                  <a:srgbClr val="0070C0"/>
                </a:solidFill>
                <a:latin typeface="UbuntuMono-Regular"/>
              </a:rPr>
              <a:t>or</a:t>
            </a:r>
            <a:r>
              <a:rPr lang="en-US" sz="1600" dirty="0">
                <a:latin typeface="UbuntuMono-Regular"/>
              </a:rPr>
              <a:t> </a:t>
            </a:r>
            <a:r>
              <a:rPr lang="en-US" sz="1600" dirty="0">
                <a:latin typeface="MinionPro-Regular"/>
              </a:rPr>
              <a:t>are acceptable, as in the following statement, which uses an </a:t>
            </a:r>
            <a:r>
              <a:rPr lang="en-US" sz="1600" dirty="0">
                <a:solidFill>
                  <a:srgbClr val="0070C0"/>
                </a:solidFill>
                <a:latin typeface="UbuntuMono-Regular"/>
              </a:rPr>
              <a:t>or</a:t>
            </a:r>
            <a:r>
              <a:rPr lang="en-US" sz="1600" dirty="0">
                <a:latin typeface="UbuntuMono-Regular"/>
              </a:rPr>
              <a:t> </a:t>
            </a:r>
            <a:r>
              <a:rPr lang="en-US" sz="1600" dirty="0">
                <a:latin typeface="MinionPro-Regular"/>
              </a:rPr>
              <a:t>operator:</a:t>
            </a:r>
          </a:p>
          <a:p>
            <a:pPr marL="285750" indent="-285750">
              <a:buFont typeface="Arial" panose="020B0604020202020204" pitchFamily="34" charset="0"/>
              <a:buChar char="•"/>
            </a:pPr>
            <a:endParaRPr lang="en-US" sz="500" dirty="0">
              <a:latin typeface="MinionPro-Regular"/>
            </a:endParaRPr>
          </a:p>
          <a:p>
            <a:pPr lvl="1"/>
            <a:r>
              <a:rPr lang="en-US" sz="1400" b="0" i="0" u="none" strike="noStrike" baseline="0" dirty="0">
                <a:latin typeface="UbuntuMono-Regular"/>
              </a:rPr>
              <a:t>$html = </a:t>
            </a:r>
            <a:r>
              <a:rPr lang="en-US" sz="1400" b="0" i="0" u="none" strike="noStrike" baseline="0" dirty="0" err="1">
                <a:latin typeface="UbuntuMono-Regular"/>
              </a:rPr>
              <a:t>file_get_contents</a:t>
            </a:r>
            <a:r>
              <a:rPr lang="en-US" sz="1400" b="0" i="0" u="none" strike="noStrike" baseline="0" dirty="0">
                <a:latin typeface="UbuntuMono-Regular"/>
              </a:rPr>
              <a:t>($site) </a:t>
            </a:r>
            <a:r>
              <a:rPr lang="en-US" sz="1400" b="1" i="0" u="none" strike="noStrike" baseline="0" dirty="0">
                <a:latin typeface="UbuntuMono-Bold"/>
              </a:rPr>
              <a:t>or </a:t>
            </a:r>
            <a:r>
              <a:rPr lang="en-US" sz="1400" b="0" i="0" u="none" strike="noStrike" baseline="0" dirty="0">
                <a:latin typeface="UbuntuMono-Regular"/>
              </a:rPr>
              <a:t>die("Cannot download from $site");</a:t>
            </a:r>
            <a:endParaRPr lang="en-US" dirty="0"/>
          </a:p>
        </p:txBody>
      </p:sp>
    </p:spTree>
    <p:extLst>
      <p:ext uri="{BB962C8B-B14F-4D97-AF65-F5344CB8AC3E}">
        <p14:creationId xmlns:p14="http://schemas.microsoft.com/office/powerpoint/2010/main" val="3836442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Variable incrementing and decrementing</a:t>
            </a:r>
          </a:p>
        </p:txBody>
      </p:sp>
      <p:sp>
        <p:nvSpPr>
          <p:cNvPr id="3" name="Content Placeholder 2"/>
          <p:cNvSpPr>
            <a:spLocks noGrp="1"/>
          </p:cNvSpPr>
          <p:nvPr>
            <p:ph idx="1"/>
          </p:nvPr>
        </p:nvSpPr>
        <p:spPr>
          <a:xfrm>
            <a:off x="838200" y="1825624"/>
            <a:ext cx="10515600" cy="4937125"/>
          </a:xfrm>
          <a:solidFill>
            <a:schemeClr val="bg1"/>
          </a:solidFill>
        </p:spPr>
        <p:txBody>
          <a:bodyPr>
            <a:normAutofit fontScale="77500" lnSpcReduction="20000"/>
          </a:bodyPr>
          <a:lstStyle/>
          <a:p>
            <a:r>
              <a:rPr lang="en-US" dirty="0"/>
              <a:t>Adding or subtracting 1 is such a common operation that PHP provides special operators for it. You can use one of the following in place of the += and -= operators:</a:t>
            </a:r>
          </a:p>
          <a:p>
            <a:endParaRPr lang="en-US" sz="900" dirty="0"/>
          </a:p>
          <a:p>
            <a:pPr marL="457200" lvl="1" indent="0">
              <a:buNone/>
            </a:pPr>
            <a:r>
              <a:rPr lang="en-US" dirty="0">
                <a:solidFill>
                  <a:srgbClr val="0070C0"/>
                </a:solidFill>
              </a:rPr>
              <a:t>++$x;</a:t>
            </a:r>
          </a:p>
          <a:p>
            <a:pPr marL="457200" lvl="1" indent="0">
              <a:buNone/>
            </a:pPr>
            <a:r>
              <a:rPr lang="en-US" dirty="0">
                <a:solidFill>
                  <a:srgbClr val="0070C0"/>
                </a:solidFill>
              </a:rPr>
              <a:t>--$y;</a:t>
            </a:r>
          </a:p>
          <a:p>
            <a:endParaRPr lang="en-US" dirty="0"/>
          </a:p>
          <a:p>
            <a:r>
              <a:rPr lang="en-US" dirty="0"/>
              <a:t>In conjunction with a test (an if statement), you could use the following code:</a:t>
            </a:r>
          </a:p>
          <a:p>
            <a:endParaRPr lang="en-US" sz="800" dirty="0"/>
          </a:p>
          <a:p>
            <a:pPr marL="457200" lvl="1" indent="0">
              <a:buNone/>
            </a:pPr>
            <a:r>
              <a:rPr lang="en-US" dirty="0">
                <a:solidFill>
                  <a:srgbClr val="0070C0"/>
                </a:solidFill>
              </a:rPr>
              <a:t>if (++$x == 10) echo $x;</a:t>
            </a:r>
          </a:p>
          <a:p>
            <a:endParaRPr lang="en-US" dirty="0"/>
          </a:p>
          <a:p>
            <a:pPr marL="457200" lvl="1" indent="0">
              <a:buNone/>
            </a:pPr>
            <a:r>
              <a:rPr lang="en-US" dirty="0"/>
              <a:t>This tells PHP to </a:t>
            </a:r>
            <a:r>
              <a:rPr lang="en-US" i="1" dirty="0"/>
              <a:t>first </a:t>
            </a:r>
            <a:r>
              <a:rPr lang="en-US" dirty="0"/>
              <a:t>increment the value of $x and then test whether it has the value 10; if it does, output its value. </a:t>
            </a:r>
          </a:p>
          <a:p>
            <a:endParaRPr lang="en-US" dirty="0"/>
          </a:p>
          <a:p>
            <a:r>
              <a:rPr lang="en-US" dirty="0"/>
              <a:t>But you can also require PHP to increment (or, in the following example, decrement) a variable </a:t>
            </a:r>
            <a:r>
              <a:rPr lang="en-US" i="1" dirty="0"/>
              <a:t>after </a:t>
            </a:r>
            <a:r>
              <a:rPr lang="en-US" dirty="0"/>
              <a:t>it has tested the value, like this:</a:t>
            </a:r>
          </a:p>
          <a:p>
            <a:endParaRPr lang="en-US" sz="700" dirty="0"/>
          </a:p>
          <a:p>
            <a:pPr marL="457200" lvl="1" indent="0">
              <a:buNone/>
            </a:pPr>
            <a:r>
              <a:rPr lang="es-ES" dirty="0" err="1">
                <a:solidFill>
                  <a:srgbClr val="0070C0"/>
                </a:solidFill>
              </a:rPr>
              <a:t>if</a:t>
            </a:r>
            <a:r>
              <a:rPr lang="es-ES" dirty="0">
                <a:solidFill>
                  <a:srgbClr val="0070C0"/>
                </a:solidFill>
              </a:rPr>
              <a:t> ($y-- == 0) echo $y;</a:t>
            </a:r>
            <a:endParaRPr lang="en-GB" sz="1200" i="1" dirty="0">
              <a:solidFill>
                <a:srgbClr val="0070C0"/>
              </a:solidFill>
            </a:endParaRPr>
          </a:p>
        </p:txBody>
      </p:sp>
      <p:sp>
        <p:nvSpPr>
          <p:cNvPr id="4" name="Rectangle 3"/>
          <p:cNvSpPr/>
          <p:nvPr/>
        </p:nvSpPr>
        <p:spPr>
          <a:xfrm>
            <a:off x="3533775" y="4467225"/>
            <a:ext cx="7429500" cy="1292662"/>
          </a:xfrm>
          <a:prstGeom prst="rect">
            <a:avLst/>
          </a:prstGeom>
          <a:solidFill>
            <a:schemeClr val="bg1"/>
          </a:solidFill>
          <a:ln>
            <a:solidFill>
              <a:srgbClr val="C00000"/>
            </a:solidFill>
          </a:ln>
        </p:spPr>
        <p:txBody>
          <a:bodyPr wrap="square">
            <a:spAutoFit/>
          </a:bodyPr>
          <a:lstStyle/>
          <a:p>
            <a:r>
              <a:rPr lang="en-US" sz="2600" dirty="0">
                <a:latin typeface="MinionPro-Regular"/>
              </a:rPr>
              <a:t>Because this combination of statements is confusing, it should be taken as just an educational example and not as a guide to good programming style!</a:t>
            </a:r>
            <a:endParaRPr lang="en-US" sz="2600" dirty="0"/>
          </a:p>
        </p:txBody>
      </p:sp>
      <p:sp>
        <p:nvSpPr>
          <p:cNvPr id="6" name="Multiplication Sign 5"/>
          <p:cNvSpPr/>
          <p:nvPr/>
        </p:nvSpPr>
        <p:spPr>
          <a:xfrm>
            <a:off x="1495425" y="3819525"/>
            <a:ext cx="1381125" cy="647700"/>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ultiplication Sign 6"/>
          <p:cNvSpPr/>
          <p:nvPr/>
        </p:nvSpPr>
        <p:spPr>
          <a:xfrm>
            <a:off x="1276350" y="6067424"/>
            <a:ext cx="1381125" cy="647700"/>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359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String Concatenation</a:t>
            </a:r>
          </a:p>
        </p:txBody>
      </p:sp>
      <p:sp>
        <p:nvSpPr>
          <p:cNvPr id="3" name="Content Placeholder 2"/>
          <p:cNvSpPr>
            <a:spLocks noGrp="1"/>
          </p:cNvSpPr>
          <p:nvPr>
            <p:ph idx="1"/>
          </p:nvPr>
        </p:nvSpPr>
        <p:spPr>
          <a:xfrm>
            <a:off x="838200" y="1825625"/>
            <a:ext cx="10515600" cy="4832350"/>
          </a:xfrm>
        </p:spPr>
        <p:txBody>
          <a:bodyPr>
            <a:normAutofit/>
          </a:bodyPr>
          <a:lstStyle/>
          <a:p>
            <a:r>
              <a:rPr lang="en-US" dirty="0"/>
              <a:t>String concatenation uses </a:t>
            </a:r>
            <a:r>
              <a:rPr lang="en-US" dirty="0">
                <a:solidFill>
                  <a:srgbClr val="0070C0"/>
                </a:solidFill>
              </a:rPr>
              <a:t>the period (.) </a:t>
            </a:r>
            <a:r>
              <a:rPr lang="en-US" dirty="0"/>
              <a:t>to append one string of characters to another. The simplest way to do this is as follows:</a:t>
            </a:r>
          </a:p>
          <a:p>
            <a:endParaRPr lang="en-US" dirty="0"/>
          </a:p>
          <a:p>
            <a:pPr marL="457200" lvl="1" indent="0">
              <a:buNone/>
            </a:pPr>
            <a:r>
              <a:rPr lang="en-US" dirty="0">
                <a:solidFill>
                  <a:srgbClr val="0070C0"/>
                </a:solidFill>
              </a:rPr>
              <a:t>echo "You have " . $</a:t>
            </a:r>
            <a:r>
              <a:rPr lang="en-US" dirty="0" err="1">
                <a:solidFill>
                  <a:srgbClr val="0070C0"/>
                </a:solidFill>
              </a:rPr>
              <a:t>msgs</a:t>
            </a:r>
            <a:r>
              <a:rPr lang="en-US" dirty="0">
                <a:solidFill>
                  <a:srgbClr val="0070C0"/>
                </a:solidFill>
              </a:rPr>
              <a:t> . " messages.";</a:t>
            </a:r>
          </a:p>
          <a:p>
            <a:endParaRPr lang="en-US" dirty="0"/>
          </a:p>
          <a:p>
            <a:pPr marL="0" indent="0">
              <a:buNone/>
            </a:pPr>
            <a:r>
              <a:rPr lang="en-US" dirty="0"/>
              <a:t>    Assuming that the variable </a:t>
            </a:r>
            <a:r>
              <a:rPr lang="en-US" dirty="0">
                <a:solidFill>
                  <a:srgbClr val="0070C0"/>
                </a:solidFill>
              </a:rPr>
              <a:t>$</a:t>
            </a:r>
            <a:r>
              <a:rPr lang="en-US" dirty="0" err="1">
                <a:solidFill>
                  <a:srgbClr val="0070C0"/>
                </a:solidFill>
              </a:rPr>
              <a:t>msgs</a:t>
            </a:r>
            <a:r>
              <a:rPr lang="en-US" dirty="0">
                <a:solidFill>
                  <a:srgbClr val="0070C0"/>
                </a:solidFill>
              </a:rPr>
              <a:t> </a:t>
            </a:r>
            <a:r>
              <a:rPr lang="en-US" dirty="0"/>
              <a:t>is set to the value 5, the output from this line of code will be the following:</a:t>
            </a:r>
          </a:p>
          <a:p>
            <a:endParaRPr lang="en-US" dirty="0"/>
          </a:p>
          <a:p>
            <a:pPr marL="457200" lvl="1" indent="0">
              <a:buNone/>
            </a:pPr>
            <a:r>
              <a:rPr lang="en-US" i="1" dirty="0">
                <a:solidFill>
                  <a:srgbClr val="0070C0"/>
                </a:solidFill>
              </a:rPr>
              <a:t>You have 5 messages.</a:t>
            </a:r>
          </a:p>
          <a:p>
            <a:endParaRPr lang="en-US" b="1" dirty="0"/>
          </a:p>
        </p:txBody>
      </p:sp>
    </p:spTree>
    <p:extLst>
      <p:ext uri="{BB962C8B-B14F-4D97-AF65-F5344CB8AC3E}">
        <p14:creationId xmlns:p14="http://schemas.microsoft.com/office/powerpoint/2010/main" val="117918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String Concatenation</a:t>
            </a:r>
          </a:p>
        </p:txBody>
      </p:sp>
      <p:sp>
        <p:nvSpPr>
          <p:cNvPr id="3" name="Content Placeholder 2"/>
          <p:cNvSpPr>
            <a:spLocks noGrp="1"/>
          </p:cNvSpPr>
          <p:nvPr>
            <p:ph idx="1"/>
          </p:nvPr>
        </p:nvSpPr>
        <p:spPr>
          <a:xfrm>
            <a:off x="838200" y="1825625"/>
            <a:ext cx="10515600" cy="4832350"/>
          </a:xfrm>
        </p:spPr>
        <p:txBody>
          <a:bodyPr>
            <a:normAutofit/>
          </a:bodyPr>
          <a:lstStyle/>
          <a:p>
            <a:r>
              <a:rPr lang="en-US" dirty="0"/>
              <a:t>Just as you can add a value to a numeric variable with the += operator, you can append one string to another using </a:t>
            </a:r>
            <a:r>
              <a:rPr lang="en-US" b="1" i="1" dirty="0">
                <a:solidFill>
                  <a:srgbClr val="0070C0"/>
                </a:solidFill>
              </a:rPr>
              <a:t>.=</a:t>
            </a:r>
            <a:r>
              <a:rPr lang="en-US" dirty="0"/>
              <a:t>, like this:</a:t>
            </a:r>
          </a:p>
          <a:p>
            <a:endParaRPr lang="en-US" dirty="0"/>
          </a:p>
          <a:p>
            <a:pPr marL="457200" lvl="1" indent="0">
              <a:buNone/>
            </a:pPr>
            <a:r>
              <a:rPr lang="en-US" dirty="0">
                <a:solidFill>
                  <a:srgbClr val="0070C0"/>
                </a:solidFill>
              </a:rPr>
              <a:t>$bulletin .= $newsflash;</a:t>
            </a:r>
          </a:p>
          <a:p>
            <a:endParaRPr lang="en-US" dirty="0"/>
          </a:p>
          <a:p>
            <a:pPr>
              <a:buFont typeface="Courier New" panose="02070309020205020404" pitchFamily="49" charset="0"/>
              <a:buChar char="o"/>
            </a:pPr>
            <a:r>
              <a:rPr lang="en-US" dirty="0"/>
              <a:t>In this case, if </a:t>
            </a:r>
            <a:r>
              <a:rPr lang="en-US" dirty="0">
                <a:solidFill>
                  <a:srgbClr val="0070C0"/>
                </a:solidFill>
              </a:rPr>
              <a:t>$bulletin </a:t>
            </a:r>
            <a:r>
              <a:rPr lang="en-US" dirty="0"/>
              <a:t>contains a news bulletin and </a:t>
            </a:r>
            <a:r>
              <a:rPr lang="en-US" dirty="0">
                <a:solidFill>
                  <a:srgbClr val="0070C0"/>
                </a:solidFill>
              </a:rPr>
              <a:t>$newsflash </a:t>
            </a:r>
            <a:r>
              <a:rPr lang="en-US" dirty="0"/>
              <a:t>has a news flash, the command appends the news flash to the news bulletin so that </a:t>
            </a:r>
            <a:r>
              <a:rPr lang="en-US" dirty="0">
                <a:solidFill>
                  <a:srgbClr val="0070C0"/>
                </a:solidFill>
              </a:rPr>
              <a:t>$bulletin </a:t>
            </a:r>
            <a:r>
              <a:rPr lang="en-US" dirty="0"/>
              <a:t>now comprises both strings of text.</a:t>
            </a:r>
            <a:endParaRPr lang="en-GB" sz="1600" i="1" dirty="0"/>
          </a:p>
          <a:p>
            <a:endParaRPr lang="en-US" b="1" dirty="0"/>
          </a:p>
        </p:txBody>
      </p:sp>
    </p:spTree>
    <p:extLst>
      <p:ext uri="{BB962C8B-B14F-4D97-AF65-F5344CB8AC3E}">
        <p14:creationId xmlns:p14="http://schemas.microsoft.com/office/powerpoint/2010/main" val="2680777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String Types</a:t>
            </a:r>
          </a:p>
        </p:txBody>
      </p:sp>
      <p:sp>
        <p:nvSpPr>
          <p:cNvPr id="3" name="Content Placeholder 2"/>
          <p:cNvSpPr>
            <a:spLocks noGrp="1"/>
          </p:cNvSpPr>
          <p:nvPr>
            <p:ph idx="1"/>
          </p:nvPr>
        </p:nvSpPr>
        <p:spPr>
          <a:xfrm>
            <a:off x="838200" y="1825625"/>
            <a:ext cx="10515600" cy="4832350"/>
          </a:xfrm>
        </p:spPr>
        <p:txBody>
          <a:bodyPr>
            <a:normAutofit/>
          </a:bodyPr>
          <a:lstStyle/>
          <a:p>
            <a:pPr marL="0" indent="0">
              <a:buNone/>
            </a:pPr>
            <a:r>
              <a:rPr lang="en-US" dirty="0"/>
              <a:t>PHP supports </a:t>
            </a:r>
            <a:r>
              <a:rPr lang="en-US" u="sng" dirty="0"/>
              <a:t>two types of strings </a:t>
            </a:r>
            <a:r>
              <a:rPr lang="en-US" dirty="0"/>
              <a:t>that are denoted by the type of quotation mark that you use. </a:t>
            </a:r>
          </a:p>
          <a:p>
            <a:pPr marL="0" indent="0">
              <a:buNone/>
            </a:pPr>
            <a:endParaRPr lang="en-US" dirty="0"/>
          </a:p>
          <a:p>
            <a:pPr marL="514350" indent="-514350">
              <a:buFont typeface="+mj-lt"/>
              <a:buAutoNum type="arabicPeriod"/>
            </a:pPr>
            <a:r>
              <a:rPr lang="en-US" dirty="0"/>
              <a:t>If you wish to assign a </a:t>
            </a:r>
            <a:r>
              <a:rPr lang="en-US" u="sng" dirty="0"/>
              <a:t>literal string</a:t>
            </a:r>
            <a:r>
              <a:rPr lang="en-US" dirty="0"/>
              <a:t>, preserving the exact contents, you should use the single quotation mark (apostrophe), like this:</a:t>
            </a:r>
          </a:p>
          <a:p>
            <a:endParaRPr lang="en-US" sz="800" dirty="0"/>
          </a:p>
          <a:p>
            <a:pPr marL="457200" lvl="1" indent="0">
              <a:buNone/>
            </a:pPr>
            <a:r>
              <a:rPr lang="en-US" dirty="0">
                <a:solidFill>
                  <a:srgbClr val="0070C0"/>
                </a:solidFill>
              </a:rPr>
              <a:t>$info = </a:t>
            </a:r>
            <a:r>
              <a:rPr lang="en-US" dirty="0">
                <a:solidFill>
                  <a:srgbClr val="C00000"/>
                </a:solidFill>
              </a:rPr>
              <a:t>'</a:t>
            </a:r>
            <a:r>
              <a:rPr lang="en-US" dirty="0">
                <a:solidFill>
                  <a:srgbClr val="0070C0"/>
                </a:solidFill>
              </a:rPr>
              <a:t>Preface variables with a $ like this: $variable</a:t>
            </a:r>
            <a:r>
              <a:rPr lang="en-US" dirty="0">
                <a:solidFill>
                  <a:srgbClr val="C00000"/>
                </a:solidFill>
              </a:rPr>
              <a:t>’</a:t>
            </a:r>
            <a:r>
              <a:rPr lang="en-US" dirty="0">
                <a:solidFill>
                  <a:srgbClr val="0070C0"/>
                </a:solidFill>
              </a:rPr>
              <a:t>;</a:t>
            </a:r>
          </a:p>
          <a:p>
            <a:endParaRPr lang="en-US" dirty="0"/>
          </a:p>
          <a:p>
            <a:pPr lvl="1">
              <a:buFont typeface="Courier New" panose="02070309020205020404" pitchFamily="49" charset="0"/>
              <a:buChar char="o"/>
            </a:pPr>
            <a:r>
              <a:rPr lang="en-US" dirty="0"/>
              <a:t>In this case, every character within the single-quoted string is assigned to $info. If you had used double quotes, PHP would have attempted to evaluate $variable as a variable.</a:t>
            </a:r>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1231370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String Types</a:t>
            </a:r>
          </a:p>
        </p:txBody>
      </p:sp>
      <p:sp>
        <p:nvSpPr>
          <p:cNvPr id="3" name="Content Placeholder 2"/>
          <p:cNvSpPr>
            <a:spLocks noGrp="1"/>
          </p:cNvSpPr>
          <p:nvPr>
            <p:ph idx="1"/>
          </p:nvPr>
        </p:nvSpPr>
        <p:spPr>
          <a:xfrm>
            <a:off x="838200" y="1825625"/>
            <a:ext cx="10515600" cy="4832350"/>
          </a:xfrm>
        </p:spPr>
        <p:txBody>
          <a:bodyPr>
            <a:normAutofit/>
          </a:bodyPr>
          <a:lstStyle/>
          <a:p>
            <a:pPr marL="514350" indent="-514350">
              <a:buFont typeface="+mj-lt"/>
              <a:buAutoNum type="arabicPeriod" startAt="2"/>
            </a:pPr>
            <a:r>
              <a:rPr lang="en-US" dirty="0"/>
              <a:t>On the other hand, when you want to </a:t>
            </a:r>
            <a:r>
              <a:rPr lang="en-US" u="sng" dirty="0"/>
              <a:t>include the value of a variable inside a string</a:t>
            </a:r>
            <a:r>
              <a:rPr lang="en-US" dirty="0"/>
              <a:t>, you do so by using double-quoted strings:</a:t>
            </a:r>
          </a:p>
          <a:p>
            <a:endParaRPr lang="en-US" sz="900" dirty="0"/>
          </a:p>
          <a:p>
            <a:pPr marL="457200" lvl="1" indent="0">
              <a:buNone/>
            </a:pPr>
            <a:r>
              <a:rPr lang="en-US" dirty="0">
                <a:solidFill>
                  <a:srgbClr val="0070C0"/>
                </a:solidFill>
              </a:rPr>
              <a:t>echo </a:t>
            </a:r>
            <a:r>
              <a:rPr lang="en-US" dirty="0">
                <a:solidFill>
                  <a:srgbClr val="C00000"/>
                </a:solidFill>
              </a:rPr>
              <a:t>"</a:t>
            </a:r>
            <a:r>
              <a:rPr lang="en-US" dirty="0">
                <a:solidFill>
                  <a:srgbClr val="0070C0"/>
                </a:solidFill>
              </a:rPr>
              <a:t>This week $count people have viewed your profile</a:t>
            </a:r>
            <a:r>
              <a:rPr lang="en-US" dirty="0">
                <a:solidFill>
                  <a:srgbClr val="C00000"/>
                </a:solidFill>
              </a:rPr>
              <a:t>"</a:t>
            </a:r>
            <a:r>
              <a:rPr lang="en-US" dirty="0">
                <a:solidFill>
                  <a:srgbClr val="0070C0"/>
                </a:solidFill>
              </a:rPr>
              <a:t>;</a:t>
            </a:r>
          </a:p>
          <a:p>
            <a:endParaRPr lang="en-US" dirty="0"/>
          </a:p>
          <a:p>
            <a:pPr lvl="1">
              <a:buFont typeface="Courier New" panose="02070309020205020404" pitchFamily="49" charset="0"/>
              <a:buChar char="o"/>
            </a:pPr>
            <a:r>
              <a:rPr lang="en-US" dirty="0"/>
              <a:t>As you will realize, this syntax also offers a </a:t>
            </a:r>
            <a:r>
              <a:rPr lang="en-US" u="sng" dirty="0"/>
              <a:t>simpler form of concatenation </a:t>
            </a:r>
            <a:r>
              <a:rPr lang="en-US" dirty="0"/>
              <a:t>in which you don’t need to use a period, or close and reopen quotes, to append one string to another. </a:t>
            </a:r>
          </a:p>
          <a:p>
            <a:pPr lvl="1">
              <a:buFont typeface="Courier New" panose="02070309020205020404" pitchFamily="49" charset="0"/>
              <a:buChar char="o"/>
            </a:pPr>
            <a:r>
              <a:rPr lang="en-US" dirty="0"/>
              <a:t>This is called </a:t>
            </a:r>
            <a:r>
              <a:rPr lang="en-US" b="1" i="1" dirty="0"/>
              <a:t>variable substitution</a:t>
            </a:r>
            <a:r>
              <a:rPr lang="en-US" dirty="0"/>
              <a:t>, and you will notice some applications using it extensively and others not using it at all</a:t>
            </a:r>
            <a:endParaRPr lang="en-GB" sz="1200" i="1" dirty="0"/>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2555001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Multiple-Line Commands</a:t>
            </a:r>
          </a:p>
        </p:txBody>
      </p:sp>
      <p:sp>
        <p:nvSpPr>
          <p:cNvPr id="3" name="Content Placeholder 2"/>
          <p:cNvSpPr>
            <a:spLocks noGrp="1"/>
          </p:cNvSpPr>
          <p:nvPr>
            <p:ph idx="1"/>
          </p:nvPr>
        </p:nvSpPr>
        <p:spPr>
          <a:xfrm>
            <a:off x="838200" y="1825625"/>
            <a:ext cx="10515600" cy="4832350"/>
          </a:xfrm>
        </p:spPr>
        <p:txBody>
          <a:bodyPr>
            <a:normAutofit/>
          </a:bodyPr>
          <a:lstStyle/>
          <a:p>
            <a:r>
              <a:rPr lang="en-US" sz="2400" dirty="0"/>
              <a:t>There are times when you need to output quite a lot of text from PHP, and using several echo (or print) statements would be time-consuming and messy. </a:t>
            </a:r>
          </a:p>
          <a:p>
            <a:pPr>
              <a:buFont typeface="Courier New" panose="02070309020205020404" pitchFamily="49" charset="0"/>
              <a:buChar char="o"/>
            </a:pPr>
            <a:r>
              <a:rPr lang="en-US" sz="2400" dirty="0"/>
              <a:t>To overcome this, PHP offers two conveniences. </a:t>
            </a:r>
          </a:p>
          <a:p>
            <a:endParaRPr lang="en-US" sz="2400" dirty="0"/>
          </a:p>
          <a:p>
            <a:r>
              <a:rPr lang="en-US" sz="2400" dirty="0"/>
              <a:t>The first is just to put </a:t>
            </a:r>
            <a:r>
              <a:rPr lang="en-US" sz="2400" u="sng" dirty="0"/>
              <a:t>multiple lines between quotes</a:t>
            </a:r>
            <a:r>
              <a:rPr lang="en-US" sz="2400" dirty="0"/>
              <a:t>:</a:t>
            </a:r>
            <a:endParaRPr lang="en-GB" sz="2400" i="1" dirty="0"/>
          </a:p>
        </p:txBody>
      </p:sp>
      <p:sp>
        <p:nvSpPr>
          <p:cNvPr id="4" name="Rectangle 3"/>
          <p:cNvSpPr/>
          <p:nvPr/>
        </p:nvSpPr>
        <p:spPr>
          <a:xfrm>
            <a:off x="1066800" y="4241800"/>
            <a:ext cx="5267325" cy="1661993"/>
          </a:xfrm>
          <a:prstGeom prst="rect">
            <a:avLst/>
          </a:prstGeom>
        </p:spPr>
        <p:txBody>
          <a:bodyPr wrap="square">
            <a:spAutoFit/>
          </a:bodyPr>
          <a:lstStyle/>
          <a:p>
            <a:r>
              <a:rPr lang="en-US" sz="1700" dirty="0">
                <a:solidFill>
                  <a:srgbClr val="0070C0"/>
                </a:solidFill>
                <a:latin typeface="UbuntuMono-Regular"/>
              </a:rPr>
              <a:t>&lt;?</a:t>
            </a:r>
            <a:r>
              <a:rPr lang="en-US" sz="1700" dirty="0" err="1">
                <a:solidFill>
                  <a:srgbClr val="0070C0"/>
                </a:solidFill>
                <a:latin typeface="UbuntuMono-Regular"/>
              </a:rPr>
              <a:t>php</a:t>
            </a:r>
            <a:endParaRPr lang="en-US" sz="1700" dirty="0">
              <a:solidFill>
                <a:srgbClr val="0070C0"/>
              </a:solidFill>
              <a:latin typeface="UbuntuMono-Regular"/>
            </a:endParaRPr>
          </a:p>
          <a:p>
            <a:r>
              <a:rPr lang="en-US" sz="1700" dirty="0">
                <a:solidFill>
                  <a:srgbClr val="0070C0"/>
                </a:solidFill>
                <a:latin typeface="UbuntuMono-Regular"/>
              </a:rPr>
              <a:t>    $author = "Steve Ballmer";</a:t>
            </a:r>
          </a:p>
          <a:p>
            <a:r>
              <a:rPr lang="en-US" sz="1700" dirty="0">
                <a:solidFill>
                  <a:srgbClr val="0070C0"/>
                </a:solidFill>
                <a:latin typeface="UbuntuMono-Regular"/>
              </a:rPr>
              <a:t>    echo "Developers, Developers, developers, developers,     </a:t>
            </a:r>
          </a:p>
          <a:p>
            <a:r>
              <a:rPr lang="en-US" sz="1700" dirty="0">
                <a:solidFill>
                  <a:srgbClr val="0070C0"/>
                </a:solidFill>
                <a:latin typeface="UbuntuMono-Regular"/>
              </a:rPr>
              <a:t>    developers, developers, developers, developers!</a:t>
            </a:r>
          </a:p>
          <a:p>
            <a:r>
              <a:rPr lang="en-US" sz="1700" dirty="0">
                <a:solidFill>
                  <a:srgbClr val="0070C0"/>
                </a:solidFill>
                <a:latin typeface="UbuntuMono-Regular"/>
              </a:rPr>
              <a:t>    - $author.";</a:t>
            </a:r>
          </a:p>
          <a:p>
            <a:r>
              <a:rPr lang="en-US" sz="1700" dirty="0">
                <a:solidFill>
                  <a:srgbClr val="0070C0"/>
                </a:solidFill>
                <a:latin typeface="UbuntuMono-Regular"/>
              </a:rPr>
              <a:t>?&gt;</a:t>
            </a:r>
            <a:endParaRPr lang="en-US" sz="1700" dirty="0">
              <a:solidFill>
                <a:srgbClr val="0070C0"/>
              </a:solidFill>
            </a:endParaRPr>
          </a:p>
        </p:txBody>
      </p:sp>
      <p:sp>
        <p:nvSpPr>
          <p:cNvPr id="5" name="Rectangle 4"/>
          <p:cNvSpPr/>
          <p:nvPr/>
        </p:nvSpPr>
        <p:spPr>
          <a:xfrm>
            <a:off x="6334125" y="4241799"/>
            <a:ext cx="6096000" cy="1661993"/>
          </a:xfrm>
          <a:prstGeom prst="rect">
            <a:avLst/>
          </a:prstGeom>
        </p:spPr>
        <p:txBody>
          <a:bodyPr>
            <a:spAutoFit/>
          </a:bodyPr>
          <a:lstStyle/>
          <a:p>
            <a:r>
              <a:rPr lang="en-US" sz="1700" dirty="0">
                <a:solidFill>
                  <a:srgbClr val="0070C0"/>
                </a:solidFill>
                <a:latin typeface="UbuntuMono-Regular"/>
              </a:rPr>
              <a:t>&lt;?</a:t>
            </a:r>
            <a:r>
              <a:rPr lang="en-US" sz="1700" dirty="0" err="1">
                <a:solidFill>
                  <a:srgbClr val="0070C0"/>
                </a:solidFill>
                <a:latin typeface="UbuntuMono-Regular"/>
              </a:rPr>
              <a:t>php</a:t>
            </a:r>
            <a:endParaRPr lang="en-US" sz="1700" dirty="0">
              <a:solidFill>
                <a:srgbClr val="0070C0"/>
              </a:solidFill>
              <a:latin typeface="UbuntuMono-Regular"/>
            </a:endParaRPr>
          </a:p>
          <a:p>
            <a:r>
              <a:rPr lang="en-US" sz="1700" dirty="0">
                <a:solidFill>
                  <a:srgbClr val="0070C0"/>
                </a:solidFill>
                <a:latin typeface="UbuntuMono-Regular"/>
              </a:rPr>
              <a:t>    $author = "Bill Gates";</a:t>
            </a:r>
          </a:p>
          <a:p>
            <a:r>
              <a:rPr lang="en-US" sz="1700" dirty="0">
                <a:solidFill>
                  <a:srgbClr val="0070C0"/>
                </a:solidFill>
                <a:latin typeface="UbuntuMono-Regular"/>
              </a:rPr>
              <a:t>    $text = "Measuring programming progress by lines of code</a:t>
            </a:r>
          </a:p>
          <a:p>
            <a:r>
              <a:rPr lang="en-US" sz="1700" dirty="0">
                <a:solidFill>
                  <a:srgbClr val="0070C0"/>
                </a:solidFill>
              </a:rPr>
              <a:t>    is like measuring aircraft building progress by weight.</a:t>
            </a:r>
          </a:p>
          <a:p>
            <a:r>
              <a:rPr lang="en-US" sz="1700" dirty="0">
                <a:solidFill>
                  <a:srgbClr val="0070C0"/>
                </a:solidFill>
              </a:rPr>
              <a:t>    - $author.";</a:t>
            </a:r>
          </a:p>
          <a:p>
            <a:r>
              <a:rPr lang="en-US" sz="1700" dirty="0">
                <a:solidFill>
                  <a:srgbClr val="0070C0"/>
                </a:solidFill>
              </a:rPr>
              <a:t>?&gt;</a:t>
            </a:r>
          </a:p>
        </p:txBody>
      </p:sp>
    </p:spTree>
    <p:extLst>
      <p:ext uri="{BB962C8B-B14F-4D97-AF65-F5344CB8AC3E}">
        <p14:creationId xmlns:p14="http://schemas.microsoft.com/office/powerpoint/2010/main" val="540406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Incorporating PHP Within HTML</a:t>
            </a:r>
          </a:p>
        </p:txBody>
      </p:sp>
      <p:sp>
        <p:nvSpPr>
          <p:cNvPr id="3" name="Content Placeholder 2"/>
          <p:cNvSpPr>
            <a:spLocks noGrp="1"/>
          </p:cNvSpPr>
          <p:nvPr>
            <p:ph idx="1"/>
          </p:nvPr>
        </p:nvSpPr>
        <p:spPr>
          <a:xfrm>
            <a:off x="838200" y="1825625"/>
            <a:ext cx="10515600" cy="4832350"/>
          </a:xfrm>
        </p:spPr>
        <p:txBody>
          <a:bodyPr>
            <a:normAutofit/>
          </a:bodyPr>
          <a:lstStyle/>
          <a:p>
            <a:r>
              <a:rPr lang="en-US" dirty="0"/>
              <a:t>To trigger the PHP commands, you need to learn a new tag</a:t>
            </a:r>
          </a:p>
          <a:p>
            <a:endParaRPr lang="en-US" sz="500"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GB" i="1" dirty="0">
                <a:solidFill>
                  <a:srgbClr val="0070C0"/>
                </a:solidFill>
              </a:rPr>
              <a:t>    …</a:t>
            </a:r>
            <a:endParaRPr lang="en-US" i="1" dirty="0">
              <a:solidFill>
                <a:srgbClr val="0070C0"/>
              </a:solidFill>
            </a:endParaRPr>
          </a:p>
          <a:p>
            <a:pPr marL="457200" lvl="1" indent="0">
              <a:buNone/>
            </a:pPr>
            <a:r>
              <a:rPr lang="en-GB" i="1" dirty="0">
                <a:solidFill>
                  <a:srgbClr val="0070C0"/>
                </a:solidFill>
              </a:rPr>
              <a:t>?</a:t>
            </a:r>
            <a:r>
              <a:rPr lang="en-US" i="1" dirty="0">
                <a:solidFill>
                  <a:srgbClr val="0070C0"/>
                </a:solidFill>
              </a:rPr>
              <a:t>&gt;</a:t>
            </a:r>
          </a:p>
          <a:p>
            <a:pPr marL="457200" lvl="1" indent="0">
              <a:buNone/>
            </a:pPr>
            <a:endParaRPr lang="en-GB" i="1" dirty="0"/>
          </a:p>
          <a:p>
            <a:r>
              <a:rPr lang="en-US" dirty="0"/>
              <a:t>A small PHP “Hello World” program might look like this:</a:t>
            </a:r>
          </a:p>
          <a:p>
            <a:endParaRPr lang="en-US" sz="500"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echo "Hello world";</a:t>
            </a:r>
          </a:p>
          <a:p>
            <a:pPr marL="457200" lvl="1" indent="0">
              <a:buNone/>
            </a:pPr>
            <a:r>
              <a:rPr lang="en-US" dirty="0">
                <a:solidFill>
                  <a:srgbClr val="0070C0"/>
                </a:solidFill>
              </a:rPr>
              <a:t>?&gt;</a:t>
            </a:r>
            <a:endParaRPr lang="en-GB" i="1" dirty="0">
              <a:solidFill>
                <a:srgbClr val="0070C0"/>
              </a:solidFill>
            </a:endParaRPr>
          </a:p>
        </p:txBody>
      </p:sp>
      <p:sp>
        <p:nvSpPr>
          <p:cNvPr id="4" name="Rectangle 3"/>
          <p:cNvSpPr/>
          <p:nvPr/>
        </p:nvSpPr>
        <p:spPr>
          <a:xfrm>
            <a:off x="8458856" y="5863709"/>
            <a:ext cx="3314044" cy="646331"/>
          </a:xfrm>
          <a:prstGeom prst="rect">
            <a:avLst/>
          </a:prstGeom>
          <a:ln>
            <a:solidFill>
              <a:schemeClr val="tx1"/>
            </a:solidFill>
          </a:ln>
        </p:spPr>
        <p:txBody>
          <a:bodyPr wrap="square">
            <a:spAutoFit/>
          </a:bodyPr>
          <a:lstStyle/>
          <a:p>
            <a:r>
              <a:rPr lang="en-US" dirty="0">
                <a:latin typeface="MinionPro-Regular"/>
              </a:rPr>
              <a:t>If you have only PHP code in a file, you may omit the closing </a:t>
            </a:r>
            <a:r>
              <a:rPr lang="en-US" dirty="0">
                <a:latin typeface="UbuntuMono-Regular"/>
              </a:rPr>
              <a:t>?&gt;</a:t>
            </a:r>
            <a:endParaRPr lang="en-US" dirty="0"/>
          </a:p>
        </p:txBody>
      </p:sp>
    </p:spTree>
    <p:extLst>
      <p:ext uri="{BB962C8B-B14F-4D97-AF65-F5344CB8AC3E}">
        <p14:creationId xmlns:p14="http://schemas.microsoft.com/office/powerpoint/2010/main" val="13302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Multiple-Line Commands</a:t>
            </a:r>
          </a:p>
        </p:txBody>
      </p:sp>
      <p:sp>
        <p:nvSpPr>
          <p:cNvPr id="3" name="Content Placeholder 2"/>
          <p:cNvSpPr>
            <a:spLocks noGrp="1"/>
          </p:cNvSpPr>
          <p:nvPr>
            <p:ph idx="1"/>
          </p:nvPr>
        </p:nvSpPr>
        <p:spPr>
          <a:xfrm>
            <a:off x="838200" y="1825625"/>
            <a:ext cx="10515600" cy="4832350"/>
          </a:xfrm>
        </p:spPr>
        <p:txBody>
          <a:bodyPr>
            <a:normAutofit fontScale="92500" lnSpcReduction="10000"/>
          </a:bodyPr>
          <a:lstStyle/>
          <a:p>
            <a:r>
              <a:rPr lang="en-US" dirty="0"/>
              <a:t>PHP also offers a multiline sequence using the</a:t>
            </a:r>
            <a:r>
              <a:rPr lang="en-US" b="1" dirty="0">
                <a:solidFill>
                  <a:srgbClr val="0070C0"/>
                </a:solidFill>
              </a:rPr>
              <a:t> &lt;&lt;&lt; </a:t>
            </a:r>
            <a:r>
              <a:rPr lang="en-US" dirty="0"/>
              <a:t>operator—commonly referred to as a </a:t>
            </a:r>
            <a:r>
              <a:rPr lang="en-US" i="1" dirty="0">
                <a:solidFill>
                  <a:srgbClr val="0070C0"/>
                </a:solidFill>
              </a:rPr>
              <a:t>here-document</a:t>
            </a:r>
            <a:r>
              <a:rPr lang="en-US" i="1" dirty="0"/>
              <a:t> </a:t>
            </a:r>
            <a:r>
              <a:rPr lang="en-US" dirty="0"/>
              <a:t>or </a:t>
            </a:r>
            <a:r>
              <a:rPr lang="en-US" i="1" dirty="0"/>
              <a:t>heredoc</a:t>
            </a:r>
            <a:r>
              <a:rPr lang="en-US" dirty="0"/>
              <a:t>—as a way of specifying a string literal, preserving the line breaks and other whitespace (including indentation) in the text.</a:t>
            </a:r>
          </a:p>
          <a:p>
            <a:endParaRPr lang="en-GB" sz="2400"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$author = "Brian W. Kernighan";</a:t>
            </a:r>
          </a:p>
          <a:p>
            <a:pPr marL="457200" lvl="1" indent="0">
              <a:buNone/>
            </a:pPr>
            <a:r>
              <a:rPr lang="en-US" dirty="0">
                <a:solidFill>
                  <a:srgbClr val="0070C0"/>
                </a:solidFill>
              </a:rPr>
              <a:t>    echo &lt;&lt;&lt;_END</a:t>
            </a:r>
          </a:p>
          <a:p>
            <a:pPr marL="457200" lvl="1" indent="0">
              <a:buNone/>
            </a:pPr>
            <a:r>
              <a:rPr lang="en-US" dirty="0">
                <a:solidFill>
                  <a:srgbClr val="0070C0"/>
                </a:solidFill>
              </a:rPr>
              <a:t>        Debugging is twice as hard as writing the code in the first place.</a:t>
            </a:r>
          </a:p>
          <a:p>
            <a:pPr marL="457200" lvl="1" indent="0">
              <a:buNone/>
            </a:pPr>
            <a:r>
              <a:rPr lang="en-US" dirty="0">
                <a:solidFill>
                  <a:srgbClr val="0070C0"/>
                </a:solidFill>
              </a:rPr>
              <a:t>        Therefore, if you write the code as cleverly as possible, you are,</a:t>
            </a:r>
          </a:p>
          <a:p>
            <a:pPr marL="457200" lvl="1" indent="0">
              <a:buNone/>
            </a:pPr>
            <a:r>
              <a:rPr lang="en-US" dirty="0">
                <a:solidFill>
                  <a:srgbClr val="0070C0"/>
                </a:solidFill>
              </a:rPr>
              <a:t>        by definition, not smart enough to debug it.</a:t>
            </a:r>
          </a:p>
          <a:p>
            <a:pPr marL="457200" lvl="1" indent="0">
              <a:buNone/>
            </a:pPr>
            <a:r>
              <a:rPr lang="en-US" dirty="0">
                <a:solidFill>
                  <a:srgbClr val="0070C0"/>
                </a:solidFill>
              </a:rPr>
              <a:t>        - $author.</a:t>
            </a:r>
          </a:p>
          <a:p>
            <a:pPr marL="457200" lvl="1" indent="0">
              <a:buNone/>
            </a:pPr>
            <a:r>
              <a:rPr lang="en-US" dirty="0">
                <a:solidFill>
                  <a:srgbClr val="0070C0"/>
                </a:solidFill>
              </a:rPr>
              <a:t> _END;</a:t>
            </a:r>
          </a:p>
          <a:p>
            <a:pPr marL="457200" lvl="1" indent="0">
              <a:buNone/>
            </a:pPr>
            <a:r>
              <a:rPr lang="en-US" dirty="0">
                <a:solidFill>
                  <a:srgbClr val="0070C0"/>
                </a:solidFill>
              </a:rPr>
              <a:t>?&gt;</a:t>
            </a:r>
            <a:endParaRPr lang="en-GB" sz="2000" i="1" dirty="0">
              <a:solidFill>
                <a:srgbClr val="0070C0"/>
              </a:solidFill>
            </a:endParaRPr>
          </a:p>
        </p:txBody>
      </p:sp>
    </p:spTree>
    <p:extLst>
      <p:ext uri="{BB962C8B-B14F-4D97-AF65-F5344CB8AC3E}">
        <p14:creationId xmlns:p14="http://schemas.microsoft.com/office/powerpoint/2010/main" val="4185301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Multiple-Line Commands</a:t>
            </a:r>
          </a:p>
        </p:txBody>
      </p:sp>
      <p:sp>
        <p:nvSpPr>
          <p:cNvPr id="3" name="Content Placeholder 2"/>
          <p:cNvSpPr>
            <a:spLocks noGrp="1"/>
          </p:cNvSpPr>
          <p:nvPr>
            <p:ph idx="1"/>
          </p:nvPr>
        </p:nvSpPr>
        <p:spPr>
          <a:xfrm>
            <a:off x="838200" y="1825625"/>
            <a:ext cx="10515600" cy="4832350"/>
          </a:xfrm>
        </p:spPr>
        <p:txBody>
          <a:bodyPr>
            <a:normAutofit fontScale="92500" lnSpcReduction="20000"/>
          </a:bodyPr>
          <a:lstStyle/>
          <a:p>
            <a:r>
              <a:rPr lang="en-US" dirty="0">
                <a:latin typeface="MinionPro-Regular"/>
              </a:rPr>
              <a:t>Quotes in a heredoc do </a:t>
            </a:r>
            <a:r>
              <a:rPr lang="en-US" u="sng" dirty="0">
                <a:latin typeface="MinionPro-Regular"/>
              </a:rPr>
              <a:t>not need to be escaped</a:t>
            </a:r>
            <a:r>
              <a:rPr lang="en-US" dirty="0">
                <a:latin typeface="MinionPro-Regular"/>
              </a:rPr>
              <a:t>.</a:t>
            </a:r>
            <a:endParaRPr lang="en-US" dirty="0"/>
          </a:p>
          <a:p>
            <a:pPr>
              <a:buFont typeface="Courier New" panose="02070309020205020404" pitchFamily="49" charset="0"/>
              <a:buChar char="o"/>
            </a:pPr>
            <a:r>
              <a:rPr lang="en-US" dirty="0"/>
              <a:t>This means it’s possible, for example, for a developer to write entire sections of HTML directly into PHP code and then just replace specific dynamic parts with PHP variables.</a:t>
            </a:r>
            <a:endParaRPr lang="en-GB" sz="2400" i="1" dirty="0"/>
          </a:p>
          <a:p>
            <a:endParaRPr lang="en-GB" sz="2400"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$author = "Brian W. Kernighan";</a:t>
            </a:r>
          </a:p>
          <a:p>
            <a:pPr marL="457200" lvl="1" indent="0">
              <a:buNone/>
            </a:pPr>
            <a:r>
              <a:rPr lang="en-US" dirty="0">
                <a:solidFill>
                  <a:srgbClr val="0070C0"/>
                </a:solidFill>
              </a:rPr>
              <a:t>    echo &lt;&lt;&lt;_END</a:t>
            </a:r>
          </a:p>
          <a:p>
            <a:pPr marL="457200" lvl="1" indent="0">
              <a:buNone/>
            </a:pPr>
            <a:r>
              <a:rPr lang="en-US" dirty="0">
                <a:solidFill>
                  <a:srgbClr val="0070C0"/>
                </a:solidFill>
              </a:rPr>
              <a:t>        Debugging is twice as hard as writing the code in the first place.</a:t>
            </a:r>
          </a:p>
          <a:p>
            <a:pPr marL="457200" lvl="1" indent="0">
              <a:buNone/>
            </a:pPr>
            <a:r>
              <a:rPr lang="en-US" dirty="0">
                <a:solidFill>
                  <a:srgbClr val="0070C0"/>
                </a:solidFill>
              </a:rPr>
              <a:t>        Therefore, if you write the code as cleverly as possible, you are,</a:t>
            </a:r>
          </a:p>
          <a:p>
            <a:pPr marL="457200" lvl="1" indent="0">
              <a:buNone/>
            </a:pPr>
            <a:r>
              <a:rPr lang="en-US" dirty="0">
                <a:solidFill>
                  <a:srgbClr val="0070C0"/>
                </a:solidFill>
              </a:rPr>
              <a:t>        by definition, not smart enough to debug it.</a:t>
            </a:r>
          </a:p>
          <a:p>
            <a:pPr marL="457200" lvl="1" indent="0">
              <a:buNone/>
            </a:pPr>
            <a:r>
              <a:rPr lang="en-US" dirty="0">
                <a:solidFill>
                  <a:srgbClr val="0070C0"/>
                </a:solidFill>
              </a:rPr>
              <a:t>        - $author.</a:t>
            </a:r>
          </a:p>
          <a:p>
            <a:pPr marL="457200" lvl="1" indent="0">
              <a:buNone/>
            </a:pPr>
            <a:r>
              <a:rPr lang="en-US" dirty="0">
                <a:solidFill>
                  <a:srgbClr val="0070C0"/>
                </a:solidFill>
              </a:rPr>
              <a:t>_END;</a:t>
            </a:r>
          </a:p>
          <a:p>
            <a:pPr marL="457200" lvl="1" indent="0">
              <a:buNone/>
            </a:pPr>
            <a:r>
              <a:rPr lang="en-US" dirty="0">
                <a:solidFill>
                  <a:srgbClr val="0070C0"/>
                </a:solidFill>
              </a:rPr>
              <a:t>?&gt;</a:t>
            </a:r>
            <a:endParaRPr lang="en-GB" sz="2000" i="1" dirty="0">
              <a:solidFill>
                <a:srgbClr val="0070C0"/>
              </a:solidFill>
            </a:endParaRPr>
          </a:p>
        </p:txBody>
      </p:sp>
      <p:sp>
        <p:nvSpPr>
          <p:cNvPr id="4" name="Rectangle 3"/>
          <p:cNvSpPr/>
          <p:nvPr/>
        </p:nvSpPr>
        <p:spPr>
          <a:xfrm>
            <a:off x="5819775" y="5457646"/>
            <a:ext cx="6096000" cy="1200329"/>
          </a:xfrm>
          <a:prstGeom prst="rect">
            <a:avLst/>
          </a:prstGeom>
          <a:ln>
            <a:solidFill>
              <a:srgbClr val="C00000"/>
            </a:solidFill>
          </a:ln>
        </p:spPr>
        <p:txBody>
          <a:bodyPr>
            <a:spAutoFit/>
          </a:bodyPr>
          <a:lstStyle/>
          <a:p>
            <a:r>
              <a:rPr lang="en-US" dirty="0">
                <a:latin typeface="MinionPro-Regular"/>
              </a:rPr>
              <a:t>It is important to remember that the closing </a:t>
            </a:r>
            <a:r>
              <a:rPr lang="en-US" dirty="0">
                <a:latin typeface="UbuntuMono-Regular"/>
              </a:rPr>
              <a:t>_END; </a:t>
            </a:r>
            <a:r>
              <a:rPr lang="en-US" dirty="0">
                <a:latin typeface="MinionPro-Regular"/>
              </a:rPr>
              <a:t>tag </a:t>
            </a:r>
            <a:r>
              <a:rPr lang="en-US" i="1" dirty="0">
                <a:latin typeface="MinionPro-It"/>
              </a:rPr>
              <a:t>must </a:t>
            </a:r>
            <a:r>
              <a:rPr lang="en-US" dirty="0">
                <a:latin typeface="MinionPro-Regular"/>
              </a:rPr>
              <a:t>appear </a:t>
            </a:r>
            <a:r>
              <a:rPr lang="en-US" b="1" dirty="0">
                <a:latin typeface="MinionPro-Regular"/>
              </a:rPr>
              <a:t>right at the start of a new line and it must be the </a:t>
            </a:r>
            <a:r>
              <a:rPr lang="en-US" b="1" i="1" dirty="0">
                <a:latin typeface="MinionPro-It"/>
              </a:rPr>
              <a:t>only </a:t>
            </a:r>
            <a:r>
              <a:rPr lang="en-US" b="1" dirty="0">
                <a:latin typeface="MinionPro-Regular"/>
              </a:rPr>
              <a:t>thing on that line</a:t>
            </a:r>
            <a:r>
              <a:rPr lang="en-US" dirty="0">
                <a:latin typeface="MinionPro-Regular"/>
              </a:rPr>
              <a:t>—not even a comment is allowed to be added after it. N</a:t>
            </a:r>
            <a:r>
              <a:rPr lang="en-US" dirty="0"/>
              <a:t>ot even a single space!</a:t>
            </a:r>
          </a:p>
        </p:txBody>
      </p:sp>
      <p:cxnSp>
        <p:nvCxnSpPr>
          <p:cNvPr id="6" name="Connector: Curved 5"/>
          <p:cNvCxnSpPr>
            <a:cxnSpLocks/>
          </p:cNvCxnSpPr>
          <p:nvPr/>
        </p:nvCxnSpPr>
        <p:spPr>
          <a:xfrm rot="10800000">
            <a:off x="2505077" y="5705476"/>
            <a:ext cx="3086098" cy="352335"/>
          </a:xfrm>
          <a:prstGeom prst="curved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07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Multiple-Line Commands</a:t>
            </a:r>
          </a:p>
        </p:txBody>
      </p:sp>
      <p:sp>
        <p:nvSpPr>
          <p:cNvPr id="3" name="Content Placeholder 2"/>
          <p:cNvSpPr>
            <a:spLocks noGrp="1"/>
          </p:cNvSpPr>
          <p:nvPr>
            <p:ph idx="1"/>
          </p:nvPr>
        </p:nvSpPr>
        <p:spPr>
          <a:xfrm>
            <a:off x="838200" y="1825625"/>
            <a:ext cx="10515600" cy="4832350"/>
          </a:xfrm>
        </p:spPr>
        <p:txBody>
          <a:bodyPr>
            <a:normAutofit fontScale="85000" lnSpcReduction="10000"/>
          </a:bodyPr>
          <a:lstStyle/>
          <a:p>
            <a:r>
              <a:rPr lang="en-US" dirty="0"/>
              <a:t>By the way, the _END tag is simply one I chose for these examples because it is unlikely to be used anywhere else in PHP code and is therefore unique. </a:t>
            </a:r>
          </a:p>
          <a:p>
            <a:pPr>
              <a:buFont typeface="Courier New" panose="02070309020205020404" pitchFamily="49" charset="0"/>
              <a:buChar char="o"/>
            </a:pPr>
            <a:r>
              <a:rPr lang="en-US" dirty="0"/>
              <a:t>But </a:t>
            </a:r>
            <a:r>
              <a:rPr lang="en-US" u="sng" dirty="0"/>
              <a:t>you can use any tag you like</a:t>
            </a:r>
            <a:r>
              <a:rPr lang="en-US" dirty="0"/>
              <a:t>, such as _SECTION1 or _OUTPUT and so on. </a:t>
            </a:r>
          </a:p>
          <a:p>
            <a:pPr marL="457200" lvl="1" indent="0">
              <a:buNone/>
            </a:pPr>
            <a:r>
              <a:rPr lang="en-US" dirty="0"/>
              <a:t>Also, to help differentiate tags such as this from variables or functions, the general practice is to preface them with an underscore, but you don’t have to use one if you choose not to.</a:t>
            </a:r>
          </a:p>
          <a:p>
            <a:pPr marL="457200" lvl="1" indent="0">
              <a:buNone/>
            </a:pPr>
            <a:endParaRPr lang="en-GB" sz="2000"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$author = "Brian W. Kernighan";</a:t>
            </a:r>
          </a:p>
          <a:p>
            <a:pPr marL="457200" lvl="1" indent="0">
              <a:buNone/>
            </a:pPr>
            <a:r>
              <a:rPr lang="en-US" dirty="0">
                <a:solidFill>
                  <a:srgbClr val="0070C0"/>
                </a:solidFill>
              </a:rPr>
              <a:t>    echo &lt;&lt;&lt;_END</a:t>
            </a:r>
          </a:p>
          <a:p>
            <a:pPr marL="457200" lvl="1" indent="0">
              <a:buNone/>
            </a:pPr>
            <a:r>
              <a:rPr lang="en-US" dirty="0">
                <a:solidFill>
                  <a:srgbClr val="0070C0"/>
                </a:solidFill>
              </a:rPr>
              <a:t>        Debugging is twice as hard as writing the code in the first place.</a:t>
            </a:r>
          </a:p>
          <a:p>
            <a:pPr marL="457200" lvl="1" indent="0">
              <a:buNone/>
            </a:pPr>
            <a:r>
              <a:rPr lang="en-US" dirty="0">
                <a:solidFill>
                  <a:srgbClr val="0070C0"/>
                </a:solidFill>
              </a:rPr>
              <a:t>        Therefore, if you write the code as cleverly as possible, you are,</a:t>
            </a:r>
          </a:p>
          <a:p>
            <a:pPr marL="457200" lvl="1" indent="0">
              <a:buNone/>
            </a:pPr>
            <a:r>
              <a:rPr lang="en-US" dirty="0">
                <a:solidFill>
                  <a:srgbClr val="0070C0"/>
                </a:solidFill>
              </a:rPr>
              <a:t>        by definition, not smart enough to debug it.</a:t>
            </a:r>
          </a:p>
          <a:p>
            <a:pPr marL="457200" lvl="1" indent="0">
              <a:buNone/>
            </a:pPr>
            <a:r>
              <a:rPr lang="en-US" dirty="0">
                <a:solidFill>
                  <a:srgbClr val="0070C0"/>
                </a:solidFill>
              </a:rPr>
              <a:t>        - $author.</a:t>
            </a:r>
          </a:p>
          <a:p>
            <a:pPr marL="457200" lvl="1" indent="0">
              <a:buNone/>
            </a:pPr>
            <a:r>
              <a:rPr lang="en-US" dirty="0">
                <a:solidFill>
                  <a:srgbClr val="0070C0"/>
                </a:solidFill>
              </a:rPr>
              <a:t>_END;</a:t>
            </a:r>
          </a:p>
          <a:p>
            <a:pPr marL="457200" lvl="1" indent="0">
              <a:buNone/>
            </a:pPr>
            <a:r>
              <a:rPr lang="en-US" dirty="0">
                <a:solidFill>
                  <a:srgbClr val="0070C0"/>
                </a:solidFill>
              </a:rPr>
              <a:t>?&gt;</a:t>
            </a:r>
            <a:endParaRPr lang="en-GB" sz="2000" i="1" dirty="0">
              <a:solidFill>
                <a:srgbClr val="0070C0"/>
              </a:solidFill>
            </a:endParaRPr>
          </a:p>
        </p:txBody>
      </p:sp>
    </p:spTree>
    <p:extLst>
      <p:ext uri="{BB962C8B-B14F-4D97-AF65-F5344CB8AC3E}">
        <p14:creationId xmlns:p14="http://schemas.microsoft.com/office/powerpoint/2010/main" val="1064961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Multiple-Line Commands</a:t>
            </a:r>
          </a:p>
        </p:txBody>
      </p:sp>
      <p:sp>
        <p:nvSpPr>
          <p:cNvPr id="3" name="Content Placeholder 2"/>
          <p:cNvSpPr>
            <a:spLocks noGrp="1"/>
          </p:cNvSpPr>
          <p:nvPr>
            <p:ph idx="1"/>
          </p:nvPr>
        </p:nvSpPr>
        <p:spPr>
          <a:xfrm>
            <a:off x="838200" y="1825625"/>
            <a:ext cx="10515600" cy="4832350"/>
          </a:xfrm>
        </p:spPr>
        <p:txBody>
          <a:bodyPr>
            <a:normAutofit/>
          </a:bodyPr>
          <a:lstStyle/>
          <a:p>
            <a:pPr>
              <a:buFont typeface="Wingdings" panose="05000000000000000000" pitchFamily="2" charset="2"/>
              <a:buChar char="q"/>
            </a:pPr>
            <a:r>
              <a:rPr lang="en-US" dirty="0"/>
              <a:t> PHP is a very </a:t>
            </a:r>
            <a:r>
              <a:rPr lang="en-US" b="1" dirty="0"/>
              <a:t>loosely typed language</a:t>
            </a:r>
          </a:p>
          <a:p>
            <a:pPr>
              <a:buFont typeface="Wingdings" panose="05000000000000000000" pitchFamily="2" charset="2"/>
              <a:buChar char="q"/>
            </a:pPr>
            <a:endParaRPr lang="en-US" b="1" dirty="0"/>
          </a:p>
          <a:p>
            <a:pPr>
              <a:buFont typeface="Courier New" panose="02070309020205020404" pitchFamily="49" charset="0"/>
              <a:buChar char="o"/>
            </a:pPr>
            <a:r>
              <a:rPr lang="en-US" dirty="0"/>
              <a:t>This means that variables do not have to be declared before they are used, and that PHP always converts variables to the </a:t>
            </a:r>
            <a:r>
              <a:rPr lang="en-US" i="1" dirty="0"/>
              <a:t>type </a:t>
            </a:r>
            <a:r>
              <a:rPr lang="en-US" dirty="0"/>
              <a:t>required by their context when they are accessed</a:t>
            </a:r>
          </a:p>
        </p:txBody>
      </p:sp>
    </p:spTree>
    <p:extLst>
      <p:ext uri="{BB962C8B-B14F-4D97-AF65-F5344CB8AC3E}">
        <p14:creationId xmlns:p14="http://schemas.microsoft.com/office/powerpoint/2010/main" val="3052296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Variable Typing</a:t>
            </a:r>
          </a:p>
        </p:txBody>
      </p:sp>
      <p:sp>
        <p:nvSpPr>
          <p:cNvPr id="3" name="Content Placeholder 2"/>
          <p:cNvSpPr>
            <a:spLocks noGrp="1"/>
          </p:cNvSpPr>
          <p:nvPr>
            <p:ph idx="1"/>
          </p:nvPr>
        </p:nvSpPr>
        <p:spPr>
          <a:xfrm>
            <a:off x="838200" y="1825625"/>
            <a:ext cx="10515600" cy="4832350"/>
          </a:xfrm>
        </p:spPr>
        <p:txBody>
          <a:bodyPr>
            <a:normAutofit/>
          </a:bodyPr>
          <a:lstStyle/>
          <a:p>
            <a:pPr marL="457200" lvl="1" indent="0">
              <a:buNone/>
            </a:pPr>
            <a:endParaRPr lang="en-US" dirty="0">
              <a:solidFill>
                <a:srgbClr val="0070C0"/>
              </a:solidFill>
            </a:endParaRPr>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$number = 12345 * 67890;</a:t>
            </a:r>
          </a:p>
          <a:p>
            <a:pPr marL="457200" lvl="1" indent="0">
              <a:buNone/>
            </a:pPr>
            <a:r>
              <a:rPr lang="en-US" dirty="0">
                <a:solidFill>
                  <a:srgbClr val="0070C0"/>
                </a:solidFill>
              </a:rPr>
              <a:t>    echo </a:t>
            </a:r>
            <a:r>
              <a:rPr lang="en-US" dirty="0" err="1">
                <a:solidFill>
                  <a:srgbClr val="0070C0"/>
                </a:solidFill>
              </a:rPr>
              <a:t>substr</a:t>
            </a:r>
            <a:r>
              <a:rPr lang="en-US" dirty="0">
                <a:solidFill>
                  <a:srgbClr val="0070C0"/>
                </a:solidFill>
              </a:rPr>
              <a:t>($number, 3, 1);</a:t>
            </a:r>
          </a:p>
          <a:p>
            <a:pPr marL="457200" lvl="1" indent="0">
              <a:buNone/>
            </a:pPr>
            <a:r>
              <a:rPr lang="en-US" dirty="0">
                <a:solidFill>
                  <a:srgbClr val="0070C0"/>
                </a:solidFill>
              </a:rPr>
              <a:t>?&gt;</a:t>
            </a:r>
          </a:p>
          <a:p>
            <a:endParaRPr lang="en-GB" sz="2000" i="1" dirty="0"/>
          </a:p>
          <a:p>
            <a:r>
              <a:rPr lang="en-GB" sz="2000" i="1" dirty="0"/>
              <a:t>What’s wrong whit this code?</a:t>
            </a:r>
          </a:p>
        </p:txBody>
      </p:sp>
    </p:spTree>
    <p:extLst>
      <p:ext uri="{BB962C8B-B14F-4D97-AF65-F5344CB8AC3E}">
        <p14:creationId xmlns:p14="http://schemas.microsoft.com/office/powerpoint/2010/main" val="1149216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Variable Typing</a:t>
            </a:r>
          </a:p>
        </p:txBody>
      </p:sp>
      <p:sp>
        <p:nvSpPr>
          <p:cNvPr id="3" name="Content Placeholder 2"/>
          <p:cNvSpPr>
            <a:spLocks noGrp="1"/>
          </p:cNvSpPr>
          <p:nvPr>
            <p:ph idx="1"/>
          </p:nvPr>
        </p:nvSpPr>
        <p:spPr>
          <a:xfrm>
            <a:off x="838200" y="1825625"/>
            <a:ext cx="10515600" cy="4832350"/>
          </a:xfrm>
        </p:spPr>
        <p:txBody>
          <a:bodyPr>
            <a:normAutofit fontScale="92500" lnSpcReduction="10000"/>
          </a:bodyPr>
          <a:lstStyle/>
          <a:p>
            <a:pPr>
              <a:buFont typeface="Wingdings" panose="05000000000000000000" pitchFamily="2" charset="2"/>
              <a:buChar char="q"/>
            </a:pPr>
            <a:r>
              <a:rPr lang="en-US" i="1" dirty="0"/>
              <a:t> </a:t>
            </a:r>
            <a:r>
              <a:rPr lang="en-US" b="1" i="1" dirty="0"/>
              <a:t>Automatic conversion </a:t>
            </a:r>
            <a:r>
              <a:rPr lang="en-US" i="1" dirty="0"/>
              <a:t>from a number to a string</a:t>
            </a:r>
          </a:p>
          <a:p>
            <a:pPr>
              <a:buFont typeface="Wingdings" panose="05000000000000000000" pitchFamily="2" charset="2"/>
              <a:buChar char="q"/>
            </a:pPr>
            <a:endParaRPr lang="en-US" sz="700"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$number = 12345 * 67890;</a:t>
            </a:r>
          </a:p>
          <a:p>
            <a:pPr marL="457200" lvl="1" indent="0">
              <a:buNone/>
            </a:pPr>
            <a:r>
              <a:rPr lang="en-US" dirty="0">
                <a:solidFill>
                  <a:srgbClr val="0070C0"/>
                </a:solidFill>
              </a:rPr>
              <a:t>    echo </a:t>
            </a:r>
            <a:r>
              <a:rPr lang="en-US" dirty="0" err="1">
                <a:solidFill>
                  <a:srgbClr val="0070C0"/>
                </a:solidFill>
              </a:rPr>
              <a:t>substr</a:t>
            </a:r>
            <a:r>
              <a:rPr lang="en-US" dirty="0">
                <a:solidFill>
                  <a:srgbClr val="0070C0"/>
                </a:solidFill>
              </a:rPr>
              <a:t>($number, 3, 1);</a:t>
            </a:r>
          </a:p>
          <a:p>
            <a:pPr marL="457200" lvl="1" indent="0">
              <a:buNone/>
            </a:pPr>
            <a:r>
              <a:rPr lang="en-US" dirty="0">
                <a:solidFill>
                  <a:srgbClr val="0070C0"/>
                </a:solidFill>
              </a:rPr>
              <a:t>?&gt;</a:t>
            </a:r>
          </a:p>
          <a:p>
            <a:endParaRPr lang="en-US" sz="700" dirty="0"/>
          </a:p>
          <a:p>
            <a:pPr marL="514350" indent="-514350">
              <a:buFont typeface="+mj-lt"/>
              <a:buAutoNum type="arabicPeriod"/>
            </a:pPr>
            <a:r>
              <a:rPr lang="en-US" dirty="0"/>
              <a:t>At the point of the assignment, $number is a numeric variable. </a:t>
            </a:r>
          </a:p>
          <a:p>
            <a:pPr marL="514350" indent="-514350">
              <a:buFont typeface="+mj-lt"/>
              <a:buAutoNum type="arabicPeriod"/>
            </a:pPr>
            <a:r>
              <a:rPr lang="en-US" dirty="0"/>
              <a:t>But later, a call is placed to the PHP function </a:t>
            </a:r>
            <a:r>
              <a:rPr lang="en-US" dirty="0" err="1">
                <a:solidFill>
                  <a:srgbClr val="0070C0"/>
                </a:solidFill>
              </a:rPr>
              <a:t>substr</a:t>
            </a:r>
            <a:r>
              <a:rPr lang="en-US" dirty="0"/>
              <a:t>, which asks for one character to be returned from $number, starting at the fourth position (remembering that PHP offsets start from zero). </a:t>
            </a:r>
          </a:p>
          <a:p>
            <a:pPr marL="514350" indent="-514350">
              <a:buFont typeface="+mj-lt"/>
              <a:buAutoNum type="arabicPeriod"/>
            </a:pPr>
            <a:r>
              <a:rPr lang="en-US" dirty="0"/>
              <a:t>To do this, PHP turns $number into a nine-character string, so that </a:t>
            </a:r>
            <a:r>
              <a:rPr lang="en-US" dirty="0" err="1"/>
              <a:t>substr</a:t>
            </a:r>
            <a:r>
              <a:rPr lang="en-US" dirty="0"/>
              <a:t> can access it and return the character, which in this case is 1.</a:t>
            </a:r>
            <a:endParaRPr lang="en-GB" sz="2000" i="1" dirty="0"/>
          </a:p>
          <a:p>
            <a:endParaRPr lang="en-GB" sz="2000" i="1" dirty="0"/>
          </a:p>
        </p:txBody>
      </p:sp>
    </p:spTree>
    <p:extLst>
      <p:ext uri="{BB962C8B-B14F-4D97-AF65-F5344CB8AC3E}">
        <p14:creationId xmlns:p14="http://schemas.microsoft.com/office/powerpoint/2010/main" val="1839272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Variable Typing</a:t>
            </a:r>
          </a:p>
        </p:txBody>
      </p:sp>
      <p:sp>
        <p:nvSpPr>
          <p:cNvPr id="3" name="Content Placeholder 2"/>
          <p:cNvSpPr>
            <a:spLocks noGrp="1"/>
          </p:cNvSpPr>
          <p:nvPr>
            <p:ph idx="1"/>
          </p:nvPr>
        </p:nvSpPr>
        <p:spPr>
          <a:xfrm>
            <a:off x="838200" y="1825625"/>
            <a:ext cx="10515600" cy="4832350"/>
          </a:xfrm>
        </p:spPr>
        <p:txBody>
          <a:bodyPr>
            <a:normAutofit fontScale="92500" lnSpcReduction="10000"/>
          </a:bodyPr>
          <a:lstStyle/>
          <a:p>
            <a:pPr>
              <a:buFont typeface="Wingdings" panose="05000000000000000000" pitchFamily="2" charset="2"/>
              <a:buChar char="q"/>
            </a:pPr>
            <a:r>
              <a:rPr lang="en-US" b="1" i="1" dirty="0"/>
              <a:t> Automatically converting </a:t>
            </a:r>
            <a:r>
              <a:rPr lang="en-US" i="1" dirty="0"/>
              <a:t>a string to a number</a:t>
            </a:r>
          </a:p>
          <a:p>
            <a:pPr>
              <a:buFont typeface="Wingdings" panose="05000000000000000000" pitchFamily="2" charset="2"/>
              <a:buChar char="q"/>
            </a:pPr>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$pi = "3.1415927";</a:t>
            </a:r>
          </a:p>
          <a:p>
            <a:pPr marL="457200" lvl="1" indent="0">
              <a:buNone/>
            </a:pPr>
            <a:r>
              <a:rPr lang="en-US" dirty="0">
                <a:solidFill>
                  <a:srgbClr val="0070C0"/>
                </a:solidFill>
              </a:rPr>
              <a:t>    $radius = 5;</a:t>
            </a:r>
          </a:p>
          <a:p>
            <a:pPr marL="457200" lvl="1" indent="0">
              <a:buNone/>
            </a:pPr>
            <a:r>
              <a:rPr lang="en-US" dirty="0">
                <a:solidFill>
                  <a:srgbClr val="0070C0"/>
                </a:solidFill>
              </a:rPr>
              <a:t>    echo $pi * ($radius * $radius);</a:t>
            </a:r>
          </a:p>
          <a:p>
            <a:pPr marL="457200" lvl="1" indent="0">
              <a:buNone/>
            </a:pPr>
            <a:r>
              <a:rPr lang="en-US" dirty="0">
                <a:solidFill>
                  <a:srgbClr val="0070C0"/>
                </a:solidFill>
              </a:rPr>
              <a:t>?&gt;</a:t>
            </a:r>
          </a:p>
          <a:p>
            <a:endParaRPr lang="en-US" dirty="0"/>
          </a:p>
          <a:p>
            <a:r>
              <a:rPr lang="en-US" dirty="0"/>
              <a:t>In practice, what this all means is that you don’t have to worry too much about your variable types. </a:t>
            </a:r>
          </a:p>
          <a:p>
            <a:pPr>
              <a:buFont typeface="Courier New" panose="02070309020205020404" pitchFamily="49" charset="0"/>
              <a:buChar char="o"/>
            </a:pPr>
            <a:r>
              <a:rPr lang="en-US" dirty="0"/>
              <a:t>Just assign them values that make sense to you, and PHP will convert them if necessary</a:t>
            </a:r>
            <a:endParaRPr lang="en-GB" sz="2000" i="1" dirty="0"/>
          </a:p>
        </p:txBody>
      </p:sp>
    </p:spTree>
    <p:extLst>
      <p:ext uri="{BB962C8B-B14F-4D97-AF65-F5344CB8AC3E}">
        <p14:creationId xmlns:p14="http://schemas.microsoft.com/office/powerpoint/2010/main" val="3260562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Constants</a:t>
            </a:r>
          </a:p>
        </p:txBody>
      </p:sp>
      <p:sp>
        <p:nvSpPr>
          <p:cNvPr id="3" name="Content Placeholder 2"/>
          <p:cNvSpPr>
            <a:spLocks noGrp="1"/>
          </p:cNvSpPr>
          <p:nvPr>
            <p:ph idx="1"/>
          </p:nvPr>
        </p:nvSpPr>
        <p:spPr>
          <a:xfrm>
            <a:off x="838200" y="1825625"/>
            <a:ext cx="10515600" cy="4832350"/>
          </a:xfrm>
        </p:spPr>
        <p:txBody>
          <a:bodyPr>
            <a:normAutofit fontScale="92500" lnSpcReduction="20000"/>
          </a:bodyPr>
          <a:lstStyle/>
          <a:p>
            <a:r>
              <a:rPr lang="en-US" dirty="0"/>
              <a:t>One example of a use for a </a:t>
            </a:r>
            <a:r>
              <a:rPr lang="en-US" b="1" dirty="0"/>
              <a:t>constant</a:t>
            </a:r>
            <a:r>
              <a:rPr lang="en-US" dirty="0"/>
              <a:t> is to hold the location of your server </a:t>
            </a:r>
            <a:r>
              <a:rPr lang="en-US" i="1" dirty="0"/>
              <a:t>root </a:t>
            </a:r>
            <a:r>
              <a:rPr lang="en-US" dirty="0"/>
              <a:t>(the folder with the main files of your website). You would define such a constant like this:</a:t>
            </a:r>
          </a:p>
          <a:p>
            <a:endParaRPr lang="en-US" dirty="0"/>
          </a:p>
          <a:p>
            <a:pPr marL="457200" lvl="1" indent="0">
              <a:buNone/>
            </a:pPr>
            <a:r>
              <a:rPr lang="en-US" dirty="0">
                <a:solidFill>
                  <a:srgbClr val="0070C0"/>
                </a:solidFill>
              </a:rPr>
              <a:t>define("ROOT_LOCATION", "/</a:t>
            </a:r>
            <a:r>
              <a:rPr lang="en-US" dirty="0" err="1">
                <a:solidFill>
                  <a:srgbClr val="0070C0"/>
                </a:solidFill>
              </a:rPr>
              <a:t>usr</a:t>
            </a:r>
            <a:r>
              <a:rPr lang="en-US" dirty="0">
                <a:solidFill>
                  <a:srgbClr val="0070C0"/>
                </a:solidFill>
              </a:rPr>
              <a:t>/local/www/");</a:t>
            </a:r>
          </a:p>
          <a:p>
            <a:endParaRPr lang="en-US" dirty="0"/>
          </a:p>
          <a:p>
            <a:r>
              <a:rPr lang="en-US" dirty="0"/>
              <a:t>Then, to read the contents of the variable, you just refer to it like a regular variable (but </a:t>
            </a:r>
            <a:r>
              <a:rPr lang="en-US" u="sng" dirty="0"/>
              <a:t>it isn’t preceded by a dollar sign</a:t>
            </a:r>
            <a:r>
              <a:rPr lang="en-US" dirty="0"/>
              <a:t>):</a:t>
            </a:r>
          </a:p>
          <a:p>
            <a:endParaRPr lang="en-US" dirty="0"/>
          </a:p>
          <a:p>
            <a:pPr marL="457200" lvl="1" indent="0">
              <a:buNone/>
            </a:pPr>
            <a:r>
              <a:rPr lang="en-US" dirty="0">
                <a:solidFill>
                  <a:srgbClr val="0070C0"/>
                </a:solidFill>
              </a:rPr>
              <a:t>$directory = ROOT_LOCATION;</a:t>
            </a:r>
          </a:p>
          <a:p>
            <a:endParaRPr lang="en-US" dirty="0"/>
          </a:p>
          <a:p>
            <a:r>
              <a:rPr lang="en-US" dirty="0"/>
              <a:t>Now, whenever you need to run your PHP code on a different server with a different folder configuration, you have only a single line of code to change.</a:t>
            </a:r>
            <a:endParaRPr lang="en-GB" sz="2000" i="1" dirty="0"/>
          </a:p>
        </p:txBody>
      </p:sp>
      <p:sp>
        <p:nvSpPr>
          <p:cNvPr id="4" name="Rectangle 3"/>
          <p:cNvSpPr/>
          <p:nvPr/>
        </p:nvSpPr>
        <p:spPr>
          <a:xfrm>
            <a:off x="7391400" y="2700635"/>
            <a:ext cx="4162425" cy="923330"/>
          </a:xfrm>
          <a:prstGeom prst="rect">
            <a:avLst/>
          </a:prstGeom>
          <a:ln>
            <a:solidFill>
              <a:schemeClr val="tx1"/>
            </a:solidFill>
          </a:ln>
        </p:spPr>
        <p:txBody>
          <a:bodyPr wrap="square">
            <a:spAutoFit/>
          </a:bodyPr>
          <a:lstStyle/>
          <a:p>
            <a:r>
              <a:rPr lang="en-US" dirty="0">
                <a:latin typeface="MinionPro-Regular"/>
              </a:rPr>
              <a:t>It is generally considered a good practice to use only uppercase for constant variable names</a:t>
            </a:r>
            <a:endParaRPr lang="en-US" dirty="0"/>
          </a:p>
        </p:txBody>
      </p:sp>
    </p:spTree>
    <p:extLst>
      <p:ext uri="{BB962C8B-B14F-4D97-AF65-F5344CB8AC3E}">
        <p14:creationId xmlns:p14="http://schemas.microsoft.com/office/powerpoint/2010/main" val="17920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Magic Constants</a:t>
            </a:r>
          </a:p>
        </p:txBody>
      </p:sp>
      <p:sp>
        <p:nvSpPr>
          <p:cNvPr id="3" name="Content Placeholder 2"/>
          <p:cNvSpPr>
            <a:spLocks noGrp="1"/>
          </p:cNvSpPr>
          <p:nvPr>
            <p:ph idx="1"/>
          </p:nvPr>
        </p:nvSpPr>
        <p:spPr>
          <a:xfrm>
            <a:off x="838200" y="1825625"/>
            <a:ext cx="10696575" cy="4832350"/>
          </a:xfrm>
        </p:spPr>
        <p:txBody>
          <a:bodyPr>
            <a:normAutofit/>
          </a:bodyPr>
          <a:lstStyle/>
          <a:p>
            <a:r>
              <a:rPr lang="en-US" dirty="0"/>
              <a:t>PHP comes ready-made with </a:t>
            </a:r>
            <a:r>
              <a:rPr lang="en-US" u="sng" dirty="0"/>
              <a:t>dozens of predefined constants </a:t>
            </a:r>
            <a:r>
              <a:rPr lang="en-US" dirty="0"/>
              <a:t>that you generally will be unlikely to use as a beginner to PHP. </a:t>
            </a:r>
          </a:p>
          <a:p>
            <a:endParaRPr lang="en-US" dirty="0"/>
          </a:p>
          <a:p>
            <a:r>
              <a:rPr lang="en-US" dirty="0"/>
              <a:t>However, there are a few—known as the </a:t>
            </a:r>
            <a:r>
              <a:rPr lang="en-US" b="1" i="1" dirty="0"/>
              <a:t>magic constants</a:t>
            </a:r>
            <a:r>
              <a:rPr lang="en-US" dirty="0"/>
              <a:t>—that you will find useful. </a:t>
            </a:r>
          </a:p>
          <a:p>
            <a:endParaRPr lang="en-US" dirty="0"/>
          </a:p>
          <a:p>
            <a:pPr>
              <a:buFont typeface="Courier New" panose="02070309020205020404" pitchFamily="49" charset="0"/>
              <a:buChar char="o"/>
            </a:pPr>
            <a:r>
              <a:rPr lang="en-US" dirty="0"/>
              <a:t>The names of the magic constants always have </a:t>
            </a:r>
            <a:r>
              <a:rPr lang="en-US" u="sng" dirty="0"/>
              <a:t>two underscores at the beginning and two at the end</a:t>
            </a:r>
            <a:r>
              <a:rPr lang="en-US" dirty="0"/>
              <a:t>, so that you won’t accidentally try to name one of your own constants with a name that is already taken</a:t>
            </a:r>
            <a:endParaRPr lang="en-GB" i="1" dirty="0"/>
          </a:p>
        </p:txBody>
      </p:sp>
    </p:spTree>
    <p:extLst>
      <p:ext uri="{BB962C8B-B14F-4D97-AF65-F5344CB8AC3E}">
        <p14:creationId xmlns:p14="http://schemas.microsoft.com/office/powerpoint/2010/main" val="4274882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Magic Constants</a:t>
            </a:r>
          </a:p>
        </p:txBody>
      </p:sp>
      <p:pic>
        <p:nvPicPr>
          <p:cNvPr id="4" name="Content Placeholder 3"/>
          <p:cNvPicPr>
            <a:picLocks noGrp="1" noChangeAspect="1"/>
          </p:cNvPicPr>
          <p:nvPr>
            <p:ph idx="1"/>
          </p:nvPr>
        </p:nvPicPr>
        <p:blipFill>
          <a:blip r:embed="rId3"/>
          <a:stretch>
            <a:fillRect/>
          </a:stretch>
        </p:blipFill>
        <p:spPr>
          <a:xfrm>
            <a:off x="1966200" y="1690688"/>
            <a:ext cx="8616075" cy="4951412"/>
          </a:xfrm>
          <a:prstGeom prst="rect">
            <a:avLst/>
          </a:prstGeom>
        </p:spPr>
      </p:pic>
    </p:spTree>
    <p:extLst>
      <p:ext uri="{BB962C8B-B14F-4D97-AF65-F5344CB8AC3E}">
        <p14:creationId xmlns:p14="http://schemas.microsoft.com/office/powerpoint/2010/main" val="2447196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Incorporating PHP Within HTML</a:t>
            </a:r>
          </a:p>
        </p:txBody>
      </p:sp>
      <p:sp>
        <p:nvSpPr>
          <p:cNvPr id="3" name="Content Placeholder 2"/>
          <p:cNvSpPr>
            <a:spLocks noGrp="1"/>
          </p:cNvSpPr>
          <p:nvPr>
            <p:ph idx="1"/>
          </p:nvPr>
        </p:nvSpPr>
        <p:spPr>
          <a:xfrm>
            <a:off x="838200" y="1825625"/>
            <a:ext cx="10515600" cy="4832350"/>
          </a:xfrm>
        </p:spPr>
        <p:txBody>
          <a:bodyPr>
            <a:normAutofit/>
          </a:bodyPr>
          <a:lstStyle/>
          <a:p>
            <a:pPr marL="0" indent="0">
              <a:buNone/>
            </a:pPr>
            <a:r>
              <a:rPr lang="en-GB" i="1" dirty="0"/>
              <a:t>NOTE:</a:t>
            </a:r>
          </a:p>
          <a:p>
            <a:pPr marL="457200" lvl="1" indent="0">
              <a:buNone/>
            </a:pPr>
            <a:r>
              <a:rPr lang="en-US" dirty="0"/>
              <a:t>There is a slight variation to the PHP syntax. </a:t>
            </a:r>
          </a:p>
          <a:p>
            <a:pPr lvl="1"/>
            <a:r>
              <a:rPr lang="en-US" dirty="0"/>
              <a:t>If you browse the Internet for PHP examples, you may also encounter code where the opening and closing syntax looks like this:</a:t>
            </a:r>
          </a:p>
          <a:p>
            <a:pPr lvl="1"/>
            <a:endParaRPr lang="en-US" dirty="0"/>
          </a:p>
          <a:p>
            <a:pPr marL="914400" lvl="2" indent="0">
              <a:buNone/>
            </a:pPr>
            <a:r>
              <a:rPr lang="en-US" dirty="0"/>
              <a:t>&lt;?</a:t>
            </a:r>
          </a:p>
          <a:p>
            <a:pPr marL="914400" lvl="2" indent="0">
              <a:buNone/>
            </a:pPr>
            <a:r>
              <a:rPr lang="en-US" dirty="0"/>
              <a:t>    echo "Hello world";</a:t>
            </a:r>
          </a:p>
          <a:p>
            <a:pPr marL="914400" lvl="2" indent="0">
              <a:buNone/>
            </a:pPr>
            <a:r>
              <a:rPr lang="en-US" dirty="0"/>
              <a:t>?&gt;</a:t>
            </a:r>
          </a:p>
          <a:p>
            <a:pPr marL="914400" lvl="2" indent="0">
              <a:buNone/>
            </a:pPr>
            <a:endParaRPr lang="en-US" dirty="0"/>
          </a:p>
          <a:p>
            <a:pPr lvl="1"/>
            <a:r>
              <a:rPr lang="en-US" dirty="0"/>
              <a:t>Although it’s not as obvious that the PHP parser is being called, this is a valid, alternative syntax that also usually works, but </a:t>
            </a:r>
            <a:r>
              <a:rPr lang="en-US" u="sng" dirty="0"/>
              <a:t>should be discouraged</a:t>
            </a:r>
            <a:r>
              <a:rPr lang="en-US" dirty="0"/>
              <a:t>, as it is incompatible with XML and its use is now deprecated</a:t>
            </a:r>
            <a:endParaRPr lang="en-GB" i="1" dirty="0"/>
          </a:p>
        </p:txBody>
      </p:sp>
    </p:spTree>
    <p:extLst>
      <p:ext uri="{BB962C8B-B14F-4D97-AF65-F5344CB8AC3E}">
        <p14:creationId xmlns:p14="http://schemas.microsoft.com/office/powerpoint/2010/main" val="41603477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Magic Constants</a:t>
            </a:r>
          </a:p>
        </p:txBody>
      </p:sp>
      <p:sp>
        <p:nvSpPr>
          <p:cNvPr id="3" name="Content Placeholder 2"/>
          <p:cNvSpPr>
            <a:spLocks noGrp="1"/>
          </p:cNvSpPr>
          <p:nvPr>
            <p:ph idx="1"/>
          </p:nvPr>
        </p:nvSpPr>
        <p:spPr>
          <a:xfrm>
            <a:off x="838200" y="1825625"/>
            <a:ext cx="10696575" cy="4832350"/>
          </a:xfrm>
        </p:spPr>
        <p:txBody>
          <a:bodyPr>
            <a:normAutofit/>
          </a:bodyPr>
          <a:lstStyle/>
          <a:p>
            <a:r>
              <a:rPr lang="en-US" dirty="0"/>
              <a:t>Example: One handy use of these variables is for debugging purposes, when you need to insert a line of code to see whether the program flow reaches it:</a:t>
            </a:r>
          </a:p>
          <a:p>
            <a:endParaRPr lang="en-US" dirty="0"/>
          </a:p>
          <a:p>
            <a:pPr marL="457200" lvl="1" indent="0">
              <a:buNone/>
            </a:pPr>
            <a:r>
              <a:rPr lang="en-US" dirty="0">
                <a:solidFill>
                  <a:srgbClr val="0070C0"/>
                </a:solidFill>
              </a:rPr>
              <a:t>echo "This is line " . __LINE__ . " of file " . __FILE__;</a:t>
            </a:r>
          </a:p>
          <a:p>
            <a:endParaRPr lang="en-US" dirty="0"/>
          </a:p>
          <a:p>
            <a:pPr>
              <a:buFont typeface="Courier New" panose="02070309020205020404" pitchFamily="49" charset="0"/>
              <a:buChar char="o"/>
            </a:pPr>
            <a:r>
              <a:rPr lang="en-US" dirty="0"/>
              <a:t>This causes the current program line in the current file (including the path) being executed to be output to the web browser.</a:t>
            </a:r>
            <a:endParaRPr lang="en-GB" sz="2000" i="1" dirty="0"/>
          </a:p>
        </p:txBody>
      </p:sp>
    </p:spTree>
    <p:extLst>
      <p:ext uri="{BB962C8B-B14F-4D97-AF65-F5344CB8AC3E}">
        <p14:creationId xmlns:p14="http://schemas.microsoft.com/office/powerpoint/2010/main" val="39532260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echo vs print Commands</a:t>
            </a:r>
          </a:p>
        </p:txBody>
      </p:sp>
      <p:sp>
        <p:nvSpPr>
          <p:cNvPr id="3" name="Content Placeholder 2"/>
          <p:cNvSpPr>
            <a:spLocks noGrp="1"/>
          </p:cNvSpPr>
          <p:nvPr>
            <p:ph idx="1"/>
          </p:nvPr>
        </p:nvSpPr>
        <p:spPr>
          <a:xfrm>
            <a:off x="838200" y="1825625"/>
            <a:ext cx="10696575" cy="4832350"/>
          </a:xfrm>
        </p:spPr>
        <p:txBody>
          <a:bodyPr>
            <a:normAutofit fontScale="92500" lnSpcReduction="10000"/>
          </a:bodyPr>
          <a:lstStyle/>
          <a:p>
            <a:pPr marL="0" indent="0">
              <a:buNone/>
            </a:pPr>
            <a:r>
              <a:rPr lang="en-US" dirty="0"/>
              <a:t>There is also an alternative to echo that you can use: </a:t>
            </a:r>
            <a:r>
              <a:rPr lang="en-US" dirty="0">
                <a:solidFill>
                  <a:srgbClr val="0070C0"/>
                </a:solidFill>
              </a:rPr>
              <a:t>print</a:t>
            </a:r>
          </a:p>
          <a:p>
            <a:pPr>
              <a:buFont typeface="Wingdings" panose="05000000000000000000" pitchFamily="2" charset="2"/>
              <a:buChar char="q"/>
            </a:pPr>
            <a:r>
              <a:rPr lang="en-US" dirty="0"/>
              <a:t> </a:t>
            </a:r>
            <a:r>
              <a:rPr lang="en-US" b="1" dirty="0">
                <a:solidFill>
                  <a:srgbClr val="0070C0"/>
                </a:solidFill>
              </a:rPr>
              <a:t>print</a:t>
            </a:r>
            <a:r>
              <a:rPr lang="en-US" dirty="0"/>
              <a:t> is a “function-like construct” that takes a single parameter and has a return value (which is always 1)</a:t>
            </a:r>
          </a:p>
          <a:p>
            <a:pPr>
              <a:buFont typeface="Wingdings" panose="05000000000000000000" pitchFamily="2" charset="2"/>
              <a:buChar char="q"/>
            </a:pPr>
            <a:r>
              <a:rPr lang="en-US" dirty="0"/>
              <a:t> </a:t>
            </a:r>
            <a:r>
              <a:rPr lang="en-US" b="1" dirty="0">
                <a:solidFill>
                  <a:srgbClr val="0070C0"/>
                </a:solidFill>
              </a:rPr>
              <a:t>echo</a:t>
            </a:r>
            <a:r>
              <a:rPr lang="en-US" dirty="0"/>
              <a:t> is purely a PHP language construct. </a:t>
            </a:r>
          </a:p>
          <a:p>
            <a:endParaRPr lang="en-US" dirty="0"/>
          </a:p>
          <a:p>
            <a:pPr marL="457200" lvl="1" indent="0">
              <a:buNone/>
            </a:pPr>
            <a:r>
              <a:rPr lang="en-US" dirty="0"/>
              <a:t>Note: Since both commands are constructs, neither requires parentheses</a:t>
            </a:r>
          </a:p>
          <a:p>
            <a:endParaRPr lang="en-GB" sz="2000" i="1" dirty="0"/>
          </a:p>
          <a:p>
            <a:r>
              <a:rPr lang="en-US" dirty="0"/>
              <a:t>The </a:t>
            </a:r>
            <a:r>
              <a:rPr lang="en-US" u="sng" dirty="0"/>
              <a:t>echo command will be a bit faster than print </a:t>
            </a:r>
            <a:r>
              <a:rPr lang="en-US" dirty="0"/>
              <a:t>in general text output, because it doesn’t set a return value. </a:t>
            </a:r>
          </a:p>
          <a:p>
            <a:endParaRPr lang="en-US" dirty="0"/>
          </a:p>
          <a:p>
            <a:r>
              <a:rPr lang="en-US" dirty="0"/>
              <a:t>On the other hand, because it isn’t implemented like a function, </a:t>
            </a:r>
            <a:r>
              <a:rPr lang="en-US" u="sng" dirty="0"/>
              <a:t>echo cannot be used as part of a more complex expression</a:t>
            </a:r>
            <a:r>
              <a:rPr lang="en-US" dirty="0"/>
              <a:t>, whereas print can</a:t>
            </a:r>
            <a:endParaRPr lang="en-GB" sz="2000" i="1" dirty="0"/>
          </a:p>
        </p:txBody>
      </p:sp>
    </p:spTree>
    <p:extLst>
      <p:ext uri="{BB962C8B-B14F-4D97-AF65-F5344CB8AC3E}">
        <p14:creationId xmlns:p14="http://schemas.microsoft.com/office/powerpoint/2010/main" val="4202304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echo vs print Commands</a:t>
            </a:r>
          </a:p>
        </p:txBody>
      </p:sp>
      <p:sp>
        <p:nvSpPr>
          <p:cNvPr id="3" name="Content Placeholder 2"/>
          <p:cNvSpPr>
            <a:spLocks noGrp="1"/>
          </p:cNvSpPr>
          <p:nvPr>
            <p:ph idx="1"/>
          </p:nvPr>
        </p:nvSpPr>
        <p:spPr>
          <a:xfrm>
            <a:off x="838200" y="1825625"/>
            <a:ext cx="10696575" cy="4832350"/>
          </a:xfrm>
        </p:spPr>
        <p:txBody>
          <a:bodyPr>
            <a:normAutofit/>
          </a:bodyPr>
          <a:lstStyle/>
          <a:p>
            <a:r>
              <a:rPr lang="en-US" dirty="0"/>
              <a:t>Here’s an example to output whether the value of a variable is TRUE or FALSE using print, something you could not perform in the same manner with echo, because it would display a Parse error message:</a:t>
            </a:r>
          </a:p>
          <a:p>
            <a:endParaRPr lang="en-US" dirty="0"/>
          </a:p>
          <a:p>
            <a:pPr marL="457200" lvl="1" indent="0">
              <a:buNone/>
            </a:pPr>
            <a:r>
              <a:rPr lang="en-US" dirty="0">
                <a:solidFill>
                  <a:srgbClr val="0070C0"/>
                </a:solidFill>
              </a:rPr>
              <a:t>$b ? print "TRUE" : print "FALSE";</a:t>
            </a:r>
            <a:endParaRPr lang="en-GB" sz="1600" i="1" dirty="0">
              <a:solidFill>
                <a:srgbClr val="0070C0"/>
              </a:solidFill>
            </a:endParaRPr>
          </a:p>
        </p:txBody>
      </p:sp>
    </p:spTree>
    <p:extLst>
      <p:ext uri="{BB962C8B-B14F-4D97-AF65-F5344CB8AC3E}">
        <p14:creationId xmlns:p14="http://schemas.microsoft.com/office/powerpoint/2010/main" val="2158953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Using Comments</a:t>
            </a:r>
          </a:p>
        </p:txBody>
      </p:sp>
      <p:sp>
        <p:nvSpPr>
          <p:cNvPr id="3" name="Content Placeholder 2"/>
          <p:cNvSpPr>
            <a:spLocks noGrp="1"/>
          </p:cNvSpPr>
          <p:nvPr>
            <p:ph idx="1"/>
          </p:nvPr>
        </p:nvSpPr>
        <p:spPr>
          <a:xfrm>
            <a:off x="838200" y="1825625"/>
            <a:ext cx="10515600" cy="4832350"/>
          </a:xfrm>
        </p:spPr>
        <p:txBody>
          <a:bodyPr>
            <a:normAutofit fontScale="85000" lnSpcReduction="20000"/>
          </a:bodyPr>
          <a:lstStyle/>
          <a:p>
            <a:pPr marL="0" indent="0">
              <a:buNone/>
            </a:pPr>
            <a:r>
              <a:rPr lang="en-US" dirty="0"/>
              <a:t>There are two ways in which you can add comments to your PHP code. </a:t>
            </a:r>
          </a:p>
          <a:p>
            <a:pPr marL="514350" indent="-514350">
              <a:buFont typeface="+mj-lt"/>
              <a:buAutoNum type="arabicPeriod"/>
            </a:pPr>
            <a:r>
              <a:rPr lang="en-US" dirty="0"/>
              <a:t>The first turns a single line into a comment by preceding it with a pair of forward slashes:</a:t>
            </a:r>
          </a:p>
          <a:p>
            <a:endParaRPr lang="en-US" dirty="0"/>
          </a:p>
          <a:p>
            <a:pPr marL="457200" lvl="1" indent="0">
              <a:buNone/>
            </a:pPr>
            <a:r>
              <a:rPr lang="en-US" dirty="0">
                <a:solidFill>
                  <a:srgbClr val="0070C0"/>
                </a:solidFill>
              </a:rPr>
              <a:t>// This is a comment</a:t>
            </a:r>
          </a:p>
          <a:p>
            <a:pPr marL="0" indent="0">
              <a:buNone/>
            </a:pPr>
            <a:endParaRPr lang="en-GB" i="1" dirty="0"/>
          </a:p>
          <a:p>
            <a:pPr marL="514350" indent="-514350">
              <a:buFont typeface="+mj-lt"/>
              <a:buAutoNum type="arabicPeriod" startAt="2"/>
            </a:pPr>
            <a:r>
              <a:rPr lang="en-US" dirty="0"/>
              <a:t>When you need multiple-line comments, there’s a second type of comment, which looks like this: </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This is a section</a:t>
            </a:r>
          </a:p>
          <a:p>
            <a:pPr marL="457200" lvl="1" indent="0">
              <a:buNone/>
            </a:pPr>
            <a:r>
              <a:rPr lang="en-US" dirty="0">
                <a:solidFill>
                  <a:srgbClr val="0070C0"/>
                </a:solidFill>
              </a:rPr>
              <a:t>     of multiline comments</a:t>
            </a:r>
          </a:p>
          <a:p>
            <a:pPr marL="457200" lvl="1" indent="0">
              <a:buNone/>
            </a:pPr>
            <a:r>
              <a:rPr lang="en-US" dirty="0">
                <a:solidFill>
                  <a:srgbClr val="0070C0"/>
                </a:solidFill>
              </a:rPr>
              <a:t>     which will not be</a:t>
            </a:r>
          </a:p>
          <a:p>
            <a:pPr marL="457200" lvl="1" indent="0">
              <a:buNone/>
            </a:pPr>
            <a:r>
              <a:rPr lang="en-US" dirty="0">
                <a:solidFill>
                  <a:srgbClr val="0070C0"/>
                </a:solidFill>
              </a:rPr>
              <a:t>     interpreted */</a:t>
            </a:r>
          </a:p>
          <a:p>
            <a:pPr marL="457200" lvl="1" indent="0">
              <a:buNone/>
            </a:pPr>
            <a:r>
              <a:rPr lang="en-US" dirty="0">
                <a:solidFill>
                  <a:srgbClr val="0070C0"/>
                </a:solidFill>
              </a:rPr>
              <a:t>?&gt;</a:t>
            </a:r>
            <a:endParaRPr lang="en-GB" i="1" dirty="0">
              <a:solidFill>
                <a:srgbClr val="0070C0"/>
              </a:solidFill>
            </a:endParaRPr>
          </a:p>
        </p:txBody>
      </p:sp>
    </p:spTree>
    <p:extLst>
      <p:ext uri="{BB962C8B-B14F-4D97-AF65-F5344CB8AC3E}">
        <p14:creationId xmlns:p14="http://schemas.microsoft.com/office/powerpoint/2010/main" val="1388991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Basic Syntax</a:t>
            </a:r>
          </a:p>
        </p:txBody>
      </p:sp>
      <p:sp>
        <p:nvSpPr>
          <p:cNvPr id="3" name="Content Placeholder 2"/>
          <p:cNvSpPr>
            <a:spLocks noGrp="1"/>
          </p:cNvSpPr>
          <p:nvPr>
            <p:ph idx="1"/>
          </p:nvPr>
        </p:nvSpPr>
        <p:spPr>
          <a:xfrm>
            <a:off x="838200" y="1825625"/>
            <a:ext cx="10515600" cy="4832350"/>
          </a:xfrm>
        </p:spPr>
        <p:txBody>
          <a:bodyPr>
            <a:normAutofit fontScale="85000" lnSpcReduction="10000"/>
          </a:bodyPr>
          <a:lstStyle/>
          <a:p>
            <a:pPr marL="0" indent="0">
              <a:buNone/>
            </a:pPr>
            <a:r>
              <a:rPr lang="en-US" dirty="0"/>
              <a:t>PHP is quite a simple language with roots in C and Perl, yet it looks more like Java.</a:t>
            </a:r>
          </a:p>
          <a:p>
            <a:pPr marL="0" indent="0">
              <a:buNone/>
            </a:pPr>
            <a:endParaRPr lang="en-GB" i="1" dirty="0"/>
          </a:p>
          <a:p>
            <a:r>
              <a:rPr lang="en-US" dirty="0"/>
              <a:t>In PHP, however, you MUST place a </a:t>
            </a:r>
            <a:r>
              <a:rPr lang="en-US" dirty="0">
                <a:solidFill>
                  <a:srgbClr val="0070C0"/>
                </a:solidFill>
              </a:rPr>
              <a:t>$</a:t>
            </a:r>
            <a:r>
              <a:rPr lang="en-US" dirty="0"/>
              <a:t> in front of </a:t>
            </a:r>
            <a:r>
              <a:rPr lang="en-US" i="1" dirty="0"/>
              <a:t>all </a:t>
            </a:r>
            <a:r>
              <a:rPr lang="en-US" dirty="0"/>
              <a:t>variables. </a:t>
            </a:r>
          </a:p>
          <a:p>
            <a:pPr lvl="1">
              <a:buFont typeface="Courier New" panose="02070309020205020404" pitchFamily="49" charset="0"/>
              <a:buChar char="o"/>
            </a:pPr>
            <a:r>
              <a:rPr lang="en-US" dirty="0"/>
              <a:t>This is required to make the PHP parser faster, as it instantly knows whenever it comes across a variable. </a:t>
            </a:r>
          </a:p>
          <a:p>
            <a:pPr lvl="1">
              <a:buFont typeface="Courier New" panose="02070309020205020404" pitchFamily="49" charset="0"/>
              <a:buChar char="o"/>
            </a:pPr>
            <a:endParaRPr lang="en-US" dirty="0"/>
          </a:p>
          <a:p>
            <a:r>
              <a:rPr lang="en-US" dirty="0"/>
              <a:t>Whether your variables are numbers, strings, or arrays, they should all look something like those:</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mycounter</a:t>
            </a:r>
            <a:r>
              <a:rPr lang="en-US" dirty="0">
                <a:solidFill>
                  <a:srgbClr val="0070C0"/>
                </a:solidFill>
              </a:rPr>
              <a:t> = 1;</a:t>
            </a:r>
          </a:p>
          <a:p>
            <a:pPr marL="457200" lvl="1" indent="0">
              <a:buNone/>
            </a:pPr>
            <a:r>
              <a:rPr lang="en-US" dirty="0">
                <a:solidFill>
                  <a:srgbClr val="0070C0"/>
                </a:solidFill>
              </a:rPr>
              <a:t>    $</a:t>
            </a:r>
            <a:r>
              <a:rPr lang="en-US" dirty="0" err="1">
                <a:solidFill>
                  <a:srgbClr val="0070C0"/>
                </a:solidFill>
              </a:rPr>
              <a:t>mystring</a:t>
            </a:r>
            <a:r>
              <a:rPr lang="en-US" dirty="0">
                <a:solidFill>
                  <a:srgbClr val="0070C0"/>
                </a:solidFill>
              </a:rPr>
              <a:t> = "Hello";</a:t>
            </a:r>
          </a:p>
          <a:p>
            <a:pPr marL="457200" lvl="1" indent="0">
              <a:buNone/>
            </a:pPr>
            <a:r>
              <a:rPr lang="en-US" dirty="0">
                <a:solidFill>
                  <a:srgbClr val="0070C0"/>
                </a:solidFill>
              </a:rPr>
              <a:t>    $</a:t>
            </a:r>
            <a:r>
              <a:rPr lang="en-US" dirty="0" err="1">
                <a:solidFill>
                  <a:srgbClr val="0070C0"/>
                </a:solidFill>
              </a:rPr>
              <a:t>myarray</a:t>
            </a:r>
            <a:r>
              <a:rPr lang="en-US" dirty="0">
                <a:solidFill>
                  <a:srgbClr val="0070C0"/>
                </a:solidFill>
              </a:rPr>
              <a:t> = array("One", "Two", "Three");</a:t>
            </a:r>
          </a:p>
          <a:p>
            <a:pPr marL="457200" lvl="1" indent="0">
              <a:buNone/>
            </a:pPr>
            <a:r>
              <a:rPr lang="en-US" dirty="0">
                <a:solidFill>
                  <a:srgbClr val="0070C0"/>
                </a:solidFill>
              </a:rPr>
              <a:t>?&gt;</a:t>
            </a:r>
            <a:endParaRPr lang="en-GB" i="1" dirty="0">
              <a:solidFill>
                <a:srgbClr val="0070C0"/>
              </a:solidFill>
            </a:endParaRPr>
          </a:p>
        </p:txBody>
      </p:sp>
    </p:spTree>
    <p:extLst>
      <p:ext uri="{BB962C8B-B14F-4D97-AF65-F5344CB8AC3E}">
        <p14:creationId xmlns:p14="http://schemas.microsoft.com/office/powerpoint/2010/main" val="1379270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Basic Syntax</a:t>
            </a:r>
          </a:p>
        </p:txBody>
      </p:sp>
      <p:sp>
        <p:nvSpPr>
          <p:cNvPr id="3" name="Content Placeholder 2"/>
          <p:cNvSpPr>
            <a:spLocks noGrp="1"/>
          </p:cNvSpPr>
          <p:nvPr>
            <p:ph idx="1"/>
          </p:nvPr>
        </p:nvSpPr>
        <p:spPr>
          <a:xfrm>
            <a:off x="838200" y="1825625"/>
            <a:ext cx="10515600" cy="4832350"/>
          </a:xfrm>
        </p:spPr>
        <p:txBody>
          <a:bodyPr>
            <a:normAutofit fontScale="85000" lnSpcReduction="20000"/>
          </a:bodyPr>
          <a:lstStyle/>
          <a:p>
            <a:r>
              <a:rPr lang="en-US" dirty="0"/>
              <a:t>Unlike languages such as Python, which are very strict about how you indent and lay out our code, PHP leaves you completely </a:t>
            </a:r>
            <a:r>
              <a:rPr lang="en-US" dirty="0">
                <a:solidFill>
                  <a:srgbClr val="0070C0"/>
                </a:solidFill>
              </a:rPr>
              <a:t>free to use (or not use) all the indenting and spacing you like.</a:t>
            </a:r>
          </a:p>
          <a:p>
            <a:pPr marL="0" indent="0">
              <a:buNone/>
            </a:pPr>
            <a:endParaRPr lang="en-GB" dirty="0"/>
          </a:p>
          <a:p>
            <a:r>
              <a:rPr lang="en-GB" dirty="0"/>
              <a:t>Note also that every statement ends with a </a:t>
            </a:r>
            <a:r>
              <a:rPr lang="en-GB" dirty="0">
                <a:solidFill>
                  <a:srgbClr val="0070C0"/>
                </a:solidFill>
              </a:rPr>
              <a:t>semicolon</a:t>
            </a:r>
          </a:p>
          <a:p>
            <a:endParaRPr lang="en-GB" dirty="0"/>
          </a:p>
          <a:p>
            <a:r>
              <a:rPr lang="en-US" dirty="0"/>
              <a:t>The quotation marks indicate that “Hello” is a </a:t>
            </a:r>
            <a:r>
              <a:rPr lang="en-US" i="1" dirty="0"/>
              <a:t>string </a:t>
            </a:r>
            <a:r>
              <a:rPr lang="en-US" dirty="0"/>
              <a:t>of characters. You must </a:t>
            </a:r>
            <a:r>
              <a:rPr lang="en-US" dirty="0">
                <a:solidFill>
                  <a:srgbClr val="0070C0"/>
                </a:solidFill>
              </a:rPr>
              <a:t>enclose each string in either quotation marks or apostrophes </a:t>
            </a:r>
            <a:r>
              <a:rPr lang="en-US" dirty="0"/>
              <a:t>(single quotes), although there is a subtle difference between the two types of quote</a:t>
            </a:r>
            <a:endParaRPr lang="en-GB" dirty="0"/>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mycounter</a:t>
            </a:r>
            <a:r>
              <a:rPr lang="en-US" dirty="0">
                <a:solidFill>
                  <a:srgbClr val="0070C0"/>
                </a:solidFill>
              </a:rPr>
              <a:t> = 1;</a:t>
            </a:r>
          </a:p>
          <a:p>
            <a:pPr marL="457200" lvl="1" indent="0">
              <a:buNone/>
            </a:pPr>
            <a:r>
              <a:rPr lang="en-US" dirty="0">
                <a:solidFill>
                  <a:srgbClr val="0070C0"/>
                </a:solidFill>
              </a:rPr>
              <a:t>    $</a:t>
            </a:r>
            <a:r>
              <a:rPr lang="en-US" dirty="0" err="1">
                <a:solidFill>
                  <a:srgbClr val="0070C0"/>
                </a:solidFill>
              </a:rPr>
              <a:t>mystring</a:t>
            </a:r>
            <a:r>
              <a:rPr lang="en-US" dirty="0">
                <a:solidFill>
                  <a:srgbClr val="0070C0"/>
                </a:solidFill>
              </a:rPr>
              <a:t> = "Hello";</a:t>
            </a:r>
          </a:p>
          <a:p>
            <a:pPr marL="457200" lvl="1" indent="0">
              <a:buNone/>
            </a:pPr>
            <a:r>
              <a:rPr lang="en-US" dirty="0">
                <a:solidFill>
                  <a:srgbClr val="0070C0"/>
                </a:solidFill>
              </a:rPr>
              <a:t>    $</a:t>
            </a:r>
            <a:r>
              <a:rPr lang="en-US" dirty="0" err="1">
                <a:solidFill>
                  <a:srgbClr val="0070C0"/>
                </a:solidFill>
              </a:rPr>
              <a:t>myarray</a:t>
            </a:r>
            <a:r>
              <a:rPr lang="en-US" dirty="0">
                <a:solidFill>
                  <a:srgbClr val="0070C0"/>
                </a:solidFill>
              </a:rPr>
              <a:t> = array("One", "Two", "Three");</a:t>
            </a:r>
          </a:p>
          <a:p>
            <a:pPr marL="457200" lvl="1" indent="0">
              <a:buNone/>
            </a:pPr>
            <a:r>
              <a:rPr lang="en-US" dirty="0">
                <a:solidFill>
                  <a:srgbClr val="0070C0"/>
                </a:solidFill>
              </a:rPr>
              <a:t>?&gt;</a:t>
            </a:r>
            <a:endParaRPr lang="en-GB" i="1" dirty="0">
              <a:solidFill>
                <a:srgbClr val="0070C0"/>
              </a:solidFill>
            </a:endParaRPr>
          </a:p>
        </p:txBody>
      </p:sp>
    </p:spTree>
    <p:extLst>
      <p:ext uri="{BB962C8B-B14F-4D97-AF65-F5344CB8AC3E}">
        <p14:creationId xmlns:p14="http://schemas.microsoft.com/office/powerpoint/2010/main" val="3204663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t>
            </a:r>
            <a:r>
              <a:rPr lang="en-US" dirty="0" err="1"/>
              <a:t>est</a:t>
            </a:r>
            <a:r>
              <a:rPr lang="en-US" dirty="0"/>
              <a:t> Your Might (Cit.)</a:t>
            </a:r>
          </a:p>
        </p:txBody>
      </p:sp>
      <p:sp>
        <p:nvSpPr>
          <p:cNvPr id="3" name="Content Placeholder 2"/>
          <p:cNvSpPr>
            <a:spLocks noGrp="1"/>
          </p:cNvSpPr>
          <p:nvPr>
            <p:ph idx="1"/>
          </p:nvPr>
        </p:nvSpPr>
        <p:spPr>
          <a:xfrm>
            <a:off x="838200" y="1825625"/>
            <a:ext cx="10515600" cy="4832350"/>
          </a:xfrm>
        </p:spPr>
        <p:txBody>
          <a:bodyPr>
            <a:normAutofit/>
          </a:bodyPr>
          <a:lstStyle/>
          <a:p>
            <a:pPr marL="0" indent="0">
              <a:buNone/>
            </a:pPr>
            <a:r>
              <a:rPr lang="en-US" i="1" dirty="0"/>
              <a:t>Your first PHP program</a:t>
            </a:r>
          </a:p>
          <a:p>
            <a:pPr marL="0" indent="0">
              <a:buNone/>
            </a:pPr>
            <a:endParaRPr lang="en-US" i="1" dirty="0"/>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 test1.php</a:t>
            </a:r>
          </a:p>
          <a:p>
            <a:pPr marL="457200" lvl="1" indent="0">
              <a:buNone/>
            </a:pPr>
            <a:r>
              <a:rPr lang="en-US" dirty="0">
                <a:solidFill>
                  <a:srgbClr val="0070C0"/>
                </a:solidFill>
              </a:rPr>
              <a:t>    $username = "Donald Duck";</a:t>
            </a:r>
          </a:p>
          <a:p>
            <a:pPr marL="457200" lvl="1" indent="0">
              <a:buNone/>
            </a:pPr>
            <a:r>
              <a:rPr lang="en-US" dirty="0">
                <a:solidFill>
                  <a:srgbClr val="0070C0"/>
                </a:solidFill>
              </a:rPr>
              <a:t>    echo $username;</a:t>
            </a:r>
          </a:p>
          <a:p>
            <a:pPr marL="457200" lvl="1" indent="0">
              <a:buNone/>
            </a:pPr>
            <a:r>
              <a:rPr lang="en-US" dirty="0">
                <a:solidFill>
                  <a:srgbClr val="0070C0"/>
                </a:solidFill>
              </a:rPr>
              <a:t>    echo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r>
              <a:rPr lang="en-US" dirty="0" err="1">
                <a:solidFill>
                  <a:srgbClr val="0070C0"/>
                </a:solidFill>
              </a:rPr>
              <a:t>current_user</a:t>
            </a:r>
            <a:r>
              <a:rPr lang="en-US" dirty="0">
                <a:solidFill>
                  <a:srgbClr val="0070C0"/>
                </a:solidFill>
              </a:rPr>
              <a:t> = $username;</a:t>
            </a:r>
          </a:p>
          <a:p>
            <a:pPr marL="457200" lvl="1" indent="0">
              <a:buNone/>
            </a:pPr>
            <a:r>
              <a:rPr lang="en-US" dirty="0">
                <a:solidFill>
                  <a:srgbClr val="0070C0"/>
                </a:solidFill>
              </a:rPr>
              <a:t>    echo $</a:t>
            </a:r>
            <a:r>
              <a:rPr lang="en-US" dirty="0" err="1">
                <a:solidFill>
                  <a:srgbClr val="0070C0"/>
                </a:solidFill>
              </a:rPr>
              <a:t>current_user</a:t>
            </a:r>
            <a:r>
              <a:rPr lang="en-US" dirty="0">
                <a:solidFill>
                  <a:srgbClr val="0070C0"/>
                </a:solidFill>
              </a:rPr>
              <a:t>;</a:t>
            </a:r>
          </a:p>
          <a:p>
            <a:pPr marL="457200" lvl="1" indent="0">
              <a:buNone/>
            </a:pPr>
            <a:r>
              <a:rPr lang="en-US" dirty="0">
                <a:solidFill>
                  <a:srgbClr val="0070C0"/>
                </a:solidFill>
              </a:rPr>
              <a:t>?&gt;</a:t>
            </a:r>
            <a:endParaRPr lang="en-GB" i="1" dirty="0">
              <a:solidFill>
                <a:srgbClr val="0070C0"/>
              </a:solidFill>
            </a:endParaRPr>
          </a:p>
        </p:txBody>
      </p:sp>
    </p:spTree>
    <p:extLst>
      <p:ext uri="{BB962C8B-B14F-4D97-AF65-F5344CB8AC3E}">
        <p14:creationId xmlns:p14="http://schemas.microsoft.com/office/powerpoint/2010/main" val="1855647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Arrays</a:t>
            </a:r>
          </a:p>
        </p:txBody>
      </p:sp>
      <p:sp>
        <p:nvSpPr>
          <p:cNvPr id="3" name="Content Placeholder 2"/>
          <p:cNvSpPr>
            <a:spLocks noGrp="1"/>
          </p:cNvSpPr>
          <p:nvPr>
            <p:ph idx="1"/>
          </p:nvPr>
        </p:nvSpPr>
        <p:spPr>
          <a:xfrm>
            <a:off x="838200" y="1825625"/>
            <a:ext cx="10515600" cy="4832350"/>
          </a:xfrm>
        </p:spPr>
        <p:txBody>
          <a:bodyPr>
            <a:normAutofit fontScale="92500" lnSpcReduction="20000"/>
          </a:bodyPr>
          <a:lstStyle/>
          <a:p>
            <a:r>
              <a:rPr lang="en-GB" dirty="0"/>
              <a:t>T</a:t>
            </a:r>
            <a:r>
              <a:rPr lang="en-US" dirty="0"/>
              <a:t>his is an array of strings:</a:t>
            </a:r>
          </a:p>
          <a:p>
            <a:endParaRPr lang="en-US" dirty="0"/>
          </a:p>
          <a:p>
            <a:pPr marL="457200" lvl="1" indent="0">
              <a:buNone/>
            </a:pPr>
            <a:r>
              <a:rPr lang="en-US" dirty="0">
                <a:solidFill>
                  <a:srgbClr val="0070C0"/>
                </a:solidFill>
              </a:rPr>
              <a:t>$team = array('Bill', 'Mary', 'Mike', 'Chris', 'Anne’);</a:t>
            </a:r>
          </a:p>
          <a:p>
            <a:endParaRPr lang="en-US" dirty="0"/>
          </a:p>
          <a:p>
            <a:r>
              <a:rPr lang="en-US" dirty="0"/>
              <a:t>The array-building code consists of the following construct:</a:t>
            </a:r>
          </a:p>
          <a:p>
            <a:endParaRPr lang="en-US" dirty="0"/>
          </a:p>
          <a:p>
            <a:pPr marL="457200" lvl="1" indent="0">
              <a:buNone/>
            </a:pPr>
            <a:r>
              <a:rPr lang="en-US" dirty="0">
                <a:solidFill>
                  <a:srgbClr val="0070C0"/>
                </a:solidFill>
              </a:rPr>
              <a:t>array();</a:t>
            </a:r>
          </a:p>
          <a:p>
            <a:endParaRPr lang="en-US" dirty="0"/>
          </a:p>
          <a:p>
            <a:pPr marL="457200" lvl="1" indent="0">
              <a:buNone/>
            </a:pPr>
            <a:r>
              <a:rPr lang="en-US" dirty="0"/>
              <a:t>with five strings inside. Each string is enclosed in apostrophes.</a:t>
            </a:r>
          </a:p>
          <a:p>
            <a:pPr marL="457200" lvl="1" indent="0">
              <a:buNone/>
            </a:pPr>
            <a:endParaRPr lang="en-US" dirty="0"/>
          </a:p>
          <a:p>
            <a:r>
              <a:rPr lang="en-US" dirty="0"/>
              <a:t>If we then wanted to know who player 4 is, we could use this command:</a:t>
            </a:r>
          </a:p>
          <a:p>
            <a:endParaRPr lang="en-US" dirty="0"/>
          </a:p>
          <a:p>
            <a:pPr marL="457200" lvl="1" indent="0">
              <a:buNone/>
            </a:pPr>
            <a:r>
              <a:rPr lang="en-US" dirty="0">
                <a:solidFill>
                  <a:srgbClr val="0070C0"/>
                </a:solidFill>
              </a:rPr>
              <a:t>echo $team[3]; 	// Displays the name Chris</a:t>
            </a:r>
            <a:endParaRPr lang="en-GB" i="1" dirty="0">
              <a:solidFill>
                <a:srgbClr val="0070C0"/>
              </a:solidFill>
            </a:endParaRPr>
          </a:p>
        </p:txBody>
      </p:sp>
    </p:spTree>
    <p:extLst>
      <p:ext uri="{BB962C8B-B14F-4D97-AF65-F5344CB8AC3E}">
        <p14:creationId xmlns:p14="http://schemas.microsoft.com/office/powerpoint/2010/main" val="207592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Arrays</a:t>
            </a:r>
          </a:p>
        </p:txBody>
      </p:sp>
      <p:sp>
        <p:nvSpPr>
          <p:cNvPr id="3" name="Content Placeholder 2"/>
          <p:cNvSpPr>
            <a:spLocks noGrp="1"/>
          </p:cNvSpPr>
          <p:nvPr>
            <p:ph idx="1"/>
          </p:nvPr>
        </p:nvSpPr>
        <p:spPr>
          <a:xfrm>
            <a:off x="838200" y="1825625"/>
            <a:ext cx="10515600" cy="4832350"/>
          </a:xfrm>
        </p:spPr>
        <p:txBody>
          <a:bodyPr>
            <a:normAutofit lnSpcReduction="10000"/>
          </a:bodyPr>
          <a:lstStyle/>
          <a:p>
            <a:r>
              <a:rPr lang="en-GB" dirty="0"/>
              <a:t>This is a two-dimensional array:</a:t>
            </a:r>
            <a:endParaRPr lang="en-US" dirty="0"/>
          </a:p>
          <a:p>
            <a:endParaRPr lang="en-US" sz="600"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$oxo = array( array('x', ' ', 'o’),</a:t>
            </a:r>
          </a:p>
          <a:p>
            <a:pPr marL="457200" lvl="1" indent="0">
              <a:buNone/>
            </a:pPr>
            <a:r>
              <a:rPr lang="en-US" dirty="0">
                <a:solidFill>
                  <a:srgbClr val="0070C0"/>
                </a:solidFill>
              </a:rPr>
              <a:t>		           array('o', 'o', 'x’),</a:t>
            </a:r>
          </a:p>
          <a:p>
            <a:pPr marL="457200" lvl="1" indent="0">
              <a:buNone/>
            </a:pPr>
            <a:r>
              <a:rPr lang="en-US" dirty="0">
                <a:solidFill>
                  <a:srgbClr val="0070C0"/>
                </a:solidFill>
              </a:rPr>
              <a:t>		           array('x', 'o', ' ‘) </a:t>
            </a:r>
          </a:p>
          <a:p>
            <a:pPr marL="457200" lvl="1" indent="0">
              <a:buNone/>
            </a:pPr>
            <a:r>
              <a:rPr lang="en-US" dirty="0">
                <a:solidFill>
                  <a:srgbClr val="0070C0"/>
                </a:solidFill>
              </a:rPr>
              <a:t>		         );</a:t>
            </a:r>
          </a:p>
          <a:p>
            <a:pPr marL="457200" lvl="1" indent="0">
              <a:buNone/>
            </a:pPr>
            <a:r>
              <a:rPr lang="en-US" dirty="0">
                <a:solidFill>
                  <a:srgbClr val="0070C0"/>
                </a:solidFill>
              </a:rPr>
              <a:t>?&gt;</a:t>
            </a:r>
          </a:p>
          <a:p>
            <a:endParaRPr lang="en-GB" i="1" dirty="0"/>
          </a:p>
          <a:p>
            <a:r>
              <a:rPr lang="en-US" dirty="0"/>
              <a:t>To then return the third element in the second row of this array, you would use the following PHP command, which will display an x:</a:t>
            </a:r>
          </a:p>
          <a:p>
            <a:endParaRPr lang="en-US" sz="600" dirty="0"/>
          </a:p>
          <a:p>
            <a:pPr marL="457200" lvl="1" indent="0">
              <a:buNone/>
            </a:pPr>
            <a:r>
              <a:rPr lang="en-US" dirty="0">
                <a:solidFill>
                  <a:srgbClr val="0070C0"/>
                </a:solidFill>
              </a:rPr>
              <a:t>echo $oxo[1][2];</a:t>
            </a:r>
          </a:p>
          <a:p>
            <a:pPr marL="457200" lvl="1" indent="0">
              <a:buNone/>
            </a:pPr>
            <a:endParaRPr lang="en-US" dirty="0"/>
          </a:p>
          <a:p>
            <a:pPr marL="457200" lvl="1" indent="0">
              <a:buNone/>
            </a:pPr>
            <a:endParaRPr lang="en-GB" i="1" dirty="0"/>
          </a:p>
        </p:txBody>
      </p:sp>
      <p:sp>
        <p:nvSpPr>
          <p:cNvPr id="4" name="Rectangle 3">
            <a:extLst>
              <a:ext uri="{FF2B5EF4-FFF2-40B4-BE49-F238E27FC236}">
                <a16:creationId xmlns:a16="http://schemas.microsoft.com/office/drawing/2014/main" id="{A0173269-5544-4450-87B9-E178F14184DB}"/>
              </a:ext>
            </a:extLst>
          </p:cNvPr>
          <p:cNvSpPr/>
          <p:nvPr/>
        </p:nvSpPr>
        <p:spPr>
          <a:xfrm>
            <a:off x="7709940" y="2610584"/>
            <a:ext cx="4192249" cy="1631216"/>
          </a:xfrm>
          <a:prstGeom prst="rect">
            <a:avLst/>
          </a:prstGeom>
        </p:spPr>
        <p:txBody>
          <a:bodyPr wrap="square">
            <a:spAutoFit/>
          </a:bodyPr>
          <a:lstStyle/>
          <a:p>
            <a:r>
              <a:rPr lang="en-US" sz="2500" dirty="0"/>
              <a:t>We can support arrays with even more dimensions by simply creating more arrays within arrays</a:t>
            </a:r>
            <a:endParaRPr lang="en-GB" sz="2500" i="1" dirty="0"/>
          </a:p>
        </p:txBody>
      </p:sp>
    </p:spTree>
    <p:extLst>
      <p:ext uri="{BB962C8B-B14F-4D97-AF65-F5344CB8AC3E}">
        <p14:creationId xmlns:p14="http://schemas.microsoft.com/office/powerpoint/2010/main" val="134528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12103</TotalTime>
  <Words>2943</Words>
  <Application>Microsoft Office PowerPoint</Application>
  <PresentationFormat>Widescreen</PresentationFormat>
  <Paragraphs>346</Paragraphs>
  <Slides>32</Slides>
  <Notes>32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Calibri</vt:lpstr>
      <vt:lpstr>Calibri Light</vt:lpstr>
      <vt:lpstr>Courier New</vt:lpstr>
      <vt:lpstr>MinionPro-It</vt:lpstr>
      <vt:lpstr>MinionPro-Regular</vt:lpstr>
      <vt:lpstr>UbuntuMono-Bold</vt:lpstr>
      <vt:lpstr>UbuntuMono-Regular</vt:lpstr>
      <vt:lpstr>Wingdings</vt:lpstr>
      <vt:lpstr>Office Theme</vt:lpstr>
      <vt:lpstr>PHP - Incorporating PHP Within HTML</vt:lpstr>
      <vt:lpstr>PHP - Incorporating PHP Within HTML</vt:lpstr>
      <vt:lpstr>PHP - Incorporating PHP Within HTML</vt:lpstr>
      <vt:lpstr>PHP - Using Comments</vt:lpstr>
      <vt:lpstr>PHP - Basic Syntax</vt:lpstr>
      <vt:lpstr>PHP - Basic Syntax</vt:lpstr>
      <vt:lpstr>Test Your Might (Cit.)</vt:lpstr>
      <vt:lpstr>PHP - Arrays</vt:lpstr>
      <vt:lpstr>PHP - Arrays</vt:lpstr>
      <vt:lpstr>PHP - Variable-naming rules</vt:lpstr>
      <vt:lpstr>PHP - Arithmetic operators</vt:lpstr>
      <vt:lpstr>PHP - Assignment operators</vt:lpstr>
      <vt:lpstr>PHP - Comparison and Logical operators</vt:lpstr>
      <vt:lpstr>PHP - Variable incrementing and decrementing</vt:lpstr>
      <vt:lpstr>PHP – String Concatenation</vt:lpstr>
      <vt:lpstr>PHP – String Concatenation</vt:lpstr>
      <vt:lpstr>PHP – String Types</vt:lpstr>
      <vt:lpstr>PHP – String Types</vt:lpstr>
      <vt:lpstr>PHP – Multiple-Line Commands</vt:lpstr>
      <vt:lpstr>PHP – Multiple-Line Commands</vt:lpstr>
      <vt:lpstr>PHP – Multiple-Line Commands</vt:lpstr>
      <vt:lpstr>PHP – Multiple-Line Commands</vt:lpstr>
      <vt:lpstr>PHP – Multiple-Line Commands</vt:lpstr>
      <vt:lpstr>PHP – Variable Typing</vt:lpstr>
      <vt:lpstr>PHP – Variable Typing</vt:lpstr>
      <vt:lpstr>PHP – Variable Typing</vt:lpstr>
      <vt:lpstr>PHP –  Constants</vt:lpstr>
      <vt:lpstr>PHP –  Magic Constants</vt:lpstr>
      <vt:lpstr>PHP –  Magic Constants</vt:lpstr>
      <vt:lpstr>PHP –  Magic Constants</vt:lpstr>
      <vt:lpstr>PHP –  echo vs print Commands</vt:lpstr>
      <vt:lpstr>PHP –  echo vs print Commands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Request/Response Procedure</dc:title>
  <dc:creator>Fabio Di Troia</dc:creator>
  <cp:lastModifiedBy>Fabio Di Troia</cp:lastModifiedBy>
  <cp:revision>6</cp:revision>
  <dcterms:created xsi:type="dcterms:W3CDTF">2017-06-03T13:13:32Z</dcterms:created>
  <dcterms:modified xsi:type="dcterms:W3CDTF">2017-09-05T23:08:22Z</dcterms:modified>
</cp:coreProperties>
</file>