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uce Bold" panose="020B0604020202020204" charset="0"/>
      <p:regular r:id="rId19"/>
    </p:embeddedFont>
    <p:embeddedFont>
      <p:font typeface="Open Sauce Light" panose="020B0604020202020204" charset="0"/>
      <p:regular r:id="rId20"/>
    </p:embeddedFon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152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harshit-arora15/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3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4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7030" y="2833687"/>
            <a:ext cx="8713940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 dirty="0">
                <a:solidFill>
                  <a:srgbClr val="9179FA"/>
                </a:solidFill>
                <a:latin typeface="Open Sauce Bold"/>
              </a:rPr>
              <a:t>Wavecon</a:t>
            </a:r>
            <a:r>
              <a:rPr lang="en-US" sz="9499" dirty="0">
                <a:solidFill>
                  <a:srgbClr val="9179FA"/>
                </a:solidFill>
                <a:latin typeface="Open Sauce Bold"/>
              </a:rPr>
              <a:t> Telecom</a:t>
            </a:r>
            <a:r>
              <a:rPr lang="en-US" sz="9499" dirty="0">
                <a:solidFill>
                  <a:srgbClr val="9179FA"/>
                </a:solidFill>
                <a:latin typeface="Open Sauce Light"/>
              </a:rPr>
              <a:t> </a:t>
            </a:r>
            <a:r>
              <a:rPr lang="en-US" sz="9499" dirty="0">
                <a:solidFill>
                  <a:srgbClr val="FFFFFF"/>
                </a:solidFill>
                <a:latin typeface="Open Sauce Light"/>
              </a:rPr>
              <a:t>Analysis</a:t>
            </a:r>
            <a:r>
              <a:rPr lang="en-US" sz="9499" dirty="0">
                <a:solidFill>
                  <a:srgbClr val="9179FA"/>
                </a:solidFill>
                <a:latin typeface="Open Sauce Light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18671" y="7538085"/>
            <a:ext cx="10850658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spc="29" dirty="0">
                <a:solidFill>
                  <a:srgbClr val="FFFFFF"/>
                </a:solidFill>
                <a:latin typeface="Open Sauce Light"/>
              </a:rPr>
              <a:t>"</a:t>
            </a:r>
            <a:r>
              <a:rPr lang="en-US" sz="2999" spc="29" dirty="0">
                <a:solidFill>
                  <a:srgbClr val="FFFFFF"/>
                </a:solidFill>
                <a:latin typeface="Open Sauce Light"/>
              </a:rPr>
              <a:t>Wavecon</a:t>
            </a:r>
            <a:r>
              <a:rPr lang="en-US" sz="2999" spc="29" dirty="0">
                <a:solidFill>
                  <a:srgbClr val="FFFFFF"/>
                </a:solidFill>
                <a:latin typeface="Open Sauce Light"/>
              </a:rPr>
              <a:t> : Riding the Wave of 5G Technology - Empowering Tomorrow's Telecom Landscape"</a:t>
            </a:r>
          </a:p>
          <a:p>
            <a:pPr algn="ctr">
              <a:lnSpc>
                <a:spcPts val="3779"/>
              </a:lnSpc>
            </a:pPr>
            <a:endParaRPr lang="en-US" sz="2999" spc="29" dirty="0">
              <a:solidFill>
                <a:srgbClr val="FFFFFF"/>
              </a:solidFill>
              <a:latin typeface="Open Sauce Light"/>
            </a:endParaRPr>
          </a:p>
          <a:p>
            <a:pPr algn="ctr">
              <a:lnSpc>
                <a:spcPts val="3779"/>
              </a:lnSpc>
            </a:pPr>
            <a:endParaRPr lang="en-US" sz="2999" spc="29" dirty="0">
              <a:solidFill>
                <a:srgbClr val="FFFFFF"/>
              </a:solidFill>
              <a:latin typeface="Open Sauce Light"/>
            </a:endParaRPr>
          </a:p>
          <a:p>
            <a:pPr algn="ctr">
              <a:lnSpc>
                <a:spcPts val="3780"/>
              </a:lnSpc>
            </a:pPr>
            <a:endParaRPr lang="en-US" sz="2999" spc="29" dirty="0">
              <a:solidFill>
                <a:srgbClr val="FFFFFF"/>
              </a:solidFill>
              <a:latin typeface="Open Sauce Ligh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3034617" y="-3992568"/>
            <a:ext cx="13506576" cy="16009950"/>
          </a:xfrm>
          <a:custGeom>
            <a:avLst/>
            <a:gdLst/>
            <a:ahLst/>
            <a:cxnLst/>
            <a:rect l="l" t="t" r="r" b="b"/>
            <a:pathLst>
              <a:path w="13506576" h="16009950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44941" y="588156"/>
            <a:ext cx="2455678" cy="2802122"/>
          </a:xfrm>
          <a:custGeom>
            <a:avLst/>
            <a:gdLst/>
            <a:ahLst/>
            <a:cxnLst/>
            <a:rect l="l" t="t" r="r" b="b"/>
            <a:pathLst>
              <a:path w="2455678" h="2802122">
                <a:moveTo>
                  <a:pt x="0" y="0"/>
                </a:moveTo>
                <a:lnTo>
                  <a:pt x="2455678" y="0"/>
                </a:lnTo>
                <a:lnTo>
                  <a:pt x="2455678" y="2802122"/>
                </a:lnTo>
                <a:lnTo>
                  <a:pt x="0" y="2802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054308" y="9210675"/>
            <a:ext cx="303694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68" dirty="0">
                <a:solidFill>
                  <a:srgbClr val="FFFFFF"/>
                </a:solidFill>
                <a:latin typeface="Open Sauce Light"/>
              </a:rPr>
              <a:t>PRESENTED BY : </a:t>
            </a:r>
          </a:p>
          <a:p>
            <a:pPr algn="just">
              <a:lnSpc>
                <a:spcPts val="3359"/>
              </a:lnSpc>
            </a:pPr>
            <a:r>
              <a:rPr lang="en-US" sz="2400" spc="168" dirty="0">
                <a:solidFill>
                  <a:srgbClr val="FFFFFF"/>
                </a:solidFill>
                <a:latin typeface="Open Sauce Light"/>
              </a:rPr>
              <a:t>HARSHIT ARORA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286977">
            <a:off x="-7858457" y="-9031493"/>
            <a:ext cx="24758099" cy="20526715"/>
          </a:xfrm>
          <a:custGeom>
            <a:avLst/>
            <a:gdLst/>
            <a:ahLst/>
            <a:cxnLst/>
            <a:rect l="l" t="t" r="r" b="b"/>
            <a:pathLst>
              <a:path w="24758099" h="20526715">
                <a:moveTo>
                  <a:pt x="0" y="0"/>
                </a:moveTo>
                <a:lnTo>
                  <a:pt x="24758099" y="0"/>
                </a:lnTo>
                <a:lnTo>
                  <a:pt x="24758099" y="20526715"/>
                </a:lnTo>
                <a:lnTo>
                  <a:pt x="0" y="20526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66005"/>
            <a:ext cx="9525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4" name="Group 4"/>
          <p:cNvGrpSpPr/>
          <p:nvPr/>
        </p:nvGrpSpPr>
        <p:grpSpPr>
          <a:xfrm>
            <a:off x="0" y="4923155"/>
            <a:ext cx="9890880" cy="5065773"/>
            <a:chOff x="0" y="0"/>
            <a:chExt cx="13187840" cy="6754363"/>
          </a:xfrm>
        </p:grpSpPr>
        <p:sp>
          <p:nvSpPr>
            <p:cNvPr id="5" name="Freeform 5"/>
            <p:cNvSpPr/>
            <p:nvPr/>
          </p:nvSpPr>
          <p:spPr>
            <a:xfrm>
              <a:off x="485215" y="0"/>
              <a:ext cx="5985580" cy="5814563"/>
            </a:xfrm>
            <a:custGeom>
              <a:avLst/>
              <a:gdLst/>
              <a:ahLst/>
              <a:cxnLst/>
              <a:rect l="l" t="t" r="r" b="b"/>
              <a:pathLst>
                <a:path w="5985580" h="5814563">
                  <a:moveTo>
                    <a:pt x="0" y="0"/>
                  </a:moveTo>
                  <a:lnTo>
                    <a:pt x="5985580" y="0"/>
                  </a:lnTo>
                  <a:lnTo>
                    <a:pt x="5985580" y="5814563"/>
                  </a:lnTo>
                  <a:lnTo>
                    <a:pt x="0" y="581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6776065" y="0"/>
              <a:ext cx="6313668" cy="5814563"/>
            </a:xfrm>
            <a:custGeom>
              <a:avLst/>
              <a:gdLst/>
              <a:ahLst/>
              <a:cxnLst/>
              <a:rect l="l" t="t" r="r" b="b"/>
              <a:pathLst>
                <a:path w="6313668" h="5814563">
                  <a:moveTo>
                    <a:pt x="0" y="0"/>
                  </a:moveTo>
                  <a:lnTo>
                    <a:pt x="6313667" y="0"/>
                  </a:lnTo>
                  <a:lnTo>
                    <a:pt x="6313667" y="5814563"/>
                  </a:lnTo>
                  <a:lnTo>
                    <a:pt x="0" y="581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5824088"/>
              <a:ext cx="6956010" cy="93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6"/>
                </a:lnSpc>
                <a:spcBef>
                  <a:spcPct val="0"/>
                </a:spcBef>
              </a:pPr>
              <a:r>
                <a:rPr lang="en-US" sz="4663" dirty="0">
                  <a:solidFill>
                    <a:srgbClr val="FFFFFF"/>
                  </a:solidFill>
                  <a:latin typeface="Open Sauce Bold"/>
                </a:rPr>
                <a:t>Before 5G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231830" y="5824088"/>
              <a:ext cx="6956010" cy="93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6"/>
                </a:lnSpc>
                <a:spcBef>
                  <a:spcPct val="0"/>
                </a:spcBef>
              </a:pPr>
              <a:r>
                <a:rPr lang="en-US" sz="4663" dirty="0">
                  <a:solidFill>
                    <a:srgbClr val="FFFFFF"/>
                  </a:solidFill>
                  <a:latin typeface="Open Sauce Bold"/>
                </a:rPr>
                <a:t>After 5G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0559" y="2563728"/>
            <a:ext cx="9442221" cy="1977163"/>
          </a:xfrm>
          <a:custGeom>
            <a:avLst/>
            <a:gdLst/>
            <a:ahLst/>
            <a:cxnLst/>
            <a:rect l="l" t="t" r="r" b="b"/>
            <a:pathLst>
              <a:path w="9442221" h="1977163">
                <a:moveTo>
                  <a:pt x="0" y="0"/>
                </a:moveTo>
                <a:lnTo>
                  <a:pt x="9442221" y="0"/>
                </a:lnTo>
                <a:lnTo>
                  <a:pt x="9442221" y="1977163"/>
                </a:lnTo>
                <a:lnTo>
                  <a:pt x="0" y="19771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57205" y="184115"/>
            <a:ext cx="1617359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4663" dirty="0">
                <a:solidFill>
                  <a:srgbClr val="9976FF"/>
                </a:solidFill>
                <a:latin typeface="Open Sauce Light"/>
              </a:rPr>
              <a:t>Is there any plan affected largely by the 5G launch? Should we continue or discontinue that plan?</a:t>
            </a:r>
          </a:p>
          <a:p>
            <a:pPr algn="ctr">
              <a:lnSpc>
                <a:spcPts val="5596"/>
              </a:lnSpc>
            </a:pPr>
            <a:endParaRPr lang="en-US" sz="4663" dirty="0">
              <a:solidFill>
                <a:srgbClr val="9976FF"/>
              </a:solidFill>
              <a:latin typeface="Open Sauce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61348" y="3466584"/>
            <a:ext cx="7107128" cy="469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The revenue for Plan - p7 has dropped significantly, from 582 million to 155 million. As a result, the company can discontinue this plan.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There has been a slight decline revenue for plans p4, p5, and p and we can make a few modifications to improve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286977">
            <a:off x="-7858457" y="-9031493"/>
            <a:ext cx="24758099" cy="20526715"/>
          </a:xfrm>
          <a:custGeom>
            <a:avLst/>
            <a:gdLst/>
            <a:ahLst/>
            <a:cxnLst/>
            <a:rect l="l" t="t" r="r" b="b"/>
            <a:pathLst>
              <a:path w="24758099" h="20526715">
                <a:moveTo>
                  <a:pt x="0" y="0"/>
                </a:moveTo>
                <a:lnTo>
                  <a:pt x="24758099" y="0"/>
                </a:lnTo>
                <a:lnTo>
                  <a:pt x="24758099" y="20526715"/>
                </a:lnTo>
                <a:lnTo>
                  <a:pt x="0" y="20526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427682"/>
            <a:ext cx="8798032" cy="6857450"/>
            <a:chOff x="0" y="0"/>
            <a:chExt cx="11730709" cy="91432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30709" cy="2516013"/>
            </a:xfrm>
            <a:custGeom>
              <a:avLst/>
              <a:gdLst/>
              <a:ahLst/>
              <a:cxnLst/>
              <a:rect l="l" t="t" r="r" b="b"/>
              <a:pathLst>
                <a:path w="11730709" h="2516013">
                  <a:moveTo>
                    <a:pt x="0" y="0"/>
                  </a:moveTo>
                  <a:lnTo>
                    <a:pt x="11730709" y="0"/>
                  </a:lnTo>
                  <a:lnTo>
                    <a:pt x="11730709" y="2516013"/>
                  </a:lnTo>
                  <a:lnTo>
                    <a:pt x="0" y="2516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3313350"/>
              <a:ext cx="11730709" cy="2550154"/>
            </a:xfrm>
            <a:custGeom>
              <a:avLst/>
              <a:gdLst/>
              <a:ahLst/>
              <a:cxnLst/>
              <a:rect l="l" t="t" r="r" b="b"/>
              <a:pathLst>
                <a:path w="11730709" h="2550154">
                  <a:moveTo>
                    <a:pt x="0" y="0"/>
                  </a:moveTo>
                  <a:lnTo>
                    <a:pt x="11730709" y="0"/>
                  </a:lnTo>
                  <a:lnTo>
                    <a:pt x="11730709" y="2550154"/>
                  </a:lnTo>
                  <a:lnTo>
                    <a:pt x="0" y="2550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6663604"/>
              <a:ext cx="11730709" cy="2479662"/>
            </a:xfrm>
            <a:custGeom>
              <a:avLst/>
              <a:gdLst/>
              <a:ahLst/>
              <a:cxnLst/>
              <a:rect l="l" t="t" r="r" b="b"/>
              <a:pathLst>
                <a:path w="11730709" h="2479662">
                  <a:moveTo>
                    <a:pt x="0" y="0"/>
                  </a:moveTo>
                  <a:lnTo>
                    <a:pt x="11730709" y="0"/>
                  </a:lnTo>
                  <a:lnTo>
                    <a:pt x="11730709" y="2479662"/>
                  </a:lnTo>
                  <a:lnTo>
                    <a:pt x="0" y="24796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9139238" y="4866005"/>
            <a:ext cx="9525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8" name="TextBox 8"/>
          <p:cNvSpPr txBox="1"/>
          <p:nvPr/>
        </p:nvSpPr>
        <p:spPr>
          <a:xfrm>
            <a:off x="1057205" y="184115"/>
            <a:ext cx="1617359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4663" dirty="0">
                <a:solidFill>
                  <a:srgbClr val="9976FF"/>
                </a:solidFill>
                <a:latin typeface="Open Sauce Light"/>
              </a:rPr>
              <a:t>Is there any plan that is discontinued after the 5G launch? What is the reason for it?</a:t>
            </a:r>
          </a:p>
          <a:p>
            <a:pPr algn="ctr">
              <a:lnSpc>
                <a:spcPts val="5596"/>
              </a:lnSpc>
            </a:pPr>
            <a:endParaRPr lang="en-US" sz="4663" dirty="0">
              <a:solidFill>
                <a:srgbClr val="9976FF"/>
              </a:solidFill>
              <a:latin typeface="Open Sauce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24013" y="3990459"/>
            <a:ext cx="7107128" cy="3646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Plans for p8, p9, and p10 have been discontinued following the launch of 5G.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Plans p8, p9, and p10 generated significantly less revenue than lie other plans.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435839">
            <a:off x="9351764" y="-6030656"/>
            <a:ext cx="10714384" cy="8707872"/>
          </a:xfrm>
          <a:custGeom>
            <a:avLst/>
            <a:gdLst/>
            <a:ahLst/>
            <a:cxnLst/>
            <a:rect l="l" t="t" r="r" b="b"/>
            <a:pathLst>
              <a:path w="10714384" h="8707872">
                <a:moveTo>
                  <a:pt x="0" y="0"/>
                </a:moveTo>
                <a:lnTo>
                  <a:pt x="10714384" y="0"/>
                </a:lnTo>
                <a:lnTo>
                  <a:pt x="10714384" y="8707872"/>
                </a:lnTo>
                <a:lnTo>
                  <a:pt x="0" y="8707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416845">
            <a:off x="-1866130" y="7866210"/>
            <a:ext cx="10714384" cy="8707872"/>
          </a:xfrm>
          <a:custGeom>
            <a:avLst/>
            <a:gdLst/>
            <a:ahLst/>
            <a:cxnLst/>
            <a:rect l="l" t="t" r="r" b="b"/>
            <a:pathLst>
              <a:path w="10714384" h="8707872">
                <a:moveTo>
                  <a:pt x="0" y="0"/>
                </a:moveTo>
                <a:lnTo>
                  <a:pt x="10714384" y="0"/>
                </a:lnTo>
                <a:lnTo>
                  <a:pt x="10714384" y="8707872"/>
                </a:lnTo>
                <a:lnTo>
                  <a:pt x="0" y="8707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7298" y="2538730"/>
            <a:ext cx="17253405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Here are some possible explanations for the increase in unsubscribed users after 5G: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The cost of 5G plans may be higher than 4G plans.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Some users may not be satisfied with the performance of the 5G network.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Some users may not need the faster speeds of 5G.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Some users may have switched to other telecom providers that offer 5G plans at a lower price.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Here are some recommendations for </a:t>
            </a:r>
            <a:r>
              <a:rPr lang="en-US" sz="3200" dirty="0">
                <a:solidFill>
                  <a:srgbClr val="FFFFFF"/>
                </a:solidFill>
                <a:latin typeface="Canva Sans"/>
              </a:rPr>
              <a:t>Wavecon</a:t>
            </a:r>
            <a:r>
              <a:rPr lang="en-US" sz="3200" dirty="0">
                <a:solidFill>
                  <a:srgbClr val="FFFFFF"/>
                </a:solidFill>
                <a:latin typeface="Canva Sans"/>
              </a:rPr>
              <a:t> Telecom: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Conduct a survey of users to understand the reasons for the decrease in revenue and the increase in unsubscribed users.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Offer discounts on 5G plans to attract new users and retain existing users.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Improve the performance of the 5G network to address the concerns of users.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nva Sans"/>
              </a:rPr>
              <a:t>Raise awareness about the benefits of 5G to encourage users to switch to 5G plans</a:t>
            </a:r>
          </a:p>
        </p:txBody>
      </p:sp>
      <p:sp>
        <p:nvSpPr>
          <p:cNvPr id="5" name="Freeform 5"/>
          <p:cNvSpPr/>
          <p:nvPr/>
        </p:nvSpPr>
        <p:spPr>
          <a:xfrm>
            <a:off x="517298" y="331153"/>
            <a:ext cx="1675061" cy="2024799"/>
          </a:xfrm>
          <a:custGeom>
            <a:avLst/>
            <a:gdLst/>
            <a:ahLst/>
            <a:cxnLst/>
            <a:rect l="l" t="t" r="r" b="b"/>
            <a:pathLst>
              <a:path w="1675061" h="2024799">
                <a:moveTo>
                  <a:pt x="0" y="0"/>
                </a:moveTo>
                <a:lnTo>
                  <a:pt x="1675061" y="0"/>
                </a:lnTo>
                <a:lnTo>
                  <a:pt x="1675061" y="2024799"/>
                </a:lnTo>
                <a:lnTo>
                  <a:pt x="0" y="2024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37863" y="474555"/>
            <a:ext cx="641227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7872145" y="-569285"/>
            <a:ext cx="16461989" cy="12511111"/>
          </a:xfrm>
          <a:custGeom>
            <a:avLst/>
            <a:gdLst/>
            <a:ahLst/>
            <a:cxnLst/>
            <a:rect l="l" t="t" r="r" b="b"/>
            <a:pathLst>
              <a:path w="16461989" h="12511111">
                <a:moveTo>
                  <a:pt x="16461989" y="0"/>
                </a:moveTo>
                <a:lnTo>
                  <a:pt x="0" y="0"/>
                </a:lnTo>
                <a:lnTo>
                  <a:pt x="0" y="12511111"/>
                </a:lnTo>
                <a:lnTo>
                  <a:pt x="16461989" y="12511111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59094" y="7242142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5" y="0"/>
                </a:lnTo>
                <a:lnTo>
                  <a:pt x="604465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80520" y="7975641"/>
            <a:ext cx="542562" cy="542562"/>
          </a:xfrm>
          <a:custGeom>
            <a:avLst/>
            <a:gdLst/>
            <a:ahLst/>
            <a:cxnLst/>
            <a:rect l="l" t="t" r="r" b="b"/>
            <a:pathLst>
              <a:path w="542562" h="542562">
                <a:moveTo>
                  <a:pt x="0" y="0"/>
                </a:moveTo>
                <a:lnTo>
                  <a:pt x="542562" y="0"/>
                </a:lnTo>
                <a:lnTo>
                  <a:pt x="542562" y="542562"/>
                </a:lnTo>
                <a:lnTo>
                  <a:pt x="0" y="54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73088" y="3276600"/>
            <a:ext cx="9357222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8"/>
              </a:lnSpc>
            </a:pPr>
            <a:r>
              <a:rPr lang="en-US" sz="12299" dirty="0">
                <a:solidFill>
                  <a:srgbClr val="9179FA"/>
                </a:solidFill>
                <a:latin typeface="Open Sauce Bold"/>
              </a:rPr>
              <a:t>Thanking </a:t>
            </a:r>
          </a:p>
          <a:p>
            <a:pPr algn="ctr">
              <a:lnSpc>
                <a:spcPts val="14758"/>
              </a:lnSpc>
            </a:pPr>
            <a:r>
              <a:rPr lang="en-US" sz="12299" dirty="0">
                <a:solidFill>
                  <a:srgbClr val="FFFFFF"/>
                </a:solidFill>
                <a:latin typeface="Open Sauce Bold"/>
              </a:rPr>
              <a:t>You!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1961" y="7186186"/>
            <a:ext cx="8072714" cy="2072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4"/>
              </a:lnSpc>
            </a:pPr>
            <a:r>
              <a:rPr lang="en-US" sz="2960" dirty="0">
                <a:solidFill>
                  <a:srgbClr val="FFFFFF"/>
                </a:solidFill>
                <a:latin typeface="Canva Sans"/>
              </a:rPr>
              <a:t>harshit.arora1515@gmail.com</a:t>
            </a:r>
          </a:p>
          <a:p>
            <a:pPr>
              <a:lnSpc>
                <a:spcPts val="4144"/>
              </a:lnSpc>
            </a:pPr>
            <a:r>
              <a:rPr lang="en-US" sz="2960" u="sng" dirty="0">
                <a:solidFill>
                  <a:srgbClr val="FFFFFF"/>
                </a:solidFill>
                <a:latin typeface="Canva Sans"/>
                <a:hlinkClick r:id="rId8" tooltip="https://www.linkedin.com/in/harshit-arora15/"/>
              </a:rPr>
              <a:t>https://www.linkedin.com/in/harshit-arora15/</a:t>
            </a:r>
          </a:p>
          <a:p>
            <a:pPr>
              <a:lnSpc>
                <a:spcPts val="4144"/>
              </a:lnSpc>
            </a:pPr>
            <a:endParaRPr lang="en-US" sz="2960" u="sng" dirty="0">
              <a:solidFill>
                <a:srgbClr val="FFFFFF"/>
              </a:solidFill>
              <a:latin typeface="Canva Sans"/>
              <a:hlinkClick r:id="rId8" tooltip="https://www.linkedin.com/in/harshit-arora15/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100730" y="-4846650"/>
            <a:ext cx="13506576" cy="16009950"/>
          </a:xfrm>
          <a:custGeom>
            <a:avLst/>
            <a:gdLst/>
            <a:ahLst/>
            <a:cxnLst/>
            <a:rect l="l" t="t" r="r" b="b"/>
            <a:pathLst>
              <a:path w="13506576" h="16009950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28587" y="0"/>
            <a:ext cx="5859413" cy="10287000"/>
          </a:xfrm>
          <a:custGeom>
            <a:avLst/>
            <a:gdLst/>
            <a:ahLst/>
            <a:cxnLst/>
            <a:rect l="l" t="t" r="r" b="b"/>
            <a:pathLst>
              <a:path w="5859413" h="10287000">
                <a:moveTo>
                  <a:pt x="0" y="0"/>
                </a:moveTo>
                <a:lnTo>
                  <a:pt x="5859413" y="0"/>
                </a:lnTo>
                <a:lnTo>
                  <a:pt x="5859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631" r="-81631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50303" y="2234338"/>
            <a:ext cx="8149317" cy="5900253"/>
            <a:chOff x="0" y="0"/>
            <a:chExt cx="10865756" cy="7867004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10865756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200"/>
                </a:lnSpc>
                <a:spcBef>
                  <a:spcPct val="0"/>
                </a:spcBef>
              </a:pPr>
              <a:r>
                <a:rPr lang="en-US" sz="8500" dirty="0">
                  <a:solidFill>
                    <a:srgbClr val="9179FA"/>
                  </a:solidFill>
                  <a:latin typeface="Open Sauce Bold"/>
                </a:rPr>
                <a:t>ABOUT 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80915"/>
              <a:ext cx="10865756" cy="5386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Open Sauce Light"/>
                </a:rPr>
                <a:t>Wavecon</a:t>
              </a:r>
              <a:r>
                <a:rPr lang="en-US" sz="3000" dirty="0">
                  <a:solidFill>
                    <a:srgbClr val="FFFFFF"/>
                  </a:solidFill>
                  <a:latin typeface="Open Sauce Light"/>
                </a:rPr>
                <a:t> is a leading telecommunications company renowned for its innovative solutions and commitment to delivering seamless connectivity experiences. With a focus on cutting-edge technology and customer satisfaction, </a:t>
              </a:r>
              <a:r>
                <a:rPr lang="en-US" sz="3000" dirty="0">
                  <a:solidFill>
                    <a:srgbClr val="FFFFFF"/>
                  </a:solidFill>
                  <a:latin typeface="Open Sauce Light"/>
                </a:rPr>
                <a:t>Wavecon</a:t>
              </a:r>
              <a:r>
                <a:rPr lang="en-US" sz="3000" dirty="0">
                  <a:solidFill>
                    <a:srgbClr val="FFFFFF"/>
                  </a:solidFill>
                  <a:latin typeface="Open Sauce Light"/>
                </a:rPr>
                <a:t> continually shapes the future of communication.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3112" y="3571388"/>
            <a:ext cx="11341775" cy="475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dirty="0">
                <a:solidFill>
                  <a:srgbClr val="9179FA"/>
                </a:solidFill>
                <a:latin typeface="Open Sauce Bold"/>
              </a:rPr>
              <a:t>OBJECTIVE</a:t>
            </a:r>
          </a:p>
          <a:p>
            <a:pPr algn="ctr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To effectively communicate the insights extracted from the dashboard and provide a comprehensive understanding to our telecom client, </a:t>
            </a:r>
            <a:r>
              <a:rPr lang="en-US" sz="4200" dirty="0">
                <a:solidFill>
                  <a:srgbClr val="FFFFFF"/>
                </a:solidFill>
                <a:latin typeface="Open Sauce Light"/>
              </a:rPr>
              <a:t>Wavecon</a:t>
            </a:r>
            <a:r>
              <a:rPr lang="en-US" sz="4200" dirty="0">
                <a:solidFill>
                  <a:srgbClr val="FFFFFF"/>
                </a:solidFill>
                <a:latin typeface="Open Sauce Light"/>
              </a:rPr>
              <a:t>, regarding the challenges they face in the ever-evolving telecommunications industry.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820708" y="-3382197"/>
            <a:ext cx="12060782" cy="9166194"/>
          </a:xfrm>
          <a:custGeom>
            <a:avLst/>
            <a:gdLst/>
            <a:ahLst/>
            <a:cxnLst/>
            <a:rect l="l" t="t" r="r" b="b"/>
            <a:pathLst>
              <a:path w="12060782" h="9166194">
                <a:moveTo>
                  <a:pt x="12060781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1" y="9166194"/>
                </a:lnTo>
                <a:lnTo>
                  <a:pt x="12060781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78990"/>
            <a:ext cx="3258072" cy="2618676"/>
          </a:xfrm>
          <a:custGeom>
            <a:avLst/>
            <a:gdLst/>
            <a:ahLst/>
            <a:cxnLst/>
            <a:rect l="l" t="t" r="r" b="b"/>
            <a:pathLst>
              <a:path w="3258072" h="2618676">
                <a:moveTo>
                  <a:pt x="0" y="0"/>
                </a:moveTo>
                <a:lnTo>
                  <a:pt x="3258072" y="0"/>
                </a:lnTo>
                <a:lnTo>
                  <a:pt x="3258072" y="2618676"/>
                </a:lnTo>
                <a:lnTo>
                  <a:pt x="0" y="2618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6307" y="-6351348"/>
            <a:ext cx="19300614" cy="9966135"/>
          </a:xfrm>
          <a:custGeom>
            <a:avLst/>
            <a:gdLst/>
            <a:ahLst/>
            <a:cxnLst/>
            <a:rect l="l" t="t" r="r" b="b"/>
            <a:pathLst>
              <a:path w="19300614" h="9966135">
                <a:moveTo>
                  <a:pt x="0" y="0"/>
                </a:moveTo>
                <a:lnTo>
                  <a:pt x="19300614" y="0"/>
                </a:lnTo>
                <a:lnTo>
                  <a:pt x="19300614" y="9966135"/>
                </a:lnTo>
                <a:lnTo>
                  <a:pt x="0" y="996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506307" y="6672213"/>
            <a:ext cx="19300614" cy="9966135"/>
          </a:xfrm>
          <a:custGeom>
            <a:avLst/>
            <a:gdLst/>
            <a:ahLst/>
            <a:cxnLst/>
            <a:rect l="l" t="t" r="r" b="b"/>
            <a:pathLst>
              <a:path w="19300614" h="9966135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265432">
            <a:off x="15071772" y="413032"/>
            <a:ext cx="2724412" cy="2303366"/>
          </a:xfrm>
          <a:custGeom>
            <a:avLst/>
            <a:gdLst/>
            <a:ahLst/>
            <a:cxnLst/>
            <a:rect l="l" t="t" r="r" b="b"/>
            <a:pathLst>
              <a:path w="2724412" h="2303366">
                <a:moveTo>
                  <a:pt x="0" y="0"/>
                </a:moveTo>
                <a:lnTo>
                  <a:pt x="2724412" y="0"/>
                </a:lnTo>
                <a:lnTo>
                  <a:pt x="2724412" y="2303367"/>
                </a:lnTo>
                <a:lnTo>
                  <a:pt x="0" y="2303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18104" y="3052812"/>
            <a:ext cx="12051792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9"/>
              </a:lnSpc>
            </a:pPr>
            <a:r>
              <a:rPr lang="en-US" sz="7399" dirty="0">
                <a:solidFill>
                  <a:srgbClr val="9976FF"/>
                </a:solidFill>
                <a:latin typeface="Open Sauce Bold"/>
              </a:rPr>
              <a:t>Agenda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98593" y="4308405"/>
            <a:ext cx="10871303" cy="307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Open Sauce Light"/>
              </a:rPr>
              <a:t>• Impact of the 5G launch on revenue</a:t>
            </a:r>
          </a:p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Open Sauce Light"/>
              </a:rPr>
              <a:t>• Underperforming KPI after the 5G launch</a:t>
            </a:r>
          </a:p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Open Sauce Light"/>
              </a:rPr>
              <a:t>• Performance of different plans after 5G launch and future of these plans</a:t>
            </a:r>
          </a:p>
          <a:p>
            <a:pPr>
              <a:lnSpc>
                <a:spcPts val="4899"/>
              </a:lnSpc>
            </a:pPr>
            <a:endParaRPr lang="en-US" sz="3499" dirty="0">
              <a:solidFill>
                <a:srgbClr val="FFFFFF"/>
              </a:solidFill>
              <a:latin typeface="Open Sauc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590967">
            <a:off x="-2723794" y="-1028598"/>
            <a:ext cx="14888833" cy="12344197"/>
          </a:xfrm>
          <a:custGeom>
            <a:avLst/>
            <a:gdLst/>
            <a:ahLst/>
            <a:cxnLst/>
            <a:rect l="l" t="t" r="r" b="b"/>
            <a:pathLst>
              <a:path w="14888833" h="12344197">
                <a:moveTo>
                  <a:pt x="0" y="0"/>
                </a:moveTo>
                <a:lnTo>
                  <a:pt x="14888834" y="0"/>
                </a:lnTo>
                <a:lnTo>
                  <a:pt x="14888834" y="12344196"/>
                </a:lnTo>
                <a:lnTo>
                  <a:pt x="0" y="1234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24125" y="4923155"/>
            <a:ext cx="6168314" cy="5073656"/>
          </a:xfrm>
          <a:custGeom>
            <a:avLst/>
            <a:gdLst/>
            <a:ahLst/>
            <a:cxnLst/>
            <a:rect l="l" t="t" r="r" b="b"/>
            <a:pathLst>
              <a:path w="6168314" h="5073656">
                <a:moveTo>
                  <a:pt x="0" y="0"/>
                </a:moveTo>
                <a:lnTo>
                  <a:pt x="6168314" y="0"/>
                </a:lnTo>
                <a:lnTo>
                  <a:pt x="6168314" y="5073656"/>
                </a:lnTo>
                <a:lnTo>
                  <a:pt x="0" y="5073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17795" y="3464586"/>
            <a:ext cx="9813657" cy="1064959"/>
          </a:xfrm>
          <a:custGeom>
            <a:avLst/>
            <a:gdLst/>
            <a:ahLst/>
            <a:cxnLst/>
            <a:rect l="l" t="t" r="r" b="b"/>
            <a:pathLst>
              <a:path w="9813657" h="1064959">
                <a:moveTo>
                  <a:pt x="0" y="0"/>
                </a:moveTo>
                <a:lnTo>
                  <a:pt x="9813658" y="0"/>
                </a:lnTo>
                <a:lnTo>
                  <a:pt x="9813658" y="1064959"/>
                </a:lnTo>
                <a:lnTo>
                  <a:pt x="0" y="1064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61503" y="1617566"/>
            <a:ext cx="14964994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6"/>
              </a:lnSpc>
            </a:pPr>
            <a:r>
              <a:rPr lang="en-US" sz="4663" dirty="0">
                <a:solidFill>
                  <a:srgbClr val="9976FF"/>
                </a:solidFill>
                <a:latin typeface="Open Sauce Light"/>
              </a:rPr>
              <a:t>What is the impact of the 5G launch on our revenue?</a:t>
            </a:r>
          </a:p>
          <a:p>
            <a:pPr>
              <a:lnSpc>
                <a:spcPts val="5596"/>
              </a:lnSpc>
            </a:pPr>
            <a:endParaRPr lang="en-US" sz="4663" dirty="0">
              <a:solidFill>
                <a:srgbClr val="9976FF"/>
              </a:solidFill>
              <a:latin typeface="Open Sauce Light"/>
            </a:endParaRPr>
          </a:p>
          <a:p>
            <a:pPr>
              <a:lnSpc>
                <a:spcPts val="5596"/>
              </a:lnSpc>
            </a:pPr>
            <a:endParaRPr lang="en-US" sz="4663" dirty="0">
              <a:solidFill>
                <a:srgbClr val="9976FF"/>
              </a:solidFill>
              <a:latin typeface="Open Sauce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2911" y="3378861"/>
            <a:ext cx="7107128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The revenue decreased by 80 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Bn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, reflecting a 0.50% reduction in revenue after the 5G launch.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CITY-WISE REVENUE DISTRIBUTION:-The introduction of 5G had a mixed impact on 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Wavecon's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 revenue across different cities. Some cities experienced revenue growth, while others saw a decline.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9238" y="4866005"/>
            <a:ext cx="9525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8" name="TextBox 8"/>
          <p:cNvSpPr txBox="1"/>
          <p:nvPr/>
        </p:nvSpPr>
        <p:spPr>
          <a:xfrm>
            <a:off x="7427552" y="138027"/>
            <a:ext cx="3423372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Canva Sans Bold"/>
              </a:rPr>
              <a:t>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97544">
            <a:off x="4605204" y="-1336214"/>
            <a:ext cx="19077283" cy="15816802"/>
          </a:xfrm>
          <a:custGeom>
            <a:avLst/>
            <a:gdLst/>
            <a:ahLst/>
            <a:cxnLst/>
            <a:rect l="l" t="t" r="r" b="b"/>
            <a:pathLst>
              <a:path w="19077283" h="15816802">
                <a:moveTo>
                  <a:pt x="0" y="0"/>
                </a:moveTo>
                <a:lnTo>
                  <a:pt x="19077283" y="0"/>
                </a:lnTo>
                <a:lnTo>
                  <a:pt x="19077283" y="15816802"/>
                </a:lnTo>
                <a:lnTo>
                  <a:pt x="0" y="1581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64669" y="1418325"/>
            <a:ext cx="13952159" cy="1478175"/>
          </a:xfrm>
          <a:custGeom>
            <a:avLst/>
            <a:gdLst/>
            <a:ahLst/>
            <a:cxnLst/>
            <a:rect l="l" t="t" r="r" b="b"/>
            <a:pathLst>
              <a:path w="13952159" h="1478175">
                <a:moveTo>
                  <a:pt x="0" y="0"/>
                </a:moveTo>
                <a:lnTo>
                  <a:pt x="13952159" y="0"/>
                </a:lnTo>
                <a:lnTo>
                  <a:pt x="13952159" y="1478175"/>
                </a:lnTo>
                <a:lnTo>
                  <a:pt x="0" y="1478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58251" y="333375"/>
            <a:ext cx="1496499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4663" dirty="0">
                <a:solidFill>
                  <a:srgbClr val="9976FF"/>
                </a:solidFill>
                <a:latin typeface="Open Sauce Light"/>
              </a:rPr>
              <a:t>Key Performance Indicators (KPI)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86125"/>
            <a:ext cx="16823245" cy="597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6"/>
              </a:lnSpc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1. Above 4 are the Key Performance Indicators in this Project. (Revenue, ARPU, TAU, TUSU)</a:t>
            </a:r>
          </a:p>
          <a:p>
            <a:pPr>
              <a:lnSpc>
                <a:spcPts val="4276"/>
              </a:lnSpc>
            </a:pPr>
            <a:endParaRPr lang="en-US" sz="3563" dirty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4276"/>
              </a:lnSpc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2. ARPU - Average Revenue per user, TAU - Total Active Users, TUSU - Total Unsubscribed Users.</a:t>
            </a:r>
          </a:p>
          <a:p>
            <a:pPr>
              <a:lnSpc>
                <a:spcPts val="4276"/>
              </a:lnSpc>
            </a:pPr>
            <a:endParaRPr lang="en-US" sz="3563" dirty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4276"/>
              </a:lnSpc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3. The company achieved total of:</a:t>
            </a:r>
          </a:p>
          <a:p>
            <a:pPr marL="769432" lvl="1" indent="-384716">
              <a:lnSpc>
                <a:spcPts val="4276"/>
              </a:lnSpc>
              <a:buFont typeface="Arial"/>
              <a:buChar char="•"/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Revenue: 31.9bn</a:t>
            </a:r>
          </a:p>
          <a:p>
            <a:pPr marL="769432" lvl="1" indent="-384716">
              <a:lnSpc>
                <a:spcPts val="4276"/>
              </a:lnSpc>
              <a:buFont typeface="Arial"/>
              <a:buChar char="•"/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ARPU - 200.7</a:t>
            </a:r>
          </a:p>
          <a:p>
            <a:pPr marL="769432" lvl="1" indent="-384716">
              <a:lnSpc>
                <a:spcPts val="4276"/>
              </a:lnSpc>
              <a:buFont typeface="Arial"/>
              <a:buChar char="•"/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TAU - 161.7M</a:t>
            </a:r>
          </a:p>
          <a:p>
            <a:pPr marL="769432" lvl="1" indent="-384716">
              <a:lnSpc>
                <a:spcPts val="4276"/>
              </a:lnSpc>
              <a:buFont typeface="Arial"/>
              <a:buChar char="•"/>
            </a:pPr>
            <a:r>
              <a:rPr lang="en-US" sz="3563" dirty="0">
                <a:solidFill>
                  <a:srgbClr val="FFFFFF"/>
                </a:solidFill>
                <a:latin typeface="Open Sauce Light"/>
              </a:rPr>
              <a:t>TUSU - 12.6M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590967">
            <a:off x="-2723794" y="-1028598"/>
            <a:ext cx="14888833" cy="12344197"/>
          </a:xfrm>
          <a:custGeom>
            <a:avLst/>
            <a:gdLst/>
            <a:ahLst/>
            <a:cxnLst/>
            <a:rect l="l" t="t" r="r" b="b"/>
            <a:pathLst>
              <a:path w="14888833" h="12344197">
                <a:moveTo>
                  <a:pt x="0" y="0"/>
                </a:moveTo>
                <a:lnTo>
                  <a:pt x="14888834" y="0"/>
                </a:lnTo>
                <a:lnTo>
                  <a:pt x="14888834" y="12344196"/>
                </a:lnTo>
                <a:lnTo>
                  <a:pt x="0" y="1234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4502" y="2213151"/>
            <a:ext cx="11443054" cy="1217346"/>
          </a:xfrm>
          <a:custGeom>
            <a:avLst/>
            <a:gdLst/>
            <a:ahLst/>
            <a:cxnLst/>
            <a:rect l="l" t="t" r="r" b="b"/>
            <a:pathLst>
              <a:path w="11443054" h="1217346">
                <a:moveTo>
                  <a:pt x="0" y="0"/>
                </a:moveTo>
                <a:lnTo>
                  <a:pt x="11443054" y="0"/>
                </a:lnTo>
                <a:lnTo>
                  <a:pt x="11443054" y="1217347"/>
                </a:lnTo>
                <a:lnTo>
                  <a:pt x="0" y="1217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27969" y="3910099"/>
            <a:ext cx="7216031" cy="6013359"/>
          </a:xfrm>
          <a:custGeom>
            <a:avLst/>
            <a:gdLst/>
            <a:ahLst/>
            <a:cxnLst/>
            <a:rect l="l" t="t" r="r" b="b"/>
            <a:pathLst>
              <a:path w="7216031" h="6013359">
                <a:moveTo>
                  <a:pt x="0" y="0"/>
                </a:moveTo>
                <a:lnTo>
                  <a:pt x="7216031" y="0"/>
                </a:lnTo>
                <a:lnTo>
                  <a:pt x="7216031" y="6013360"/>
                </a:lnTo>
                <a:lnTo>
                  <a:pt x="0" y="6013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94306" y="530123"/>
            <a:ext cx="14964994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6"/>
              </a:lnSpc>
            </a:pPr>
            <a:r>
              <a:rPr lang="en-US" sz="4663" dirty="0">
                <a:solidFill>
                  <a:srgbClr val="9976FF"/>
                </a:solidFill>
                <a:latin typeface="Open Sauce Light"/>
              </a:rPr>
              <a:t>Which KPI is underperforming after the 5G launch?</a:t>
            </a:r>
          </a:p>
          <a:p>
            <a:pPr>
              <a:lnSpc>
                <a:spcPts val="5596"/>
              </a:lnSpc>
            </a:pPr>
            <a:endParaRPr lang="en-US" sz="4663" dirty="0">
              <a:solidFill>
                <a:srgbClr val="9976FF"/>
              </a:solidFill>
              <a:latin typeface="Open Sauce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94641" y="3814849"/>
            <a:ext cx="7107128" cy="604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399" dirty="0">
                <a:solidFill>
                  <a:srgbClr val="9976FF"/>
                </a:solidFill>
                <a:latin typeface="Open Sauce Bold"/>
              </a:rPr>
              <a:t>Total Active Users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We can see that there is -8.28% decrease in the overall active users after the 5G launch.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Ahmedabad, Delhi and 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Ralpur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 are the top 3 cities where there is a much decrease in the active users after the 5G launch. 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590967">
            <a:off x="-2723794" y="-1028598"/>
            <a:ext cx="14888833" cy="12344197"/>
          </a:xfrm>
          <a:custGeom>
            <a:avLst/>
            <a:gdLst/>
            <a:ahLst/>
            <a:cxnLst/>
            <a:rect l="l" t="t" r="r" b="b"/>
            <a:pathLst>
              <a:path w="14888833" h="12344197">
                <a:moveTo>
                  <a:pt x="0" y="0"/>
                </a:moveTo>
                <a:lnTo>
                  <a:pt x="14888834" y="0"/>
                </a:lnTo>
                <a:lnTo>
                  <a:pt x="14888834" y="12344196"/>
                </a:lnTo>
                <a:lnTo>
                  <a:pt x="0" y="1234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1624" y="558453"/>
            <a:ext cx="12717803" cy="1314072"/>
          </a:xfrm>
          <a:custGeom>
            <a:avLst/>
            <a:gdLst/>
            <a:ahLst/>
            <a:cxnLst/>
            <a:rect l="l" t="t" r="r" b="b"/>
            <a:pathLst>
              <a:path w="12717803" h="1314072">
                <a:moveTo>
                  <a:pt x="0" y="0"/>
                </a:moveTo>
                <a:lnTo>
                  <a:pt x="12717803" y="0"/>
                </a:lnTo>
                <a:lnTo>
                  <a:pt x="12717803" y="1314072"/>
                </a:lnTo>
                <a:lnTo>
                  <a:pt x="0" y="1314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0198" y="2647800"/>
            <a:ext cx="7996206" cy="6610500"/>
          </a:xfrm>
          <a:custGeom>
            <a:avLst/>
            <a:gdLst/>
            <a:ahLst/>
            <a:cxnLst/>
            <a:rect l="l" t="t" r="r" b="b"/>
            <a:pathLst>
              <a:path w="7996206" h="6610500">
                <a:moveTo>
                  <a:pt x="0" y="0"/>
                </a:moveTo>
                <a:lnTo>
                  <a:pt x="7996206" y="0"/>
                </a:lnTo>
                <a:lnTo>
                  <a:pt x="7996206" y="6610500"/>
                </a:lnTo>
                <a:lnTo>
                  <a:pt x="0" y="6610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582214" y="2978392"/>
            <a:ext cx="7107128" cy="585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399" dirty="0">
                <a:solidFill>
                  <a:srgbClr val="9976FF"/>
                </a:solidFill>
                <a:latin typeface="Open Sauce Bold"/>
              </a:rPr>
              <a:t>Total Unsubscribed Users</a:t>
            </a: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• We can see that there is 23.50% increase in the total unsubscribed users after the 5G launch.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• Lucknow, Pune and Jaipur are the top 3 cities where there is a much increase in the unsubscribed users after the 5G launch.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FFFFFF"/>
              </a:solidFill>
              <a:latin typeface="Open Sauc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590967">
            <a:off x="-2723794" y="-1028598"/>
            <a:ext cx="14888833" cy="12344197"/>
          </a:xfrm>
          <a:custGeom>
            <a:avLst/>
            <a:gdLst/>
            <a:ahLst/>
            <a:cxnLst/>
            <a:rect l="l" t="t" r="r" b="b"/>
            <a:pathLst>
              <a:path w="14888833" h="12344197">
                <a:moveTo>
                  <a:pt x="0" y="0"/>
                </a:moveTo>
                <a:lnTo>
                  <a:pt x="14888834" y="0"/>
                </a:lnTo>
                <a:lnTo>
                  <a:pt x="14888834" y="12344196"/>
                </a:lnTo>
                <a:lnTo>
                  <a:pt x="0" y="1234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7205" y="184115"/>
            <a:ext cx="1617359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4663" dirty="0">
                <a:solidFill>
                  <a:srgbClr val="9976FF"/>
                </a:solidFill>
                <a:latin typeface="Open Sauce Light"/>
              </a:rPr>
              <a:t>After the 5G launch, which plans are performing well in terms of revenue? Which plans are not performing well?</a:t>
            </a:r>
          </a:p>
          <a:p>
            <a:pPr algn="ctr">
              <a:lnSpc>
                <a:spcPts val="5596"/>
              </a:lnSpc>
            </a:pPr>
            <a:endParaRPr lang="en-US" sz="4663" dirty="0">
              <a:solidFill>
                <a:srgbClr val="9976FF"/>
              </a:solidFill>
              <a:latin typeface="Open Sauce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152172" y="2468880"/>
            <a:ext cx="7107128" cy="700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 In June, 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Wavecon</a:t>
            </a:r>
            <a:r>
              <a:rPr lang="en-US" sz="2799" dirty="0">
                <a:solidFill>
                  <a:srgbClr val="FFFFFF"/>
                </a:solidFill>
                <a:latin typeface="Open Sauce Light"/>
              </a:rPr>
              <a:t> introduced its 5G service.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Plans p1, p2, and p3 maintained consistency and performed effectively following the launch of 5G.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The revenue for plans p4, p5, and p6 has declined.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Plan - p7 experienced a major decrease in revenue, dropping from 146 million to 43 million.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Open Sauce Light"/>
              </a:rPr>
              <a:t>The company discontinued plans p8, p9, and p10 with the introduction of new plans p11, p12 and p13.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4866005"/>
            <a:ext cx="9525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6" name="Group 6"/>
          <p:cNvGrpSpPr/>
          <p:nvPr/>
        </p:nvGrpSpPr>
        <p:grpSpPr>
          <a:xfrm>
            <a:off x="0" y="3115449"/>
            <a:ext cx="9890880" cy="5065773"/>
            <a:chOff x="0" y="0"/>
            <a:chExt cx="13187840" cy="6754363"/>
          </a:xfrm>
        </p:grpSpPr>
        <p:sp>
          <p:nvSpPr>
            <p:cNvPr id="7" name="Freeform 7"/>
            <p:cNvSpPr/>
            <p:nvPr/>
          </p:nvSpPr>
          <p:spPr>
            <a:xfrm>
              <a:off x="485215" y="0"/>
              <a:ext cx="5985580" cy="5814563"/>
            </a:xfrm>
            <a:custGeom>
              <a:avLst/>
              <a:gdLst/>
              <a:ahLst/>
              <a:cxnLst/>
              <a:rect l="l" t="t" r="r" b="b"/>
              <a:pathLst>
                <a:path w="5985580" h="5814563">
                  <a:moveTo>
                    <a:pt x="0" y="0"/>
                  </a:moveTo>
                  <a:lnTo>
                    <a:pt x="5985580" y="0"/>
                  </a:lnTo>
                  <a:lnTo>
                    <a:pt x="5985580" y="5814563"/>
                  </a:lnTo>
                  <a:lnTo>
                    <a:pt x="0" y="581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776065" y="0"/>
              <a:ext cx="6313668" cy="5814563"/>
            </a:xfrm>
            <a:custGeom>
              <a:avLst/>
              <a:gdLst/>
              <a:ahLst/>
              <a:cxnLst/>
              <a:rect l="l" t="t" r="r" b="b"/>
              <a:pathLst>
                <a:path w="6313668" h="5814563">
                  <a:moveTo>
                    <a:pt x="0" y="0"/>
                  </a:moveTo>
                  <a:lnTo>
                    <a:pt x="6313667" y="0"/>
                  </a:lnTo>
                  <a:lnTo>
                    <a:pt x="6313667" y="5814563"/>
                  </a:lnTo>
                  <a:lnTo>
                    <a:pt x="0" y="581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5824088"/>
              <a:ext cx="6956010" cy="93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6"/>
                </a:lnSpc>
                <a:spcBef>
                  <a:spcPct val="0"/>
                </a:spcBef>
              </a:pPr>
              <a:r>
                <a:rPr lang="en-US" sz="4663" dirty="0">
                  <a:solidFill>
                    <a:srgbClr val="FFFFFF"/>
                  </a:solidFill>
                  <a:latin typeface="Open Sauce Bold"/>
                </a:rPr>
                <a:t>Before 5G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231830" y="5824088"/>
              <a:ext cx="6956010" cy="93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6"/>
                </a:lnSpc>
                <a:spcBef>
                  <a:spcPct val="0"/>
                </a:spcBef>
              </a:pPr>
              <a:r>
                <a:rPr lang="en-US" sz="4663" dirty="0">
                  <a:solidFill>
                    <a:srgbClr val="FFFFFF"/>
                  </a:solidFill>
                  <a:latin typeface="Open Sauce Bold"/>
                </a:rPr>
                <a:t>After 5G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747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Arial</vt:lpstr>
      <vt:lpstr>Open Sauce Bold</vt:lpstr>
      <vt:lpstr>Open Sauce Light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Wavecon Telecom Analysis</dc:title>
  <cp:lastModifiedBy>hp</cp:lastModifiedBy>
  <cp:revision>2</cp:revision>
  <dcterms:created xsi:type="dcterms:W3CDTF">2006-08-16T00:00:00Z</dcterms:created>
  <dcterms:modified xsi:type="dcterms:W3CDTF">2024-02-26T16:46:01Z</dcterms:modified>
  <dc:identifier>DAF95q77pJ8</dc:identifier>
</cp:coreProperties>
</file>