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regular r:id="rId11"/>
      <p:bold r:id="rId12"/>
      <p:italic r:id="rId13"/>
      <p:boldItalic r:id="rId14"/>
    </p:embeddedFont>
    <p:embeddedFont>
      <p:font typeface="Franklin Gothic Medium" panose="020B0603020102020204" pitchFamily="34" charset="0"/>
      <p:regular r:id="rId15"/>
      <p:italic r:id="rId16"/>
    </p:embeddedFont>
    <p:embeddedFont>
      <p:font typeface="Franklin Gothic Medium Cond" panose="020B0606030402020204" pitchFamily="34" charset="0"/>
      <p:regular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0"/>
  </p:normalViewPr>
  <p:slideViewPr>
    <p:cSldViewPr snapToGrid="0">
      <p:cViewPr varScale="1">
        <p:scale>
          <a:sx n="78" d="100"/>
          <a:sy n="78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Singh" userId="b8bbdd9bbb02b177" providerId="LiveId" clId="{3DE54C31-7DEC-4FB4-8C01-D8BC66B57B05}"/>
    <pc:docChg chg="delSld">
      <pc:chgData name="Harshit Singh" userId="b8bbdd9bbb02b177" providerId="LiveId" clId="{3DE54C31-7DEC-4FB4-8C01-D8BC66B57B05}" dt="2023-09-24T08:42:22.126" v="0" actId="2696"/>
      <pc:docMkLst>
        <pc:docMk/>
      </pc:docMkLst>
      <pc:sldChg chg="del">
        <pc:chgData name="Harshit Singh" userId="b8bbdd9bbb02b177" providerId="LiveId" clId="{3DE54C31-7DEC-4FB4-8C01-D8BC66B57B05}" dt="2023-09-24T08:42:22.126" v="0" actId="2696"/>
        <pc:sldMkLst>
          <pc:docMk/>
          <pc:sldMk cId="3454892369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80888" y="1786995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Ministry of education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SIH1434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Making career choices and AI based counselling accessible to every child at secondary level along with aptitude tests and detailed career paths.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MyVision</a:t>
            </a: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Harsh Choudhary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U-0890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Bennett University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94FCD-C870-2FD2-3E8B-5A98EF2E9850}"/>
              </a:ext>
            </a:extLst>
          </p:cNvPr>
          <p:cNvSpPr txBox="1"/>
          <p:nvPr/>
        </p:nvSpPr>
        <p:spPr>
          <a:xfrm>
            <a:off x="1359568" y="291164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103469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975602"/>
            <a:ext cx="6024054" cy="35468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Medium" panose="020B0603020102020204" pitchFamily="34" charset="0"/>
              </a:rPr>
              <a:t>Our project provides holistic student guidance with AI counselling, aptitude tests, and personalized career paths.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IN" sz="1600" dirty="0">
              <a:latin typeface="Franklin Gothic Medium" panose="020B06030201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Medium" panose="020B0603020102020204" pitchFamily="34" charset="0"/>
              </a:rPr>
              <a:t>Our goal is to provide career counselling for all secondary level students, especially in underserved communities, closing the career guidance gap.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IN" sz="1600" dirty="0">
              <a:latin typeface="Franklin Gothic Medium" panose="020B06030201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Medium" panose="020B0603020102020204" pitchFamily="34" charset="0"/>
              </a:rPr>
              <a:t>Our platform uses smart technology to give students personalized career advice based on their goals and abilities.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IN" dirty="0">
              <a:latin typeface="Franklin Gothic Medium" panose="020B060302010202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Franklin Gothic Medium Cond" panose="020B06060304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include career recommendations for different educational levels (9th-10th, 11th-12th, Graduate), job alerts, and the latest updates.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sz="1600" dirty="0">
              <a:latin typeface="Franklin Gothic Medium" panose="020B0603020102020204" pitchFamily="34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 descr="A screenshot of a web page&#10;&#10;Description automatically generated">
            <a:extLst>
              <a:ext uri="{FF2B5EF4-FFF2-40B4-BE49-F238E27FC236}">
                <a16:creationId xmlns:a16="http://schemas.microsoft.com/office/drawing/2014/main" id="{9509D1F7-7237-5F74-1A21-BD88D7B188E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538" r="7538"/>
          <a:stretch>
            <a:fillRect/>
          </a:stretch>
        </p:blipFill>
        <p:spPr>
          <a:xfrm>
            <a:off x="7378575" y="182637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4420858"/>
            <a:ext cx="4572001" cy="18015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Franklin Gothic Medium Cond" panose="020B0606030402020204" pitchFamily="34" charset="0"/>
                <a:ea typeface="Libre Franklin"/>
                <a:cs typeface="Libre Franklin"/>
                <a:sym typeface="Libre Franklin"/>
              </a:rPr>
              <a:t>We use machine learning libraries like SVM Decision Tree XG Boost for AI-based counseling.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Franklin Gothic Medium Cond" panose="020B0606030402020204" pitchFamily="34" charset="0"/>
                <a:ea typeface="Libre Franklin"/>
                <a:cs typeface="Libre Franklin"/>
                <a:sym typeface="Libre Franklin"/>
              </a:rPr>
              <a:t>Web development technologies like HTML, CSS and </a:t>
            </a:r>
            <a:r>
              <a:rPr lang="en-US" sz="1600" dirty="0" err="1">
                <a:solidFill>
                  <a:schemeClr val="dk1"/>
                </a:solidFill>
                <a:latin typeface="Franklin Gothic Medium Cond" panose="020B0606030402020204" pitchFamily="34" charset="0"/>
                <a:ea typeface="Libre Franklin"/>
                <a:cs typeface="Libre Franklin"/>
                <a:sym typeface="Libre Franklin"/>
              </a:rPr>
              <a:t>javascript</a:t>
            </a:r>
            <a:r>
              <a:rPr lang="en-US" sz="1600" dirty="0">
                <a:solidFill>
                  <a:schemeClr val="dk1"/>
                </a:solidFill>
                <a:latin typeface="Franklin Gothic Medium Cond" panose="020B0606030402020204" pitchFamily="34" charset="0"/>
                <a:ea typeface="Libre Franklin"/>
                <a:cs typeface="Libre Franklin"/>
                <a:sym typeface="Libre Franklin"/>
              </a:rPr>
              <a:t> are employed to create a user-friendly interface.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90514" y="2007870"/>
            <a:ext cx="5653087" cy="485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800" dirty="0"/>
              <a:t>  Describe your Use Cases here 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374151"/>
                </a:solidFill>
                <a:effectLst/>
                <a:latin typeface="Söhne"/>
              </a:rPr>
              <a:t>Career Exploration</a:t>
            </a: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: Students can use our platform to explore a wide range of career options, aided by detailed information and real-world insights, helping them make informed choices.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374151"/>
                </a:solidFill>
                <a:effectLst/>
                <a:latin typeface="Söhne"/>
              </a:rPr>
              <a:t>Aptitude Assessment</a:t>
            </a: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: Our aptitude tests evaluate individual strengths and areas for improvement, providing valuable insights into suitable career paths.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374151"/>
                </a:solidFill>
                <a:effectLst/>
                <a:latin typeface="Söhne"/>
              </a:rPr>
              <a:t>Personalized Counselling</a:t>
            </a: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: AI-driven counselling offers personalized advice and recommendations based on a student's aptitude and interests, enhancing their career decision-making process.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374151"/>
                </a:solidFill>
                <a:effectLst/>
                <a:latin typeface="Söhne"/>
              </a:rPr>
              <a:t>Accessibility</a:t>
            </a: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: Our project ensures that every secondary-level student, regardless of their background, has access to essential career guidance, reducing disparities in educational and career opportunities.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1" y="2007870"/>
            <a:ext cx="5401456" cy="470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</a:p>
          <a:p>
            <a:pPr marL="285750" indent="-285750">
              <a:lnSpc>
                <a:spcPct val="90000"/>
              </a:lnSpc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Data Availability</a:t>
            </a:r>
            <a:r>
              <a:rPr lang="en-IN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Access to accurate and up-to-date career data, including job market trends and educational requirements, is essential for meaningful guidance.</a:t>
            </a:r>
          </a:p>
          <a:p>
            <a:pPr marL="285750" indent="-285750">
              <a:lnSpc>
                <a:spcPct val="90000"/>
              </a:lnSpc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AI Model Performance</a:t>
            </a:r>
            <a:r>
              <a:rPr lang="en-IN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effectiveness of our AI counselling heavily depends on the accuracy and performance of our machine learning models.</a:t>
            </a:r>
          </a:p>
          <a:p>
            <a:pPr marL="285750" indent="-285750">
              <a:lnSpc>
                <a:spcPct val="90000"/>
              </a:lnSpc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Scalable Infrastructure</a:t>
            </a:r>
            <a:r>
              <a:rPr lang="en-IN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A robust and scalable IT infrastructure is necessary to handle a potentially large user base without downtime or performance issues.</a:t>
            </a:r>
          </a:p>
          <a:p>
            <a:pPr marL="285750" indent="-285750">
              <a:lnSpc>
                <a:spcPct val="90000"/>
              </a:lnSpc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User Engagement</a:t>
            </a:r>
            <a:r>
              <a:rPr lang="en-IN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Ensuring students actively engage with the platform and follow through with career decisions is vital for the project's long-term impact.</a:t>
            </a:r>
          </a:p>
          <a:p>
            <a:pPr marL="285750" indent="-285750">
              <a:lnSpc>
                <a:spcPct val="90000"/>
              </a:lnSpc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Regulatory Compliance</a:t>
            </a:r>
            <a:r>
              <a:rPr lang="en-IN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Compliance with data privacy and educational regulations is crucial to avoid legal obstacles.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Harsh Choudhary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err="1"/>
              <a:t>Btech</a:t>
            </a:r>
            <a:r>
              <a:rPr lang="en-US" sz="1200" dirty="0"/>
              <a:t>			Stream CSE 			Year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Harshit Singh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err="1"/>
              <a:t>Btech</a:t>
            </a:r>
            <a:r>
              <a:rPr lang="en-US" sz="1200" dirty="0"/>
              <a:t>			Stream CSE 			Year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Ishaan Asthana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err="1"/>
              <a:t>Btech</a:t>
            </a:r>
            <a:r>
              <a:rPr lang="en-US" sz="1200" dirty="0"/>
              <a:t>			Stream CSE 			Year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Kavya Thakur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err="1"/>
              <a:t>Btech</a:t>
            </a:r>
            <a:r>
              <a:rPr lang="en-US" sz="1200" dirty="0"/>
              <a:t>			Stream CSE 			Year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Himanshu Maurya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err="1"/>
              <a:t>Btech</a:t>
            </a:r>
            <a:r>
              <a:rPr lang="en-US" sz="1200" dirty="0"/>
              <a:t>			Stream CSE 			Year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 </a:t>
            </a:r>
            <a:r>
              <a:rPr lang="en-US" sz="1200" b="1" dirty="0" err="1">
                <a:solidFill>
                  <a:srgbClr val="5D7C3F"/>
                </a:solidFill>
              </a:rPr>
              <a:t>Sparsh</a:t>
            </a:r>
            <a:r>
              <a:rPr lang="en-US" sz="1200" b="1" dirty="0">
                <a:solidFill>
                  <a:srgbClr val="5D7C3F"/>
                </a:solidFill>
              </a:rPr>
              <a:t> Aryan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err="1"/>
              <a:t>Btech</a:t>
            </a:r>
            <a:r>
              <a:rPr lang="en-US" sz="1200" dirty="0"/>
              <a:t>			Stream CSE 			Year III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566</Words>
  <Application>Microsoft Office PowerPoint</Application>
  <PresentationFormat>Widescreen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Noto Sans Symbols</vt:lpstr>
      <vt:lpstr>Libre Franklin</vt:lpstr>
      <vt:lpstr>Franklin Gothic</vt:lpstr>
      <vt:lpstr>Söhne</vt:lpstr>
      <vt:lpstr>Franklin Gothic Medium</vt:lpstr>
      <vt:lpstr>Franklin Gothic Medium Cond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Harshit Singh</cp:lastModifiedBy>
  <cp:revision>4</cp:revision>
  <dcterms:created xsi:type="dcterms:W3CDTF">2022-02-11T07:14:46Z</dcterms:created>
  <dcterms:modified xsi:type="dcterms:W3CDTF">2023-09-24T08:42:33Z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