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052D"/>
    <a:srgbClr val="000000"/>
    <a:srgbClr val="710306"/>
    <a:srgbClr val="011D08"/>
    <a:srgbClr val="5C531A"/>
    <a:srgbClr val="685D1E"/>
    <a:srgbClr val="590F29"/>
    <a:srgbClr val="0F173D"/>
    <a:srgbClr val="00336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267C-BBE1-6DCD-2C4A-C3EEA8A7C8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1A3B4F-EE64-4E9C-CC0F-0886F8031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01C703-3E44-A3FA-75CB-3E5347DC2769}"/>
              </a:ext>
            </a:extLst>
          </p:cNvPr>
          <p:cNvSpPr>
            <a:spLocks noGrp="1"/>
          </p:cNvSpPr>
          <p:nvPr>
            <p:ph type="dt" sz="half" idx="10"/>
          </p:nvPr>
        </p:nvSpPr>
        <p:spPr/>
        <p:txBody>
          <a:bodyPr/>
          <a:lstStyle/>
          <a:p>
            <a:fld id="{C34E9755-D1D0-49F6-9D40-F6F5AC7F89FD}" type="datetimeFigureOut">
              <a:rPr lang="en-IN" smtClean="0"/>
              <a:t>13-05-2023</a:t>
            </a:fld>
            <a:endParaRPr lang="en-IN"/>
          </a:p>
        </p:txBody>
      </p:sp>
      <p:sp>
        <p:nvSpPr>
          <p:cNvPr id="5" name="Footer Placeholder 4">
            <a:extLst>
              <a:ext uri="{FF2B5EF4-FFF2-40B4-BE49-F238E27FC236}">
                <a16:creationId xmlns:a16="http://schemas.microsoft.com/office/drawing/2014/main" id="{F7BB8CC6-C687-184A-266B-A82D63048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320D4-6453-51F3-5877-2916A0C65410}"/>
              </a:ext>
            </a:extLst>
          </p:cNvPr>
          <p:cNvSpPr>
            <a:spLocks noGrp="1"/>
          </p:cNvSpPr>
          <p:nvPr>
            <p:ph type="sldNum" sz="quarter" idx="12"/>
          </p:nvPr>
        </p:nvSpPr>
        <p:spPr/>
        <p:txBody>
          <a:bodyPr/>
          <a:lstStyle/>
          <a:p>
            <a:fld id="{58159CE9-6633-47BE-86AC-881C8A66ED70}" type="slidenum">
              <a:rPr lang="en-IN" smtClean="0"/>
              <a:t>‹#›</a:t>
            </a:fld>
            <a:endParaRPr lang="en-IN"/>
          </a:p>
        </p:txBody>
      </p:sp>
    </p:spTree>
    <p:extLst>
      <p:ext uri="{BB962C8B-B14F-4D97-AF65-F5344CB8AC3E}">
        <p14:creationId xmlns:p14="http://schemas.microsoft.com/office/powerpoint/2010/main" val="392635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5C5B-E117-6E2B-6A68-3C966FD98F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B9B283-A33B-EFFC-BEDE-635D4525EB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EAFB2-966A-B92D-E28B-43D39EE95D2E}"/>
              </a:ext>
            </a:extLst>
          </p:cNvPr>
          <p:cNvSpPr>
            <a:spLocks noGrp="1"/>
          </p:cNvSpPr>
          <p:nvPr>
            <p:ph type="dt" sz="half" idx="10"/>
          </p:nvPr>
        </p:nvSpPr>
        <p:spPr/>
        <p:txBody>
          <a:bodyPr/>
          <a:lstStyle/>
          <a:p>
            <a:fld id="{C34E9755-D1D0-49F6-9D40-F6F5AC7F89FD}" type="datetimeFigureOut">
              <a:rPr lang="en-IN" smtClean="0"/>
              <a:t>13-05-2023</a:t>
            </a:fld>
            <a:endParaRPr lang="en-IN"/>
          </a:p>
        </p:txBody>
      </p:sp>
      <p:sp>
        <p:nvSpPr>
          <p:cNvPr id="5" name="Footer Placeholder 4">
            <a:extLst>
              <a:ext uri="{FF2B5EF4-FFF2-40B4-BE49-F238E27FC236}">
                <a16:creationId xmlns:a16="http://schemas.microsoft.com/office/drawing/2014/main" id="{50BEB1CB-EBCA-064F-38D4-E079F441BD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81A94-A5D2-56BE-1B93-1AB2C3BF2367}"/>
              </a:ext>
            </a:extLst>
          </p:cNvPr>
          <p:cNvSpPr>
            <a:spLocks noGrp="1"/>
          </p:cNvSpPr>
          <p:nvPr>
            <p:ph type="sldNum" sz="quarter" idx="12"/>
          </p:nvPr>
        </p:nvSpPr>
        <p:spPr/>
        <p:txBody>
          <a:bodyPr/>
          <a:lstStyle/>
          <a:p>
            <a:fld id="{58159CE9-6633-47BE-86AC-881C8A66ED70}" type="slidenum">
              <a:rPr lang="en-IN" smtClean="0"/>
              <a:t>‹#›</a:t>
            </a:fld>
            <a:endParaRPr lang="en-IN"/>
          </a:p>
        </p:txBody>
      </p:sp>
    </p:spTree>
    <p:extLst>
      <p:ext uri="{BB962C8B-B14F-4D97-AF65-F5344CB8AC3E}">
        <p14:creationId xmlns:p14="http://schemas.microsoft.com/office/powerpoint/2010/main" val="123477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006882-AA7D-D37B-1D3D-88C8C28710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5CC09B-8FF2-7241-C574-6B99EB20ED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83E457-2217-A931-69AA-79353CE1A3D4}"/>
              </a:ext>
            </a:extLst>
          </p:cNvPr>
          <p:cNvSpPr>
            <a:spLocks noGrp="1"/>
          </p:cNvSpPr>
          <p:nvPr>
            <p:ph type="dt" sz="half" idx="10"/>
          </p:nvPr>
        </p:nvSpPr>
        <p:spPr/>
        <p:txBody>
          <a:bodyPr/>
          <a:lstStyle/>
          <a:p>
            <a:fld id="{C34E9755-D1D0-49F6-9D40-F6F5AC7F89FD}" type="datetimeFigureOut">
              <a:rPr lang="en-IN" smtClean="0"/>
              <a:t>13-05-2023</a:t>
            </a:fld>
            <a:endParaRPr lang="en-IN"/>
          </a:p>
        </p:txBody>
      </p:sp>
      <p:sp>
        <p:nvSpPr>
          <p:cNvPr id="5" name="Footer Placeholder 4">
            <a:extLst>
              <a:ext uri="{FF2B5EF4-FFF2-40B4-BE49-F238E27FC236}">
                <a16:creationId xmlns:a16="http://schemas.microsoft.com/office/drawing/2014/main" id="{0B3F2A1F-6789-1783-F705-0A77F1ED58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B0B3D-F9BE-9A5A-91F8-A7E7D741C599}"/>
              </a:ext>
            </a:extLst>
          </p:cNvPr>
          <p:cNvSpPr>
            <a:spLocks noGrp="1"/>
          </p:cNvSpPr>
          <p:nvPr>
            <p:ph type="sldNum" sz="quarter" idx="12"/>
          </p:nvPr>
        </p:nvSpPr>
        <p:spPr/>
        <p:txBody>
          <a:bodyPr/>
          <a:lstStyle/>
          <a:p>
            <a:fld id="{58159CE9-6633-47BE-86AC-881C8A66ED70}" type="slidenum">
              <a:rPr lang="en-IN" smtClean="0"/>
              <a:t>‹#›</a:t>
            </a:fld>
            <a:endParaRPr lang="en-IN"/>
          </a:p>
        </p:txBody>
      </p:sp>
    </p:spTree>
    <p:extLst>
      <p:ext uri="{BB962C8B-B14F-4D97-AF65-F5344CB8AC3E}">
        <p14:creationId xmlns:p14="http://schemas.microsoft.com/office/powerpoint/2010/main" val="28170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479F-438B-23F5-EF92-78D4EB2947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D0B292-B145-D2E4-977B-32B862065D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94864-091F-0D00-54D8-717B6BBEAC44}"/>
              </a:ext>
            </a:extLst>
          </p:cNvPr>
          <p:cNvSpPr>
            <a:spLocks noGrp="1"/>
          </p:cNvSpPr>
          <p:nvPr>
            <p:ph type="dt" sz="half" idx="10"/>
          </p:nvPr>
        </p:nvSpPr>
        <p:spPr/>
        <p:txBody>
          <a:bodyPr/>
          <a:lstStyle/>
          <a:p>
            <a:fld id="{C34E9755-D1D0-49F6-9D40-F6F5AC7F89FD}" type="datetimeFigureOut">
              <a:rPr lang="en-IN" smtClean="0"/>
              <a:t>13-05-2023</a:t>
            </a:fld>
            <a:endParaRPr lang="en-IN"/>
          </a:p>
        </p:txBody>
      </p:sp>
      <p:sp>
        <p:nvSpPr>
          <p:cNvPr id="5" name="Footer Placeholder 4">
            <a:extLst>
              <a:ext uri="{FF2B5EF4-FFF2-40B4-BE49-F238E27FC236}">
                <a16:creationId xmlns:a16="http://schemas.microsoft.com/office/drawing/2014/main" id="{658373E8-8B2E-323C-997D-0CF99897C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E6A1A-0E47-0306-0C73-10932689BB4D}"/>
              </a:ext>
            </a:extLst>
          </p:cNvPr>
          <p:cNvSpPr>
            <a:spLocks noGrp="1"/>
          </p:cNvSpPr>
          <p:nvPr>
            <p:ph type="sldNum" sz="quarter" idx="12"/>
          </p:nvPr>
        </p:nvSpPr>
        <p:spPr/>
        <p:txBody>
          <a:bodyPr/>
          <a:lstStyle/>
          <a:p>
            <a:fld id="{58159CE9-6633-47BE-86AC-881C8A66ED70}" type="slidenum">
              <a:rPr lang="en-IN" smtClean="0"/>
              <a:t>‹#›</a:t>
            </a:fld>
            <a:endParaRPr lang="en-IN"/>
          </a:p>
        </p:txBody>
      </p:sp>
    </p:spTree>
    <p:extLst>
      <p:ext uri="{BB962C8B-B14F-4D97-AF65-F5344CB8AC3E}">
        <p14:creationId xmlns:p14="http://schemas.microsoft.com/office/powerpoint/2010/main" val="400916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3D7E-C2D0-FCE2-6D21-E88153A62E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BEDEEA-28F5-D3BA-D23D-8B89B45A1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7D423D-A450-D90F-2BDF-CED04BF7C2E9}"/>
              </a:ext>
            </a:extLst>
          </p:cNvPr>
          <p:cNvSpPr>
            <a:spLocks noGrp="1"/>
          </p:cNvSpPr>
          <p:nvPr>
            <p:ph type="dt" sz="half" idx="10"/>
          </p:nvPr>
        </p:nvSpPr>
        <p:spPr/>
        <p:txBody>
          <a:bodyPr/>
          <a:lstStyle/>
          <a:p>
            <a:fld id="{C34E9755-D1D0-49F6-9D40-F6F5AC7F89FD}" type="datetimeFigureOut">
              <a:rPr lang="en-IN" smtClean="0"/>
              <a:t>13-05-2023</a:t>
            </a:fld>
            <a:endParaRPr lang="en-IN"/>
          </a:p>
        </p:txBody>
      </p:sp>
      <p:sp>
        <p:nvSpPr>
          <p:cNvPr id="5" name="Footer Placeholder 4">
            <a:extLst>
              <a:ext uri="{FF2B5EF4-FFF2-40B4-BE49-F238E27FC236}">
                <a16:creationId xmlns:a16="http://schemas.microsoft.com/office/drawing/2014/main" id="{5D169E2F-83E6-3D7A-7164-52C7771DD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D2645-6961-5E67-3BBF-0938B8BC79F2}"/>
              </a:ext>
            </a:extLst>
          </p:cNvPr>
          <p:cNvSpPr>
            <a:spLocks noGrp="1"/>
          </p:cNvSpPr>
          <p:nvPr>
            <p:ph type="sldNum" sz="quarter" idx="12"/>
          </p:nvPr>
        </p:nvSpPr>
        <p:spPr/>
        <p:txBody>
          <a:bodyPr/>
          <a:lstStyle/>
          <a:p>
            <a:fld id="{58159CE9-6633-47BE-86AC-881C8A66ED70}" type="slidenum">
              <a:rPr lang="en-IN" smtClean="0"/>
              <a:t>‹#›</a:t>
            </a:fld>
            <a:endParaRPr lang="en-IN"/>
          </a:p>
        </p:txBody>
      </p:sp>
    </p:spTree>
    <p:extLst>
      <p:ext uri="{BB962C8B-B14F-4D97-AF65-F5344CB8AC3E}">
        <p14:creationId xmlns:p14="http://schemas.microsoft.com/office/powerpoint/2010/main" val="382796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A874-FC04-9ABA-0A80-DF50447594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59B887-A5C1-47DE-2982-B26B47634D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422D37-C1FD-DAD9-F866-2D8B146FEE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3B951E-5990-E5ED-E4F5-CB5BFE02693F}"/>
              </a:ext>
            </a:extLst>
          </p:cNvPr>
          <p:cNvSpPr>
            <a:spLocks noGrp="1"/>
          </p:cNvSpPr>
          <p:nvPr>
            <p:ph type="dt" sz="half" idx="10"/>
          </p:nvPr>
        </p:nvSpPr>
        <p:spPr/>
        <p:txBody>
          <a:bodyPr/>
          <a:lstStyle/>
          <a:p>
            <a:fld id="{C34E9755-D1D0-49F6-9D40-F6F5AC7F89FD}" type="datetimeFigureOut">
              <a:rPr lang="en-IN" smtClean="0"/>
              <a:t>13-05-2023</a:t>
            </a:fld>
            <a:endParaRPr lang="en-IN"/>
          </a:p>
        </p:txBody>
      </p:sp>
      <p:sp>
        <p:nvSpPr>
          <p:cNvPr id="6" name="Footer Placeholder 5">
            <a:extLst>
              <a:ext uri="{FF2B5EF4-FFF2-40B4-BE49-F238E27FC236}">
                <a16:creationId xmlns:a16="http://schemas.microsoft.com/office/drawing/2014/main" id="{F5EE64E4-AD66-AB72-722C-E322722667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991616-1D6B-0DAC-2530-FC22B80209DB}"/>
              </a:ext>
            </a:extLst>
          </p:cNvPr>
          <p:cNvSpPr>
            <a:spLocks noGrp="1"/>
          </p:cNvSpPr>
          <p:nvPr>
            <p:ph type="sldNum" sz="quarter" idx="12"/>
          </p:nvPr>
        </p:nvSpPr>
        <p:spPr/>
        <p:txBody>
          <a:bodyPr/>
          <a:lstStyle/>
          <a:p>
            <a:fld id="{58159CE9-6633-47BE-86AC-881C8A66ED70}" type="slidenum">
              <a:rPr lang="en-IN" smtClean="0"/>
              <a:t>‹#›</a:t>
            </a:fld>
            <a:endParaRPr lang="en-IN"/>
          </a:p>
        </p:txBody>
      </p:sp>
    </p:spTree>
    <p:extLst>
      <p:ext uri="{BB962C8B-B14F-4D97-AF65-F5344CB8AC3E}">
        <p14:creationId xmlns:p14="http://schemas.microsoft.com/office/powerpoint/2010/main" val="389748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F6FC-B443-DAB1-F0AC-89C0931125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EA591D-1C6E-524C-03E7-EF90D6135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12F60-E4C2-CA2F-6C29-87F0A11CFC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15D46A-A836-85BF-9E55-D4A15FFF7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141B04-A81D-C26F-1D5F-F75FE259F2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723419-4336-CAF0-C096-3DB000127774}"/>
              </a:ext>
            </a:extLst>
          </p:cNvPr>
          <p:cNvSpPr>
            <a:spLocks noGrp="1"/>
          </p:cNvSpPr>
          <p:nvPr>
            <p:ph type="dt" sz="half" idx="10"/>
          </p:nvPr>
        </p:nvSpPr>
        <p:spPr/>
        <p:txBody>
          <a:bodyPr/>
          <a:lstStyle/>
          <a:p>
            <a:fld id="{C34E9755-D1D0-49F6-9D40-F6F5AC7F89FD}" type="datetimeFigureOut">
              <a:rPr lang="en-IN" smtClean="0"/>
              <a:t>13-05-2023</a:t>
            </a:fld>
            <a:endParaRPr lang="en-IN"/>
          </a:p>
        </p:txBody>
      </p:sp>
      <p:sp>
        <p:nvSpPr>
          <p:cNvPr id="8" name="Footer Placeholder 7">
            <a:extLst>
              <a:ext uri="{FF2B5EF4-FFF2-40B4-BE49-F238E27FC236}">
                <a16:creationId xmlns:a16="http://schemas.microsoft.com/office/drawing/2014/main" id="{1E786E4B-82F3-82F1-EA56-A81A8D6F99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FE2C7A-0EE2-FFCF-E22D-7A7CE6541CE2}"/>
              </a:ext>
            </a:extLst>
          </p:cNvPr>
          <p:cNvSpPr>
            <a:spLocks noGrp="1"/>
          </p:cNvSpPr>
          <p:nvPr>
            <p:ph type="sldNum" sz="quarter" idx="12"/>
          </p:nvPr>
        </p:nvSpPr>
        <p:spPr/>
        <p:txBody>
          <a:bodyPr/>
          <a:lstStyle/>
          <a:p>
            <a:fld id="{58159CE9-6633-47BE-86AC-881C8A66ED70}" type="slidenum">
              <a:rPr lang="en-IN" smtClean="0"/>
              <a:t>‹#›</a:t>
            </a:fld>
            <a:endParaRPr lang="en-IN"/>
          </a:p>
        </p:txBody>
      </p:sp>
    </p:spTree>
    <p:extLst>
      <p:ext uri="{BB962C8B-B14F-4D97-AF65-F5344CB8AC3E}">
        <p14:creationId xmlns:p14="http://schemas.microsoft.com/office/powerpoint/2010/main" val="846717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8A00-6C04-824F-5E90-2A1FAB6295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5F198D-2D24-3F65-7274-91EBC1E2D3E3}"/>
              </a:ext>
            </a:extLst>
          </p:cNvPr>
          <p:cNvSpPr>
            <a:spLocks noGrp="1"/>
          </p:cNvSpPr>
          <p:nvPr>
            <p:ph type="dt" sz="half" idx="10"/>
          </p:nvPr>
        </p:nvSpPr>
        <p:spPr/>
        <p:txBody>
          <a:bodyPr/>
          <a:lstStyle/>
          <a:p>
            <a:fld id="{C34E9755-D1D0-49F6-9D40-F6F5AC7F89FD}" type="datetimeFigureOut">
              <a:rPr lang="en-IN" smtClean="0"/>
              <a:t>13-05-2023</a:t>
            </a:fld>
            <a:endParaRPr lang="en-IN"/>
          </a:p>
        </p:txBody>
      </p:sp>
      <p:sp>
        <p:nvSpPr>
          <p:cNvPr id="4" name="Footer Placeholder 3">
            <a:extLst>
              <a:ext uri="{FF2B5EF4-FFF2-40B4-BE49-F238E27FC236}">
                <a16:creationId xmlns:a16="http://schemas.microsoft.com/office/drawing/2014/main" id="{49BFB651-EF3B-5E9C-353B-EAD9454C8B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72F816-72FA-EF3B-C66D-6881FE5FD9F2}"/>
              </a:ext>
            </a:extLst>
          </p:cNvPr>
          <p:cNvSpPr>
            <a:spLocks noGrp="1"/>
          </p:cNvSpPr>
          <p:nvPr>
            <p:ph type="sldNum" sz="quarter" idx="12"/>
          </p:nvPr>
        </p:nvSpPr>
        <p:spPr/>
        <p:txBody>
          <a:bodyPr/>
          <a:lstStyle/>
          <a:p>
            <a:fld id="{58159CE9-6633-47BE-86AC-881C8A66ED70}" type="slidenum">
              <a:rPr lang="en-IN" smtClean="0"/>
              <a:t>‹#›</a:t>
            </a:fld>
            <a:endParaRPr lang="en-IN"/>
          </a:p>
        </p:txBody>
      </p:sp>
    </p:spTree>
    <p:extLst>
      <p:ext uri="{BB962C8B-B14F-4D97-AF65-F5344CB8AC3E}">
        <p14:creationId xmlns:p14="http://schemas.microsoft.com/office/powerpoint/2010/main" val="222548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45CB3-F751-2B96-0058-BA22AF94C55A}"/>
              </a:ext>
            </a:extLst>
          </p:cNvPr>
          <p:cNvSpPr>
            <a:spLocks noGrp="1"/>
          </p:cNvSpPr>
          <p:nvPr>
            <p:ph type="dt" sz="half" idx="10"/>
          </p:nvPr>
        </p:nvSpPr>
        <p:spPr/>
        <p:txBody>
          <a:bodyPr/>
          <a:lstStyle/>
          <a:p>
            <a:fld id="{C34E9755-D1D0-49F6-9D40-F6F5AC7F89FD}" type="datetimeFigureOut">
              <a:rPr lang="en-IN" smtClean="0"/>
              <a:t>13-05-2023</a:t>
            </a:fld>
            <a:endParaRPr lang="en-IN"/>
          </a:p>
        </p:txBody>
      </p:sp>
      <p:sp>
        <p:nvSpPr>
          <p:cNvPr id="3" name="Footer Placeholder 2">
            <a:extLst>
              <a:ext uri="{FF2B5EF4-FFF2-40B4-BE49-F238E27FC236}">
                <a16:creationId xmlns:a16="http://schemas.microsoft.com/office/drawing/2014/main" id="{B25A3FA4-5B43-CE09-9E42-25DA3B2ABC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EF8D4F-EC7C-20E5-C0A0-BDE56BDE7289}"/>
              </a:ext>
            </a:extLst>
          </p:cNvPr>
          <p:cNvSpPr>
            <a:spLocks noGrp="1"/>
          </p:cNvSpPr>
          <p:nvPr>
            <p:ph type="sldNum" sz="quarter" idx="12"/>
          </p:nvPr>
        </p:nvSpPr>
        <p:spPr/>
        <p:txBody>
          <a:bodyPr/>
          <a:lstStyle/>
          <a:p>
            <a:fld id="{58159CE9-6633-47BE-86AC-881C8A66ED70}" type="slidenum">
              <a:rPr lang="en-IN" smtClean="0"/>
              <a:t>‹#›</a:t>
            </a:fld>
            <a:endParaRPr lang="en-IN"/>
          </a:p>
        </p:txBody>
      </p:sp>
    </p:spTree>
    <p:extLst>
      <p:ext uri="{BB962C8B-B14F-4D97-AF65-F5344CB8AC3E}">
        <p14:creationId xmlns:p14="http://schemas.microsoft.com/office/powerpoint/2010/main" val="313430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99AB-23D8-9B77-429B-D5B72208C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697067-EB7D-3A5B-EAEE-F41BF673E0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56DC82-ECD5-A551-636B-7080F29F3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B4182-6EFC-FCD1-012E-755093E04B5E}"/>
              </a:ext>
            </a:extLst>
          </p:cNvPr>
          <p:cNvSpPr>
            <a:spLocks noGrp="1"/>
          </p:cNvSpPr>
          <p:nvPr>
            <p:ph type="dt" sz="half" idx="10"/>
          </p:nvPr>
        </p:nvSpPr>
        <p:spPr/>
        <p:txBody>
          <a:bodyPr/>
          <a:lstStyle/>
          <a:p>
            <a:fld id="{C34E9755-D1D0-49F6-9D40-F6F5AC7F89FD}" type="datetimeFigureOut">
              <a:rPr lang="en-IN" smtClean="0"/>
              <a:t>13-05-2023</a:t>
            </a:fld>
            <a:endParaRPr lang="en-IN"/>
          </a:p>
        </p:txBody>
      </p:sp>
      <p:sp>
        <p:nvSpPr>
          <p:cNvPr id="6" name="Footer Placeholder 5">
            <a:extLst>
              <a:ext uri="{FF2B5EF4-FFF2-40B4-BE49-F238E27FC236}">
                <a16:creationId xmlns:a16="http://schemas.microsoft.com/office/drawing/2014/main" id="{24EC9382-1031-0824-CD93-A1FA1E4F44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62F08C-F742-499F-9A23-DF848B481193}"/>
              </a:ext>
            </a:extLst>
          </p:cNvPr>
          <p:cNvSpPr>
            <a:spLocks noGrp="1"/>
          </p:cNvSpPr>
          <p:nvPr>
            <p:ph type="sldNum" sz="quarter" idx="12"/>
          </p:nvPr>
        </p:nvSpPr>
        <p:spPr/>
        <p:txBody>
          <a:bodyPr/>
          <a:lstStyle/>
          <a:p>
            <a:fld id="{58159CE9-6633-47BE-86AC-881C8A66ED70}" type="slidenum">
              <a:rPr lang="en-IN" smtClean="0"/>
              <a:t>‹#›</a:t>
            </a:fld>
            <a:endParaRPr lang="en-IN"/>
          </a:p>
        </p:txBody>
      </p:sp>
    </p:spTree>
    <p:extLst>
      <p:ext uri="{BB962C8B-B14F-4D97-AF65-F5344CB8AC3E}">
        <p14:creationId xmlns:p14="http://schemas.microsoft.com/office/powerpoint/2010/main" val="415180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AE2B-33A4-4890-9417-1C3A62B24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9B3951-1783-E2C5-8037-1687B6C04C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A0A741-DE11-E35F-826A-BDA5FAA95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7ACA9-88DD-F081-AA93-3F207F243D7B}"/>
              </a:ext>
            </a:extLst>
          </p:cNvPr>
          <p:cNvSpPr>
            <a:spLocks noGrp="1"/>
          </p:cNvSpPr>
          <p:nvPr>
            <p:ph type="dt" sz="half" idx="10"/>
          </p:nvPr>
        </p:nvSpPr>
        <p:spPr/>
        <p:txBody>
          <a:bodyPr/>
          <a:lstStyle/>
          <a:p>
            <a:fld id="{C34E9755-D1D0-49F6-9D40-F6F5AC7F89FD}" type="datetimeFigureOut">
              <a:rPr lang="en-IN" smtClean="0"/>
              <a:t>13-05-2023</a:t>
            </a:fld>
            <a:endParaRPr lang="en-IN"/>
          </a:p>
        </p:txBody>
      </p:sp>
      <p:sp>
        <p:nvSpPr>
          <p:cNvPr id="6" name="Footer Placeholder 5">
            <a:extLst>
              <a:ext uri="{FF2B5EF4-FFF2-40B4-BE49-F238E27FC236}">
                <a16:creationId xmlns:a16="http://schemas.microsoft.com/office/drawing/2014/main" id="{FB3B9480-6639-EA36-FDD6-87A193B5EE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BA8ED-7723-E615-50C0-D94A5C6C7A63}"/>
              </a:ext>
            </a:extLst>
          </p:cNvPr>
          <p:cNvSpPr>
            <a:spLocks noGrp="1"/>
          </p:cNvSpPr>
          <p:nvPr>
            <p:ph type="sldNum" sz="quarter" idx="12"/>
          </p:nvPr>
        </p:nvSpPr>
        <p:spPr/>
        <p:txBody>
          <a:bodyPr/>
          <a:lstStyle/>
          <a:p>
            <a:fld id="{58159CE9-6633-47BE-86AC-881C8A66ED70}" type="slidenum">
              <a:rPr lang="en-IN" smtClean="0"/>
              <a:t>‹#›</a:t>
            </a:fld>
            <a:endParaRPr lang="en-IN"/>
          </a:p>
        </p:txBody>
      </p:sp>
    </p:spTree>
    <p:extLst>
      <p:ext uri="{BB962C8B-B14F-4D97-AF65-F5344CB8AC3E}">
        <p14:creationId xmlns:p14="http://schemas.microsoft.com/office/powerpoint/2010/main" val="386038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C13EF8-C2FF-A51E-575E-8E7D2FEA1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932849-8169-CB9C-E943-143E79AB28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41AA8-9B02-2B70-B50C-E1DCBA5EF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E9755-D1D0-49F6-9D40-F6F5AC7F89FD}" type="datetimeFigureOut">
              <a:rPr lang="en-IN" smtClean="0"/>
              <a:t>13-05-2023</a:t>
            </a:fld>
            <a:endParaRPr lang="en-IN"/>
          </a:p>
        </p:txBody>
      </p:sp>
      <p:sp>
        <p:nvSpPr>
          <p:cNvPr id="5" name="Footer Placeholder 4">
            <a:extLst>
              <a:ext uri="{FF2B5EF4-FFF2-40B4-BE49-F238E27FC236}">
                <a16:creationId xmlns:a16="http://schemas.microsoft.com/office/drawing/2014/main" id="{2D06543F-306B-FC5A-106B-E7EFD9195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F3D12A-70E7-F0EC-914F-F7D284854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59CE9-6633-47BE-86AC-881C8A66ED70}" type="slidenum">
              <a:rPr lang="en-IN" smtClean="0"/>
              <a:t>‹#›</a:t>
            </a:fld>
            <a:endParaRPr lang="en-IN"/>
          </a:p>
        </p:txBody>
      </p:sp>
    </p:spTree>
    <p:extLst>
      <p:ext uri="{BB962C8B-B14F-4D97-AF65-F5344CB8AC3E}">
        <p14:creationId xmlns:p14="http://schemas.microsoft.com/office/powerpoint/2010/main" val="3299960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qbPOANwZJM7dh4fNRIJ3VygnYstPwUfe/edit?usp=sharing&amp;ouid=107724859837928146273&amp;rtpof=true&amp;sd=true"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6AD8F-030A-9840-FFA9-F6F92789D1DF}"/>
              </a:ext>
            </a:extLst>
          </p:cNvPr>
          <p:cNvSpPr/>
          <p:nvPr/>
        </p:nvSpPr>
        <p:spPr>
          <a:xfrm>
            <a:off x="0" y="0"/>
            <a:ext cx="12192000" cy="6858000"/>
          </a:xfrm>
          <a:prstGeom prst="rect">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2A59F9E5-1880-0274-54D1-6ED8AB0B11C5}"/>
              </a:ext>
            </a:extLst>
          </p:cNvPr>
          <p:cNvSpPr/>
          <p:nvPr/>
        </p:nvSpPr>
        <p:spPr>
          <a:xfrm>
            <a:off x="2056614" y="1224670"/>
            <a:ext cx="7777114" cy="4345757"/>
          </a:xfrm>
          <a:prstGeom prst="roundRect">
            <a:avLst/>
          </a:prstGeom>
          <a:solidFill>
            <a:schemeClr val="tx1">
              <a:lumMod val="95000"/>
              <a:lumOff val="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7C925FD3-7F61-D82F-E067-E887E23FC50A}"/>
              </a:ext>
            </a:extLst>
          </p:cNvPr>
          <p:cNvSpPr txBox="1"/>
          <p:nvPr/>
        </p:nvSpPr>
        <p:spPr>
          <a:xfrm>
            <a:off x="3403076" y="1866507"/>
            <a:ext cx="5241303" cy="1323439"/>
          </a:xfrm>
          <a:prstGeom prst="rect">
            <a:avLst/>
          </a:prstGeom>
          <a:noFill/>
        </p:spPr>
        <p:txBody>
          <a:bodyPr wrap="square" rtlCol="0">
            <a:spAutoFit/>
          </a:bodyPr>
          <a:lstStyle/>
          <a:p>
            <a:pPr algn="ctr"/>
            <a:r>
              <a:rPr lang="en-US" sz="4000" dirty="0">
                <a:solidFill>
                  <a:schemeClr val="bg1">
                    <a:lumMod val="95000"/>
                  </a:schemeClr>
                </a:solidFill>
                <a:latin typeface="Cooper Black" panose="0208090404030B020404" pitchFamily="18" charset="0"/>
              </a:rPr>
              <a:t>HIRING PROCESS ANALYTICS</a:t>
            </a:r>
            <a:endParaRPr lang="en-IN" sz="4000" dirty="0">
              <a:solidFill>
                <a:schemeClr val="bg1">
                  <a:lumMod val="95000"/>
                </a:schemeClr>
              </a:solidFill>
              <a:latin typeface="Cooper Black" panose="0208090404030B020404" pitchFamily="18" charset="0"/>
            </a:endParaRPr>
          </a:p>
        </p:txBody>
      </p:sp>
      <p:sp>
        <p:nvSpPr>
          <p:cNvPr id="9" name="Minus Sign 8">
            <a:extLst>
              <a:ext uri="{FF2B5EF4-FFF2-40B4-BE49-F238E27FC236}">
                <a16:creationId xmlns:a16="http://schemas.microsoft.com/office/drawing/2014/main" id="{33E3766D-8A40-AA4A-E615-560E30D55AAF}"/>
              </a:ext>
            </a:extLst>
          </p:cNvPr>
          <p:cNvSpPr/>
          <p:nvPr/>
        </p:nvSpPr>
        <p:spPr>
          <a:xfrm>
            <a:off x="4182358" y="3349823"/>
            <a:ext cx="3525625" cy="636464"/>
          </a:xfrm>
          <a:prstGeom prst="mathMinu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E818D5CB-11AE-76C5-4893-C9FF07063B93}"/>
              </a:ext>
            </a:extLst>
          </p:cNvPr>
          <p:cNvSpPr txBox="1"/>
          <p:nvPr/>
        </p:nvSpPr>
        <p:spPr>
          <a:xfrm>
            <a:off x="4182358" y="4185501"/>
            <a:ext cx="3525625" cy="338554"/>
          </a:xfrm>
          <a:prstGeom prst="rect">
            <a:avLst/>
          </a:prstGeom>
          <a:noFill/>
        </p:spPr>
        <p:txBody>
          <a:bodyPr wrap="square" rtlCol="0">
            <a:spAutoFit/>
          </a:bodyPr>
          <a:lstStyle/>
          <a:p>
            <a:pPr algn="ctr"/>
            <a:r>
              <a:rPr lang="en-US" sz="1600" dirty="0">
                <a:solidFill>
                  <a:schemeClr val="bg1">
                    <a:lumMod val="95000"/>
                  </a:schemeClr>
                </a:solidFill>
              </a:rPr>
              <a:t>Submitted By Harshita Mundhe</a:t>
            </a:r>
            <a:endParaRPr lang="en-IN" sz="1600" dirty="0">
              <a:solidFill>
                <a:schemeClr val="bg1">
                  <a:lumMod val="95000"/>
                </a:schemeClr>
              </a:solidFill>
            </a:endParaRPr>
          </a:p>
        </p:txBody>
      </p:sp>
      <p:pic>
        <p:nvPicPr>
          <p:cNvPr id="34" name="Picture 33">
            <a:extLst>
              <a:ext uri="{FF2B5EF4-FFF2-40B4-BE49-F238E27FC236}">
                <a16:creationId xmlns:a16="http://schemas.microsoft.com/office/drawing/2014/main" id="{31ADBA03-7045-E652-E01D-A245A47C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02" y="4151692"/>
            <a:ext cx="4312573" cy="1758084"/>
          </a:xfrm>
          <a:prstGeom prst="rect">
            <a:avLst/>
          </a:prstGeom>
        </p:spPr>
      </p:pic>
      <p:pic>
        <p:nvPicPr>
          <p:cNvPr id="38" name="Picture 37">
            <a:extLst>
              <a:ext uri="{FF2B5EF4-FFF2-40B4-BE49-F238E27FC236}">
                <a16:creationId xmlns:a16="http://schemas.microsoft.com/office/drawing/2014/main" id="{516B512A-C78A-0FE6-3C6C-3C804C375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6999" y="2346459"/>
            <a:ext cx="1120120" cy="1120120"/>
          </a:xfrm>
          <a:prstGeom prst="rect">
            <a:avLst/>
          </a:prstGeom>
        </p:spPr>
      </p:pic>
      <p:pic>
        <p:nvPicPr>
          <p:cNvPr id="40" name="Picture 39">
            <a:extLst>
              <a:ext uri="{FF2B5EF4-FFF2-40B4-BE49-F238E27FC236}">
                <a16:creationId xmlns:a16="http://schemas.microsoft.com/office/drawing/2014/main" id="{2F5F9FE9-7E79-77CB-DD75-B7FCFCF937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1595" y="3986287"/>
            <a:ext cx="2549903" cy="2549903"/>
          </a:xfrm>
          <a:prstGeom prst="rect">
            <a:avLst/>
          </a:prstGeom>
        </p:spPr>
      </p:pic>
    </p:spTree>
    <p:extLst>
      <p:ext uri="{BB962C8B-B14F-4D97-AF65-F5344CB8AC3E}">
        <p14:creationId xmlns:p14="http://schemas.microsoft.com/office/powerpoint/2010/main" val="398147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4B39E5-5A84-71E1-73D2-E302DD132574}"/>
              </a:ext>
            </a:extLst>
          </p:cNvPr>
          <p:cNvSpPr/>
          <p:nvPr/>
        </p:nvSpPr>
        <p:spPr>
          <a:xfrm>
            <a:off x="0" y="0"/>
            <a:ext cx="12192000" cy="6858000"/>
          </a:xfrm>
          <a:prstGeom prst="rect">
            <a:avLst/>
          </a:prstGeom>
          <a:solidFill>
            <a:srgbClr val="71030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Pentagon 7">
            <a:extLst>
              <a:ext uri="{FF2B5EF4-FFF2-40B4-BE49-F238E27FC236}">
                <a16:creationId xmlns:a16="http://schemas.microsoft.com/office/drawing/2014/main" id="{8E041A97-F784-2D21-1B3C-E95A44BA5F84}"/>
              </a:ext>
            </a:extLst>
          </p:cNvPr>
          <p:cNvSpPr/>
          <p:nvPr/>
        </p:nvSpPr>
        <p:spPr>
          <a:xfrm flipH="1">
            <a:off x="75416" y="254525"/>
            <a:ext cx="11698664" cy="6297104"/>
          </a:xfrm>
          <a:prstGeom prst="homePlat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E0DD70D1-3E9C-6CCA-EDC7-0D5AA8222C85}"/>
              </a:ext>
            </a:extLst>
          </p:cNvPr>
          <p:cNvSpPr txBox="1"/>
          <p:nvPr/>
        </p:nvSpPr>
        <p:spPr>
          <a:xfrm>
            <a:off x="4906651" y="612742"/>
            <a:ext cx="4232635" cy="553998"/>
          </a:xfrm>
          <a:prstGeom prst="rect">
            <a:avLst/>
          </a:prstGeom>
          <a:noFill/>
        </p:spPr>
        <p:txBody>
          <a:bodyPr wrap="square" rtlCol="0">
            <a:spAutoFit/>
          </a:bodyPr>
          <a:lstStyle/>
          <a:p>
            <a:pPr algn="ctr"/>
            <a:r>
              <a:rPr lang="en-US" sz="3000" b="1" dirty="0">
                <a:latin typeface="Bookman Old Style" panose="02050604050505020204" pitchFamily="18" charset="0"/>
              </a:rPr>
              <a:t>RESULTS</a:t>
            </a:r>
            <a:endParaRPr lang="en-IN" sz="3000" b="1" dirty="0">
              <a:latin typeface="Bookman Old Style" panose="02050604050505020204" pitchFamily="18" charset="0"/>
            </a:endParaRPr>
          </a:p>
        </p:txBody>
      </p:sp>
      <p:pic>
        <p:nvPicPr>
          <p:cNvPr id="3" name="Picture 2">
            <a:extLst>
              <a:ext uri="{FF2B5EF4-FFF2-40B4-BE49-F238E27FC236}">
                <a16:creationId xmlns:a16="http://schemas.microsoft.com/office/drawing/2014/main" id="{0657A11A-5C98-42CA-FA29-3F4DE43BD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3635" y="4158062"/>
            <a:ext cx="2280445" cy="2280445"/>
          </a:xfrm>
          <a:prstGeom prst="rect">
            <a:avLst/>
          </a:prstGeom>
        </p:spPr>
      </p:pic>
      <p:sp>
        <p:nvSpPr>
          <p:cNvPr id="5" name="TextBox 4">
            <a:extLst>
              <a:ext uri="{FF2B5EF4-FFF2-40B4-BE49-F238E27FC236}">
                <a16:creationId xmlns:a16="http://schemas.microsoft.com/office/drawing/2014/main" id="{0C0DC129-B4B2-ACDB-0EAF-E91BD39F2ED2}"/>
              </a:ext>
            </a:extLst>
          </p:cNvPr>
          <p:cNvSpPr txBox="1"/>
          <p:nvPr/>
        </p:nvSpPr>
        <p:spPr>
          <a:xfrm>
            <a:off x="2790334" y="1662690"/>
            <a:ext cx="8163613" cy="2862322"/>
          </a:xfrm>
          <a:prstGeom prst="rect">
            <a:avLst/>
          </a:prstGeom>
          <a:noFill/>
        </p:spPr>
        <p:txBody>
          <a:bodyPr wrap="square" rtlCol="0">
            <a:spAutoFit/>
          </a:bodyPr>
          <a:lstStyle/>
          <a:p>
            <a:r>
              <a:rPr lang="en-US" dirty="0"/>
              <a:t>From these project I understood how to use excel formulas to get the desired insights / output. I got to learn various excel formulas like min, max, avg, count and so on. I got to </a:t>
            </a:r>
            <a:r>
              <a:rPr lang="en-US"/>
              <a:t>learn what </a:t>
            </a:r>
            <a:r>
              <a:rPr lang="en-US" dirty="0"/>
              <a:t>is pivot table, how to create it and importance of the same. I also got to learn how to represent the data using graphs/charts to make the data / insights quickly and easily understandable.</a:t>
            </a:r>
          </a:p>
          <a:p>
            <a:endParaRPr lang="en-US" dirty="0"/>
          </a:p>
          <a:p>
            <a:r>
              <a:rPr lang="en-US" b="1" dirty="0"/>
              <a:t>Drive link: </a:t>
            </a:r>
            <a:r>
              <a:rPr lang="en-US" dirty="0">
                <a:hlinkClick r:id="rId3"/>
              </a:rPr>
              <a:t>https://docs.google.com/spreadsheets/d/1qbPOANwZJM7dh4fNRIJ3VygnYstPwUfe/edit?usp=sharing&amp;ouid=107724859837928146273&amp;rtpof=true&amp;sd=true</a:t>
            </a:r>
            <a:endParaRPr lang="en-US" dirty="0"/>
          </a:p>
          <a:p>
            <a:endParaRPr lang="en-IN" dirty="0"/>
          </a:p>
        </p:txBody>
      </p:sp>
    </p:spTree>
    <p:extLst>
      <p:ext uri="{BB962C8B-B14F-4D97-AF65-F5344CB8AC3E}">
        <p14:creationId xmlns:p14="http://schemas.microsoft.com/office/powerpoint/2010/main" val="47665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5E2CD3-8DE8-1BD5-B116-FAFBE1B6A6B0}"/>
              </a:ext>
            </a:extLst>
          </p:cNvPr>
          <p:cNvSpPr/>
          <p:nvPr/>
        </p:nvSpPr>
        <p:spPr>
          <a:xfrm>
            <a:off x="0" y="0"/>
            <a:ext cx="12192000" cy="6858000"/>
          </a:xfrm>
          <a:prstGeom prst="rect">
            <a:avLst/>
          </a:prstGeom>
          <a:solidFill>
            <a:srgbClr val="0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Folded Corner 3">
            <a:extLst>
              <a:ext uri="{FF2B5EF4-FFF2-40B4-BE49-F238E27FC236}">
                <a16:creationId xmlns:a16="http://schemas.microsoft.com/office/drawing/2014/main" id="{1CB700E3-C2DD-968D-0BB0-1FEA522D8E11}"/>
              </a:ext>
            </a:extLst>
          </p:cNvPr>
          <p:cNvSpPr/>
          <p:nvPr/>
        </p:nvSpPr>
        <p:spPr>
          <a:xfrm>
            <a:off x="359790" y="261594"/>
            <a:ext cx="11469278" cy="6334812"/>
          </a:xfrm>
          <a:prstGeom prst="foldedCorner">
            <a:avLst/>
          </a:prstGeom>
          <a:effectLst>
            <a:innerShdw blurRad="63500" dist="50800" dir="81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D7914948-7CDE-495F-A733-3BF8CFCCDE58}"/>
              </a:ext>
            </a:extLst>
          </p:cNvPr>
          <p:cNvSpPr txBox="1"/>
          <p:nvPr/>
        </p:nvSpPr>
        <p:spPr>
          <a:xfrm>
            <a:off x="2686639" y="1234911"/>
            <a:ext cx="6815580" cy="255454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000" b="1" dirty="0">
                <a:ln/>
                <a:solidFill>
                  <a:srgbClr val="AF052D"/>
                </a:solidFill>
                <a:latin typeface="Castellar" panose="020A0402060406010301" pitchFamily="18" charset="0"/>
              </a:rPr>
              <a:t>THANK YOU</a:t>
            </a:r>
            <a:endParaRPr lang="en-IN" sz="8000" b="1" dirty="0">
              <a:ln/>
              <a:solidFill>
                <a:srgbClr val="AF052D"/>
              </a:solidFill>
              <a:latin typeface="Castellar" panose="020A0402060406010301" pitchFamily="18" charset="0"/>
            </a:endParaRPr>
          </a:p>
        </p:txBody>
      </p:sp>
      <p:pic>
        <p:nvPicPr>
          <p:cNvPr id="7" name="Picture 6">
            <a:extLst>
              <a:ext uri="{FF2B5EF4-FFF2-40B4-BE49-F238E27FC236}">
                <a16:creationId xmlns:a16="http://schemas.microsoft.com/office/drawing/2014/main" id="{7BECEA92-FA51-42B6-7C3E-48A995EB3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431" y="3013043"/>
            <a:ext cx="2857500" cy="2857500"/>
          </a:xfrm>
          <a:prstGeom prst="rect">
            <a:avLst/>
          </a:prstGeom>
        </p:spPr>
      </p:pic>
    </p:spTree>
    <p:extLst>
      <p:ext uri="{BB962C8B-B14F-4D97-AF65-F5344CB8AC3E}">
        <p14:creationId xmlns:p14="http://schemas.microsoft.com/office/powerpoint/2010/main" val="297884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0C324F-8775-DE12-312C-147767BB620B}"/>
              </a:ext>
            </a:extLst>
          </p:cNvPr>
          <p:cNvSpPr/>
          <p:nvPr/>
        </p:nvSpPr>
        <p:spPr>
          <a:xfrm>
            <a:off x="0" y="0"/>
            <a:ext cx="12192000" cy="6858000"/>
          </a:xfrm>
          <a:prstGeom prst="rect">
            <a:avLst/>
          </a:prstGeom>
          <a:solidFill>
            <a:srgbClr val="0F173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Rectangle: Diagonal Corners Snipped 6">
            <a:extLst>
              <a:ext uri="{FF2B5EF4-FFF2-40B4-BE49-F238E27FC236}">
                <a16:creationId xmlns:a16="http://schemas.microsoft.com/office/drawing/2014/main" id="{12E7828F-729E-D0C1-BE87-338F43AC8139}"/>
              </a:ext>
            </a:extLst>
          </p:cNvPr>
          <p:cNvSpPr/>
          <p:nvPr/>
        </p:nvSpPr>
        <p:spPr>
          <a:xfrm>
            <a:off x="386500" y="315798"/>
            <a:ext cx="11462994" cy="6226404"/>
          </a:xfrm>
          <a:prstGeom prst="snip2Diag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ngle"/>
          </a:sp3d>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a:p>
            <a:pPr algn="ctr"/>
            <a:endParaRPr lang="en-IN" dirty="0"/>
          </a:p>
        </p:txBody>
      </p:sp>
      <p:sp>
        <p:nvSpPr>
          <p:cNvPr id="8" name="TextBox 7">
            <a:extLst>
              <a:ext uri="{FF2B5EF4-FFF2-40B4-BE49-F238E27FC236}">
                <a16:creationId xmlns:a16="http://schemas.microsoft.com/office/drawing/2014/main" id="{88968D58-B9AE-328C-19E5-A034D966E07B}"/>
              </a:ext>
            </a:extLst>
          </p:cNvPr>
          <p:cNvSpPr txBox="1"/>
          <p:nvPr/>
        </p:nvSpPr>
        <p:spPr>
          <a:xfrm>
            <a:off x="2582944" y="838986"/>
            <a:ext cx="6721312" cy="553998"/>
          </a:xfrm>
          <a:prstGeom prst="rect">
            <a:avLst/>
          </a:prstGeom>
          <a:noFill/>
        </p:spPr>
        <p:txBody>
          <a:bodyPr wrap="square" rtlCol="0">
            <a:spAutoFit/>
          </a:bodyPr>
          <a:lstStyle/>
          <a:p>
            <a:pPr algn="ctr"/>
            <a:r>
              <a:rPr lang="en-US" sz="3000" b="1" dirty="0">
                <a:latin typeface="Bookman Old Style" panose="02050604050505020204" pitchFamily="18" charset="0"/>
              </a:rPr>
              <a:t>PROJECT DESCRIPTION</a:t>
            </a:r>
            <a:endParaRPr lang="en-IN" sz="3000" b="1" dirty="0">
              <a:latin typeface="Bookman Old Style" panose="02050604050505020204" pitchFamily="18" charset="0"/>
            </a:endParaRPr>
          </a:p>
        </p:txBody>
      </p:sp>
      <p:sp>
        <p:nvSpPr>
          <p:cNvPr id="13" name="TextBox 12">
            <a:extLst>
              <a:ext uri="{FF2B5EF4-FFF2-40B4-BE49-F238E27FC236}">
                <a16:creationId xmlns:a16="http://schemas.microsoft.com/office/drawing/2014/main" id="{079D19D1-01C6-94F2-5D72-9724577D4B9C}"/>
              </a:ext>
            </a:extLst>
          </p:cNvPr>
          <p:cNvSpPr txBox="1"/>
          <p:nvPr/>
        </p:nvSpPr>
        <p:spPr>
          <a:xfrm>
            <a:off x="1216058" y="1802436"/>
            <a:ext cx="10162095" cy="2308324"/>
          </a:xfrm>
          <a:prstGeom prst="rect">
            <a:avLst/>
          </a:prstGeom>
          <a:noFill/>
        </p:spPr>
        <p:txBody>
          <a:bodyPr wrap="square" rtlCol="0">
            <a:spAutoFit/>
          </a:bodyPr>
          <a:lstStyle/>
          <a:p>
            <a:pPr algn="just"/>
            <a:r>
              <a:rPr lang="en-US" dirty="0"/>
              <a:t>In this project we have given a dataset of a company which includes the details about people who registered for a particular post in a department of this company. We have to go through this datasets and need to draw insights out of it as it this analysis will be helpful for hiring departments in finding number of rejections, number of interviews, types of jobs, vacancies etc. which are very important for a company to analyze before hiring fresher or any other individual.</a:t>
            </a:r>
          </a:p>
          <a:p>
            <a:pPr algn="just"/>
            <a:endParaRPr lang="en-US" dirty="0"/>
          </a:p>
          <a:p>
            <a:pPr algn="just"/>
            <a:r>
              <a:rPr lang="en-US" dirty="0"/>
              <a:t>For implementing this project we are required to use Excel formulas and statistics to draw useful insights which will help the company.</a:t>
            </a:r>
            <a:endParaRPr lang="en-IN" dirty="0"/>
          </a:p>
        </p:txBody>
      </p:sp>
      <p:pic>
        <p:nvPicPr>
          <p:cNvPr id="16" name="Picture 15">
            <a:extLst>
              <a:ext uri="{FF2B5EF4-FFF2-40B4-BE49-F238E27FC236}">
                <a16:creationId xmlns:a16="http://schemas.microsoft.com/office/drawing/2014/main" id="{0D41D1C5-61F7-C37D-01B5-CE560010F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471" y="3901402"/>
            <a:ext cx="2539682" cy="2539682"/>
          </a:xfrm>
          <a:prstGeom prst="rect">
            <a:avLst/>
          </a:prstGeom>
        </p:spPr>
      </p:pic>
    </p:spTree>
    <p:extLst>
      <p:ext uri="{BB962C8B-B14F-4D97-AF65-F5344CB8AC3E}">
        <p14:creationId xmlns:p14="http://schemas.microsoft.com/office/powerpoint/2010/main" val="78001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ACFFF0-F708-5DE3-BFED-97C6829996A4}"/>
              </a:ext>
            </a:extLst>
          </p:cNvPr>
          <p:cNvSpPr/>
          <p:nvPr/>
        </p:nvSpPr>
        <p:spPr>
          <a:xfrm>
            <a:off x="0" y="0"/>
            <a:ext cx="12192000" cy="6858000"/>
          </a:xfrm>
          <a:prstGeom prst="rect">
            <a:avLst/>
          </a:prstGeom>
          <a:solidFill>
            <a:srgbClr val="590F2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Top Corners Snipped 4">
            <a:extLst>
              <a:ext uri="{FF2B5EF4-FFF2-40B4-BE49-F238E27FC236}">
                <a16:creationId xmlns:a16="http://schemas.microsoft.com/office/drawing/2014/main" id="{320FA37E-4748-6F12-DB94-ACCAEFFF3AA8}"/>
              </a:ext>
            </a:extLst>
          </p:cNvPr>
          <p:cNvSpPr/>
          <p:nvPr/>
        </p:nvSpPr>
        <p:spPr>
          <a:xfrm>
            <a:off x="311085" y="311085"/>
            <a:ext cx="11585542" cy="6268824"/>
          </a:xfrm>
          <a:prstGeom prst="snip2SameRect">
            <a:avLst/>
          </a:prstGeom>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30D54295-0BFF-9797-9508-637163EEBAE3}"/>
              </a:ext>
            </a:extLst>
          </p:cNvPr>
          <p:cNvSpPr txBox="1"/>
          <p:nvPr/>
        </p:nvSpPr>
        <p:spPr>
          <a:xfrm>
            <a:off x="2648932" y="904973"/>
            <a:ext cx="7032396" cy="553998"/>
          </a:xfrm>
          <a:prstGeom prst="rect">
            <a:avLst/>
          </a:prstGeom>
          <a:noFill/>
        </p:spPr>
        <p:txBody>
          <a:bodyPr wrap="square" rtlCol="0">
            <a:spAutoFit/>
          </a:bodyPr>
          <a:lstStyle/>
          <a:p>
            <a:pPr algn="ctr"/>
            <a:r>
              <a:rPr lang="en-US" sz="3000" b="1" dirty="0">
                <a:latin typeface="Bookman Old Style" panose="02050604050505020204" pitchFamily="18" charset="0"/>
              </a:rPr>
              <a:t>APPROACH</a:t>
            </a:r>
            <a:endParaRPr lang="en-IN" sz="3000" b="1" dirty="0">
              <a:latin typeface="Bookman Old Style" panose="02050604050505020204" pitchFamily="18" charset="0"/>
            </a:endParaRPr>
          </a:p>
        </p:txBody>
      </p:sp>
      <p:sp>
        <p:nvSpPr>
          <p:cNvPr id="7" name="TextBox 6">
            <a:extLst>
              <a:ext uri="{FF2B5EF4-FFF2-40B4-BE49-F238E27FC236}">
                <a16:creationId xmlns:a16="http://schemas.microsoft.com/office/drawing/2014/main" id="{25EDBD4F-3F0D-5878-6EB1-B6C43A992F2F}"/>
              </a:ext>
            </a:extLst>
          </p:cNvPr>
          <p:cNvSpPr txBox="1"/>
          <p:nvPr/>
        </p:nvSpPr>
        <p:spPr>
          <a:xfrm>
            <a:off x="1461155" y="2121031"/>
            <a:ext cx="9285402" cy="1754326"/>
          </a:xfrm>
          <a:prstGeom prst="rect">
            <a:avLst/>
          </a:prstGeom>
          <a:noFill/>
        </p:spPr>
        <p:txBody>
          <a:bodyPr wrap="square" rtlCol="0">
            <a:spAutoFit/>
          </a:bodyPr>
          <a:lstStyle/>
          <a:p>
            <a:pPr algn="just"/>
            <a:r>
              <a:rPr lang="en-US" dirty="0"/>
              <a:t>For implementing this project first we have to download the given dataset and open it using Google Sheets or Excel to give the answers and to draw the meaningful insights from it.</a:t>
            </a:r>
          </a:p>
          <a:p>
            <a:pPr algn="just"/>
            <a:r>
              <a:rPr lang="en-US" dirty="0"/>
              <a:t>I used different excel formulas to get the results like min, max, avg and so on. I also used pivot table and pivot chart concepts for getting output. And to present the output in more effectively I used graphs, charts and so on as they help us to quickly analyze data and see relationships. 	</a:t>
            </a:r>
            <a:endParaRPr lang="en-IN" dirty="0"/>
          </a:p>
        </p:txBody>
      </p:sp>
      <p:pic>
        <p:nvPicPr>
          <p:cNvPr id="9" name="Picture 8">
            <a:extLst>
              <a:ext uri="{FF2B5EF4-FFF2-40B4-BE49-F238E27FC236}">
                <a16:creationId xmlns:a16="http://schemas.microsoft.com/office/drawing/2014/main" id="{DD6A2309-6555-F48B-DF4A-DE263965F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3383" y="3666849"/>
            <a:ext cx="2348121" cy="2348121"/>
          </a:xfrm>
          <a:prstGeom prst="rect">
            <a:avLst/>
          </a:prstGeom>
        </p:spPr>
      </p:pic>
    </p:spTree>
    <p:extLst>
      <p:ext uri="{BB962C8B-B14F-4D97-AF65-F5344CB8AC3E}">
        <p14:creationId xmlns:p14="http://schemas.microsoft.com/office/powerpoint/2010/main" val="68998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AE99E6-F08E-A3F0-C567-C526365C98C1}"/>
              </a:ext>
            </a:extLst>
          </p:cNvPr>
          <p:cNvSpPr/>
          <p:nvPr/>
        </p:nvSpPr>
        <p:spPr>
          <a:xfrm>
            <a:off x="0" y="0"/>
            <a:ext cx="12192000" cy="6858000"/>
          </a:xfrm>
          <a:prstGeom prst="rect">
            <a:avLst/>
          </a:prstGeom>
          <a:solidFill>
            <a:srgbClr val="5C531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Terminator 4">
            <a:extLst>
              <a:ext uri="{FF2B5EF4-FFF2-40B4-BE49-F238E27FC236}">
                <a16:creationId xmlns:a16="http://schemas.microsoft.com/office/drawing/2014/main" id="{035EA17B-513E-E0B3-C330-3AECD09E548F}"/>
              </a:ext>
            </a:extLst>
          </p:cNvPr>
          <p:cNvSpPr/>
          <p:nvPr/>
        </p:nvSpPr>
        <p:spPr>
          <a:xfrm>
            <a:off x="188536" y="226243"/>
            <a:ext cx="11840065" cy="6419654"/>
          </a:xfrm>
          <a:prstGeom prst="flowChartTerminator">
            <a:avLst/>
          </a:prstGeom>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33AB734D-0DEB-4350-BC24-1935D1C28253}"/>
              </a:ext>
            </a:extLst>
          </p:cNvPr>
          <p:cNvSpPr txBox="1"/>
          <p:nvPr/>
        </p:nvSpPr>
        <p:spPr>
          <a:xfrm>
            <a:off x="3223967" y="848412"/>
            <a:ext cx="6165130" cy="553998"/>
          </a:xfrm>
          <a:prstGeom prst="rect">
            <a:avLst/>
          </a:prstGeom>
          <a:noFill/>
        </p:spPr>
        <p:txBody>
          <a:bodyPr wrap="square" rtlCol="0">
            <a:spAutoFit/>
          </a:bodyPr>
          <a:lstStyle/>
          <a:p>
            <a:pPr algn="ctr"/>
            <a:r>
              <a:rPr lang="en-US" sz="3000" b="1" dirty="0">
                <a:latin typeface="Bookman Old Style" panose="02050604050505020204" pitchFamily="18" charset="0"/>
              </a:rPr>
              <a:t>TECH-STACK USED</a:t>
            </a:r>
            <a:endParaRPr lang="en-IN" sz="3000" b="1" dirty="0">
              <a:latin typeface="Bookman Old Style" panose="02050604050505020204" pitchFamily="18" charset="0"/>
            </a:endParaRPr>
          </a:p>
        </p:txBody>
      </p:sp>
      <p:sp>
        <p:nvSpPr>
          <p:cNvPr id="2" name="TextBox 1">
            <a:extLst>
              <a:ext uri="{FF2B5EF4-FFF2-40B4-BE49-F238E27FC236}">
                <a16:creationId xmlns:a16="http://schemas.microsoft.com/office/drawing/2014/main" id="{0915A334-0A3F-A301-3103-388152BE065E}"/>
              </a:ext>
            </a:extLst>
          </p:cNvPr>
          <p:cNvSpPr txBox="1"/>
          <p:nvPr/>
        </p:nvSpPr>
        <p:spPr>
          <a:xfrm>
            <a:off x="1696825" y="2130458"/>
            <a:ext cx="935138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Microsoft Excel: </a:t>
            </a:r>
            <a:r>
              <a:rPr lang="en-US" dirty="0"/>
              <a:t>I have used </a:t>
            </a:r>
            <a:r>
              <a:rPr lang="en-US" dirty="0">
                <a:effectLst/>
              </a:rPr>
              <a:t>Microsoft Excel 2019 MSO (Version 2212 Build 16.0.15928.20196) for getting th</a:t>
            </a:r>
            <a:r>
              <a:rPr lang="en-US" dirty="0"/>
              <a:t>e meaningful insights from given dataset as it provides high-level visual summaries, trends and it helps us to understand the data through natural language queries that allow us to ask questions about the data without having to write complicated formulas.</a:t>
            </a:r>
          </a:p>
          <a:p>
            <a:endParaRPr lang="en-US" dirty="0"/>
          </a:p>
          <a:p>
            <a:pPr marL="285750" indent="-285750" algn="just">
              <a:buFont typeface="Arial" panose="020B0604020202020204" pitchFamily="34" charset="0"/>
              <a:buChar char="•"/>
            </a:pPr>
            <a:r>
              <a:rPr lang="en-US" b="1" dirty="0"/>
              <a:t>PowerPoint Presentation: </a:t>
            </a:r>
            <a:r>
              <a:rPr lang="en-US" dirty="0"/>
              <a:t>I have used </a:t>
            </a:r>
            <a:r>
              <a:rPr lang="en-US" sz="1800" dirty="0">
                <a:effectLst/>
              </a:rPr>
              <a:t>Microsoft PowerPoint 2019 MSO (Version 2212 Build 16.0.15928.20196) 64-bit </a:t>
            </a:r>
            <a:r>
              <a:rPr lang="en-US" dirty="0"/>
              <a:t>to create a report as it allow us to present the complex ideas, facts, or figures into easily digestible visuals.</a:t>
            </a:r>
            <a:endParaRPr lang="en-IN" b="1" dirty="0"/>
          </a:p>
        </p:txBody>
      </p:sp>
      <p:pic>
        <p:nvPicPr>
          <p:cNvPr id="7" name="Picture 6">
            <a:extLst>
              <a:ext uri="{FF2B5EF4-FFF2-40B4-BE49-F238E27FC236}">
                <a16:creationId xmlns:a16="http://schemas.microsoft.com/office/drawing/2014/main" id="{161AA911-C63B-2E03-5F04-A6EAC1D41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0778" y="3968634"/>
            <a:ext cx="2539682" cy="2539682"/>
          </a:xfrm>
          <a:prstGeom prst="rect">
            <a:avLst/>
          </a:prstGeom>
        </p:spPr>
      </p:pic>
    </p:spTree>
    <p:extLst>
      <p:ext uri="{BB962C8B-B14F-4D97-AF65-F5344CB8AC3E}">
        <p14:creationId xmlns:p14="http://schemas.microsoft.com/office/powerpoint/2010/main" val="246154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39686E-9310-EA5B-2527-A62F43F47271}"/>
              </a:ext>
            </a:extLst>
          </p:cNvPr>
          <p:cNvSpPr/>
          <p:nvPr/>
        </p:nvSpPr>
        <p:spPr>
          <a:xfrm>
            <a:off x="0" y="0"/>
            <a:ext cx="12192000" cy="6858000"/>
          </a:xfrm>
          <a:prstGeom prst="rect">
            <a:avLst/>
          </a:prstGeom>
          <a:solidFill>
            <a:srgbClr val="011D0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ard 6">
            <a:extLst>
              <a:ext uri="{FF2B5EF4-FFF2-40B4-BE49-F238E27FC236}">
                <a16:creationId xmlns:a16="http://schemas.microsoft.com/office/drawing/2014/main" id="{A16D9B1E-864A-85B5-A3DD-5194F44F7820}"/>
              </a:ext>
            </a:extLst>
          </p:cNvPr>
          <p:cNvSpPr/>
          <p:nvPr/>
        </p:nvSpPr>
        <p:spPr>
          <a:xfrm>
            <a:off x="246668" y="242741"/>
            <a:ext cx="11698664" cy="6372518"/>
          </a:xfrm>
          <a:prstGeom prst="flowChartPunchedCard">
            <a:avLst/>
          </a:prstGeom>
          <a:scene3d>
            <a:camera prst="orthographicFront"/>
            <a:lightRig rig="threePt" dir="t"/>
          </a:scene3d>
          <a:sp3d>
            <a:bevelT prst="angle"/>
          </a:sp3d>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D74D4947-D252-A972-9E6E-1AB845BD56F5}"/>
              </a:ext>
            </a:extLst>
          </p:cNvPr>
          <p:cNvSpPr txBox="1"/>
          <p:nvPr/>
        </p:nvSpPr>
        <p:spPr>
          <a:xfrm>
            <a:off x="4624553" y="622169"/>
            <a:ext cx="4378045" cy="553998"/>
          </a:xfrm>
          <a:prstGeom prst="rect">
            <a:avLst/>
          </a:prstGeom>
          <a:noFill/>
        </p:spPr>
        <p:txBody>
          <a:bodyPr wrap="square" rtlCol="0">
            <a:spAutoFit/>
          </a:bodyPr>
          <a:lstStyle/>
          <a:p>
            <a:pPr algn="ctr"/>
            <a:r>
              <a:rPr lang="en-US" sz="3000" b="1" dirty="0">
                <a:latin typeface="Bookman Old Style" panose="02050604050505020204" pitchFamily="18" charset="0"/>
              </a:rPr>
              <a:t>INSIGHTS</a:t>
            </a:r>
            <a:endParaRPr lang="en-IN" sz="3000" b="1" dirty="0">
              <a:latin typeface="Bookman Old Style" panose="02050604050505020204" pitchFamily="18" charset="0"/>
            </a:endParaRPr>
          </a:p>
        </p:txBody>
      </p:sp>
      <p:sp>
        <p:nvSpPr>
          <p:cNvPr id="10" name="TextBox 9">
            <a:extLst>
              <a:ext uri="{FF2B5EF4-FFF2-40B4-BE49-F238E27FC236}">
                <a16:creationId xmlns:a16="http://schemas.microsoft.com/office/drawing/2014/main" id="{88A9F41F-5665-71EA-7271-3A2BBDA8A5C4}"/>
              </a:ext>
            </a:extLst>
          </p:cNvPr>
          <p:cNvSpPr txBox="1"/>
          <p:nvPr/>
        </p:nvSpPr>
        <p:spPr>
          <a:xfrm>
            <a:off x="895546" y="1421265"/>
            <a:ext cx="10501460"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Lucida Bright" panose="02040602050505020304" pitchFamily="18" charset="0"/>
              </a:rPr>
              <a:t>Count of Male and Females that are hired :-</a:t>
            </a:r>
          </a:p>
          <a:p>
            <a:r>
              <a:rPr lang="en-US" dirty="0"/>
              <a:t>      </a:t>
            </a:r>
            <a:r>
              <a:rPr lang="en-IN" dirty="0"/>
              <a:t>For getting count of hired male and females I have used two COUNTIF() functions one for counting those people who are hired and other count to differentiate male and female. And at last I have used pie chart to convert the result into visual representation. </a:t>
            </a:r>
          </a:p>
          <a:p>
            <a:endParaRPr lang="en-IN" dirty="0"/>
          </a:p>
          <a:p>
            <a:pPr marL="285750" indent="-285750">
              <a:buFont typeface="Arial" panose="020B0604020202020204" pitchFamily="34" charset="0"/>
              <a:buChar char="•"/>
            </a:pPr>
            <a:r>
              <a:rPr lang="en-IN" b="1" dirty="0"/>
              <a:t>Result:</a:t>
            </a:r>
          </a:p>
          <a:p>
            <a:endParaRPr lang="en-US" b="1" dirty="0"/>
          </a:p>
        </p:txBody>
      </p:sp>
      <p:pic>
        <p:nvPicPr>
          <p:cNvPr id="12" name="Picture 11">
            <a:extLst>
              <a:ext uri="{FF2B5EF4-FFF2-40B4-BE49-F238E27FC236}">
                <a16:creationId xmlns:a16="http://schemas.microsoft.com/office/drawing/2014/main" id="{DF378C17-7ED0-F443-1195-B9FA01FA2C33}"/>
              </a:ext>
            </a:extLst>
          </p:cNvPr>
          <p:cNvPicPr>
            <a:picLocks noChangeAspect="1"/>
          </p:cNvPicPr>
          <p:nvPr/>
        </p:nvPicPr>
        <p:blipFill>
          <a:blip r:embed="rId2"/>
          <a:stretch>
            <a:fillRect/>
          </a:stretch>
        </p:blipFill>
        <p:spPr>
          <a:xfrm>
            <a:off x="1214198" y="3348831"/>
            <a:ext cx="1764671" cy="883803"/>
          </a:xfrm>
          <a:prstGeom prst="rect">
            <a:avLst/>
          </a:prstGeom>
          <a:ln w="3175">
            <a:solidFill>
              <a:schemeClr val="tx1"/>
            </a:solidFill>
          </a:ln>
        </p:spPr>
      </p:pic>
      <p:pic>
        <p:nvPicPr>
          <p:cNvPr id="14" name="Picture 13">
            <a:extLst>
              <a:ext uri="{FF2B5EF4-FFF2-40B4-BE49-F238E27FC236}">
                <a16:creationId xmlns:a16="http://schemas.microsoft.com/office/drawing/2014/main" id="{3D35CC61-E142-D22E-B84F-B600ADA3EC8C}"/>
              </a:ext>
            </a:extLst>
          </p:cNvPr>
          <p:cNvPicPr>
            <a:picLocks noChangeAspect="1"/>
          </p:cNvPicPr>
          <p:nvPr/>
        </p:nvPicPr>
        <p:blipFill>
          <a:blip r:embed="rId3"/>
          <a:stretch>
            <a:fillRect/>
          </a:stretch>
        </p:blipFill>
        <p:spPr>
          <a:xfrm>
            <a:off x="3419219" y="3062862"/>
            <a:ext cx="4511431" cy="2339543"/>
          </a:xfrm>
          <a:prstGeom prst="rect">
            <a:avLst/>
          </a:prstGeom>
        </p:spPr>
      </p:pic>
      <p:pic>
        <p:nvPicPr>
          <p:cNvPr id="6" name="Picture 5">
            <a:extLst>
              <a:ext uri="{FF2B5EF4-FFF2-40B4-BE49-F238E27FC236}">
                <a16:creationId xmlns:a16="http://schemas.microsoft.com/office/drawing/2014/main" id="{657A282E-A8CB-D4ED-03ED-62F4EB1914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3652" y="4507704"/>
            <a:ext cx="1910363" cy="1910363"/>
          </a:xfrm>
          <a:prstGeom prst="rect">
            <a:avLst/>
          </a:prstGeom>
        </p:spPr>
      </p:pic>
    </p:spTree>
    <p:extLst>
      <p:ext uri="{BB962C8B-B14F-4D97-AF65-F5344CB8AC3E}">
        <p14:creationId xmlns:p14="http://schemas.microsoft.com/office/powerpoint/2010/main" val="301214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B0B4ED-BF1C-F9E1-B481-8F55C73157CC}"/>
              </a:ext>
            </a:extLst>
          </p:cNvPr>
          <p:cNvSpPr/>
          <p:nvPr/>
        </p:nvSpPr>
        <p:spPr>
          <a:xfrm>
            <a:off x="0" y="0"/>
            <a:ext cx="12192000" cy="6858000"/>
          </a:xfrm>
          <a:prstGeom prst="rect">
            <a:avLst/>
          </a:prstGeom>
          <a:solidFill>
            <a:srgbClr val="011D0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ard 4">
            <a:extLst>
              <a:ext uri="{FF2B5EF4-FFF2-40B4-BE49-F238E27FC236}">
                <a16:creationId xmlns:a16="http://schemas.microsoft.com/office/drawing/2014/main" id="{CC933AD1-162F-CF1E-6691-8470E9B3F085}"/>
              </a:ext>
            </a:extLst>
          </p:cNvPr>
          <p:cNvSpPr/>
          <p:nvPr/>
        </p:nvSpPr>
        <p:spPr>
          <a:xfrm>
            <a:off x="246668" y="242741"/>
            <a:ext cx="11698664" cy="6372518"/>
          </a:xfrm>
          <a:prstGeom prst="flowChartPunchedCard">
            <a:avLst/>
          </a:prstGeom>
          <a:scene3d>
            <a:camera prst="orthographicFront"/>
            <a:lightRig rig="threePt" dir="t"/>
          </a:scene3d>
          <a:sp3d>
            <a:bevelT prst="angle"/>
          </a:sp3d>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296015C1-DC6C-3283-85D3-7F638428EA17}"/>
              </a:ext>
            </a:extLst>
          </p:cNvPr>
          <p:cNvSpPr txBox="1"/>
          <p:nvPr/>
        </p:nvSpPr>
        <p:spPr>
          <a:xfrm>
            <a:off x="4624553" y="622169"/>
            <a:ext cx="4378045" cy="553998"/>
          </a:xfrm>
          <a:prstGeom prst="rect">
            <a:avLst/>
          </a:prstGeom>
          <a:noFill/>
        </p:spPr>
        <p:txBody>
          <a:bodyPr wrap="square" rtlCol="0">
            <a:spAutoFit/>
          </a:bodyPr>
          <a:lstStyle/>
          <a:p>
            <a:pPr algn="ctr"/>
            <a:r>
              <a:rPr lang="en-US" sz="3000" b="1" dirty="0">
                <a:latin typeface="Bookman Old Style" panose="02050604050505020204" pitchFamily="18" charset="0"/>
              </a:rPr>
              <a:t>INSIGHTS</a:t>
            </a:r>
            <a:endParaRPr lang="en-IN" sz="3000" b="1" dirty="0">
              <a:latin typeface="Bookman Old Style" panose="02050604050505020204" pitchFamily="18" charset="0"/>
            </a:endParaRPr>
          </a:p>
        </p:txBody>
      </p:sp>
      <p:sp>
        <p:nvSpPr>
          <p:cNvPr id="7" name="TextBox 6">
            <a:extLst>
              <a:ext uri="{FF2B5EF4-FFF2-40B4-BE49-F238E27FC236}">
                <a16:creationId xmlns:a16="http://schemas.microsoft.com/office/drawing/2014/main" id="{2502380E-1E8C-E8F7-A81A-39D69BD5A2E1}"/>
              </a:ext>
            </a:extLst>
          </p:cNvPr>
          <p:cNvSpPr txBox="1"/>
          <p:nvPr/>
        </p:nvSpPr>
        <p:spPr>
          <a:xfrm>
            <a:off x="895546" y="1421265"/>
            <a:ext cx="1050146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Lucida Bright" panose="02040602050505020304" pitchFamily="18" charset="0"/>
              </a:rPr>
              <a:t>Average salary offered by the company :-</a:t>
            </a:r>
          </a:p>
          <a:p>
            <a:r>
              <a:rPr lang="en-US" dirty="0"/>
              <a:t>      </a:t>
            </a:r>
            <a:r>
              <a:rPr lang="en-IN" dirty="0"/>
              <a:t>For getting average salary offered by the company I used AVERAGE() function by taking range as column offered salary. </a:t>
            </a:r>
          </a:p>
          <a:p>
            <a:endParaRPr lang="en-IN" dirty="0"/>
          </a:p>
          <a:p>
            <a:pPr marL="285750" indent="-285750">
              <a:buFont typeface="Arial" panose="020B0604020202020204" pitchFamily="34" charset="0"/>
              <a:buChar char="•"/>
            </a:pPr>
            <a:r>
              <a:rPr lang="en-IN" b="1" dirty="0"/>
              <a:t>Result:</a:t>
            </a:r>
          </a:p>
          <a:p>
            <a:endParaRPr lang="en-US" b="1" dirty="0"/>
          </a:p>
        </p:txBody>
      </p:sp>
      <p:pic>
        <p:nvPicPr>
          <p:cNvPr id="10" name="Picture 9">
            <a:extLst>
              <a:ext uri="{FF2B5EF4-FFF2-40B4-BE49-F238E27FC236}">
                <a16:creationId xmlns:a16="http://schemas.microsoft.com/office/drawing/2014/main" id="{A8CAAA86-455D-2291-27EF-9B58770BA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652" y="4507704"/>
            <a:ext cx="1910363" cy="1910363"/>
          </a:xfrm>
          <a:prstGeom prst="rect">
            <a:avLst/>
          </a:prstGeom>
        </p:spPr>
      </p:pic>
      <p:pic>
        <p:nvPicPr>
          <p:cNvPr id="12" name="Picture 11">
            <a:extLst>
              <a:ext uri="{FF2B5EF4-FFF2-40B4-BE49-F238E27FC236}">
                <a16:creationId xmlns:a16="http://schemas.microsoft.com/office/drawing/2014/main" id="{7C59EDD5-3604-4C02-FB7C-ECD0A95BAD7E}"/>
              </a:ext>
            </a:extLst>
          </p:cNvPr>
          <p:cNvPicPr>
            <a:picLocks noChangeAspect="1"/>
          </p:cNvPicPr>
          <p:nvPr/>
        </p:nvPicPr>
        <p:blipFill>
          <a:blip r:embed="rId3"/>
          <a:stretch>
            <a:fillRect/>
          </a:stretch>
        </p:blipFill>
        <p:spPr>
          <a:xfrm>
            <a:off x="1312276" y="3316911"/>
            <a:ext cx="2147361" cy="730997"/>
          </a:xfrm>
          <a:prstGeom prst="rect">
            <a:avLst/>
          </a:prstGeom>
          <a:ln w="3175">
            <a:solidFill>
              <a:schemeClr val="tx1"/>
            </a:solidFill>
          </a:ln>
        </p:spPr>
      </p:pic>
    </p:spTree>
    <p:extLst>
      <p:ext uri="{BB962C8B-B14F-4D97-AF65-F5344CB8AC3E}">
        <p14:creationId xmlns:p14="http://schemas.microsoft.com/office/powerpoint/2010/main" val="117595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DC276F-FCB2-2D5C-B771-37D96868DACF}"/>
              </a:ext>
            </a:extLst>
          </p:cNvPr>
          <p:cNvSpPr/>
          <p:nvPr/>
        </p:nvSpPr>
        <p:spPr>
          <a:xfrm>
            <a:off x="0" y="0"/>
            <a:ext cx="12192000" cy="6858000"/>
          </a:xfrm>
          <a:prstGeom prst="rect">
            <a:avLst/>
          </a:prstGeom>
          <a:solidFill>
            <a:srgbClr val="011D0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ard 4">
            <a:extLst>
              <a:ext uri="{FF2B5EF4-FFF2-40B4-BE49-F238E27FC236}">
                <a16:creationId xmlns:a16="http://schemas.microsoft.com/office/drawing/2014/main" id="{64651DC4-76BD-D731-BCEE-FF33EEFE2916}"/>
              </a:ext>
            </a:extLst>
          </p:cNvPr>
          <p:cNvSpPr/>
          <p:nvPr/>
        </p:nvSpPr>
        <p:spPr>
          <a:xfrm>
            <a:off x="246668" y="242741"/>
            <a:ext cx="11698664" cy="6372518"/>
          </a:xfrm>
          <a:prstGeom prst="flowChartPunchedCard">
            <a:avLst/>
          </a:prstGeom>
          <a:scene3d>
            <a:camera prst="orthographicFront"/>
            <a:lightRig rig="threePt" dir="t"/>
          </a:scene3d>
          <a:sp3d>
            <a:bevelT prst="angle"/>
          </a:sp3d>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1C78BEEA-5C27-B6D1-0E95-ED9C47E6549A}"/>
              </a:ext>
            </a:extLst>
          </p:cNvPr>
          <p:cNvSpPr txBox="1"/>
          <p:nvPr/>
        </p:nvSpPr>
        <p:spPr>
          <a:xfrm>
            <a:off x="4624553" y="622169"/>
            <a:ext cx="4378045" cy="553998"/>
          </a:xfrm>
          <a:prstGeom prst="rect">
            <a:avLst/>
          </a:prstGeom>
          <a:noFill/>
        </p:spPr>
        <p:txBody>
          <a:bodyPr wrap="square" rtlCol="0">
            <a:spAutoFit/>
          </a:bodyPr>
          <a:lstStyle/>
          <a:p>
            <a:pPr algn="ctr"/>
            <a:r>
              <a:rPr lang="en-US" sz="3000" b="1" dirty="0">
                <a:latin typeface="Bookman Old Style" panose="02050604050505020204" pitchFamily="18" charset="0"/>
              </a:rPr>
              <a:t>INSIGHTS</a:t>
            </a:r>
            <a:endParaRPr lang="en-IN" sz="3000" b="1" dirty="0">
              <a:latin typeface="Bookman Old Style" panose="02050604050505020204" pitchFamily="18" charset="0"/>
            </a:endParaRPr>
          </a:p>
        </p:txBody>
      </p:sp>
      <p:sp>
        <p:nvSpPr>
          <p:cNvPr id="7" name="TextBox 6">
            <a:extLst>
              <a:ext uri="{FF2B5EF4-FFF2-40B4-BE49-F238E27FC236}">
                <a16:creationId xmlns:a16="http://schemas.microsoft.com/office/drawing/2014/main" id="{44FD5CBA-D2CF-37E4-CA41-1F5C821AF300}"/>
              </a:ext>
            </a:extLst>
          </p:cNvPr>
          <p:cNvSpPr txBox="1"/>
          <p:nvPr/>
        </p:nvSpPr>
        <p:spPr>
          <a:xfrm>
            <a:off x="895546" y="1421265"/>
            <a:ext cx="1050146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Lucida Bright" panose="02040602050505020304" pitchFamily="18" charset="0"/>
              </a:rPr>
              <a:t>Class intervals for salary in the company:-</a:t>
            </a:r>
          </a:p>
          <a:p>
            <a:r>
              <a:rPr lang="en-US" dirty="0"/>
              <a:t>      </a:t>
            </a:r>
            <a:r>
              <a:rPr lang="en-IN" dirty="0"/>
              <a:t>For getting class intervals I first created a pivot table which contains offered salary, sum of offered salary, count of offered salary. Then I used Group option to group salaries with difference of 50000.</a:t>
            </a:r>
          </a:p>
          <a:p>
            <a:endParaRPr lang="en-IN" dirty="0"/>
          </a:p>
          <a:p>
            <a:pPr marL="285750" indent="-285750">
              <a:buFont typeface="Arial" panose="020B0604020202020204" pitchFamily="34" charset="0"/>
              <a:buChar char="•"/>
            </a:pPr>
            <a:r>
              <a:rPr lang="en-IN" b="1" dirty="0"/>
              <a:t>Result:</a:t>
            </a:r>
          </a:p>
          <a:p>
            <a:endParaRPr lang="en-US" b="1" dirty="0"/>
          </a:p>
        </p:txBody>
      </p:sp>
      <p:pic>
        <p:nvPicPr>
          <p:cNvPr id="8" name="Picture 7">
            <a:extLst>
              <a:ext uri="{FF2B5EF4-FFF2-40B4-BE49-F238E27FC236}">
                <a16:creationId xmlns:a16="http://schemas.microsoft.com/office/drawing/2014/main" id="{BC9724B0-FB99-13D1-4B97-8547550DE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652" y="4507704"/>
            <a:ext cx="1910363" cy="1910363"/>
          </a:xfrm>
          <a:prstGeom prst="rect">
            <a:avLst/>
          </a:prstGeom>
        </p:spPr>
      </p:pic>
      <p:pic>
        <p:nvPicPr>
          <p:cNvPr id="11" name="Picture 10">
            <a:extLst>
              <a:ext uri="{FF2B5EF4-FFF2-40B4-BE49-F238E27FC236}">
                <a16:creationId xmlns:a16="http://schemas.microsoft.com/office/drawing/2014/main" id="{FDD3925B-C2F7-4B69-D013-77F43626BA87}"/>
              </a:ext>
            </a:extLst>
          </p:cNvPr>
          <p:cNvPicPr>
            <a:picLocks noChangeAspect="1"/>
          </p:cNvPicPr>
          <p:nvPr/>
        </p:nvPicPr>
        <p:blipFill>
          <a:blip r:embed="rId3"/>
          <a:stretch>
            <a:fillRect/>
          </a:stretch>
        </p:blipFill>
        <p:spPr>
          <a:xfrm>
            <a:off x="1283790" y="3081464"/>
            <a:ext cx="4523121" cy="1910363"/>
          </a:xfrm>
          <a:prstGeom prst="rect">
            <a:avLst/>
          </a:prstGeom>
          <a:ln w="3175">
            <a:solidFill>
              <a:schemeClr val="tx1"/>
            </a:solidFill>
          </a:ln>
        </p:spPr>
      </p:pic>
    </p:spTree>
    <p:extLst>
      <p:ext uri="{BB962C8B-B14F-4D97-AF65-F5344CB8AC3E}">
        <p14:creationId xmlns:p14="http://schemas.microsoft.com/office/powerpoint/2010/main" val="3114012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D9E7DB-FE69-668F-599F-90B9554160CC}"/>
              </a:ext>
            </a:extLst>
          </p:cNvPr>
          <p:cNvSpPr/>
          <p:nvPr/>
        </p:nvSpPr>
        <p:spPr>
          <a:xfrm>
            <a:off x="0" y="0"/>
            <a:ext cx="12192000" cy="6858000"/>
          </a:xfrm>
          <a:prstGeom prst="rect">
            <a:avLst/>
          </a:prstGeom>
          <a:solidFill>
            <a:srgbClr val="011D0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ard 4">
            <a:extLst>
              <a:ext uri="{FF2B5EF4-FFF2-40B4-BE49-F238E27FC236}">
                <a16:creationId xmlns:a16="http://schemas.microsoft.com/office/drawing/2014/main" id="{867FD41D-D54D-F97A-635C-6CAE10F9CBFA}"/>
              </a:ext>
            </a:extLst>
          </p:cNvPr>
          <p:cNvSpPr/>
          <p:nvPr/>
        </p:nvSpPr>
        <p:spPr>
          <a:xfrm>
            <a:off x="246668" y="242741"/>
            <a:ext cx="11698664" cy="6372518"/>
          </a:xfrm>
          <a:prstGeom prst="flowChartPunchedCard">
            <a:avLst/>
          </a:prstGeom>
          <a:scene3d>
            <a:camera prst="orthographicFront"/>
            <a:lightRig rig="threePt" dir="t"/>
          </a:scene3d>
          <a:sp3d>
            <a:bevelT prst="angle"/>
          </a:sp3d>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12D104FC-5792-5098-8FD0-07C08CFAF8A0}"/>
              </a:ext>
            </a:extLst>
          </p:cNvPr>
          <p:cNvSpPr txBox="1"/>
          <p:nvPr/>
        </p:nvSpPr>
        <p:spPr>
          <a:xfrm>
            <a:off x="4624553" y="622169"/>
            <a:ext cx="4378045" cy="553998"/>
          </a:xfrm>
          <a:prstGeom prst="rect">
            <a:avLst/>
          </a:prstGeom>
          <a:noFill/>
        </p:spPr>
        <p:txBody>
          <a:bodyPr wrap="square" rtlCol="0">
            <a:spAutoFit/>
          </a:bodyPr>
          <a:lstStyle/>
          <a:p>
            <a:pPr algn="ctr"/>
            <a:r>
              <a:rPr lang="en-US" sz="3000" b="1" dirty="0">
                <a:latin typeface="Bookman Old Style" panose="02050604050505020204" pitchFamily="18" charset="0"/>
              </a:rPr>
              <a:t>INSIGHTS</a:t>
            </a:r>
            <a:endParaRPr lang="en-IN" sz="3000" b="1" dirty="0">
              <a:latin typeface="Bookman Old Style" panose="02050604050505020204" pitchFamily="18" charset="0"/>
            </a:endParaRPr>
          </a:p>
        </p:txBody>
      </p:sp>
      <p:sp>
        <p:nvSpPr>
          <p:cNvPr id="7" name="TextBox 6">
            <a:extLst>
              <a:ext uri="{FF2B5EF4-FFF2-40B4-BE49-F238E27FC236}">
                <a16:creationId xmlns:a16="http://schemas.microsoft.com/office/drawing/2014/main" id="{533547E5-39EB-6074-B42F-88A245171A9F}"/>
              </a:ext>
            </a:extLst>
          </p:cNvPr>
          <p:cNvSpPr txBox="1"/>
          <p:nvPr/>
        </p:nvSpPr>
        <p:spPr>
          <a:xfrm>
            <a:off x="895546" y="1421265"/>
            <a:ext cx="1050146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Lucida Bright" panose="02040602050505020304" pitchFamily="18" charset="0"/>
              </a:rPr>
              <a:t>Pie Chart/Graph for showing proportion of people working in different department :-</a:t>
            </a:r>
          </a:p>
          <a:p>
            <a:r>
              <a:rPr lang="en-US" dirty="0"/>
              <a:t>      For getting proportion of people working in different department I created a pivot table of department and value as Grand %. And then I have used pivot chart to display results into graphical representation.</a:t>
            </a:r>
            <a:endParaRPr lang="en-IN" dirty="0"/>
          </a:p>
          <a:p>
            <a:endParaRPr lang="en-IN" dirty="0"/>
          </a:p>
          <a:p>
            <a:pPr marL="285750" indent="-285750">
              <a:buFont typeface="Arial" panose="020B0604020202020204" pitchFamily="34" charset="0"/>
              <a:buChar char="•"/>
            </a:pPr>
            <a:r>
              <a:rPr lang="en-IN" b="1" dirty="0"/>
              <a:t>Result:</a:t>
            </a:r>
          </a:p>
          <a:p>
            <a:endParaRPr lang="en-US" b="1" dirty="0"/>
          </a:p>
        </p:txBody>
      </p:sp>
      <p:pic>
        <p:nvPicPr>
          <p:cNvPr id="8" name="Picture 7">
            <a:extLst>
              <a:ext uri="{FF2B5EF4-FFF2-40B4-BE49-F238E27FC236}">
                <a16:creationId xmlns:a16="http://schemas.microsoft.com/office/drawing/2014/main" id="{0615C514-CEB0-A420-2C8C-5AED5740C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652" y="4507704"/>
            <a:ext cx="1910363" cy="1910363"/>
          </a:xfrm>
          <a:prstGeom prst="rect">
            <a:avLst/>
          </a:prstGeom>
        </p:spPr>
      </p:pic>
      <p:pic>
        <p:nvPicPr>
          <p:cNvPr id="11" name="Picture 10">
            <a:extLst>
              <a:ext uri="{FF2B5EF4-FFF2-40B4-BE49-F238E27FC236}">
                <a16:creationId xmlns:a16="http://schemas.microsoft.com/office/drawing/2014/main" id="{A03E7996-BDC7-754C-AF1E-42E9B80C20EC}"/>
              </a:ext>
            </a:extLst>
          </p:cNvPr>
          <p:cNvPicPr>
            <a:picLocks noChangeAspect="1"/>
          </p:cNvPicPr>
          <p:nvPr/>
        </p:nvPicPr>
        <p:blipFill>
          <a:blip r:embed="rId3"/>
          <a:stretch>
            <a:fillRect/>
          </a:stretch>
        </p:blipFill>
        <p:spPr>
          <a:xfrm>
            <a:off x="1245228" y="2893059"/>
            <a:ext cx="7820097" cy="3525008"/>
          </a:xfrm>
          <a:prstGeom prst="rect">
            <a:avLst/>
          </a:prstGeom>
        </p:spPr>
      </p:pic>
    </p:spTree>
    <p:extLst>
      <p:ext uri="{BB962C8B-B14F-4D97-AF65-F5344CB8AC3E}">
        <p14:creationId xmlns:p14="http://schemas.microsoft.com/office/powerpoint/2010/main" val="3763237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18590A-7905-7D43-D34C-360A20892FA9}"/>
              </a:ext>
            </a:extLst>
          </p:cNvPr>
          <p:cNvSpPr/>
          <p:nvPr/>
        </p:nvSpPr>
        <p:spPr>
          <a:xfrm>
            <a:off x="0" y="0"/>
            <a:ext cx="12192000" cy="6858000"/>
          </a:xfrm>
          <a:prstGeom prst="rect">
            <a:avLst/>
          </a:prstGeom>
          <a:solidFill>
            <a:srgbClr val="011D0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ard 4">
            <a:extLst>
              <a:ext uri="{FF2B5EF4-FFF2-40B4-BE49-F238E27FC236}">
                <a16:creationId xmlns:a16="http://schemas.microsoft.com/office/drawing/2014/main" id="{094B379C-DC28-041A-4D13-43CE284AA764}"/>
              </a:ext>
            </a:extLst>
          </p:cNvPr>
          <p:cNvSpPr/>
          <p:nvPr/>
        </p:nvSpPr>
        <p:spPr>
          <a:xfrm>
            <a:off x="246668" y="242741"/>
            <a:ext cx="11698664" cy="6372518"/>
          </a:xfrm>
          <a:prstGeom prst="flowChartPunchedCard">
            <a:avLst/>
          </a:prstGeom>
          <a:scene3d>
            <a:camera prst="orthographicFront"/>
            <a:lightRig rig="threePt" dir="t"/>
          </a:scene3d>
          <a:sp3d>
            <a:bevelT prst="angle"/>
          </a:sp3d>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2B6241B4-0815-6E77-CA4F-C6163BE2AFC7}"/>
              </a:ext>
            </a:extLst>
          </p:cNvPr>
          <p:cNvSpPr txBox="1"/>
          <p:nvPr/>
        </p:nvSpPr>
        <p:spPr>
          <a:xfrm>
            <a:off x="4624553" y="622169"/>
            <a:ext cx="4378045" cy="553998"/>
          </a:xfrm>
          <a:prstGeom prst="rect">
            <a:avLst/>
          </a:prstGeom>
          <a:noFill/>
        </p:spPr>
        <p:txBody>
          <a:bodyPr wrap="square" rtlCol="0">
            <a:spAutoFit/>
          </a:bodyPr>
          <a:lstStyle/>
          <a:p>
            <a:pPr algn="ctr"/>
            <a:r>
              <a:rPr lang="en-US" sz="3000" b="1" dirty="0">
                <a:latin typeface="Bookman Old Style" panose="02050604050505020204" pitchFamily="18" charset="0"/>
              </a:rPr>
              <a:t>INSIGHTS</a:t>
            </a:r>
            <a:endParaRPr lang="en-IN" sz="3000" b="1" dirty="0">
              <a:latin typeface="Bookman Old Style" panose="02050604050505020204" pitchFamily="18" charset="0"/>
            </a:endParaRPr>
          </a:p>
        </p:txBody>
      </p:sp>
      <p:sp>
        <p:nvSpPr>
          <p:cNvPr id="7" name="TextBox 6">
            <a:extLst>
              <a:ext uri="{FF2B5EF4-FFF2-40B4-BE49-F238E27FC236}">
                <a16:creationId xmlns:a16="http://schemas.microsoft.com/office/drawing/2014/main" id="{05E48892-8EDE-D9B9-C867-46C122EB24A2}"/>
              </a:ext>
            </a:extLst>
          </p:cNvPr>
          <p:cNvSpPr txBox="1"/>
          <p:nvPr/>
        </p:nvSpPr>
        <p:spPr>
          <a:xfrm>
            <a:off x="895546" y="1421265"/>
            <a:ext cx="1050146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Lucida Bright" panose="02040602050505020304" pitchFamily="18" charset="0"/>
              </a:rPr>
              <a:t>Representation of different post tiers using chart/graphs :-</a:t>
            </a:r>
          </a:p>
          <a:p>
            <a:r>
              <a:rPr lang="en-US" dirty="0"/>
              <a:t>     First I created a pivot chart containing count of people hired for different post. And then I used pivot chart for representing the results.</a:t>
            </a:r>
            <a:endParaRPr lang="en-IN" dirty="0"/>
          </a:p>
          <a:p>
            <a:endParaRPr lang="en-IN" dirty="0"/>
          </a:p>
          <a:p>
            <a:pPr marL="285750" indent="-285750">
              <a:buFont typeface="Arial" panose="020B0604020202020204" pitchFamily="34" charset="0"/>
              <a:buChar char="•"/>
            </a:pPr>
            <a:r>
              <a:rPr lang="en-IN" b="1" dirty="0"/>
              <a:t>Result:</a:t>
            </a:r>
          </a:p>
          <a:p>
            <a:endParaRPr lang="en-US" b="1" dirty="0"/>
          </a:p>
        </p:txBody>
      </p:sp>
      <p:pic>
        <p:nvPicPr>
          <p:cNvPr id="8" name="Picture 7">
            <a:extLst>
              <a:ext uri="{FF2B5EF4-FFF2-40B4-BE49-F238E27FC236}">
                <a16:creationId xmlns:a16="http://schemas.microsoft.com/office/drawing/2014/main" id="{06BB22D7-6F39-2FB7-28A5-D234F7879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652" y="4507704"/>
            <a:ext cx="1910363" cy="1910363"/>
          </a:xfrm>
          <a:prstGeom prst="rect">
            <a:avLst/>
          </a:prstGeom>
        </p:spPr>
      </p:pic>
      <p:pic>
        <p:nvPicPr>
          <p:cNvPr id="11" name="Picture 10">
            <a:extLst>
              <a:ext uri="{FF2B5EF4-FFF2-40B4-BE49-F238E27FC236}">
                <a16:creationId xmlns:a16="http://schemas.microsoft.com/office/drawing/2014/main" id="{FC0FEE51-2E78-26C2-2946-59B6FF590646}"/>
              </a:ext>
            </a:extLst>
          </p:cNvPr>
          <p:cNvPicPr>
            <a:picLocks noChangeAspect="1"/>
          </p:cNvPicPr>
          <p:nvPr/>
        </p:nvPicPr>
        <p:blipFill>
          <a:blip r:embed="rId3"/>
          <a:stretch>
            <a:fillRect/>
          </a:stretch>
        </p:blipFill>
        <p:spPr>
          <a:xfrm>
            <a:off x="1154516" y="2827866"/>
            <a:ext cx="6373240" cy="3625377"/>
          </a:xfrm>
          <a:prstGeom prst="rect">
            <a:avLst/>
          </a:prstGeom>
        </p:spPr>
      </p:pic>
    </p:spTree>
    <p:extLst>
      <p:ext uri="{BB962C8B-B14F-4D97-AF65-F5344CB8AC3E}">
        <p14:creationId xmlns:p14="http://schemas.microsoft.com/office/powerpoint/2010/main" val="2686786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672</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Calibri</vt:lpstr>
      <vt:lpstr>Calibri Light</vt:lpstr>
      <vt:lpstr>Castellar</vt:lpstr>
      <vt:lpstr>Cooper Black</vt:lpstr>
      <vt:lpstr>Lucida Bright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Harshita Mundhe</dc:creator>
  <cp:lastModifiedBy>Harshita Mundhe</cp:lastModifiedBy>
  <cp:revision>51</cp:revision>
  <dcterms:created xsi:type="dcterms:W3CDTF">2023-02-27T07:42:24Z</dcterms:created>
  <dcterms:modified xsi:type="dcterms:W3CDTF">2023-05-13T03:28:31Z</dcterms:modified>
</cp:coreProperties>
</file>