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B1"/>
    <a:srgbClr val="0E2841"/>
    <a:srgbClr val="FED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>
        <p:scale>
          <a:sx n="101" d="100"/>
          <a:sy n="101" d="100"/>
        </p:scale>
        <p:origin x="1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1528D-44A6-EB40-8297-06C40422CE5D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157A-C45A-F247-95BF-9B1AEA3DE6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553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Meeting notes: things to prepare for the Q&amp;A: Why did we use this plot, or did preprocessing metric.</a:t>
            </a:r>
            <a:endParaRPr lang="en-GB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Is this real or fake and how did you get this number. </a:t>
            </a:r>
            <a:endParaRPr lang="en-GB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Ask us about the real markets, why is the data set reacting this way?</a:t>
            </a:r>
            <a:endParaRPr lang="en-GB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Why is there a lower price in 2019?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0157A-C45A-F247-95BF-9B1AEA3DE63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5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323C-861E-2198-B9E5-4313F6BA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14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57B3-AFDD-8C31-6D09-142638991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81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90CA-D08F-1FC4-1EF6-3BFF610F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244497-68C7-D68F-1808-C68EE671D7A9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008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FB93D-F55F-386E-8B15-EDDE03C0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6F5A-0E79-5310-6DC3-0C55BE5A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1819-7372-618D-BD19-B2C88DA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BB09-4486-979E-1C64-05F00DB0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258860-D3EE-0E91-B0D7-7D23B74C5863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Click to edit Master title style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86730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B2FAE-41A5-728F-2089-71CC23291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7FE50-0C53-9B0F-6E50-6E5FD8B1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D5AF-20EB-807D-C137-124BAAB7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94BE-7DD7-92CA-F380-D15D4B16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85DA-00B0-F115-10E0-248EEE6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57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DDD4-5CA2-EEC9-B355-4E239D55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F9D9-055D-2FD0-99BB-6429987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DB8EA9-055D-FE92-D436-8E68C6CD36B1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2602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661-350F-1218-E77B-76C179D1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F191-0CFC-0891-BFC2-CFD20750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A50-6236-C346-7C8A-0E2EA73A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B15D60-CC1C-49C1-3B6E-953CFE543A80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7838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17EC-9B5F-5631-81BC-47E5C25D4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F407F-3E97-FDF9-8A4F-0AEA0E06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2DF6-A40B-9160-2186-0F2AC77E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6C1DEC-9847-0193-202E-055B639E140C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4828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3254-72EE-318C-8654-43688F9B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CDCE6-45A4-9917-2C8E-24D69E69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6BD10-A5B7-CBF9-3F03-9B1F6C905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2ABEC-DF12-3430-668A-F29A5EA41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98DB6-6C5F-ED2D-0F29-68A4AD4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DF1B-48FC-2F3E-D537-12C8F82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CF888-D83E-21D3-62F9-786DC803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71FA79-05E5-4433-A466-ACF46F418ACA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7237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447-766B-DC4F-3BB4-DAF65E82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2F88-BDBC-7D3F-BE7E-99D340F7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7F181-536F-EB11-7361-DA882E9D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70E08C-A339-B083-977F-A795C233114C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323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5726-2C03-9F54-8304-82E2D44A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0ABB-C602-8769-FB44-117F5578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BDE7-1607-D676-3076-980EA54B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1A3CC-515F-465D-3EFF-1D00EEC6B6CB}"/>
              </a:ext>
            </a:extLst>
          </p:cNvPr>
          <p:cNvSpPr txBox="1">
            <a:spLocks/>
          </p:cNvSpPr>
          <p:nvPr userDrawn="1"/>
        </p:nvSpPr>
        <p:spPr>
          <a:xfrm>
            <a:off x="838200" y="176285"/>
            <a:ext cx="10515600" cy="85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7150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E84-1381-7877-CBAD-765F4C2F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2F6C-D40E-EF50-C4FB-F1DC186F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74BA-37A2-293A-4EA8-2F1C9F47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8195-AF07-93BB-0521-767B5A7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0F47-6893-56D0-25C8-D6467EE0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63D52-E6FE-A734-7909-AB8A1A9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5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7D59-F882-0B41-4F78-D52EB415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E11C4-035F-7D33-F34D-71C6BB61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6AC1-EC14-5B29-298C-CFDA685A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DB232-75AB-8DD5-1F1E-6DED5DEE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C39-8E3D-1041-BD9A-F4B2A0229C00}" type="datetimeFigureOut">
              <a:rPr lang="en-DE" smtClean="0"/>
              <a:t>13.12.24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46C1D-3178-939F-08DC-3F2B409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B0D3-A9A9-12C3-C39F-62C1AC79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78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0879-3CD0-941B-1B78-626AF664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46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00C92-2C56-D24F-9960-1FA96837B9B5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650146B-63F8-4B00-362E-26815504D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4268" y="97022"/>
            <a:ext cx="849132" cy="8516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8C3B5C-FBA5-969B-5150-39BF58F48484}"/>
              </a:ext>
            </a:extLst>
          </p:cNvPr>
          <p:cNvCxnSpPr>
            <a:cxnSpLocks/>
          </p:cNvCxnSpPr>
          <p:nvPr userDrawn="1"/>
        </p:nvCxnSpPr>
        <p:spPr>
          <a:xfrm>
            <a:off x="183874" y="1152939"/>
            <a:ext cx="11824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7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ita-chivukula/PythonforDataScience_Team1FinalAssignment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35E-357A-A523-E341-84D201E6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900" y="1219543"/>
            <a:ext cx="9766300" cy="2387600"/>
          </a:xfrm>
        </p:spPr>
        <p:txBody>
          <a:bodyPr/>
          <a:lstStyle/>
          <a:p>
            <a:br>
              <a:rPr lang="en-DE" sz="4800" dirty="0"/>
            </a:br>
            <a:r>
              <a:rPr lang="en-DE" sz="4800" dirty="0"/>
              <a:t>Analyzing the Fast Food Market</a:t>
            </a:r>
            <a:br>
              <a:rPr lang="en-DE" sz="4800" dirty="0"/>
            </a:br>
            <a:endParaRPr lang="en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65D9-722D-B927-CADC-616083A3A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6700" y="3800818"/>
            <a:ext cx="12598400" cy="3171482"/>
          </a:xfrm>
          <a:solidFill>
            <a:schemeClr val="accent1"/>
          </a:solidFill>
        </p:spPr>
        <p:txBody>
          <a:bodyPr lIns="91440" tIns="45720" rIns="91440" bIns="45720" anchor="t"/>
          <a:lstStyle/>
          <a:p>
            <a:endParaRPr lang="en-DE" dirty="0">
              <a:solidFill>
                <a:schemeClr val="bg1"/>
              </a:solidFill>
            </a:endParaRPr>
          </a:p>
          <a:p>
            <a:r>
              <a:rPr lang="en-DE" dirty="0">
                <a:solidFill>
                  <a:schemeClr val="bg1"/>
                </a:solidFill>
              </a:rPr>
              <a:t>Javier Marín</a:t>
            </a:r>
          </a:p>
          <a:p>
            <a:r>
              <a:rPr lang="en-DE" sz="1800" dirty="0">
                <a:solidFill>
                  <a:schemeClr val="bg1"/>
                </a:solidFill>
              </a:rPr>
              <a:t>Marçal Garcia Boris</a:t>
            </a:r>
          </a:p>
          <a:p>
            <a:endParaRPr lang="en-DE" dirty="0">
              <a:solidFill>
                <a:schemeClr val="bg1"/>
              </a:solidFill>
            </a:endParaRPr>
          </a:p>
          <a:p>
            <a:r>
              <a:rPr lang="en-DE" sz="1600" dirty="0">
                <a:solidFill>
                  <a:schemeClr val="bg1"/>
                </a:solidFill>
              </a:rPr>
              <a:t>Team 1: Enric, Harshita, Henning, Iman, Pien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EB019-839F-37C8-4515-8A079B5735A5}"/>
              </a:ext>
            </a:extLst>
          </p:cNvPr>
          <p:cNvSpPr txBox="1"/>
          <p:nvPr/>
        </p:nvSpPr>
        <p:spPr>
          <a:xfrm>
            <a:off x="936172" y="331596"/>
            <a:ext cx="1031965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DE" sz="3200" dirty="0"/>
              <a:t>Python for Data Science</a:t>
            </a:r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04285-4702-7E30-2309-4D6BD67CFE4B}"/>
              </a:ext>
            </a:extLst>
          </p:cNvPr>
          <p:cNvCxnSpPr>
            <a:cxnSpLocks/>
          </p:cNvCxnSpPr>
          <p:nvPr/>
        </p:nvCxnSpPr>
        <p:spPr>
          <a:xfrm>
            <a:off x="3162300" y="5384800"/>
            <a:ext cx="586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F6131-8C7C-847F-83CC-2A02483C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showing trading volume and a trading volume&#10;&#10;Description automatically generated">
            <a:extLst>
              <a:ext uri="{FF2B5EF4-FFF2-40B4-BE49-F238E27FC236}">
                <a16:creationId xmlns:a16="http://schemas.microsoft.com/office/drawing/2014/main" id="{9B41B344-D73D-8702-E4D4-091DB84B5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58" y="1636180"/>
            <a:ext cx="7454959" cy="44503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1F565-F93B-C24F-28BF-163117DEABC9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7 </a:t>
            </a:r>
            <a:r>
              <a:rPr lang="en-DE" sz="2800">
                <a:latin typeface="+mj-lt"/>
              </a:rPr>
              <a:t>– Exploring MCD: </a:t>
            </a:r>
            <a:r>
              <a:rPr lang="en-DE" sz="2800" dirty="0">
                <a:latin typeface="+mj-lt"/>
              </a:rPr>
              <a:t>Trading Volume vs. Closing Price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D96B45-16B2-55C2-D7DA-141280468351}"/>
              </a:ext>
            </a:extLst>
          </p:cNvPr>
          <p:cNvGrpSpPr/>
          <p:nvPr/>
        </p:nvGrpSpPr>
        <p:grpSpPr>
          <a:xfrm>
            <a:off x="7977114" y="1375417"/>
            <a:ext cx="3907058" cy="1570283"/>
            <a:chOff x="7977114" y="1375417"/>
            <a:chExt cx="3907058" cy="1570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AA1C8-8FC6-188B-ED93-43E9BBDC4E98}"/>
                </a:ext>
              </a:extLst>
            </p:cNvPr>
            <p:cNvSpPr/>
            <p:nvPr/>
          </p:nvSpPr>
          <p:spPr>
            <a:xfrm>
              <a:off x="7977114" y="1382410"/>
              <a:ext cx="3907058" cy="156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spcBef>
                  <a:spcPts val="1000"/>
                </a:spcBef>
                <a:buFont typeface="Calibri,Sans-Serif" panose="020B0604020202020204" pitchFamily="34" charset="0"/>
                <a:buChar char="-"/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</a:rPr>
                <a:t>Effectively visualizes the relationship between two continuous variables: </a:t>
              </a:r>
              <a:r>
                <a:rPr lang="en-US" sz="1200" b="1" dirty="0">
                  <a:solidFill>
                    <a:srgbClr val="0E0E0E"/>
                  </a:solidFill>
                </a:rPr>
                <a:t>trading volume</a:t>
              </a:r>
              <a:r>
                <a:rPr lang="en-US" sz="1200" dirty="0">
                  <a:solidFill>
                    <a:srgbClr val="0E0E0E"/>
                  </a:solidFill>
                </a:rPr>
                <a:t> and </a:t>
              </a:r>
              <a:r>
                <a:rPr lang="en-US" sz="1200" b="1" dirty="0">
                  <a:solidFill>
                    <a:srgbClr val="0E0E0E"/>
                  </a:solidFill>
                </a:rPr>
                <a:t>closing price</a:t>
              </a:r>
              <a:endParaRPr lang="en-US" sz="1200" dirty="0">
                <a:solidFill>
                  <a:srgbClr val="0E2841"/>
                </a:solidFill>
              </a:endParaRPr>
            </a:p>
            <a:p>
              <a:pPr marL="171450" indent="-171450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</a:rPr>
                <a:t>Highlights patterns, clusters, and outliers</a:t>
              </a:r>
              <a:endParaRPr lang="en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4E199-EADA-6817-A962-6747002C408A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Scatterplot</a:t>
              </a:r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C0A620-2261-361E-6361-300CC9FB0042}"/>
              </a:ext>
            </a:extLst>
          </p:cNvPr>
          <p:cNvGrpSpPr/>
          <p:nvPr/>
        </p:nvGrpSpPr>
        <p:grpSpPr>
          <a:xfrm>
            <a:off x="7984105" y="3053215"/>
            <a:ext cx="3907058" cy="1675145"/>
            <a:chOff x="7984105" y="3053215"/>
            <a:chExt cx="3907058" cy="16751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5454CB-7E1F-14A1-9B24-2446035C4AB6}"/>
                </a:ext>
              </a:extLst>
            </p:cNvPr>
            <p:cNvSpPr/>
            <p:nvPr/>
          </p:nvSpPr>
          <p:spPr>
            <a:xfrm>
              <a:off x="7984105" y="3053218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Volume concentration at low levels: </a:t>
              </a:r>
              <a:r>
                <a:rPr lang="en-US" sz="1200" b="1">
                  <a:solidFill>
                    <a:srgbClr val="0E0E0E"/>
                  </a:solidFill>
                </a:rPr>
                <a:t>prices $50–$250</a:t>
              </a:r>
              <a:endParaRPr lang="en-US"/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No strong correlation = </a:t>
              </a:r>
              <a:r>
                <a:rPr lang="en-US" sz="1200" b="1">
                  <a:solidFill>
                    <a:srgbClr val="0E0E0E"/>
                  </a:solidFill>
                </a:rPr>
                <a:t>Price stability</a:t>
              </a: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High-volume outliers linked to </a:t>
              </a:r>
              <a:r>
                <a:rPr lang="en-US" sz="1200" b="1">
                  <a:solidFill>
                    <a:srgbClr val="0E0E0E"/>
                  </a:solidFill>
                </a:rPr>
                <a:t>major events</a:t>
              </a:r>
              <a:r>
                <a:rPr lang="en-US" sz="1200">
                  <a:solidFill>
                    <a:srgbClr val="0E0E0E"/>
                  </a:solidFill>
                </a:rPr>
                <a:t> (e.g., earnings)</a:t>
              </a: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54AD0C-1E52-35CF-6175-87526FB45A87}"/>
                </a:ext>
              </a:extLst>
            </p:cNvPr>
            <p:cNvSpPr/>
            <p:nvPr/>
          </p:nvSpPr>
          <p:spPr>
            <a:xfrm>
              <a:off x="7998087" y="3053215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Key Insights</a:t>
              </a:r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6EBB1F-2C2D-5023-5C86-EDEC172BEAF8}"/>
              </a:ext>
            </a:extLst>
          </p:cNvPr>
          <p:cNvGrpSpPr/>
          <p:nvPr/>
        </p:nvGrpSpPr>
        <p:grpSpPr>
          <a:xfrm>
            <a:off x="7983518" y="4898794"/>
            <a:ext cx="3907058" cy="1654171"/>
            <a:chOff x="7983518" y="4898794"/>
            <a:chExt cx="3907058" cy="1654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A285F5-7388-9E88-129F-CBFF9C86A389}"/>
                </a:ext>
              </a:extLst>
            </p:cNvPr>
            <p:cNvSpPr/>
            <p:nvPr/>
          </p:nvSpPr>
          <p:spPr>
            <a:xfrm>
              <a:off x="7983518" y="4898794"/>
              <a:ext cx="3907058" cy="16541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228600" indent="-285750">
                <a:lnSpc>
                  <a:spcPct val="90000"/>
                </a:lnSpc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McDonald’s stability and adaptability (e.g., </a:t>
              </a:r>
              <a:r>
                <a:rPr lang="en-US" sz="1200" b="1">
                  <a:solidFill>
                    <a:srgbClr val="0E0E0E"/>
                  </a:solidFill>
                </a:rPr>
                <a:t>digital platforms</a:t>
              </a:r>
              <a:r>
                <a:rPr lang="en-US" sz="1200">
                  <a:solidFill>
                    <a:srgbClr val="0E0E0E"/>
                  </a:solidFill>
                </a:rPr>
                <a:t>) ensure consistent stock performance</a:t>
              </a:r>
              <a:endParaRPr lang="en-US">
                <a:solidFill>
                  <a:srgbClr val="FFFFFF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Investor confidence remains strong, sustaining market interest</a:t>
              </a:r>
              <a:endParaRPr lang="en-US"/>
            </a:p>
            <a:p>
              <a:pPr marL="285750" indent="-285750"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D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0D6245-87AD-7734-5E51-12272B66451C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4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99A83-489A-A6AA-28CC-57DEC265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C7E252FC-8601-E07B-4923-69E03D138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9477" y="1546225"/>
            <a:ext cx="4122159" cy="46307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56E874-432E-DA33-0DB8-FDEF6F7AD018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8 - </a:t>
            </a:r>
            <a:r>
              <a:rPr lang="en-GB" sz="2800" dirty="0">
                <a:latin typeface="+mj-lt"/>
              </a:rPr>
              <a:t>Insights into Trading </a:t>
            </a:r>
            <a:r>
              <a:rPr lang="en-GB" sz="2800">
                <a:latin typeface="+mj-lt"/>
              </a:rPr>
              <a:t>Behavior</a:t>
            </a:r>
            <a:r>
              <a:rPr lang="en-GB" sz="2800" dirty="0">
                <a:latin typeface="+mj-lt"/>
              </a:rPr>
              <a:t> and Market Influences</a:t>
            </a:r>
            <a:endParaRPr lang="en-DE" sz="2800" dirty="0"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3FB311-5A6A-2A20-DC3C-831877CBCC2F}"/>
              </a:ext>
            </a:extLst>
          </p:cNvPr>
          <p:cNvGrpSpPr/>
          <p:nvPr/>
        </p:nvGrpSpPr>
        <p:grpSpPr>
          <a:xfrm>
            <a:off x="5397500" y="1368425"/>
            <a:ext cx="6311900" cy="1654175"/>
            <a:chOff x="5397500" y="1368425"/>
            <a:chExt cx="6311900" cy="16541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AD264-E761-5AFA-1EAB-25AB345F971F}"/>
                </a:ext>
              </a:extLst>
            </p:cNvPr>
            <p:cNvSpPr/>
            <p:nvPr/>
          </p:nvSpPr>
          <p:spPr>
            <a:xfrm>
              <a:off x="5397500" y="1368425"/>
              <a:ext cx="6311900" cy="1654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Groups trading data by month</a:t>
              </a:r>
              <a:r>
                <a:rPr lang="en-GB" sz="1400">
                  <a:solidFill>
                    <a:schemeClr val="tx1"/>
                  </a:solidFill>
                </a:rPr>
                <a:t> to calculate total trading volumes</a:t>
              </a:r>
            </a:p>
            <a:p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Locates the month with the highest trading volume using </a:t>
              </a:r>
              <a:r>
                <a:rPr lang="en-GB" sz="1400" b="1" err="1">
                  <a:solidFill>
                    <a:schemeClr val="tx1"/>
                  </a:solidFill>
                </a:rPr>
                <a:t>idxmax</a:t>
              </a:r>
              <a:endParaRPr lang="en-GB" sz="1400" b="1">
                <a:solidFill>
                  <a:schemeClr val="tx1"/>
                </a:solidFill>
              </a:endParaRPr>
            </a:p>
            <a:p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Organizes results into a </a:t>
              </a:r>
              <a:r>
                <a:rPr lang="en-GB" sz="1400" b="1">
                  <a:solidFill>
                    <a:schemeClr val="tx1"/>
                  </a:solidFill>
                </a:rPr>
                <a:t>dictionary </a:t>
              </a:r>
              <a:r>
                <a:rPr lang="en-GB" sz="1400">
                  <a:solidFill>
                    <a:schemeClr val="tx1"/>
                  </a:solidFill>
                </a:rPr>
                <a:t>and consolidates them into a </a:t>
              </a:r>
              <a:r>
                <a:rPr lang="en-GB" sz="1400" b="1" err="1">
                  <a:solidFill>
                    <a:schemeClr val="tx1"/>
                  </a:solidFill>
                </a:rPr>
                <a:t>DataFrame</a:t>
              </a:r>
              <a:endParaRPr lang="en-DE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3D96A8-36CE-0E0D-3B7E-10DB5E8B350A}"/>
                </a:ext>
              </a:extLst>
            </p:cNvPr>
            <p:cNvSpPr/>
            <p:nvPr/>
          </p:nvSpPr>
          <p:spPr>
            <a:xfrm>
              <a:off x="5397500" y="1368425"/>
              <a:ext cx="6311900" cy="396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Data Aggregation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8F299D-4979-C6CF-33A9-A569F2143B39}"/>
              </a:ext>
            </a:extLst>
          </p:cNvPr>
          <p:cNvGrpSpPr/>
          <p:nvPr/>
        </p:nvGrpSpPr>
        <p:grpSpPr>
          <a:xfrm>
            <a:off x="5397500" y="3222625"/>
            <a:ext cx="6311900" cy="1654175"/>
            <a:chOff x="5397500" y="3222625"/>
            <a:chExt cx="6311900" cy="16541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99FCA5-093E-1286-6D82-0EBA899D9B0F}"/>
                </a:ext>
              </a:extLst>
            </p:cNvPr>
            <p:cNvSpPr/>
            <p:nvPr/>
          </p:nvSpPr>
          <p:spPr>
            <a:xfrm>
              <a:off x="5397500" y="3222625"/>
              <a:ext cx="6311900" cy="1654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SBUX and LKNCY show significantly higher peak trading volumes than others</a:t>
              </a:r>
            </a:p>
            <a:p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BRK-A's high price per share corresponds to the lowest trading volume</a:t>
              </a:r>
            </a:p>
            <a:p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Three companies reached their highest trading volumes in 2020</a:t>
              </a:r>
              <a:endParaRPr lang="en-DE" sz="16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745875-5346-7AF3-0743-BA92039D5FFC}"/>
                </a:ext>
              </a:extLst>
            </p:cNvPr>
            <p:cNvSpPr/>
            <p:nvPr/>
          </p:nvSpPr>
          <p:spPr>
            <a:xfrm>
              <a:off x="5397500" y="3230562"/>
              <a:ext cx="6311900" cy="396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Key Insights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4206D-9C45-8078-04C3-F07BA3F0E4B0}"/>
              </a:ext>
            </a:extLst>
          </p:cNvPr>
          <p:cNvGrpSpPr/>
          <p:nvPr/>
        </p:nvGrpSpPr>
        <p:grpSpPr>
          <a:xfrm>
            <a:off x="5397500" y="5076825"/>
            <a:ext cx="6311900" cy="1654175"/>
            <a:chOff x="5397500" y="5076825"/>
            <a:chExt cx="6311900" cy="16541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0FB91-6ECF-2566-CDFE-47297163A14B}"/>
                </a:ext>
              </a:extLst>
            </p:cNvPr>
            <p:cNvSpPr/>
            <p:nvPr/>
          </p:nvSpPr>
          <p:spPr>
            <a:xfrm>
              <a:off x="5397500" y="5076825"/>
              <a:ext cx="6311900" cy="1654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2020 peaks driven by </a:t>
              </a:r>
              <a:r>
                <a:rPr lang="en-GB" sz="1400" b="1">
                  <a:solidFill>
                    <a:schemeClr val="tx1"/>
                  </a:solidFill>
                </a:rPr>
                <a:t>COVID-19</a:t>
              </a:r>
              <a:r>
                <a:rPr lang="en-GB" sz="1400">
                  <a:solidFill>
                    <a:schemeClr val="tx1"/>
                  </a:solidFill>
                </a:rPr>
                <a:t> market volatility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chemeClr val="tx1"/>
                  </a:solidFill>
                </a:rPr>
                <a:t>Starbucks’ 1999 peak reflects late </a:t>
              </a:r>
              <a:r>
                <a:rPr lang="en-GB" sz="1400" b="1">
                  <a:solidFill>
                    <a:schemeClr val="tx1"/>
                  </a:solidFill>
                </a:rPr>
                <a:t>1990s global expansion</a:t>
              </a:r>
            </a:p>
            <a:p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err="1">
                  <a:solidFill>
                    <a:schemeClr val="tx1"/>
                  </a:solidFill>
                </a:rPr>
                <a:t>Luckin</a:t>
              </a:r>
              <a:r>
                <a:rPr lang="en-GB" sz="1400">
                  <a:solidFill>
                    <a:schemeClr val="tx1"/>
                  </a:solidFill>
                </a:rPr>
                <a:t> Coffee’s 2020 peak linked to post-scandal speculation</a:t>
              </a:r>
              <a:endParaRPr lang="en-DE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14A633-2A73-0EC0-C872-FE6E56A60634}"/>
                </a:ext>
              </a:extLst>
            </p:cNvPr>
            <p:cNvSpPr/>
            <p:nvPr/>
          </p:nvSpPr>
          <p:spPr>
            <a:xfrm>
              <a:off x="5397500" y="5076825"/>
              <a:ext cx="6311900" cy="396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Market Perspective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6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96DCE-890D-36AD-D44D-26762A28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E8867-C42C-3315-8C99-4F83A771EAAC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+mj-lt"/>
                <a:ea typeface="+mn-lt"/>
                <a:cs typeface="+mn-lt"/>
              </a:rPr>
              <a:t>Exercise 9 - Merging companies and creating annual datasets</a:t>
            </a:r>
            <a:endParaRPr lang="es-ES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A31EDC-EF34-72BF-9767-42380BB468D7}"/>
              </a:ext>
            </a:extLst>
          </p:cNvPr>
          <p:cNvSpPr txBox="1"/>
          <p:nvPr/>
        </p:nvSpPr>
        <p:spPr>
          <a:xfrm>
            <a:off x="7774474" y="4621047"/>
            <a:ext cx="1201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Output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C0C37F3-1079-620D-E05C-70B44FF4B165}"/>
              </a:ext>
            </a:extLst>
          </p:cNvPr>
          <p:cNvSpPr/>
          <p:nvPr/>
        </p:nvSpPr>
        <p:spPr>
          <a:xfrm>
            <a:off x="7884254" y="4905182"/>
            <a:ext cx="981559" cy="284135"/>
          </a:xfrm>
          <a:prstGeom prst="rightArrow">
            <a:avLst/>
          </a:prstGeom>
          <a:solidFill>
            <a:srgbClr val="FED43C"/>
          </a:solidFill>
          <a:ln>
            <a:solidFill>
              <a:srgbClr val="427E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C6126B9-20F0-B617-AC08-F3C7A0E4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87"/>
          <a:stretch/>
        </p:blipFill>
        <p:spPr>
          <a:xfrm>
            <a:off x="663458" y="3371312"/>
            <a:ext cx="6946753" cy="3299505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E935B93-6667-3BDC-4143-66A48FD8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2" t="-1440" r="-111" b="29532"/>
          <a:stretch/>
        </p:blipFill>
        <p:spPr>
          <a:xfrm>
            <a:off x="9144706" y="3351366"/>
            <a:ext cx="2670144" cy="1155623"/>
          </a:xfrm>
          <a:prstGeom prst="rect">
            <a:avLst/>
          </a:prstGeom>
        </p:spPr>
      </p:pic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0305FA9B-4393-0651-416D-B677AEF46B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143100" y="4719944"/>
            <a:ext cx="2659800" cy="1583100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C72865-09B9-2B36-D8ED-A291C22F1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525" y="6298350"/>
            <a:ext cx="2664000" cy="2267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D16AA2-D0BB-82B5-EF22-E2EEA3D75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275" y="4488600"/>
            <a:ext cx="2654850" cy="253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F9396D-F431-7E6F-7589-817FDC662056}"/>
              </a:ext>
            </a:extLst>
          </p:cNvPr>
          <p:cNvGrpSpPr/>
          <p:nvPr/>
        </p:nvGrpSpPr>
        <p:grpSpPr>
          <a:xfrm>
            <a:off x="4483484" y="1295400"/>
            <a:ext cx="3225032" cy="1905000"/>
            <a:chOff x="4483868" y="3429000"/>
            <a:chExt cx="3225032" cy="330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1CECB-478B-1BE2-A54B-B99EED54C09F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58 datasets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containing different numbers of rows</a:t>
              </a: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In total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69549 rows and 9 columns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(Company &amp; Year)</a:t>
              </a:r>
              <a:endParaRPr lang="en-US" sz="12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FE2F03-5A3E-D1D3-E662-5B2A227C6304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Structure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5CA9E-4993-6B02-5757-7EC3056ECB22}"/>
              </a:ext>
            </a:extLst>
          </p:cNvPr>
          <p:cNvGrpSpPr/>
          <p:nvPr/>
        </p:nvGrpSpPr>
        <p:grpSpPr>
          <a:xfrm>
            <a:off x="8319268" y="1295400"/>
            <a:ext cx="3225032" cy="1905000"/>
            <a:chOff x="4483868" y="3429000"/>
            <a:chExt cx="3225032" cy="3302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E17F20-0BC9-847A-84D7-82153D81B05D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en-DE" sz="1200" b="1" dirty="0">
                <a:solidFill>
                  <a:srgbClr val="0E2841"/>
                </a:solidFill>
              </a:endParaRP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As more rows more companies in the market.  Due to sector attractiveness. (new techs, delivery, new business models...) </a:t>
              </a:r>
            </a:p>
            <a:p>
              <a:pPr>
                <a:lnSpc>
                  <a:spcPct val="100000"/>
                </a:lnSpc>
              </a:pPr>
              <a:endParaRPr lang="en-US" sz="1200" dirty="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rgbClr val="0E0E0E"/>
                  </a:solidFill>
                  <a:ea typeface="+mn-lt"/>
                  <a:cs typeface="+mn-lt"/>
                </a:rPr>
                <a:t>*Curious fact (the year 2016 has 2016 rows*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2C3F37-E324-D1A0-B438-FDCD8A021FD0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Key Insights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23E93-E9BC-843E-C326-8740F987B252}"/>
              </a:ext>
            </a:extLst>
          </p:cNvPr>
          <p:cNvGrpSpPr/>
          <p:nvPr/>
        </p:nvGrpSpPr>
        <p:grpSpPr>
          <a:xfrm>
            <a:off x="647700" y="1295400"/>
            <a:ext cx="3225032" cy="1905000"/>
            <a:chOff x="4483868" y="3429000"/>
            <a:chExt cx="3225032" cy="330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79C1D6-6988-5265-EA86-9DF8C62338BB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Used</a:t>
              </a:r>
              <a:r>
                <a:rPr lang="en-US" sz="1200" dirty="0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 a for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loop for merging the datasets adding a Year and Company column</a:t>
              </a:r>
            </a:p>
            <a:p>
              <a:pPr>
                <a:lnSpc>
                  <a:spcPct val="100000"/>
                </a:lnSpc>
              </a:pPr>
              <a:endParaRPr lang="en-US" sz="1200" dirty="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Used another for loop for creating the yearly's datasets.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3843-68EC-37B8-34AE-2868DBC89612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Merging Datasets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98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E803-284B-A807-02BA-5E0DE4A5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1074DF-7C3A-5D47-DB60-7B984B5F472B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10 - </a:t>
            </a:r>
            <a:r>
              <a:rPr lang="en-GB" sz="2800" dirty="0" err="1">
                <a:latin typeface="+mj-lt"/>
              </a:rPr>
              <a:t>Analyzing</a:t>
            </a:r>
            <a:r>
              <a:rPr lang="en-GB" sz="2800" dirty="0">
                <a:latin typeface="+mj-lt"/>
              </a:rPr>
              <a:t> Daily Price Variability Across </a:t>
            </a:r>
            <a:r>
              <a:rPr lang="en-GB" sz="2800">
                <a:latin typeface="+mj-lt"/>
              </a:rPr>
              <a:t>Companies</a:t>
            </a:r>
            <a:endParaRPr lang="en-DE" sz="2800" dirty="0">
              <a:latin typeface="+mj-lt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AE2F51E-07C2-BE3D-D692-1A8D33A547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-282" b="-1913"/>
          <a:stretch/>
        </p:blipFill>
        <p:spPr>
          <a:xfrm>
            <a:off x="4279223" y="1631310"/>
            <a:ext cx="7782761" cy="4757921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00CEED-2A4E-38A1-DEC9-3BF2F2E7424F}"/>
              </a:ext>
            </a:extLst>
          </p:cNvPr>
          <p:cNvGrpSpPr/>
          <p:nvPr/>
        </p:nvGrpSpPr>
        <p:grpSpPr>
          <a:xfrm>
            <a:off x="166614" y="1375417"/>
            <a:ext cx="3907058" cy="1570283"/>
            <a:chOff x="7977114" y="1375417"/>
            <a:chExt cx="3907058" cy="15702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B71D1-70F0-C25B-5E6F-7B7FB2A5F08B}"/>
                </a:ext>
              </a:extLst>
            </p:cNvPr>
            <p:cNvSpPr/>
            <p:nvPr/>
          </p:nvSpPr>
          <p:spPr>
            <a:xfrm>
              <a:off x="7977114" y="1382410"/>
              <a:ext cx="3907058" cy="156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indent="-171450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It can</a:t>
              </a:r>
              <a:r>
                <a:rPr lang="en-US" sz="1200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 effectively show the </a:t>
              </a:r>
              <a:r>
                <a:rPr lang="en-US" sz="1200" b="1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different price ranges </a:t>
              </a:r>
              <a:r>
                <a:rPr lang="en-US" sz="1200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and </a:t>
              </a:r>
              <a:r>
                <a:rPr lang="en-US" sz="1200" b="1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average spread to the graph</a:t>
              </a:r>
            </a:p>
            <a:p>
              <a:pPr algn="just"/>
              <a:endParaRPr lang="en-US" sz="1200">
                <a:solidFill>
                  <a:srgbClr val="000000"/>
                </a:solidFill>
                <a:latin typeface="Aptos"/>
                <a:ea typeface="+mn-lt"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Use a </a:t>
              </a:r>
              <a:r>
                <a:rPr lang="en-US" sz="1200" b="1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logarithmic scale</a:t>
              </a:r>
              <a:r>
                <a:rPr lang="en-US" sz="1200">
                  <a:solidFill>
                    <a:srgbClr val="0E0E0E"/>
                  </a:solidFill>
                  <a:latin typeface="Aptos"/>
                  <a:ea typeface="+mn-lt"/>
                  <a:cs typeface="+mn-lt"/>
                </a:rPr>
                <a:t> to use a single chart to illustrate all companies with various 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90B56E-006B-E15D-4135-1FCBB0B7777F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Strip Plot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58772F-ACE9-3BAA-2E54-94517AFEA263}"/>
              </a:ext>
            </a:extLst>
          </p:cNvPr>
          <p:cNvGrpSpPr/>
          <p:nvPr/>
        </p:nvGrpSpPr>
        <p:grpSpPr>
          <a:xfrm>
            <a:off x="173605" y="3053215"/>
            <a:ext cx="3907058" cy="1675145"/>
            <a:chOff x="7984105" y="3053215"/>
            <a:chExt cx="3907058" cy="16751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6DB61D-47C7-6594-B37E-61DCF789DE20}"/>
                </a:ext>
              </a:extLst>
            </p:cNvPr>
            <p:cNvSpPr/>
            <p:nvPr/>
          </p:nvSpPr>
          <p:spPr>
            <a:xfrm>
              <a:off x="7984105" y="3053218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Font typeface="Calibri,Sans-Serif"/>
                <a:buChar char="-"/>
              </a:pPr>
              <a:endParaRPr lang="en-US" sz="1200">
                <a:solidFill>
                  <a:schemeClr val="tx1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GB" sz="1200">
                  <a:solidFill>
                    <a:schemeClr val="tx1"/>
                  </a:solidFill>
                </a:rPr>
                <a:t>Larger spreads indicate </a:t>
              </a:r>
              <a:r>
                <a:rPr lang="en-GB" sz="1200" b="1">
                  <a:solidFill>
                    <a:schemeClr val="tx1"/>
                  </a:solidFill>
                </a:rPr>
                <a:t>higher daily price variability</a:t>
              </a:r>
              <a:r>
                <a:rPr lang="en-GB" sz="1200">
                  <a:solidFill>
                    <a:schemeClr val="tx1"/>
                  </a:solidFill>
                </a:rPr>
                <a:t> and fluctuations</a:t>
              </a: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GB" sz="1200" b="1">
                  <a:solidFill>
                    <a:schemeClr val="tx1"/>
                  </a:solidFill>
                </a:rPr>
                <a:t>MCD </a:t>
              </a:r>
              <a:r>
                <a:rPr lang="en-GB" sz="1200">
                  <a:solidFill>
                    <a:schemeClr val="tx1"/>
                  </a:solidFill>
                </a:rPr>
                <a:t>shows variable spread ranges but a low average due to its established market presence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D7174E-966C-98C8-7CF8-958ECD94FB24}"/>
                </a:ext>
              </a:extLst>
            </p:cNvPr>
            <p:cNvSpPr/>
            <p:nvPr/>
          </p:nvSpPr>
          <p:spPr>
            <a:xfrm>
              <a:off x="7998087" y="3053215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Key Insights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A95CCC-00AD-8324-2DB6-98841EC2C211}"/>
              </a:ext>
            </a:extLst>
          </p:cNvPr>
          <p:cNvGrpSpPr/>
          <p:nvPr/>
        </p:nvGrpSpPr>
        <p:grpSpPr>
          <a:xfrm>
            <a:off x="166615" y="4898794"/>
            <a:ext cx="3907058" cy="1654171"/>
            <a:chOff x="7977115" y="4898794"/>
            <a:chExt cx="3907058" cy="16541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35BC5-64D4-B2C0-ED85-ADA0A13FBA02}"/>
                </a:ext>
              </a:extLst>
            </p:cNvPr>
            <p:cNvSpPr/>
            <p:nvPr/>
          </p:nvSpPr>
          <p:spPr>
            <a:xfrm>
              <a:off x="7977115" y="4898794"/>
              <a:ext cx="3907058" cy="16541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228600" indent="-285750">
                <a:lnSpc>
                  <a:spcPct val="90000"/>
                </a:lnSpc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228600" indent="-285750">
                <a:lnSpc>
                  <a:spcPct val="90000"/>
                </a:lnSpc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US" sz="1200">
                <a:solidFill>
                  <a:schemeClr val="tx1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GB" sz="1200">
                  <a:solidFill>
                    <a:schemeClr val="tx1"/>
                  </a:solidFill>
                </a:rPr>
                <a:t>MCD and DPZ show </a:t>
              </a:r>
              <a:r>
                <a:rPr lang="en-GB" sz="1200" b="1">
                  <a:solidFill>
                    <a:schemeClr val="tx1"/>
                  </a:solidFill>
                </a:rPr>
                <a:t>low average spreads</a:t>
              </a:r>
              <a:r>
                <a:rPr lang="en-GB" sz="1200">
                  <a:solidFill>
                    <a:schemeClr val="tx1"/>
                  </a:solidFill>
                </a:rPr>
                <a:t> but </a:t>
              </a:r>
              <a:r>
                <a:rPr lang="en-GB" sz="1200" b="1">
                  <a:solidFill>
                    <a:schemeClr val="tx1"/>
                  </a:solidFill>
                </a:rPr>
                <a:t>wider variability</a:t>
              </a:r>
              <a:r>
                <a:rPr lang="en-GB" sz="1200">
                  <a:solidFill>
                    <a:schemeClr val="tx1"/>
                  </a:solidFill>
                </a:rPr>
                <a:t> due to market maturity</a:t>
              </a: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GB" sz="1200">
                  <a:solidFill>
                    <a:schemeClr val="tx1"/>
                  </a:solidFill>
                </a:rPr>
                <a:t>LKNCY has </a:t>
              </a:r>
              <a:r>
                <a:rPr lang="en-GB" sz="1200" b="1">
                  <a:solidFill>
                    <a:schemeClr val="tx1"/>
                  </a:solidFill>
                </a:rPr>
                <a:t>higher spreads</a:t>
              </a:r>
              <a:r>
                <a:rPr lang="en-GB" sz="1200">
                  <a:solidFill>
                    <a:schemeClr val="tx1"/>
                  </a:solidFill>
                </a:rPr>
                <a:t> driven by speculation and past volatility</a:t>
              </a: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9DCA1E-FC31-F4AE-4683-7E8C83248F63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1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402D0-D066-784C-E3EF-43DD4A0C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824A1E-1CBC-B178-4528-6D06A8CD6694}"/>
              </a:ext>
            </a:extLst>
          </p:cNvPr>
          <p:cNvSpPr/>
          <p:nvPr/>
        </p:nvSpPr>
        <p:spPr>
          <a:xfrm>
            <a:off x="661682" y="1875639"/>
            <a:ext cx="3225032" cy="331551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Efficient Data Handling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Loops and functions streamlined preprocessing, addressing missing values, duplicates, and outliers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Dynamic Visualizations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Used Matplotlib and Seaborn for tailored plots like line charts and boxplots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Scalability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Created a reusable framework for seamless multi-dataset analysis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B2AF-A9AC-4359-D9D6-C4930BAC9710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Overall Evaluation &amp; 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791A-EEF5-B566-EB90-B902D3E6473C}"/>
              </a:ext>
            </a:extLst>
          </p:cNvPr>
          <p:cNvSpPr/>
          <p:nvPr/>
        </p:nvSpPr>
        <p:spPr>
          <a:xfrm>
            <a:off x="4497466" y="1875639"/>
            <a:ext cx="3225032" cy="331551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marL="171450" indent="-171450">
              <a:buFont typeface="Arial"/>
              <a:buChar char="•"/>
            </a:pPr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Closing Prices as Key Indicators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Identified as the most reliable metric for tracking company performance, market trends, and investor confidence.</a:t>
            </a:r>
          </a:p>
          <a:p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F0ABD-6FC9-A018-F040-7104988BAFBC}"/>
              </a:ext>
            </a:extLst>
          </p:cNvPr>
          <p:cNvSpPr/>
          <p:nvPr/>
        </p:nvSpPr>
        <p:spPr>
          <a:xfrm>
            <a:off x="4497466" y="1875639"/>
            <a:ext cx="3225032" cy="364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 dirty="0">
                <a:solidFill>
                  <a:schemeClr val="accent1"/>
                </a:solidFill>
              </a:rPr>
              <a:t>Analytical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CABF6-BF32-8365-B8F7-1940A0DDC06B}"/>
              </a:ext>
            </a:extLst>
          </p:cNvPr>
          <p:cNvSpPr/>
          <p:nvPr/>
        </p:nvSpPr>
        <p:spPr>
          <a:xfrm>
            <a:off x="8333250" y="1875639"/>
            <a:ext cx="3225032" cy="33225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marL="0" indent="0" algn="ctr">
              <a:buNone/>
            </a:pPr>
            <a:endParaRPr lang="en-DE" sz="2000" b="1" dirty="0">
              <a:solidFill>
                <a:srgbClr val="0E28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Sector Growth Leaders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McDonald’s (MCD) and Domino’s Pizza (DPZ) emerged as top performers, fueled by strong market presence and digital innovations.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Stable and Mature Market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Consistent median prices and limited outliers across most companies reflected investor confidence and reliability.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Resilience and Recovery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The sector showed long-term stability, rebounding from major disruptions like the 2008 financial crisis.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147F5D-9AF5-9794-3EA5-2D1DF1243D9E}"/>
              </a:ext>
            </a:extLst>
          </p:cNvPr>
          <p:cNvSpPr/>
          <p:nvPr/>
        </p:nvSpPr>
        <p:spPr>
          <a:xfrm>
            <a:off x="8333250" y="1875639"/>
            <a:ext cx="3225032" cy="364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 dirty="0">
                <a:solidFill>
                  <a:schemeClr val="accent1"/>
                </a:solidFill>
              </a:rPr>
              <a:t>Market Observations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C325A-2495-05A0-83A2-22CC467B3CE8}"/>
              </a:ext>
            </a:extLst>
          </p:cNvPr>
          <p:cNvSpPr/>
          <p:nvPr/>
        </p:nvSpPr>
        <p:spPr>
          <a:xfrm>
            <a:off x="661682" y="1875639"/>
            <a:ext cx="3225032" cy="364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 dirty="0">
                <a:solidFill>
                  <a:schemeClr val="accent1"/>
                </a:solidFill>
              </a:rPr>
              <a:t>Coding insights</a:t>
            </a:r>
          </a:p>
        </p:txBody>
      </p:sp>
    </p:spTree>
    <p:extLst>
      <p:ext uri="{BB962C8B-B14F-4D97-AF65-F5344CB8AC3E}">
        <p14:creationId xmlns:p14="http://schemas.microsoft.com/office/powerpoint/2010/main" val="323450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0A430-098F-6D94-BB28-2B2A3D61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0B077-5023-35BA-50D9-ADBBB43989E2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/>
              <a:t>Git-hub repository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332CD-7466-6EA7-F5F0-1722A014E09D}"/>
              </a:ext>
            </a:extLst>
          </p:cNvPr>
          <p:cNvSpPr/>
          <p:nvPr/>
        </p:nvSpPr>
        <p:spPr>
          <a:xfrm>
            <a:off x="4857750" y="2870200"/>
            <a:ext cx="2476500" cy="13081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A39B7-A09F-F1B5-2AC6-BE238AAB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3677"/>
            <a:ext cx="10515600" cy="4876413"/>
          </a:xfrm>
        </p:spPr>
        <p:txBody>
          <a:bodyPr lIns="91440" tIns="45720" rIns="91440" bIns="45720" anchor="t"/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Arial"/>
                <a:cs typeface="Arial"/>
              </a:rPr>
              <a:t>SBUX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Starbucks </a:t>
            </a:r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Corporation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Arial"/>
                <a:cs typeface="Arial"/>
              </a:rPr>
              <a:t>DPZ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Domino's Pizza, Inc.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MCD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McDonald's </a:t>
            </a:r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Corporation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Arial"/>
                <a:cs typeface="Arial"/>
              </a:rPr>
              <a:t>LKNCY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Luckin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Coffee Inc.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QSR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Restaurant Brands International Inc. (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propietario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de Burger King, Tim Hortons, y Popeyes)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WEN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The Wendy's </a:t>
            </a:r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Arial"/>
                <a:cs typeface="Arial"/>
              </a:rPr>
              <a:t>PZZA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Papa John's International, Inc.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YUM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Yum! Brands, Inc. (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propietario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de KFC, Pizza Hut y Taco Bell)</a:t>
            </a:r>
            <a:endParaRPr lang="en-GB" dirty="0">
              <a:solidFill>
                <a:srgbClr val="000000"/>
              </a:solidFill>
              <a:latin typeface="Aptos" panose="02110004020202020204"/>
              <a:cs typeface="Arial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BRK-A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Berkshire Hathaway Inc. (Clase A)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DNUT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Krispy Kreme, Inc.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ptos" panose="02110004020202020204"/>
              <a:cs typeface="Arial"/>
            </a:endParaRPr>
          </a:p>
          <a:p>
            <a:pPr>
              <a:buAutoNum type="arabicPeriod"/>
            </a:pP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2F1D6-5932-32E5-DB5B-910D615D025F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/>
              <a:t>Objective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8662D-0AB0-42E2-F10D-5DB7368F9DD5}"/>
              </a:ext>
            </a:extLst>
          </p:cNvPr>
          <p:cNvSpPr/>
          <p:nvPr/>
        </p:nvSpPr>
        <p:spPr>
          <a:xfrm>
            <a:off x="1600200" y="1295400"/>
            <a:ext cx="9131300" cy="952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fontAlgn="base">
              <a:spcBef>
                <a:spcPts val="1200"/>
              </a:spcBef>
              <a:buNone/>
            </a:pPr>
            <a:r>
              <a:rPr lang="en-GB" dirty="0" err="1">
                <a:solidFill>
                  <a:srgbClr val="0E0E0E"/>
                </a:solidFill>
                <a:ea typeface="+mn-lt"/>
                <a:cs typeface="+mn-lt"/>
              </a:rPr>
              <a:t>Analyzing</a:t>
            </a:r>
            <a:r>
              <a:rPr lang="en-GB" dirty="0">
                <a:solidFill>
                  <a:srgbClr val="0E0E0E"/>
                </a:solidFill>
                <a:ea typeface="+mn-lt"/>
                <a:cs typeface="+mn-lt"/>
              </a:rPr>
              <a:t> and comparing the stock market performance of 10 leading fast-food companies, uncover industry trends, and evaluate key performance drivers through data-driven insights and visualizations</a:t>
            </a:r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4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9959F38-6EF1-7317-A4EE-8823E7102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1000" y="1469488"/>
            <a:ext cx="7315200" cy="4614880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9C5C24-C8B4-2B38-A995-A10DBAA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732" y="1495592"/>
            <a:ext cx="3200400" cy="5030811"/>
          </a:xfrm>
        </p:spPr>
        <p:txBody>
          <a:bodyPr lIns="91440" tIns="45720" rIns="91440" bIns="45720" anchor="t"/>
          <a:lstStyle/>
          <a:p>
            <a:pPr marL="444500" indent="-342900" algn="ctr">
              <a:spcBef>
                <a:spcPts val="900"/>
              </a:spcBef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Remove Duplicate Dates</a:t>
            </a: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Sort data base on Date column</a:t>
            </a:r>
          </a:p>
          <a:p>
            <a:pPr marL="615950" indent="-514350">
              <a:spcBef>
                <a:spcPts val="900"/>
              </a:spcBef>
              <a:buFont typeface="+mj-lt"/>
              <a:buAutoNum type="arabicPeriod"/>
            </a:pPr>
            <a:endParaRPr lang="en-GB" dirty="0"/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Imputing Null data</a:t>
            </a: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Removing outliers</a:t>
            </a:r>
            <a:endParaRPr lang="en-GB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Replacing outliers data</a:t>
            </a: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endParaRPr lang="en-GB" sz="1800" dirty="0">
              <a:solidFill>
                <a:srgbClr val="0E0E0E"/>
              </a:solidFill>
              <a:latin typeface="Arial"/>
              <a:cs typeface="Arial"/>
            </a:endParaRPr>
          </a:p>
          <a:p>
            <a:pPr marL="4445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800" dirty="0">
                <a:solidFill>
                  <a:srgbClr val="0E0E0E"/>
                </a:solidFill>
                <a:latin typeface="Arial"/>
                <a:cs typeface="Arial"/>
              </a:rPr>
              <a:t>Replace dataset</a:t>
            </a:r>
            <a:endParaRPr lang="en-GB" sz="1800" dirty="0">
              <a:solidFill>
                <a:srgbClr val="0E0E0E"/>
              </a:solidFill>
              <a:latin typeface="Arial" panose="020B0604020202020204" pitchFamily="34" charset="0"/>
              <a:cs typeface="Arial"/>
            </a:endParaRPr>
          </a:p>
          <a:p>
            <a:pPr marL="101600" indent="0" algn="ctr">
              <a:spcBef>
                <a:spcPts val="900"/>
              </a:spcBef>
              <a:buNone/>
            </a:pPr>
            <a:endParaRPr lang="en-GB" sz="1800" dirty="0">
              <a:solidFill>
                <a:srgbClr val="0E0E0E"/>
              </a:solidFill>
              <a:latin typeface="Arial" panose="020B0604020202020204" pitchFamily="34" charset="0"/>
              <a:cs typeface="Arial"/>
            </a:endParaRPr>
          </a:p>
          <a:p>
            <a:pPr marL="444500" indent="-342900" algn="ctr">
              <a:spcBef>
                <a:spcPts val="900"/>
              </a:spcBef>
              <a:buAutoNum type="arabicPeriod"/>
            </a:pPr>
            <a:endParaRPr lang="en-GB" sz="1800" dirty="0">
              <a:solidFill>
                <a:srgbClr val="0E0E0E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757A1-8571-D40E-0EA9-6A83ADEA6CA7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+mj-lt"/>
              </a:rPr>
              <a:t>Data Preprocessing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555AAAE-A99A-652E-2B81-A3F3607E9AC6}"/>
              </a:ext>
            </a:extLst>
          </p:cNvPr>
          <p:cNvSpPr/>
          <p:nvPr/>
        </p:nvSpPr>
        <p:spPr>
          <a:xfrm>
            <a:off x="4362175" y="3002403"/>
            <a:ext cx="170340" cy="1024567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D3D4DA-3DCA-BA5D-02FF-32D2324D8DDC}"/>
              </a:ext>
            </a:extLst>
          </p:cNvPr>
          <p:cNvCxnSpPr>
            <a:cxnSpLocks/>
          </p:cNvCxnSpPr>
          <p:nvPr/>
        </p:nvCxnSpPr>
        <p:spPr>
          <a:xfrm>
            <a:off x="3418057" y="2044569"/>
            <a:ext cx="1024872" cy="121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4FA1A-DAFD-8023-C47B-B9773C8649A1}"/>
              </a:ext>
            </a:extLst>
          </p:cNvPr>
          <p:cNvCxnSpPr>
            <a:cxnSpLocks/>
          </p:cNvCxnSpPr>
          <p:nvPr/>
        </p:nvCxnSpPr>
        <p:spPr>
          <a:xfrm flipV="1">
            <a:off x="3376334" y="2659241"/>
            <a:ext cx="1024872" cy="79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A6EF5E-E44B-7BEA-C1BA-A613BC357352}"/>
              </a:ext>
            </a:extLst>
          </p:cNvPr>
          <p:cNvCxnSpPr>
            <a:cxnSpLocks/>
          </p:cNvCxnSpPr>
          <p:nvPr/>
        </p:nvCxnSpPr>
        <p:spPr>
          <a:xfrm flipV="1">
            <a:off x="2794000" y="3514686"/>
            <a:ext cx="1505402" cy="260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6DCCE6-13EF-9DFF-8AA3-3F35C66D1500}"/>
              </a:ext>
            </a:extLst>
          </p:cNvPr>
          <p:cNvCxnSpPr>
            <a:cxnSpLocks/>
          </p:cNvCxnSpPr>
          <p:nvPr/>
        </p:nvCxnSpPr>
        <p:spPr>
          <a:xfrm flipV="1">
            <a:off x="2794000" y="4649022"/>
            <a:ext cx="1500085" cy="28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C51A4B-974C-325C-54E4-E7C59FE23A01}"/>
              </a:ext>
            </a:extLst>
          </p:cNvPr>
          <p:cNvCxnSpPr>
            <a:cxnSpLocks/>
          </p:cNvCxnSpPr>
          <p:nvPr/>
        </p:nvCxnSpPr>
        <p:spPr>
          <a:xfrm flipV="1">
            <a:off x="2628900" y="5950121"/>
            <a:ext cx="1790667" cy="41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4CA39201-B096-F41A-5D90-9C292422F997}"/>
              </a:ext>
            </a:extLst>
          </p:cNvPr>
          <p:cNvSpPr/>
          <p:nvPr/>
        </p:nvSpPr>
        <p:spPr>
          <a:xfrm>
            <a:off x="4365031" y="4394812"/>
            <a:ext cx="175951" cy="540234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5EDF532-BDE8-B71F-20C0-F8BD969A53D0}"/>
              </a:ext>
            </a:extLst>
          </p:cNvPr>
          <p:cNvSpPr/>
          <p:nvPr/>
        </p:nvSpPr>
        <p:spPr>
          <a:xfrm>
            <a:off x="4365031" y="5072145"/>
            <a:ext cx="192884" cy="54870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790DE9-393E-4FF0-2654-731B976DCB12}"/>
              </a:ext>
            </a:extLst>
          </p:cNvPr>
          <p:cNvCxnSpPr>
            <a:cxnSpLocks/>
          </p:cNvCxnSpPr>
          <p:nvPr/>
        </p:nvCxnSpPr>
        <p:spPr>
          <a:xfrm flipV="1">
            <a:off x="3376334" y="5344805"/>
            <a:ext cx="897056" cy="276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9CB49A-ED46-BAC3-16D7-0531D261CE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6524" y="1339881"/>
            <a:ext cx="4572001" cy="268114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E4E20-1916-1AA9-B749-48FD87835FB7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1 – Understanding the </a:t>
            </a:r>
            <a:r>
              <a:rPr lang="en-DE" sz="2800">
                <a:latin typeface="+mj-lt"/>
              </a:rPr>
              <a:t>Data Formats</a:t>
            </a:r>
            <a:endParaRPr lang="en-US" sz="2800">
              <a:latin typeface="+mj-lt"/>
            </a:endParaRPr>
          </a:p>
        </p:txBody>
      </p:sp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FD901172-DEC1-466C-1F1C-456CC066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4225018"/>
            <a:ext cx="4581525" cy="20982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3FF6A2-7201-62F7-2CFA-F93284FC9D73}"/>
              </a:ext>
            </a:extLst>
          </p:cNvPr>
          <p:cNvGrpSpPr/>
          <p:nvPr/>
        </p:nvGrpSpPr>
        <p:grpSpPr>
          <a:xfrm>
            <a:off x="5662246" y="1712829"/>
            <a:ext cx="6311900" cy="1654175"/>
            <a:chOff x="5397500" y="1368425"/>
            <a:chExt cx="6311900" cy="1654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3F5E6C-EEBC-6F37-F3D3-E516988CECFF}"/>
                </a:ext>
              </a:extLst>
            </p:cNvPr>
            <p:cNvSpPr/>
            <p:nvPr/>
          </p:nvSpPr>
          <p:spPr>
            <a:xfrm>
              <a:off x="5397500" y="1368425"/>
              <a:ext cx="6311900" cy="1654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E0E0E"/>
                  </a:solidFill>
                  <a:ea typeface="+mn-lt"/>
                  <a:cs typeface="+mn-lt"/>
                </a:rPr>
                <a:t>Each dataset has the</a:t>
              </a:r>
              <a:r>
                <a:rPr lang="en-US" sz="1400" b="1">
                  <a:solidFill>
                    <a:srgbClr val="0E0E0E"/>
                  </a:solidFill>
                  <a:ea typeface="+mn-lt"/>
                  <a:cs typeface="+mn-lt"/>
                </a:rPr>
                <a:t> same columns</a:t>
              </a:r>
              <a:r>
                <a:rPr lang="en-US" sz="1400">
                  <a:solidFill>
                    <a:srgbClr val="0E0E0E"/>
                  </a:solidFill>
                  <a:ea typeface="+mn-lt"/>
                  <a:cs typeface="+mn-lt"/>
                </a:rPr>
                <a:t> and the </a:t>
              </a:r>
              <a:r>
                <a:rPr lang="en-US" sz="1400" b="1">
                  <a:solidFill>
                    <a:srgbClr val="0E0E0E"/>
                  </a:solidFill>
                  <a:ea typeface="+mn-lt"/>
                  <a:cs typeface="+mn-lt"/>
                </a:rPr>
                <a:t>same types</a:t>
              </a:r>
              <a:endParaRPr lang="en-US" sz="1400">
                <a:solidFill>
                  <a:srgbClr val="0E0E0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F5C201-0A3F-A596-674A-9E90D9B32A4B}"/>
                </a:ext>
              </a:extLst>
            </p:cNvPr>
            <p:cNvSpPr/>
            <p:nvPr/>
          </p:nvSpPr>
          <p:spPr>
            <a:xfrm>
              <a:off x="5397500" y="1368425"/>
              <a:ext cx="6311900" cy="396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Columns &amp; Data Type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11DE1B-F7E9-2509-FF73-074116B363DF}"/>
              </a:ext>
            </a:extLst>
          </p:cNvPr>
          <p:cNvGrpSpPr/>
          <p:nvPr/>
        </p:nvGrpSpPr>
        <p:grpSpPr>
          <a:xfrm>
            <a:off x="5662246" y="4447041"/>
            <a:ext cx="6311900" cy="1654175"/>
            <a:chOff x="5397500" y="1368425"/>
            <a:chExt cx="6311900" cy="16541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73220D-8A7E-60EA-E9D7-3BABD2BAC8D2}"/>
                </a:ext>
              </a:extLst>
            </p:cNvPr>
            <p:cNvSpPr/>
            <p:nvPr/>
          </p:nvSpPr>
          <p:spPr>
            <a:xfrm>
              <a:off x="5397500" y="1368425"/>
              <a:ext cx="6311900" cy="1654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E0E0E"/>
                  </a:solidFill>
                  <a:ea typeface="+mn-lt"/>
                  <a:cs typeface="+mn-lt"/>
                </a:rPr>
                <a:t>The datasets have different shapes, which means that each company has </a:t>
              </a:r>
              <a:r>
                <a:rPr lang="en-US" sz="1400" b="1">
                  <a:solidFill>
                    <a:srgbClr val="0E0E0E"/>
                  </a:solidFill>
                  <a:ea typeface="+mn-lt"/>
                  <a:cs typeface="+mn-lt"/>
                </a:rPr>
                <a:t>different time entries in the historical stock data</a:t>
              </a:r>
              <a:endParaRPr lang="en-US" sz="14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E0E0E"/>
                  </a:solidFill>
                  <a:ea typeface="+mn-lt"/>
                  <a:cs typeface="+mn-lt"/>
                </a:rPr>
                <a:t>Each company </a:t>
              </a:r>
              <a:r>
                <a:rPr lang="en-US" sz="1400" b="1">
                  <a:solidFill>
                    <a:srgbClr val="0E0E0E"/>
                  </a:solidFill>
                  <a:ea typeface="+mn-lt"/>
                  <a:cs typeface="+mn-lt"/>
                </a:rPr>
                <a:t>went public at different times</a:t>
              </a:r>
              <a:endParaRPr lang="en-US" sz="1400">
                <a:solidFill>
                  <a:srgbClr val="0E0E0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FA3DB-463D-D50F-78D0-FBC899013DAC}"/>
                </a:ext>
              </a:extLst>
            </p:cNvPr>
            <p:cNvSpPr/>
            <p:nvPr/>
          </p:nvSpPr>
          <p:spPr>
            <a:xfrm>
              <a:off x="5397500" y="1368425"/>
              <a:ext cx="6311900" cy="396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1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>
            <a:extLst>
              <a:ext uri="{FF2B5EF4-FFF2-40B4-BE49-F238E27FC236}">
                <a16:creationId xmlns:a16="http://schemas.microsoft.com/office/drawing/2014/main" id="{E0BA05E1-BD34-7BE8-F6AA-A5F2253D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99" y="1189149"/>
            <a:ext cx="7395094" cy="56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EAF30-1A3A-0EA9-B715-B9D68059ED3C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2 - Trends and Rows for the year 2023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C9D3A1-AF0C-FFEA-DBF2-B10D2D1B02FC}"/>
              </a:ext>
            </a:extLst>
          </p:cNvPr>
          <p:cNvGrpSpPr/>
          <p:nvPr/>
        </p:nvGrpSpPr>
        <p:grpSpPr>
          <a:xfrm>
            <a:off x="484114" y="1375417"/>
            <a:ext cx="3907058" cy="1570283"/>
            <a:chOff x="7977114" y="1375417"/>
            <a:chExt cx="3907058" cy="1570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5FE6CD-E34E-36E2-C995-2C9F0C2CFF57}"/>
                </a:ext>
              </a:extLst>
            </p:cNvPr>
            <p:cNvSpPr/>
            <p:nvPr/>
          </p:nvSpPr>
          <p:spPr>
            <a:xfrm>
              <a:off x="7977114" y="1382410"/>
              <a:ext cx="3907058" cy="156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spcBef>
                  <a:spcPts val="1000"/>
                </a:spcBef>
                <a:buFont typeface="Calibri,Sans-Serif" panose="020B0604020202020204" pitchFamily="34" charset="0"/>
                <a:buChar char="-"/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For the year 2023 there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2500 rows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250 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for each company</a:t>
              </a:r>
            </a:p>
            <a:p>
              <a:pPr>
                <a:lnSpc>
                  <a:spcPct val="100000"/>
                </a:lnSpc>
              </a:pPr>
              <a:endParaRPr lang="en-US" sz="1200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The subplots  helps visualize the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Price Close trend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for each company in 2023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229FA8-9374-06D1-0CBC-EA8FABED7CF5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 dirty="0"/>
                <a:t>Rows &amp; Subplots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F14A1-C71F-75FA-699B-9088A6690837}"/>
              </a:ext>
            </a:extLst>
          </p:cNvPr>
          <p:cNvGrpSpPr/>
          <p:nvPr/>
        </p:nvGrpSpPr>
        <p:grpSpPr>
          <a:xfrm>
            <a:off x="491105" y="3053215"/>
            <a:ext cx="3907058" cy="1675145"/>
            <a:chOff x="7984105" y="3053215"/>
            <a:chExt cx="3907058" cy="16751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03B2DF-8F9E-0EF4-A5FE-E610DB320749}"/>
                </a:ext>
              </a:extLst>
            </p:cNvPr>
            <p:cNvSpPr/>
            <p:nvPr/>
          </p:nvSpPr>
          <p:spPr>
            <a:xfrm>
              <a:off x="7984105" y="3053218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Huge Close Price diff: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BRK-A (440k - 560$) vs rest of Companies (400 - 10$)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Stable 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stock price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pattern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Price fluctuations for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DPZ 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and </a:t>
              </a: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BRK-A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060509-D85D-8425-680F-8B6AE9069E0F}"/>
                </a:ext>
              </a:extLst>
            </p:cNvPr>
            <p:cNvSpPr/>
            <p:nvPr/>
          </p:nvSpPr>
          <p:spPr>
            <a:xfrm>
              <a:off x="7998087" y="3053215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 dirty="0"/>
                <a:t>Key Insights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86D50-99CC-4E46-5DEF-D6F75EB5B8B8}"/>
              </a:ext>
            </a:extLst>
          </p:cNvPr>
          <p:cNvGrpSpPr/>
          <p:nvPr/>
        </p:nvGrpSpPr>
        <p:grpSpPr>
          <a:xfrm>
            <a:off x="484115" y="4898794"/>
            <a:ext cx="3907058" cy="1654171"/>
            <a:chOff x="7977115" y="4898794"/>
            <a:chExt cx="3907058" cy="165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8608AC-E8DB-B6E2-96C2-C82F2E1235B7}"/>
                </a:ext>
              </a:extLst>
            </p:cNvPr>
            <p:cNvSpPr/>
            <p:nvPr/>
          </p:nvSpPr>
          <p:spPr>
            <a:xfrm>
              <a:off x="7977115" y="4898794"/>
              <a:ext cx="3907058" cy="16541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Domino's Pizza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 price rise.  (Partnerships Uber, Promotions, Tech investments...)</a:t>
              </a:r>
            </a:p>
            <a:p>
              <a:endParaRPr lang="es-ES" sz="1200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E0E0E"/>
                  </a:solidFill>
                  <a:ea typeface="+mn-lt"/>
                  <a:cs typeface="+mn-lt"/>
                </a:rPr>
                <a:t>BRK-A </a:t>
              </a:r>
              <a:r>
                <a:rPr lang="en-US" sz="1200" dirty="0">
                  <a:solidFill>
                    <a:srgbClr val="0E0E0E"/>
                  </a:solidFill>
                  <a:ea typeface="+mn-lt"/>
                  <a:cs typeface="+mn-lt"/>
                </a:rPr>
                <a:t>price rise. (Warren Buffet investment strategy)</a:t>
              </a:r>
              <a:endParaRPr lang="es-ES" sz="1200" dirty="0"/>
            </a:p>
            <a:p>
              <a:pPr marL="285750" indent="-285750"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D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4D942C-6E2F-BD8F-7214-678E6CB57AA0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7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4A0A-15A2-4DA5-EDC4-6E10A70DA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89FD6CE-4B8B-128A-173D-41CF9D79EE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1559" y="1295400"/>
            <a:ext cx="7548882" cy="1981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0CFFA-5F8B-5A31-B3B4-1A31CC2CF14D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+mj-lt"/>
              </a:rPr>
              <a:t>Exercise 3 - </a:t>
            </a:r>
            <a:r>
              <a:rPr lang="en-GB" sz="2800" dirty="0">
                <a:latin typeface="+mj-lt"/>
              </a:rPr>
              <a:t>Spotting the Pinnacle of Stock Market Success</a:t>
            </a:r>
            <a:endParaRPr lang="en-DE" sz="2800" dirty="0"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85E4AB-D045-1453-D446-53C03FA3ED35}"/>
              </a:ext>
            </a:extLst>
          </p:cNvPr>
          <p:cNvGrpSpPr/>
          <p:nvPr/>
        </p:nvGrpSpPr>
        <p:grpSpPr>
          <a:xfrm>
            <a:off x="4483484" y="3429000"/>
            <a:ext cx="3225032" cy="3302000"/>
            <a:chOff x="4483868" y="3429000"/>
            <a:chExt cx="3225032" cy="330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000B1C-4A9B-0ABE-20B4-38D637205137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indent="0" algn="ctr">
                <a:buNone/>
              </a:pPr>
              <a:endParaRPr lang="en-DE" sz="2000" b="1">
                <a:solidFill>
                  <a:srgbClr val="0E2841"/>
                </a:solidFill>
              </a:endParaRPr>
            </a:p>
            <a:p>
              <a:pPr marL="0" indent="0" algn="ctr">
                <a:buNone/>
              </a:pPr>
              <a:endParaRPr lang="en-DE" sz="2000" b="1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>
                  <a:solidFill>
                    <a:srgbClr val="0E2841"/>
                  </a:solidFill>
                </a:rPr>
                <a:t>Most companies hit </a:t>
              </a:r>
              <a:r>
                <a:rPr lang="en-GB" sz="1400" b="1">
                  <a:solidFill>
                    <a:srgbClr val="0E2841"/>
                  </a:solidFill>
                </a:rPr>
                <a:t>peak prices recently</a:t>
              </a:r>
              <a:r>
                <a:rPr lang="en-GB" sz="1400">
                  <a:solidFill>
                    <a:srgbClr val="0E2841"/>
                  </a:solidFill>
                </a:rPr>
                <a:t>, </a:t>
              </a:r>
              <a:r>
                <a:rPr lang="en-GB" sz="1400" b="1">
                  <a:solidFill>
                    <a:srgbClr val="0E2841"/>
                  </a:solidFill>
                </a:rPr>
                <a:t>except Wendy's (WEN)</a:t>
              </a:r>
              <a:r>
                <a:rPr lang="en-GB" sz="1400">
                  <a:solidFill>
                    <a:srgbClr val="0E2841"/>
                  </a:solidFill>
                </a:rPr>
                <a:t>, which peaked in 1993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rgbClr val="0E2841"/>
                  </a:solidFill>
                </a:rPr>
                <a:t>Berkshire Hathaway (BRK-A) dominates</a:t>
              </a:r>
              <a:r>
                <a:rPr lang="en-GB" sz="1400">
                  <a:solidFill>
                    <a:srgbClr val="0E2841"/>
                  </a:solidFill>
                </a:rPr>
                <a:t> with a peak of $641,435 in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rgbClr val="0E2841"/>
                  </a:solidFill>
                </a:rPr>
                <a:t>Domino's (DPZ) and McDonald's (MCD) outperformed</a:t>
              </a:r>
              <a:r>
                <a:rPr lang="en-GB" sz="1400">
                  <a:solidFill>
                    <a:srgbClr val="0E2841"/>
                  </a:solidFill>
                </a:rPr>
                <a:t> others, while most remain below $150</a:t>
              </a:r>
              <a:endParaRPr lang="en-DE" b="1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DE" b="1">
                <a:solidFill>
                  <a:srgbClr val="0E284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E3517C-C3A3-92F8-4043-581520160F88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/>
                <a:t>Key Insights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46A642-7CBA-6F75-A45F-685E55A854EC}"/>
              </a:ext>
            </a:extLst>
          </p:cNvPr>
          <p:cNvGrpSpPr/>
          <p:nvPr/>
        </p:nvGrpSpPr>
        <p:grpSpPr>
          <a:xfrm>
            <a:off x="8319268" y="3429000"/>
            <a:ext cx="3225032" cy="3302000"/>
            <a:chOff x="4483868" y="3429000"/>
            <a:chExt cx="3225032" cy="330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F5124-0B33-95A0-008F-46E684E5197B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Wendy's (WEN) peak price of $30.50 in 1993 was driven by a 68% stock return that year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Post-COVID Recovery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Shift in Consumer Behaviour and global expansions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DE" b="1" dirty="0">
                <a:solidFill>
                  <a:srgbClr val="0E284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3D98B9-47C8-3F08-2347-5B3510829D76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Market Perspective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8A5B99-9DA8-7FC1-155F-A0943F9E7015}"/>
              </a:ext>
            </a:extLst>
          </p:cNvPr>
          <p:cNvGrpSpPr/>
          <p:nvPr/>
        </p:nvGrpSpPr>
        <p:grpSpPr>
          <a:xfrm>
            <a:off x="647700" y="3429000"/>
            <a:ext cx="3225032" cy="3302000"/>
            <a:chOff x="4483868" y="3429000"/>
            <a:chExt cx="3225032" cy="330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171B30-AB8F-DCC7-36EF-A38EA86596B3}"/>
                </a:ext>
              </a:extLst>
            </p:cNvPr>
            <p:cNvSpPr/>
            <p:nvPr/>
          </p:nvSpPr>
          <p:spPr>
            <a:xfrm>
              <a:off x="4483868" y="3429000"/>
              <a:ext cx="3225032" cy="3302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0" indent="0" algn="ctr">
                <a:buNone/>
              </a:pPr>
              <a:endParaRPr lang="en-DE" sz="2000" b="1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Loops through datasets to find each company's </a:t>
              </a:r>
              <a:r>
                <a:rPr lang="en-GB" sz="1400" b="1" dirty="0">
                  <a:solidFill>
                    <a:srgbClr val="0E2841"/>
                  </a:solidFill>
                </a:rPr>
                <a:t>highest close price</a:t>
              </a:r>
              <a:r>
                <a:rPr lang="en-GB" sz="1400" dirty="0">
                  <a:solidFill>
                    <a:srgbClr val="0E2841"/>
                  </a:solidFill>
                </a:rPr>
                <a:t> and date.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Using </a:t>
              </a:r>
              <a:r>
                <a:rPr lang="en-GB" sz="1400" b="1" dirty="0">
                  <a:solidFill>
                    <a:srgbClr val="0E2841"/>
                  </a:solidFill>
                </a:rPr>
                <a:t>max() </a:t>
              </a:r>
              <a:r>
                <a:rPr lang="en-GB" sz="1400" dirty="0">
                  <a:solidFill>
                    <a:srgbClr val="0E2841"/>
                  </a:solidFill>
                </a:rPr>
                <a:t>and</a:t>
              </a:r>
              <a:r>
                <a:rPr lang="en-GB" sz="1400" b="1" dirty="0">
                  <a:solidFill>
                    <a:srgbClr val="0E2841"/>
                  </a:solidFill>
                </a:rPr>
                <a:t> </a:t>
              </a:r>
              <a:r>
                <a:rPr lang="en-GB" sz="1400" b="1" dirty="0" err="1">
                  <a:solidFill>
                    <a:srgbClr val="0E2841"/>
                  </a:solidFill>
                </a:rPr>
                <a:t>idxmax</a:t>
              </a:r>
              <a:r>
                <a:rPr lang="en-GB" sz="1400" b="1" dirty="0">
                  <a:solidFill>
                    <a:srgbClr val="0E2841"/>
                  </a:solidFill>
                </a:rPr>
                <a:t>()</a:t>
              </a:r>
              <a:r>
                <a:rPr lang="en-GB" sz="1400" dirty="0">
                  <a:solidFill>
                    <a:srgbClr val="0E2841"/>
                  </a:solidFill>
                </a:rPr>
                <a:t> to identify the price and its index</a:t>
              </a:r>
            </a:p>
            <a:p>
              <a:endParaRPr lang="en-GB" sz="1400" dirty="0">
                <a:solidFill>
                  <a:srgbClr val="0E284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rgbClr val="0E2841"/>
                  </a:solidFill>
                </a:rPr>
                <a:t>Prints the </a:t>
              </a:r>
              <a:r>
                <a:rPr lang="en-GB" sz="1400" b="1" dirty="0">
                  <a:solidFill>
                    <a:srgbClr val="0E2841"/>
                  </a:solidFill>
                </a:rPr>
                <a:t>company name, price, and date</a:t>
              </a:r>
              <a:r>
                <a:rPr lang="en-GB" sz="1400" dirty="0">
                  <a:solidFill>
                    <a:srgbClr val="0E2841"/>
                  </a:solidFill>
                </a:rPr>
                <a:t> in a formatted output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DE" b="1" dirty="0">
                <a:solidFill>
                  <a:srgbClr val="0E284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483D0B-0109-3DC3-DFB2-A2C1C846CB95}"/>
                </a:ext>
              </a:extLst>
            </p:cNvPr>
            <p:cNvSpPr/>
            <p:nvPr/>
          </p:nvSpPr>
          <p:spPr>
            <a:xfrm>
              <a:off x="4483868" y="3429000"/>
              <a:ext cx="3225032" cy="55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Looping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4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33BFA-0478-A740-82F0-1FE642624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average closing prices&#10;&#10;Description automatically generated">
            <a:extLst>
              <a:ext uri="{FF2B5EF4-FFF2-40B4-BE49-F238E27FC236}">
                <a16:creationId xmlns:a16="http://schemas.microsoft.com/office/drawing/2014/main" id="{B32D731C-CCAE-4B68-4FD0-135EB63FD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550" y="1944862"/>
            <a:ext cx="7755082" cy="42516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3B69B-BE12-42CF-96CF-182CE9213BCD}"/>
              </a:ext>
            </a:extLst>
          </p:cNvPr>
          <p:cNvSpPr txBox="1"/>
          <p:nvPr/>
        </p:nvSpPr>
        <p:spPr>
          <a:xfrm>
            <a:off x="502418" y="3696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4 - </a:t>
            </a:r>
            <a:r>
              <a:rPr lang="en-US" sz="2800">
                <a:solidFill>
                  <a:srgbClr val="0E0E0E"/>
                </a:solidFill>
                <a:latin typeface="Aptos Display"/>
                <a:ea typeface="+mn-lt"/>
                <a:cs typeface="+mn-lt"/>
              </a:rPr>
              <a:t>Visualizing Monthly Closing Price Averages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C67B7-EE4E-4791-F6A0-308286C80AF8}"/>
              </a:ext>
            </a:extLst>
          </p:cNvPr>
          <p:cNvGrpSpPr/>
          <p:nvPr/>
        </p:nvGrpSpPr>
        <p:grpSpPr>
          <a:xfrm>
            <a:off x="7977115" y="1375417"/>
            <a:ext cx="3913460" cy="1416603"/>
            <a:chOff x="7977115" y="1375417"/>
            <a:chExt cx="3913460" cy="14166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25BE4C-05FB-1CB4-F060-9886DEC9D58F}"/>
                </a:ext>
              </a:extLst>
            </p:cNvPr>
            <p:cNvSpPr/>
            <p:nvPr/>
          </p:nvSpPr>
          <p:spPr>
            <a:xfrm>
              <a:off x="7983517" y="1376007"/>
              <a:ext cx="3907058" cy="141601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spcBef>
                  <a:spcPts val="1000"/>
                </a:spcBef>
                <a:buFont typeface="Calibri,Sans-Serif" panose="020B0604020202020204" pitchFamily="34" charset="0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Ideal for</a:t>
              </a: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 grouping by months 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and showing trends in average closing prices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Highlights peaks in months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with highest stock prices and </a:t>
              </a: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shows patterns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in stock fluctuations</a:t>
              </a:r>
              <a:endParaRPr lang="en-US" sz="1200">
                <a:solidFill>
                  <a:srgbClr val="0E0E0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EA4FA-55FA-DE98-564C-120D477E638A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Line Chart</a:t>
              </a:r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4A180-72A3-46F8-B494-3B1C4BFAFA1D}"/>
              </a:ext>
            </a:extLst>
          </p:cNvPr>
          <p:cNvGrpSpPr/>
          <p:nvPr/>
        </p:nvGrpSpPr>
        <p:grpSpPr>
          <a:xfrm>
            <a:off x="7984105" y="2963568"/>
            <a:ext cx="3907058" cy="1675145"/>
            <a:chOff x="7984105" y="2963568"/>
            <a:chExt cx="3907058" cy="16751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2A88DE-297F-2A97-3E0C-677164E1A5E0}"/>
                </a:ext>
              </a:extLst>
            </p:cNvPr>
            <p:cNvSpPr/>
            <p:nvPr/>
          </p:nvSpPr>
          <p:spPr>
            <a:xfrm>
              <a:off x="7984105" y="2963571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LKNCY:</a:t>
              </a:r>
              <a:r>
                <a:rPr lang="en-US" sz="1200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 Decline from March–May; recovery at year-end/beginning</a:t>
              </a:r>
              <a:endParaRPr lang="en-US" sz="1200">
                <a:solidFill>
                  <a:srgbClr val="000000"/>
                </a:solidFill>
                <a:latin typeface="Arial"/>
                <a:ea typeface="+mn-lt"/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MCD &amp; QSR: </a:t>
              </a:r>
              <a:r>
                <a:rPr lang="en-US" sz="1200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Mostly consistent throughout with peaks in August, dips in March/October</a:t>
              </a:r>
              <a:endParaRPr lang="en-US" sz="1200">
                <a:solidFill>
                  <a:srgbClr val="000000"/>
                </a:solidFill>
                <a:latin typeface="Arial"/>
                <a:ea typeface="+mn-lt"/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MCD:</a:t>
              </a:r>
              <a:r>
                <a:rPr lang="en-US" sz="1200">
                  <a:solidFill>
                    <a:srgbClr val="0E0E0E"/>
                  </a:solidFill>
                  <a:latin typeface="Arial"/>
                  <a:ea typeface="+mn-lt"/>
                  <a:cs typeface="Arial"/>
                </a:rPr>
                <a:t> Higher prices reflect its long history and market dominance compared to QSR</a:t>
              </a:r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30732-E2CA-DCD4-196A-C0BB21A5E3AC}"/>
                </a:ext>
              </a:extLst>
            </p:cNvPr>
            <p:cNvSpPr/>
            <p:nvPr/>
          </p:nvSpPr>
          <p:spPr>
            <a:xfrm>
              <a:off x="7998087" y="2963568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Key Insights (MCD, LKNCY, QSR)</a:t>
              </a:r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C8993-D6B8-A679-AFC8-1A5DA5D1F49F}"/>
              </a:ext>
            </a:extLst>
          </p:cNvPr>
          <p:cNvGrpSpPr/>
          <p:nvPr/>
        </p:nvGrpSpPr>
        <p:grpSpPr>
          <a:xfrm>
            <a:off x="7983518" y="4770728"/>
            <a:ext cx="3907058" cy="1921533"/>
            <a:chOff x="7983518" y="4898795"/>
            <a:chExt cx="3907058" cy="17556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B3EBE9-7627-C85A-C106-E3CB33F4918B}"/>
                </a:ext>
              </a:extLst>
            </p:cNvPr>
            <p:cNvSpPr/>
            <p:nvPr/>
          </p:nvSpPr>
          <p:spPr>
            <a:xfrm>
              <a:off x="7983518" y="4898795"/>
              <a:ext cx="3907058" cy="17556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LKNCY May Dip and Winter peak: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 Lower demand -&gt; post-spring break and exams. Higher demand -&gt; more coffee demand in the colder months</a:t>
              </a:r>
              <a:endParaRPr lang="en-US" sz="120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August Peak: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 Higher demand driven by vacations and tourism</a:t>
              </a:r>
              <a:endParaRPr lang="en-US" sz="120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MCD’s Growth: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 Stock surged since its 1966 IPO, growing from $3 to nearly $300</a:t>
              </a:r>
              <a:endParaRPr lang="en-US" sz="1200"/>
            </a:p>
            <a:p>
              <a:pPr>
                <a:spcBef>
                  <a:spcPts val="1000"/>
                </a:spcBef>
              </a:pPr>
              <a:endParaRPr lang="en-DE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6BE74E-54AE-E5DA-162C-66AF646F8D7E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7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4497C-815C-034B-DE08-F2BCC8EF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0BA60-2998-B9EF-BE06-2510606B8A14}"/>
              </a:ext>
            </a:extLst>
          </p:cNvPr>
          <p:cNvSpPr txBox="1"/>
          <p:nvPr/>
        </p:nvSpPr>
        <p:spPr>
          <a:xfrm>
            <a:off x="502418" y="331596"/>
            <a:ext cx="103196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2800" dirty="0" err="1">
                <a:latin typeface="+mj-lt"/>
              </a:rPr>
              <a:t>Exercise</a:t>
            </a:r>
            <a:r>
              <a:rPr lang="nl-NL" sz="2800" dirty="0">
                <a:latin typeface="+mj-lt"/>
              </a:rPr>
              <a:t> 5 - </a:t>
            </a:r>
            <a:r>
              <a:rPr lang="nl-NL" sz="2800" dirty="0" err="1">
                <a:latin typeface="+mj-lt"/>
              </a:rPr>
              <a:t>Analyzing</a:t>
            </a:r>
            <a:r>
              <a:rPr lang="nl-NL" sz="2800" dirty="0">
                <a:latin typeface="+mj-lt"/>
              </a:rPr>
              <a:t> </a:t>
            </a:r>
            <a:r>
              <a:rPr lang="nl-NL" sz="2800" dirty="0" err="1">
                <a:latin typeface="+mj-lt"/>
              </a:rPr>
              <a:t>Average</a:t>
            </a:r>
            <a:r>
              <a:rPr lang="nl-NL" sz="2800" dirty="0">
                <a:latin typeface="+mj-lt"/>
              </a:rPr>
              <a:t> </a:t>
            </a:r>
            <a:r>
              <a:rPr lang="nl-NL" sz="2800" dirty="0" err="1">
                <a:latin typeface="+mj-lt"/>
              </a:rPr>
              <a:t>Closing</a:t>
            </a:r>
            <a:r>
              <a:rPr lang="nl-NL" sz="2800" dirty="0">
                <a:latin typeface="+mj-lt"/>
              </a:rPr>
              <a:t> Prices Over Time</a:t>
            </a:r>
          </a:p>
        </p:txBody>
      </p:sp>
      <p:pic>
        <p:nvPicPr>
          <p:cNvPr id="17" name="Afbeelding 16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72F44947-D496-E674-EAA6-F69F630F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79" b="1918"/>
          <a:stretch/>
        </p:blipFill>
        <p:spPr>
          <a:xfrm>
            <a:off x="88900" y="1715454"/>
            <a:ext cx="7771389" cy="37709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C58661E-3CF4-6579-7022-95524524E829}"/>
              </a:ext>
            </a:extLst>
          </p:cNvPr>
          <p:cNvGrpSpPr/>
          <p:nvPr/>
        </p:nvGrpSpPr>
        <p:grpSpPr>
          <a:xfrm>
            <a:off x="7977114" y="1375417"/>
            <a:ext cx="3907058" cy="1570283"/>
            <a:chOff x="7977114" y="1375417"/>
            <a:chExt cx="3907058" cy="1570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8E4CE3-EB3B-099D-83F8-0A4C8D86D380}"/>
                </a:ext>
              </a:extLst>
            </p:cNvPr>
            <p:cNvSpPr/>
            <p:nvPr/>
          </p:nvSpPr>
          <p:spPr>
            <a:xfrm>
              <a:off x="7977114" y="1382410"/>
              <a:ext cx="3907058" cy="156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indent="-171450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Enables </a:t>
              </a: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comparison of annual close price 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both individually and for the market</a:t>
              </a:r>
            </a:p>
            <a:p>
              <a:pPr>
                <a:lnSpc>
                  <a:spcPct val="100000"/>
                </a:lnSpc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Logarithmic scale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is used to represent price difference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646F49-9A17-1598-FCF9-8D57BBB88CA0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Line Chart</a:t>
              </a:r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2AC476-8E18-F44E-3A03-B4C2543E808B}"/>
              </a:ext>
            </a:extLst>
          </p:cNvPr>
          <p:cNvGrpSpPr/>
          <p:nvPr/>
        </p:nvGrpSpPr>
        <p:grpSpPr>
          <a:xfrm>
            <a:off x="7984105" y="3053215"/>
            <a:ext cx="3907058" cy="1675145"/>
            <a:chOff x="7984105" y="3053215"/>
            <a:chExt cx="3907058" cy="16751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9A06B5-5CF6-C229-9F8E-DB95823C383F}"/>
                </a:ext>
              </a:extLst>
            </p:cNvPr>
            <p:cNvSpPr/>
            <p:nvPr/>
          </p:nvSpPr>
          <p:spPr>
            <a:xfrm>
              <a:off x="7984105" y="3053218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Font typeface="Calibri,Sans-Serif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All companies show </a:t>
              </a:r>
              <a:r>
                <a:rPr lang="en-US" sz="1200" b="1">
                  <a:solidFill>
                    <a:srgbClr val="0E0E0E"/>
                  </a:solidFill>
                </a:rPr>
                <a:t>steady growth except for BRK-A</a:t>
              </a:r>
              <a:r>
                <a:rPr lang="en-US" sz="1200">
                  <a:solidFill>
                    <a:srgbClr val="0E0E0E"/>
                  </a:solidFill>
                </a:rPr>
                <a:t>, DPZ and MCD who grow significantly faster</a:t>
              </a:r>
            </a:p>
            <a:p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Total </a:t>
              </a: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market dips around 2008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LKNCY shows fluctuations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CBF758-3E90-B47F-9808-94F62E9BE224}"/>
                </a:ext>
              </a:extLst>
            </p:cNvPr>
            <p:cNvSpPr/>
            <p:nvPr/>
          </p:nvSpPr>
          <p:spPr>
            <a:xfrm>
              <a:off x="7998087" y="3053215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Key Insights</a:t>
              </a:r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BC2E4-CC69-9554-56A7-B95BF92523FD}"/>
              </a:ext>
            </a:extLst>
          </p:cNvPr>
          <p:cNvGrpSpPr/>
          <p:nvPr/>
        </p:nvGrpSpPr>
        <p:grpSpPr>
          <a:xfrm>
            <a:off x="7977115" y="4898794"/>
            <a:ext cx="3907058" cy="1654171"/>
            <a:chOff x="7977115" y="4898794"/>
            <a:chExt cx="3907058" cy="1654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74B31E-4022-9D83-2D1C-4C6C66791E14}"/>
                </a:ext>
              </a:extLst>
            </p:cNvPr>
            <p:cNvSpPr/>
            <p:nvPr/>
          </p:nvSpPr>
          <p:spPr>
            <a:xfrm>
              <a:off x="7977115" y="4898794"/>
              <a:ext cx="3907058" cy="16541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BRK-A:</a:t>
              </a:r>
              <a:r>
                <a:rPr lang="en-US" sz="1200">
                  <a:solidFill>
                    <a:srgbClr val="0E0E0E"/>
                  </a:solidFill>
                </a:rPr>
                <a:t> growth and price can be attributed to Warren Buffet's investment strategies</a:t>
              </a:r>
              <a:endParaRPr lang="nl-NL" sz="120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chemeClr val="tx1"/>
                  </a:solidFill>
                </a:rPr>
                <a:t>MCD and DPZ</a:t>
              </a:r>
              <a:r>
                <a:rPr lang="en-US" sz="1200">
                  <a:solidFill>
                    <a:schemeClr val="tx1"/>
                  </a:solidFill>
                </a:rPr>
                <a:t> global expansion and standardization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chemeClr val="tx1"/>
                  </a:solidFill>
                </a:rPr>
                <a:t>2008 global financial crisis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00000"/>
                  </a:solidFill>
                </a:rPr>
                <a:t>Resilient market: </a:t>
              </a:r>
              <a:r>
                <a:rPr lang="en-US" sz="1200">
                  <a:solidFill>
                    <a:srgbClr val="000000"/>
                  </a:solidFill>
                </a:rPr>
                <a:t>example Covid-19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C39DE-3AF5-B688-7490-3CB571AD0EB0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39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0959-21A5-6B6A-CF3E-9711925F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D4D9-96A5-DF6C-7B16-664EC0A12BDC}"/>
              </a:ext>
            </a:extLst>
          </p:cNvPr>
          <p:cNvSpPr txBox="1"/>
          <p:nvPr/>
        </p:nvSpPr>
        <p:spPr>
          <a:xfrm>
            <a:off x="502418" y="331596"/>
            <a:ext cx="106227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>
                <a:latin typeface="+mj-lt"/>
              </a:rPr>
              <a:t>Exercise 6 - Visualizing Monthly Stock Variability Across Companies</a:t>
            </a:r>
          </a:p>
        </p:txBody>
      </p:sp>
      <p:pic>
        <p:nvPicPr>
          <p:cNvPr id="2" name="Afbeelding 1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60844210-DB0E-D3C4-14BC-8806BB2A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50" y="1739899"/>
            <a:ext cx="7855550" cy="39978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0E6A46-A7AB-412B-1677-4FD8B8892C7E}"/>
              </a:ext>
            </a:extLst>
          </p:cNvPr>
          <p:cNvGrpSpPr/>
          <p:nvPr/>
        </p:nvGrpSpPr>
        <p:grpSpPr>
          <a:xfrm>
            <a:off x="230114" y="1375417"/>
            <a:ext cx="3907058" cy="1570283"/>
            <a:chOff x="7977114" y="1375417"/>
            <a:chExt cx="3907058" cy="1570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647795-F264-F66A-BC6B-66A13CD80F3F}"/>
                </a:ext>
              </a:extLst>
            </p:cNvPr>
            <p:cNvSpPr/>
            <p:nvPr/>
          </p:nvSpPr>
          <p:spPr>
            <a:xfrm>
              <a:off x="7977114" y="1382410"/>
              <a:ext cx="3907058" cy="156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spcBef>
                  <a:spcPts val="1000"/>
                </a:spcBef>
                <a:buFont typeface="Calibri,Sans-Serif" panose="020B0604020202020204" pitchFamily="34" charset="0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  <a:ea typeface="+mn-lt"/>
                <a:cs typeface="+mn-lt"/>
              </a:endParaRP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Boxplot with 10 sub-plots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and </a:t>
              </a: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logarithmic scale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offers comparability and industry-wide as well as company-specific insights</a:t>
              </a:r>
            </a:p>
            <a:p>
              <a:pPr marL="1714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One boxplot, separate boxplots, strip plots were all less effective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018B1C-37E4-4C41-2540-C150D1F8AC4D}"/>
                </a:ext>
              </a:extLst>
            </p:cNvPr>
            <p:cNvSpPr/>
            <p:nvPr/>
          </p:nvSpPr>
          <p:spPr>
            <a:xfrm>
              <a:off x="7977115" y="1375417"/>
              <a:ext cx="3907056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Seaborn</a:t>
              </a:r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4AFD65-4A43-A30E-21B2-932D9E8C1978}"/>
              </a:ext>
            </a:extLst>
          </p:cNvPr>
          <p:cNvGrpSpPr/>
          <p:nvPr/>
        </p:nvGrpSpPr>
        <p:grpSpPr>
          <a:xfrm>
            <a:off x="237105" y="3053215"/>
            <a:ext cx="3907058" cy="1675145"/>
            <a:chOff x="7984105" y="3053215"/>
            <a:chExt cx="3907058" cy="16751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249CDB-68B5-0A8E-2AA0-578719181BB1}"/>
                </a:ext>
              </a:extLst>
            </p:cNvPr>
            <p:cNvSpPr/>
            <p:nvPr/>
          </p:nvSpPr>
          <p:spPr>
            <a:xfrm>
              <a:off x="7984105" y="3053218"/>
              <a:ext cx="3907058" cy="16751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DNUT </a:t>
              </a:r>
              <a:r>
                <a:rPr lang="en-US" sz="1200">
                  <a:solidFill>
                    <a:srgbClr val="0E0E0E"/>
                  </a:solidFill>
                </a:rPr>
                <a:t>and </a:t>
              </a:r>
              <a:r>
                <a:rPr lang="en-US" sz="1200" b="1">
                  <a:solidFill>
                    <a:srgbClr val="0E0E0E"/>
                  </a:solidFill>
                </a:rPr>
                <a:t>QSR </a:t>
              </a:r>
              <a:r>
                <a:rPr lang="en-US" sz="1200">
                  <a:solidFill>
                    <a:srgbClr val="0E0E0E"/>
                  </a:solidFill>
                </a:rPr>
                <a:t>show stable ranges reflecting less fluctuations in stock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E0E0E"/>
                  </a:solidFill>
                </a:rPr>
                <a:t>Consistency in median, market valuation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  <a:ea typeface="+mn-lt"/>
                  <a:cs typeface="+mn-lt"/>
                </a:rPr>
                <a:t>BRK-A, QSR and LKNCY</a:t>
              </a:r>
              <a:r>
                <a:rPr lang="en-US" sz="1200">
                  <a:solidFill>
                    <a:srgbClr val="0E0E0E"/>
                  </a:solidFill>
                  <a:ea typeface="+mn-lt"/>
                  <a:cs typeface="+mn-lt"/>
                </a:rPr>
                <a:t> have outliers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180674-7765-9F4D-FF49-6E9AE1E0865D}"/>
                </a:ext>
              </a:extLst>
            </p:cNvPr>
            <p:cNvSpPr/>
            <p:nvPr/>
          </p:nvSpPr>
          <p:spPr>
            <a:xfrm>
              <a:off x="7998087" y="3053215"/>
              <a:ext cx="3886084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Key Insights</a:t>
              </a:r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335DF-9366-6997-CADD-3F1D670B1F46}"/>
              </a:ext>
            </a:extLst>
          </p:cNvPr>
          <p:cNvGrpSpPr/>
          <p:nvPr/>
        </p:nvGrpSpPr>
        <p:grpSpPr>
          <a:xfrm>
            <a:off x="230115" y="4898794"/>
            <a:ext cx="3907058" cy="1654171"/>
            <a:chOff x="7977115" y="4898794"/>
            <a:chExt cx="3907058" cy="16541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348CA6-BB47-5106-33C2-B807D5F867E8}"/>
                </a:ext>
              </a:extLst>
            </p:cNvPr>
            <p:cNvSpPr/>
            <p:nvPr/>
          </p:nvSpPr>
          <p:spPr>
            <a:xfrm>
              <a:off x="7977115" y="4898794"/>
              <a:ext cx="3907058" cy="16541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>
                <a:spcBef>
                  <a:spcPts val="1000"/>
                </a:spcBef>
              </a:pPr>
              <a:endParaRPr lang="en-US" sz="1200">
                <a:solidFill>
                  <a:srgbClr val="0E0E0E"/>
                </a:solidFill>
              </a:endParaRPr>
            </a:p>
            <a:p>
              <a:pPr marL="228600" indent="-285750">
                <a:lnSpc>
                  <a:spcPct val="90000"/>
                </a:lnSpc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US" sz="1200">
                <a:solidFill>
                  <a:srgbClr val="0E0E0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BRK-A has high prices</a:t>
              </a:r>
              <a:r>
                <a:rPr lang="en-US" sz="1200">
                  <a:solidFill>
                    <a:srgbClr val="0E0E0E"/>
                  </a:solidFill>
                </a:rPr>
                <a:t>, showing small percentage and big absolute changes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DNUT and QSR</a:t>
              </a:r>
              <a:r>
                <a:rPr lang="en-US" sz="1200">
                  <a:solidFill>
                    <a:srgbClr val="0E0E0E"/>
                  </a:solidFill>
                </a:rPr>
                <a:t>: reliable and predictable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LKNCY</a:t>
              </a:r>
              <a:r>
                <a:rPr lang="en-US" sz="1200">
                  <a:solidFill>
                    <a:srgbClr val="0E0E0E"/>
                  </a:solidFill>
                </a:rPr>
                <a:t>: rapid growth and instability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>
                  <a:solidFill>
                    <a:srgbClr val="0E0E0E"/>
                  </a:solidFill>
                </a:rPr>
                <a:t>Overall stable market</a:t>
              </a:r>
            </a:p>
            <a:p>
              <a:pPr marL="285750" indent="-285750">
                <a:spcBef>
                  <a:spcPts val="1000"/>
                </a:spcBef>
                <a:buFont typeface="Calibri" panose="020B0604020202020204" pitchFamily="34" charset="0"/>
                <a:buChar char="-"/>
              </a:pPr>
              <a:endParaRPr lang="en-D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DE3460-89D5-03DF-770C-2651B2252BD9}"/>
                </a:ext>
              </a:extLst>
            </p:cNvPr>
            <p:cNvSpPr/>
            <p:nvPr/>
          </p:nvSpPr>
          <p:spPr>
            <a:xfrm>
              <a:off x="7985388" y="4905784"/>
              <a:ext cx="3898783" cy="3828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DE"/>
                <a:t>Market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57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1362</Words>
  <Application>Microsoft Macintosh PowerPoint</Application>
  <PresentationFormat>Widescreen</PresentationFormat>
  <Paragraphs>255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Calibri,Sans-Serif</vt:lpstr>
      <vt:lpstr>Office Theme</vt:lpstr>
      <vt:lpstr> Analyzing the Fast Food Market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Henning Austrup</dc:creator>
  <cp:lastModifiedBy>Henning Austrup</cp:lastModifiedBy>
  <cp:revision>3</cp:revision>
  <dcterms:created xsi:type="dcterms:W3CDTF">2024-12-13T17:43:45Z</dcterms:created>
  <dcterms:modified xsi:type="dcterms:W3CDTF">2024-12-14T21:23:16Z</dcterms:modified>
</cp:coreProperties>
</file>