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58" r:id="rId6"/>
    <p:sldId id="269" r:id="rId7"/>
    <p:sldId id="259" r:id="rId8"/>
    <p:sldId id="260" r:id="rId9"/>
    <p:sldId id="270" r:id="rId10"/>
    <p:sldId id="271" r:id="rId11"/>
    <p:sldId id="272" r:id="rId12"/>
    <p:sldId id="276" r:id="rId13"/>
    <p:sldId id="261" r:id="rId14"/>
    <p:sldId id="273" r:id="rId15"/>
    <p:sldId id="274" r:id="rId16"/>
    <p:sldId id="275" r:id="rId17"/>
    <p:sldId id="265"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6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68D1-8305-7504-0585-5DE78571E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7616621-937E-BFF3-E719-31248EB4C6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0A31147-0C9E-4685-BD2E-586901811F1D}"/>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5" name="Footer Placeholder 4">
            <a:extLst>
              <a:ext uri="{FF2B5EF4-FFF2-40B4-BE49-F238E27FC236}">
                <a16:creationId xmlns="" xmlns:a16="http://schemas.microsoft.com/office/drawing/2014/main" id="{67F461C1-1300-0F6A-6C4A-FF409B371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E0A867E-17CC-7B06-4955-03F6DEA33FC2}"/>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410458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1D9D40-B153-B0B7-A3BC-5D946FE07A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C5A444D-4E73-151F-7703-7D08797176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B2FF377-25C7-9EE3-4DA5-E4ACA4108787}"/>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5" name="Footer Placeholder 4">
            <a:extLst>
              <a:ext uri="{FF2B5EF4-FFF2-40B4-BE49-F238E27FC236}">
                <a16:creationId xmlns="" xmlns:a16="http://schemas.microsoft.com/office/drawing/2014/main" id="{74A32E5A-7A37-3C4C-F31F-8ECA26A29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B2B5AFA-22D7-A51B-3253-D0061695DF6C}"/>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91382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84E369A-B545-0CF6-8ED0-8CF593A72D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A77CA4E-F8FB-82E6-0621-F8F020B927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34971ED-D6CA-F644-9707-E93554209614}"/>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5" name="Footer Placeholder 4">
            <a:extLst>
              <a:ext uri="{FF2B5EF4-FFF2-40B4-BE49-F238E27FC236}">
                <a16:creationId xmlns="" xmlns:a16="http://schemas.microsoft.com/office/drawing/2014/main" id="{35DEA791-70E2-B63B-5138-6BF201E41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2DA310D-C8C7-620E-F620-3013A2EF7ED5}"/>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3879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9941E-E6DB-8403-1704-F64827F1C5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88D0D7A-23F9-F486-E0AC-C5E63AA21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1BD6072-59D2-278A-969C-03CDA492D530}"/>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5" name="Footer Placeholder 4">
            <a:extLst>
              <a:ext uri="{FF2B5EF4-FFF2-40B4-BE49-F238E27FC236}">
                <a16:creationId xmlns="" xmlns:a16="http://schemas.microsoft.com/office/drawing/2014/main" id="{756C6D81-53C4-29F8-F530-043C13032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E094860-A4FF-250D-00DC-968FE8B51422}"/>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131056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EDA189-2CA2-52AF-0980-31D9E73C42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0D9FAA2-2492-D4A4-B007-615023FA5B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BA389DA-5123-8235-F38B-B33F136F2BF5}"/>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5" name="Footer Placeholder 4">
            <a:extLst>
              <a:ext uri="{FF2B5EF4-FFF2-40B4-BE49-F238E27FC236}">
                <a16:creationId xmlns="" xmlns:a16="http://schemas.microsoft.com/office/drawing/2014/main" id="{DDC62C9A-9CF4-37A2-0C2B-3F8776BB24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33252AE-8A31-263C-CD5C-8A12AFFBC055}"/>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33095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06DC29-6D3C-0DE4-551F-B10443ADE6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9EF7093-5340-5048-9F73-BC0EF6206A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749DE24-4463-28EC-7D2A-EA4E6FA309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65AB74B-1E2D-42AF-9320-B626EE40BF09}"/>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6" name="Footer Placeholder 5">
            <a:extLst>
              <a:ext uri="{FF2B5EF4-FFF2-40B4-BE49-F238E27FC236}">
                <a16:creationId xmlns="" xmlns:a16="http://schemas.microsoft.com/office/drawing/2014/main" id="{05B05CC3-8EEC-FC65-1994-BB6EC5726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165FDFA-7D2A-0EAA-890E-D217294CFB6D}"/>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42627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F115F-9C46-4F96-6028-36BB30A0A7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1CA8649-6B20-DDDC-857C-4263DF8DC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A77DBAE-D4C5-A9F9-22BD-9B7D4CBF22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DB1904F-BD8E-2F6A-A739-F4DE9183F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A9CC0A-02FF-05F9-4974-5D715A9914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D147B77-51E0-3077-DB88-0E0AD32C3B54}"/>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8" name="Footer Placeholder 7">
            <a:extLst>
              <a:ext uri="{FF2B5EF4-FFF2-40B4-BE49-F238E27FC236}">
                <a16:creationId xmlns="" xmlns:a16="http://schemas.microsoft.com/office/drawing/2014/main" id="{605CA0C5-3CBE-611F-84AF-D30B8087EE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B2E26115-7043-6ED5-AAB5-F60C7AD4E363}"/>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135906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60770-114C-744E-6B8C-9076773A9D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B87728D-8CD0-80FD-18A8-CCEA54EA6217}"/>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4" name="Footer Placeholder 3">
            <a:extLst>
              <a:ext uri="{FF2B5EF4-FFF2-40B4-BE49-F238E27FC236}">
                <a16:creationId xmlns="" xmlns:a16="http://schemas.microsoft.com/office/drawing/2014/main" id="{AF3522A1-93A7-FE52-16F9-6B8469D513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E43AE5A8-5DEE-0BB2-BE80-F3F465C645FC}"/>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337707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98E1FA7-8D6D-4A61-F732-323D78E70FCB}"/>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3" name="Footer Placeholder 2">
            <a:extLst>
              <a:ext uri="{FF2B5EF4-FFF2-40B4-BE49-F238E27FC236}">
                <a16:creationId xmlns="" xmlns:a16="http://schemas.microsoft.com/office/drawing/2014/main" id="{5B27AB55-64B9-079B-41A7-6CE4E6934A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723EC17-1BC3-123B-DB0C-09B979C6BE1F}"/>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224446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663770-538E-5FC5-29D2-7D37C041F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8EA90DA-0D36-BC1F-613D-55612FC87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71A2AEA-1B72-67DA-9AC9-D82E62FE1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FC371DE-0386-0375-5167-32367F3BABCC}"/>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6" name="Footer Placeholder 5">
            <a:extLst>
              <a:ext uri="{FF2B5EF4-FFF2-40B4-BE49-F238E27FC236}">
                <a16:creationId xmlns="" xmlns:a16="http://schemas.microsoft.com/office/drawing/2014/main" id="{E3D3537B-EB40-B5ED-B928-8FEFAD1A2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0101592-8B2E-0640-13F3-5D85019C7437}"/>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421245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BA056-A1F0-131C-972D-11EE45FAB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2DB4AD4-6751-98C4-33FA-FB6B77CC5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D1318B4E-8F4B-DFAC-8207-79CF69106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3163177-037A-AECA-401D-4C93E284959E}"/>
              </a:ext>
            </a:extLst>
          </p:cNvPr>
          <p:cNvSpPr>
            <a:spLocks noGrp="1"/>
          </p:cNvSpPr>
          <p:nvPr>
            <p:ph type="dt" sz="half" idx="10"/>
          </p:nvPr>
        </p:nvSpPr>
        <p:spPr/>
        <p:txBody>
          <a:bodyPr/>
          <a:lstStyle/>
          <a:p>
            <a:fld id="{67B2DE2F-C930-48B4-8694-599B997137B1}" type="datetimeFigureOut">
              <a:rPr lang="en-IN" smtClean="0"/>
              <a:t>10-09-2024</a:t>
            </a:fld>
            <a:endParaRPr lang="en-IN"/>
          </a:p>
        </p:txBody>
      </p:sp>
      <p:sp>
        <p:nvSpPr>
          <p:cNvPr id="6" name="Footer Placeholder 5">
            <a:extLst>
              <a:ext uri="{FF2B5EF4-FFF2-40B4-BE49-F238E27FC236}">
                <a16:creationId xmlns="" xmlns:a16="http://schemas.microsoft.com/office/drawing/2014/main" id="{D35EFDF0-56EB-27A2-00D5-8F14703526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BDF0AE4-8662-7F6D-7A17-B31397A21E35}"/>
              </a:ext>
            </a:extLst>
          </p:cNvPr>
          <p:cNvSpPr>
            <a:spLocks noGrp="1"/>
          </p:cNvSpPr>
          <p:nvPr>
            <p:ph type="sldNum" sz="quarter" idx="12"/>
          </p:nvPr>
        </p:nvSpPr>
        <p:spPr/>
        <p:txBody>
          <a:bodyPr/>
          <a:lstStyle/>
          <a:p>
            <a:fld id="{01FC831F-CAFD-4036-BAA8-4F3EF4E7F9CB}" type="slidenum">
              <a:rPr lang="en-IN" smtClean="0"/>
              <a:t>‹#›</a:t>
            </a:fld>
            <a:endParaRPr lang="en-IN"/>
          </a:p>
        </p:txBody>
      </p:sp>
    </p:spTree>
    <p:extLst>
      <p:ext uri="{BB962C8B-B14F-4D97-AF65-F5344CB8AC3E}">
        <p14:creationId xmlns:p14="http://schemas.microsoft.com/office/powerpoint/2010/main" val="261483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9DA221B-DE7A-AA14-474C-AEF3C8FF9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43F000B-55D2-D5EC-DAF2-2435A79E6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29E5946-7B68-333C-8253-AF298C444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2DE2F-C930-48B4-8694-599B997137B1}" type="datetimeFigureOut">
              <a:rPr lang="en-IN" smtClean="0"/>
              <a:t>10-09-2024</a:t>
            </a:fld>
            <a:endParaRPr lang="en-IN"/>
          </a:p>
        </p:txBody>
      </p:sp>
      <p:sp>
        <p:nvSpPr>
          <p:cNvPr id="5" name="Footer Placeholder 4">
            <a:extLst>
              <a:ext uri="{FF2B5EF4-FFF2-40B4-BE49-F238E27FC236}">
                <a16:creationId xmlns="" xmlns:a16="http://schemas.microsoft.com/office/drawing/2014/main" id="{26ED41C4-E5F9-BDF5-D45E-18585AF1B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988A6440-30D3-77F1-5E25-2ABC20159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C831F-CAFD-4036-BAA8-4F3EF4E7F9CB}" type="slidenum">
              <a:rPr lang="en-IN" smtClean="0"/>
              <a:t>‹#›</a:t>
            </a:fld>
            <a:endParaRPr lang="en-IN"/>
          </a:p>
        </p:txBody>
      </p:sp>
    </p:spTree>
    <p:extLst>
      <p:ext uri="{BB962C8B-B14F-4D97-AF65-F5344CB8AC3E}">
        <p14:creationId xmlns:p14="http://schemas.microsoft.com/office/powerpoint/2010/main" val="212188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6DB1DA-3E15-5FE7-D445-17142A2BEA18}"/>
              </a:ext>
            </a:extLst>
          </p:cNvPr>
          <p:cNvSpPr>
            <a:spLocks noGrp="1"/>
          </p:cNvSpPr>
          <p:nvPr>
            <p:ph type="ctrTitle"/>
          </p:nvPr>
        </p:nvSpPr>
        <p:spPr>
          <a:xfrm>
            <a:off x="1005840" y="576072"/>
            <a:ext cx="9662160" cy="2065211"/>
          </a:xfrm>
          <a:ln>
            <a:solidFill>
              <a:schemeClr val="bg1"/>
            </a:solidFill>
          </a:ln>
        </p:spPr>
        <p:txBody>
          <a:bodyPr>
            <a:normAutofit/>
          </a:bodyPr>
          <a:lstStyle/>
          <a:p>
            <a:pPr algn="l"/>
            <a:r>
              <a:rPr lang="en-US" sz="5400" b="1" dirty="0">
                <a:latin typeface="Raleway" pitchFamily="2" charset="0"/>
              </a:rPr>
              <a:t>PRADIPTI CHATBOT</a:t>
            </a:r>
            <a:endParaRPr lang="en-IN" sz="5400" b="1" dirty="0">
              <a:latin typeface="Raleway" pitchFamily="2" charset="0"/>
            </a:endParaRPr>
          </a:p>
        </p:txBody>
      </p:sp>
      <p:sp>
        <p:nvSpPr>
          <p:cNvPr id="3" name="Subtitle 2">
            <a:extLst>
              <a:ext uri="{FF2B5EF4-FFF2-40B4-BE49-F238E27FC236}">
                <a16:creationId xmlns="" xmlns:a16="http://schemas.microsoft.com/office/drawing/2014/main" id="{B0E43AE0-564B-270D-C1F6-3107D6350602}"/>
              </a:ext>
            </a:extLst>
          </p:cNvPr>
          <p:cNvSpPr>
            <a:spLocks noGrp="1"/>
          </p:cNvSpPr>
          <p:nvPr>
            <p:ph type="subTitle" idx="1"/>
          </p:nvPr>
        </p:nvSpPr>
        <p:spPr>
          <a:xfrm>
            <a:off x="1524000" y="3602038"/>
            <a:ext cx="9144000" cy="2679890"/>
          </a:xfrm>
        </p:spPr>
        <p:txBody>
          <a:bodyPr>
            <a:normAutofit fontScale="92500" lnSpcReduction="20000"/>
          </a:bodyPr>
          <a:lstStyle/>
          <a:p>
            <a:pPr algn="r"/>
            <a:r>
              <a:rPr lang="en-US" dirty="0"/>
              <a:t>Guided By : Jayashree Bagade</a:t>
            </a:r>
          </a:p>
          <a:p>
            <a:pPr algn="r"/>
            <a:endParaRPr lang="en-US" dirty="0"/>
          </a:p>
          <a:p>
            <a:pPr algn="r"/>
            <a:r>
              <a:rPr lang="en-US" dirty="0"/>
              <a:t>Members:</a:t>
            </a:r>
          </a:p>
          <a:p>
            <a:pPr algn="r"/>
            <a:r>
              <a:rPr lang="en-US" dirty="0"/>
              <a:t>Ishika Khatri</a:t>
            </a:r>
          </a:p>
          <a:p>
            <a:pPr algn="r"/>
            <a:r>
              <a:rPr lang="en-US" dirty="0"/>
              <a:t>Ajinkya Pawar</a:t>
            </a:r>
          </a:p>
          <a:p>
            <a:pPr algn="r"/>
            <a:r>
              <a:rPr lang="en-US" dirty="0"/>
              <a:t>Harshita Purohit</a:t>
            </a:r>
          </a:p>
          <a:p>
            <a:pPr algn="r"/>
            <a:r>
              <a:rPr lang="en-US" dirty="0"/>
              <a:t>Kushal Barhate</a:t>
            </a:r>
          </a:p>
        </p:txBody>
      </p:sp>
    </p:spTree>
    <p:extLst>
      <p:ext uri="{BB962C8B-B14F-4D97-AF65-F5344CB8AC3E}">
        <p14:creationId xmlns:p14="http://schemas.microsoft.com/office/powerpoint/2010/main" val="74145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IN" sz="4000" b="1" dirty="0"/>
              <a:t>ACTIVITY DIAGRAM</a:t>
            </a:r>
            <a:endParaRPr lang="en-IN" sz="3800" b="1" dirty="0">
              <a:latin typeface="Raleway" pitchFamily="2" charset="0"/>
            </a:endParaRPr>
          </a:p>
        </p:txBody>
      </p:sp>
      <p:sp>
        <p:nvSpPr>
          <p:cNvPr id="3" name="Oval 2">
            <a:extLst>
              <a:ext uri="{FF2B5EF4-FFF2-40B4-BE49-F238E27FC236}">
                <a16:creationId xmlns="" xmlns:a16="http://schemas.microsoft.com/office/drawing/2014/main" id="{2B1AE129-0F7D-0248-037E-098D2E3297FB}"/>
              </a:ext>
            </a:extLst>
          </p:cNvPr>
          <p:cNvSpPr/>
          <p:nvPr/>
        </p:nvSpPr>
        <p:spPr>
          <a:xfrm>
            <a:off x="5513832" y="4443984"/>
            <a:ext cx="1572768" cy="47548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 xmlns:a16="http://schemas.microsoft.com/office/drawing/2014/main" id="{D08298B2-9BEF-1ACD-A662-4C931C584D19}"/>
              </a:ext>
            </a:extLst>
          </p:cNvPr>
          <p:cNvSpPr/>
          <p:nvPr/>
        </p:nvSpPr>
        <p:spPr>
          <a:xfrm>
            <a:off x="7004304" y="4727448"/>
            <a:ext cx="1664972" cy="704088"/>
          </a:xfrm>
          <a:custGeom>
            <a:avLst/>
            <a:gdLst>
              <a:gd name="connsiteX0" fmla="*/ 118872 w 1600964"/>
              <a:gd name="connsiteY0" fmla="*/ 283464 h 713232"/>
              <a:gd name="connsiteX1" fmla="*/ 118872 w 1600964"/>
              <a:gd name="connsiteY1" fmla="*/ 283464 h 713232"/>
              <a:gd name="connsiteX2" fmla="*/ 73152 w 1600964"/>
              <a:gd name="connsiteY2" fmla="*/ 219456 h 713232"/>
              <a:gd name="connsiteX3" fmla="*/ 0 w 1600964"/>
              <a:gd name="connsiteY3" fmla="*/ 146304 h 713232"/>
              <a:gd name="connsiteX4" fmla="*/ 18288 w 1600964"/>
              <a:gd name="connsiteY4" fmla="*/ 82296 h 713232"/>
              <a:gd name="connsiteX5" fmla="*/ 27432 w 1600964"/>
              <a:gd name="connsiteY5" fmla="*/ 54864 h 713232"/>
              <a:gd name="connsiteX6" fmla="*/ 54864 w 1600964"/>
              <a:gd name="connsiteY6" fmla="*/ 18288 h 713232"/>
              <a:gd name="connsiteX7" fmla="*/ 118872 w 1600964"/>
              <a:gd name="connsiteY7" fmla="*/ 0 h 713232"/>
              <a:gd name="connsiteX8" fmla="*/ 228600 w 1600964"/>
              <a:gd name="connsiteY8" fmla="*/ 27432 h 713232"/>
              <a:gd name="connsiteX9" fmla="*/ 329184 w 1600964"/>
              <a:gd name="connsiteY9" fmla="*/ 82296 h 713232"/>
              <a:gd name="connsiteX10" fmla="*/ 374904 w 1600964"/>
              <a:gd name="connsiteY10" fmla="*/ 91440 h 713232"/>
              <a:gd name="connsiteX11" fmla="*/ 466344 w 1600964"/>
              <a:gd name="connsiteY11" fmla="*/ 128016 h 713232"/>
              <a:gd name="connsiteX12" fmla="*/ 512064 w 1600964"/>
              <a:gd name="connsiteY12" fmla="*/ 155448 h 713232"/>
              <a:gd name="connsiteX13" fmla="*/ 576072 w 1600964"/>
              <a:gd name="connsiteY13" fmla="*/ 192024 h 713232"/>
              <a:gd name="connsiteX14" fmla="*/ 667512 w 1600964"/>
              <a:gd name="connsiteY14" fmla="*/ 256032 h 713232"/>
              <a:gd name="connsiteX15" fmla="*/ 749808 w 1600964"/>
              <a:gd name="connsiteY15" fmla="*/ 283464 h 713232"/>
              <a:gd name="connsiteX16" fmla="*/ 813816 w 1600964"/>
              <a:gd name="connsiteY16" fmla="*/ 310896 h 713232"/>
              <a:gd name="connsiteX17" fmla="*/ 877824 w 1600964"/>
              <a:gd name="connsiteY17" fmla="*/ 329184 h 713232"/>
              <a:gd name="connsiteX18" fmla="*/ 996696 w 1600964"/>
              <a:gd name="connsiteY18" fmla="*/ 384048 h 713232"/>
              <a:gd name="connsiteX19" fmla="*/ 1060704 w 1600964"/>
              <a:gd name="connsiteY19" fmla="*/ 402336 h 713232"/>
              <a:gd name="connsiteX20" fmla="*/ 1133856 w 1600964"/>
              <a:gd name="connsiteY20" fmla="*/ 448056 h 713232"/>
              <a:gd name="connsiteX21" fmla="*/ 1298448 w 1600964"/>
              <a:gd name="connsiteY21" fmla="*/ 475488 h 713232"/>
              <a:gd name="connsiteX22" fmla="*/ 1389888 w 1600964"/>
              <a:gd name="connsiteY22" fmla="*/ 502920 h 713232"/>
              <a:gd name="connsiteX23" fmla="*/ 1435608 w 1600964"/>
              <a:gd name="connsiteY23" fmla="*/ 512064 h 713232"/>
              <a:gd name="connsiteX24" fmla="*/ 1481328 w 1600964"/>
              <a:gd name="connsiteY24" fmla="*/ 557784 h 713232"/>
              <a:gd name="connsiteX25" fmla="*/ 1508760 w 1600964"/>
              <a:gd name="connsiteY25" fmla="*/ 576072 h 713232"/>
              <a:gd name="connsiteX26" fmla="*/ 1572768 w 1600964"/>
              <a:gd name="connsiteY26" fmla="*/ 621792 h 713232"/>
              <a:gd name="connsiteX27" fmla="*/ 1600200 w 1600964"/>
              <a:gd name="connsiteY27" fmla="*/ 676656 h 713232"/>
              <a:gd name="connsiteX28" fmla="*/ 1517904 w 1600964"/>
              <a:gd name="connsiteY28" fmla="*/ 713232 h 713232"/>
              <a:gd name="connsiteX29" fmla="*/ 1280160 w 1600964"/>
              <a:gd name="connsiteY29" fmla="*/ 704088 h 713232"/>
              <a:gd name="connsiteX30" fmla="*/ 1106424 w 1600964"/>
              <a:gd name="connsiteY30" fmla="*/ 676656 h 713232"/>
              <a:gd name="connsiteX31" fmla="*/ 1033272 w 1600964"/>
              <a:gd name="connsiteY31" fmla="*/ 658368 h 713232"/>
              <a:gd name="connsiteX32" fmla="*/ 941832 w 1600964"/>
              <a:gd name="connsiteY32" fmla="*/ 630936 h 713232"/>
              <a:gd name="connsiteX33" fmla="*/ 868680 w 1600964"/>
              <a:gd name="connsiteY33" fmla="*/ 594360 h 713232"/>
              <a:gd name="connsiteX34" fmla="*/ 594360 w 1600964"/>
              <a:gd name="connsiteY34" fmla="*/ 429768 h 713232"/>
              <a:gd name="connsiteX35" fmla="*/ 521208 w 1600964"/>
              <a:gd name="connsiteY35" fmla="*/ 374904 h 713232"/>
              <a:gd name="connsiteX36" fmla="*/ 384048 w 1600964"/>
              <a:gd name="connsiteY36" fmla="*/ 301752 h 713232"/>
              <a:gd name="connsiteX37" fmla="*/ 246888 w 1600964"/>
              <a:gd name="connsiteY37" fmla="*/ 265176 h 713232"/>
              <a:gd name="connsiteX38" fmla="*/ 164592 w 1600964"/>
              <a:gd name="connsiteY38" fmla="*/ 256032 h 713232"/>
              <a:gd name="connsiteX39" fmla="*/ 118872 w 1600964"/>
              <a:gd name="connsiteY39" fmla="*/ 283464 h 7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600964" h="713232">
                <a:moveTo>
                  <a:pt x="118872" y="283464"/>
                </a:moveTo>
                <a:lnTo>
                  <a:pt x="118872" y="283464"/>
                </a:lnTo>
                <a:cubicBezTo>
                  <a:pt x="103632" y="262128"/>
                  <a:pt x="90324" y="239270"/>
                  <a:pt x="73152" y="219456"/>
                </a:cubicBezTo>
                <a:cubicBezTo>
                  <a:pt x="50567" y="193397"/>
                  <a:pt x="0" y="146304"/>
                  <a:pt x="0" y="146304"/>
                </a:cubicBezTo>
                <a:cubicBezTo>
                  <a:pt x="6096" y="124968"/>
                  <a:pt x="11912" y="103550"/>
                  <a:pt x="18288" y="82296"/>
                </a:cubicBezTo>
                <a:cubicBezTo>
                  <a:pt x="21058" y="73064"/>
                  <a:pt x="22650" y="63233"/>
                  <a:pt x="27432" y="54864"/>
                </a:cubicBezTo>
                <a:cubicBezTo>
                  <a:pt x="34993" y="41632"/>
                  <a:pt x="41796" y="26129"/>
                  <a:pt x="54864" y="18288"/>
                </a:cubicBezTo>
                <a:cubicBezTo>
                  <a:pt x="73892" y="6871"/>
                  <a:pt x="97536" y="6096"/>
                  <a:pt x="118872" y="0"/>
                </a:cubicBezTo>
                <a:cubicBezTo>
                  <a:pt x="155448" y="9144"/>
                  <a:pt x="196271" y="8035"/>
                  <a:pt x="228600" y="27432"/>
                </a:cubicBezTo>
                <a:cubicBezTo>
                  <a:pt x="256368" y="44093"/>
                  <a:pt x="299247" y="71410"/>
                  <a:pt x="329184" y="82296"/>
                </a:cubicBezTo>
                <a:cubicBezTo>
                  <a:pt x="343790" y="87607"/>
                  <a:pt x="360160" y="86525"/>
                  <a:pt x="374904" y="91440"/>
                </a:cubicBezTo>
                <a:cubicBezTo>
                  <a:pt x="406047" y="101821"/>
                  <a:pt x="436596" y="114134"/>
                  <a:pt x="466344" y="128016"/>
                </a:cubicBezTo>
                <a:cubicBezTo>
                  <a:pt x="482449" y="135532"/>
                  <a:pt x="496528" y="146817"/>
                  <a:pt x="512064" y="155448"/>
                </a:cubicBezTo>
                <a:cubicBezTo>
                  <a:pt x="560284" y="182237"/>
                  <a:pt x="535836" y="163284"/>
                  <a:pt x="576072" y="192024"/>
                </a:cubicBezTo>
                <a:cubicBezTo>
                  <a:pt x="600216" y="209270"/>
                  <a:pt x="643257" y="244713"/>
                  <a:pt x="667512" y="256032"/>
                </a:cubicBezTo>
                <a:cubicBezTo>
                  <a:pt x="693715" y="268260"/>
                  <a:pt x="722733" y="273311"/>
                  <a:pt x="749808" y="283464"/>
                </a:cubicBezTo>
                <a:cubicBezTo>
                  <a:pt x="771543" y="291615"/>
                  <a:pt x="791955" y="303089"/>
                  <a:pt x="813816" y="310896"/>
                </a:cubicBezTo>
                <a:cubicBezTo>
                  <a:pt x="834713" y="318359"/>
                  <a:pt x="856927" y="321721"/>
                  <a:pt x="877824" y="329184"/>
                </a:cubicBezTo>
                <a:cubicBezTo>
                  <a:pt x="1105945" y="410656"/>
                  <a:pt x="793068" y="305730"/>
                  <a:pt x="996696" y="384048"/>
                </a:cubicBezTo>
                <a:cubicBezTo>
                  <a:pt x="1017407" y="392014"/>
                  <a:pt x="1039368" y="396240"/>
                  <a:pt x="1060704" y="402336"/>
                </a:cubicBezTo>
                <a:cubicBezTo>
                  <a:pt x="1085088" y="417576"/>
                  <a:pt x="1105660" y="442417"/>
                  <a:pt x="1133856" y="448056"/>
                </a:cubicBezTo>
                <a:cubicBezTo>
                  <a:pt x="1331608" y="487606"/>
                  <a:pt x="1129455" y="449489"/>
                  <a:pt x="1298448" y="475488"/>
                </a:cubicBezTo>
                <a:cubicBezTo>
                  <a:pt x="1379711" y="487990"/>
                  <a:pt x="1309198" y="478713"/>
                  <a:pt x="1389888" y="502920"/>
                </a:cubicBezTo>
                <a:cubicBezTo>
                  <a:pt x="1404774" y="507386"/>
                  <a:pt x="1420368" y="509016"/>
                  <a:pt x="1435608" y="512064"/>
                </a:cubicBezTo>
                <a:cubicBezTo>
                  <a:pt x="1525203" y="556861"/>
                  <a:pt x="1436480" y="501723"/>
                  <a:pt x="1481328" y="557784"/>
                </a:cubicBezTo>
                <a:cubicBezTo>
                  <a:pt x="1488193" y="566366"/>
                  <a:pt x="1499817" y="569684"/>
                  <a:pt x="1508760" y="576072"/>
                </a:cubicBezTo>
                <a:cubicBezTo>
                  <a:pt x="1588154" y="632782"/>
                  <a:pt x="1508119" y="578693"/>
                  <a:pt x="1572768" y="621792"/>
                </a:cubicBezTo>
                <a:cubicBezTo>
                  <a:pt x="1575199" y="625438"/>
                  <a:pt x="1606178" y="666693"/>
                  <a:pt x="1600200" y="676656"/>
                </a:cubicBezTo>
                <a:cubicBezTo>
                  <a:pt x="1596153" y="683400"/>
                  <a:pt x="1519431" y="712621"/>
                  <a:pt x="1517904" y="713232"/>
                </a:cubicBezTo>
                <a:lnTo>
                  <a:pt x="1280160" y="704088"/>
                </a:lnTo>
                <a:cubicBezTo>
                  <a:pt x="1218140" y="700544"/>
                  <a:pt x="1167303" y="690185"/>
                  <a:pt x="1106424" y="676656"/>
                </a:cubicBezTo>
                <a:cubicBezTo>
                  <a:pt x="1081888" y="671204"/>
                  <a:pt x="1057489" y="665095"/>
                  <a:pt x="1033272" y="658368"/>
                </a:cubicBezTo>
                <a:cubicBezTo>
                  <a:pt x="1002611" y="649851"/>
                  <a:pt x="971490" y="642470"/>
                  <a:pt x="941832" y="630936"/>
                </a:cubicBezTo>
                <a:cubicBezTo>
                  <a:pt x="916424" y="621055"/>
                  <a:pt x="892273" y="608019"/>
                  <a:pt x="868680" y="594360"/>
                </a:cubicBezTo>
                <a:cubicBezTo>
                  <a:pt x="776394" y="540931"/>
                  <a:pt x="679669" y="493750"/>
                  <a:pt x="594360" y="429768"/>
                </a:cubicBezTo>
                <a:cubicBezTo>
                  <a:pt x="569976" y="411480"/>
                  <a:pt x="546569" y="391811"/>
                  <a:pt x="521208" y="374904"/>
                </a:cubicBezTo>
                <a:cubicBezTo>
                  <a:pt x="494326" y="356983"/>
                  <a:pt x="411732" y="313617"/>
                  <a:pt x="384048" y="301752"/>
                </a:cubicBezTo>
                <a:cubicBezTo>
                  <a:pt x="346883" y="285824"/>
                  <a:pt x="283339" y="271251"/>
                  <a:pt x="246888" y="265176"/>
                </a:cubicBezTo>
                <a:cubicBezTo>
                  <a:pt x="219663" y="260638"/>
                  <a:pt x="192024" y="259080"/>
                  <a:pt x="164592" y="256032"/>
                </a:cubicBezTo>
                <a:cubicBezTo>
                  <a:pt x="128485" y="243996"/>
                  <a:pt x="126492" y="278892"/>
                  <a:pt x="118872" y="283464"/>
                </a:cubicBez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https://lh7-rt.googleusercontent.com/docsz/AD_4nXfKsT3Htu044fP2ZoV2oLkMy7gSiCYsQB0v7p7bJprefvSViwOr0UnPz5vuohynURD7VelGcMYZXSgk5W4ETbEl27gJf43Zw3cuYmFa9RIX_ukZqBxFfi3USa7fBywW3MBNyLu3aIhsDuuz9h0EwmFWZXJw4CrRw1_V7lzi?key=mOTiNouSUkYkSGzY6LFq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232" y="1579499"/>
            <a:ext cx="3180527" cy="492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2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IN" sz="4000" b="1" dirty="0"/>
              <a:t>SEQUENCE DIAGRAM</a:t>
            </a:r>
            <a:endParaRPr lang="en-IN" sz="3800" b="1" dirty="0">
              <a:latin typeface="Raleway" pitchFamily="2" charset="0"/>
            </a:endParaRPr>
          </a:p>
        </p:txBody>
      </p:sp>
      <p:sp>
        <p:nvSpPr>
          <p:cNvPr id="3" name="Oval 2">
            <a:extLst>
              <a:ext uri="{FF2B5EF4-FFF2-40B4-BE49-F238E27FC236}">
                <a16:creationId xmlns="" xmlns:a16="http://schemas.microsoft.com/office/drawing/2014/main" id="{2B1AE129-0F7D-0248-037E-098D2E3297FB}"/>
              </a:ext>
            </a:extLst>
          </p:cNvPr>
          <p:cNvSpPr/>
          <p:nvPr/>
        </p:nvSpPr>
        <p:spPr>
          <a:xfrm>
            <a:off x="5513832" y="4443984"/>
            <a:ext cx="1572768" cy="47548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 xmlns:a16="http://schemas.microsoft.com/office/drawing/2014/main" id="{D08298B2-9BEF-1ACD-A662-4C931C584D19}"/>
              </a:ext>
            </a:extLst>
          </p:cNvPr>
          <p:cNvSpPr/>
          <p:nvPr/>
        </p:nvSpPr>
        <p:spPr>
          <a:xfrm>
            <a:off x="7004304" y="4727448"/>
            <a:ext cx="1664972" cy="704088"/>
          </a:xfrm>
          <a:custGeom>
            <a:avLst/>
            <a:gdLst>
              <a:gd name="connsiteX0" fmla="*/ 118872 w 1600964"/>
              <a:gd name="connsiteY0" fmla="*/ 283464 h 713232"/>
              <a:gd name="connsiteX1" fmla="*/ 118872 w 1600964"/>
              <a:gd name="connsiteY1" fmla="*/ 283464 h 713232"/>
              <a:gd name="connsiteX2" fmla="*/ 73152 w 1600964"/>
              <a:gd name="connsiteY2" fmla="*/ 219456 h 713232"/>
              <a:gd name="connsiteX3" fmla="*/ 0 w 1600964"/>
              <a:gd name="connsiteY3" fmla="*/ 146304 h 713232"/>
              <a:gd name="connsiteX4" fmla="*/ 18288 w 1600964"/>
              <a:gd name="connsiteY4" fmla="*/ 82296 h 713232"/>
              <a:gd name="connsiteX5" fmla="*/ 27432 w 1600964"/>
              <a:gd name="connsiteY5" fmla="*/ 54864 h 713232"/>
              <a:gd name="connsiteX6" fmla="*/ 54864 w 1600964"/>
              <a:gd name="connsiteY6" fmla="*/ 18288 h 713232"/>
              <a:gd name="connsiteX7" fmla="*/ 118872 w 1600964"/>
              <a:gd name="connsiteY7" fmla="*/ 0 h 713232"/>
              <a:gd name="connsiteX8" fmla="*/ 228600 w 1600964"/>
              <a:gd name="connsiteY8" fmla="*/ 27432 h 713232"/>
              <a:gd name="connsiteX9" fmla="*/ 329184 w 1600964"/>
              <a:gd name="connsiteY9" fmla="*/ 82296 h 713232"/>
              <a:gd name="connsiteX10" fmla="*/ 374904 w 1600964"/>
              <a:gd name="connsiteY10" fmla="*/ 91440 h 713232"/>
              <a:gd name="connsiteX11" fmla="*/ 466344 w 1600964"/>
              <a:gd name="connsiteY11" fmla="*/ 128016 h 713232"/>
              <a:gd name="connsiteX12" fmla="*/ 512064 w 1600964"/>
              <a:gd name="connsiteY12" fmla="*/ 155448 h 713232"/>
              <a:gd name="connsiteX13" fmla="*/ 576072 w 1600964"/>
              <a:gd name="connsiteY13" fmla="*/ 192024 h 713232"/>
              <a:gd name="connsiteX14" fmla="*/ 667512 w 1600964"/>
              <a:gd name="connsiteY14" fmla="*/ 256032 h 713232"/>
              <a:gd name="connsiteX15" fmla="*/ 749808 w 1600964"/>
              <a:gd name="connsiteY15" fmla="*/ 283464 h 713232"/>
              <a:gd name="connsiteX16" fmla="*/ 813816 w 1600964"/>
              <a:gd name="connsiteY16" fmla="*/ 310896 h 713232"/>
              <a:gd name="connsiteX17" fmla="*/ 877824 w 1600964"/>
              <a:gd name="connsiteY17" fmla="*/ 329184 h 713232"/>
              <a:gd name="connsiteX18" fmla="*/ 996696 w 1600964"/>
              <a:gd name="connsiteY18" fmla="*/ 384048 h 713232"/>
              <a:gd name="connsiteX19" fmla="*/ 1060704 w 1600964"/>
              <a:gd name="connsiteY19" fmla="*/ 402336 h 713232"/>
              <a:gd name="connsiteX20" fmla="*/ 1133856 w 1600964"/>
              <a:gd name="connsiteY20" fmla="*/ 448056 h 713232"/>
              <a:gd name="connsiteX21" fmla="*/ 1298448 w 1600964"/>
              <a:gd name="connsiteY21" fmla="*/ 475488 h 713232"/>
              <a:gd name="connsiteX22" fmla="*/ 1389888 w 1600964"/>
              <a:gd name="connsiteY22" fmla="*/ 502920 h 713232"/>
              <a:gd name="connsiteX23" fmla="*/ 1435608 w 1600964"/>
              <a:gd name="connsiteY23" fmla="*/ 512064 h 713232"/>
              <a:gd name="connsiteX24" fmla="*/ 1481328 w 1600964"/>
              <a:gd name="connsiteY24" fmla="*/ 557784 h 713232"/>
              <a:gd name="connsiteX25" fmla="*/ 1508760 w 1600964"/>
              <a:gd name="connsiteY25" fmla="*/ 576072 h 713232"/>
              <a:gd name="connsiteX26" fmla="*/ 1572768 w 1600964"/>
              <a:gd name="connsiteY26" fmla="*/ 621792 h 713232"/>
              <a:gd name="connsiteX27" fmla="*/ 1600200 w 1600964"/>
              <a:gd name="connsiteY27" fmla="*/ 676656 h 713232"/>
              <a:gd name="connsiteX28" fmla="*/ 1517904 w 1600964"/>
              <a:gd name="connsiteY28" fmla="*/ 713232 h 713232"/>
              <a:gd name="connsiteX29" fmla="*/ 1280160 w 1600964"/>
              <a:gd name="connsiteY29" fmla="*/ 704088 h 713232"/>
              <a:gd name="connsiteX30" fmla="*/ 1106424 w 1600964"/>
              <a:gd name="connsiteY30" fmla="*/ 676656 h 713232"/>
              <a:gd name="connsiteX31" fmla="*/ 1033272 w 1600964"/>
              <a:gd name="connsiteY31" fmla="*/ 658368 h 713232"/>
              <a:gd name="connsiteX32" fmla="*/ 941832 w 1600964"/>
              <a:gd name="connsiteY32" fmla="*/ 630936 h 713232"/>
              <a:gd name="connsiteX33" fmla="*/ 868680 w 1600964"/>
              <a:gd name="connsiteY33" fmla="*/ 594360 h 713232"/>
              <a:gd name="connsiteX34" fmla="*/ 594360 w 1600964"/>
              <a:gd name="connsiteY34" fmla="*/ 429768 h 713232"/>
              <a:gd name="connsiteX35" fmla="*/ 521208 w 1600964"/>
              <a:gd name="connsiteY35" fmla="*/ 374904 h 713232"/>
              <a:gd name="connsiteX36" fmla="*/ 384048 w 1600964"/>
              <a:gd name="connsiteY36" fmla="*/ 301752 h 713232"/>
              <a:gd name="connsiteX37" fmla="*/ 246888 w 1600964"/>
              <a:gd name="connsiteY37" fmla="*/ 265176 h 713232"/>
              <a:gd name="connsiteX38" fmla="*/ 164592 w 1600964"/>
              <a:gd name="connsiteY38" fmla="*/ 256032 h 713232"/>
              <a:gd name="connsiteX39" fmla="*/ 118872 w 1600964"/>
              <a:gd name="connsiteY39" fmla="*/ 283464 h 7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600964" h="713232">
                <a:moveTo>
                  <a:pt x="118872" y="283464"/>
                </a:moveTo>
                <a:lnTo>
                  <a:pt x="118872" y="283464"/>
                </a:lnTo>
                <a:cubicBezTo>
                  <a:pt x="103632" y="262128"/>
                  <a:pt x="90324" y="239270"/>
                  <a:pt x="73152" y="219456"/>
                </a:cubicBezTo>
                <a:cubicBezTo>
                  <a:pt x="50567" y="193397"/>
                  <a:pt x="0" y="146304"/>
                  <a:pt x="0" y="146304"/>
                </a:cubicBezTo>
                <a:cubicBezTo>
                  <a:pt x="6096" y="124968"/>
                  <a:pt x="11912" y="103550"/>
                  <a:pt x="18288" y="82296"/>
                </a:cubicBezTo>
                <a:cubicBezTo>
                  <a:pt x="21058" y="73064"/>
                  <a:pt x="22650" y="63233"/>
                  <a:pt x="27432" y="54864"/>
                </a:cubicBezTo>
                <a:cubicBezTo>
                  <a:pt x="34993" y="41632"/>
                  <a:pt x="41796" y="26129"/>
                  <a:pt x="54864" y="18288"/>
                </a:cubicBezTo>
                <a:cubicBezTo>
                  <a:pt x="73892" y="6871"/>
                  <a:pt x="97536" y="6096"/>
                  <a:pt x="118872" y="0"/>
                </a:cubicBezTo>
                <a:cubicBezTo>
                  <a:pt x="155448" y="9144"/>
                  <a:pt x="196271" y="8035"/>
                  <a:pt x="228600" y="27432"/>
                </a:cubicBezTo>
                <a:cubicBezTo>
                  <a:pt x="256368" y="44093"/>
                  <a:pt x="299247" y="71410"/>
                  <a:pt x="329184" y="82296"/>
                </a:cubicBezTo>
                <a:cubicBezTo>
                  <a:pt x="343790" y="87607"/>
                  <a:pt x="360160" y="86525"/>
                  <a:pt x="374904" y="91440"/>
                </a:cubicBezTo>
                <a:cubicBezTo>
                  <a:pt x="406047" y="101821"/>
                  <a:pt x="436596" y="114134"/>
                  <a:pt x="466344" y="128016"/>
                </a:cubicBezTo>
                <a:cubicBezTo>
                  <a:pt x="482449" y="135532"/>
                  <a:pt x="496528" y="146817"/>
                  <a:pt x="512064" y="155448"/>
                </a:cubicBezTo>
                <a:cubicBezTo>
                  <a:pt x="560284" y="182237"/>
                  <a:pt x="535836" y="163284"/>
                  <a:pt x="576072" y="192024"/>
                </a:cubicBezTo>
                <a:cubicBezTo>
                  <a:pt x="600216" y="209270"/>
                  <a:pt x="643257" y="244713"/>
                  <a:pt x="667512" y="256032"/>
                </a:cubicBezTo>
                <a:cubicBezTo>
                  <a:pt x="693715" y="268260"/>
                  <a:pt x="722733" y="273311"/>
                  <a:pt x="749808" y="283464"/>
                </a:cubicBezTo>
                <a:cubicBezTo>
                  <a:pt x="771543" y="291615"/>
                  <a:pt x="791955" y="303089"/>
                  <a:pt x="813816" y="310896"/>
                </a:cubicBezTo>
                <a:cubicBezTo>
                  <a:pt x="834713" y="318359"/>
                  <a:pt x="856927" y="321721"/>
                  <a:pt x="877824" y="329184"/>
                </a:cubicBezTo>
                <a:cubicBezTo>
                  <a:pt x="1105945" y="410656"/>
                  <a:pt x="793068" y="305730"/>
                  <a:pt x="996696" y="384048"/>
                </a:cubicBezTo>
                <a:cubicBezTo>
                  <a:pt x="1017407" y="392014"/>
                  <a:pt x="1039368" y="396240"/>
                  <a:pt x="1060704" y="402336"/>
                </a:cubicBezTo>
                <a:cubicBezTo>
                  <a:pt x="1085088" y="417576"/>
                  <a:pt x="1105660" y="442417"/>
                  <a:pt x="1133856" y="448056"/>
                </a:cubicBezTo>
                <a:cubicBezTo>
                  <a:pt x="1331608" y="487606"/>
                  <a:pt x="1129455" y="449489"/>
                  <a:pt x="1298448" y="475488"/>
                </a:cubicBezTo>
                <a:cubicBezTo>
                  <a:pt x="1379711" y="487990"/>
                  <a:pt x="1309198" y="478713"/>
                  <a:pt x="1389888" y="502920"/>
                </a:cubicBezTo>
                <a:cubicBezTo>
                  <a:pt x="1404774" y="507386"/>
                  <a:pt x="1420368" y="509016"/>
                  <a:pt x="1435608" y="512064"/>
                </a:cubicBezTo>
                <a:cubicBezTo>
                  <a:pt x="1525203" y="556861"/>
                  <a:pt x="1436480" y="501723"/>
                  <a:pt x="1481328" y="557784"/>
                </a:cubicBezTo>
                <a:cubicBezTo>
                  <a:pt x="1488193" y="566366"/>
                  <a:pt x="1499817" y="569684"/>
                  <a:pt x="1508760" y="576072"/>
                </a:cubicBezTo>
                <a:cubicBezTo>
                  <a:pt x="1588154" y="632782"/>
                  <a:pt x="1508119" y="578693"/>
                  <a:pt x="1572768" y="621792"/>
                </a:cubicBezTo>
                <a:cubicBezTo>
                  <a:pt x="1575199" y="625438"/>
                  <a:pt x="1606178" y="666693"/>
                  <a:pt x="1600200" y="676656"/>
                </a:cubicBezTo>
                <a:cubicBezTo>
                  <a:pt x="1596153" y="683400"/>
                  <a:pt x="1519431" y="712621"/>
                  <a:pt x="1517904" y="713232"/>
                </a:cubicBezTo>
                <a:lnTo>
                  <a:pt x="1280160" y="704088"/>
                </a:lnTo>
                <a:cubicBezTo>
                  <a:pt x="1218140" y="700544"/>
                  <a:pt x="1167303" y="690185"/>
                  <a:pt x="1106424" y="676656"/>
                </a:cubicBezTo>
                <a:cubicBezTo>
                  <a:pt x="1081888" y="671204"/>
                  <a:pt x="1057489" y="665095"/>
                  <a:pt x="1033272" y="658368"/>
                </a:cubicBezTo>
                <a:cubicBezTo>
                  <a:pt x="1002611" y="649851"/>
                  <a:pt x="971490" y="642470"/>
                  <a:pt x="941832" y="630936"/>
                </a:cubicBezTo>
                <a:cubicBezTo>
                  <a:pt x="916424" y="621055"/>
                  <a:pt x="892273" y="608019"/>
                  <a:pt x="868680" y="594360"/>
                </a:cubicBezTo>
                <a:cubicBezTo>
                  <a:pt x="776394" y="540931"/>
                  <a:pt x="679669" y="493750"/>
                  <a:pt x="594360" y="429768"/>
                </a:cubicBezTo>
                <a:cubicBezTo>
                  <a:pt x="569976" y="411480"/>
                  <a:pt x="546569" y="391811"/>
                  <a:pt x="521208" y="374904"/>
                </a:cubicBezTo>
                <a:cubicBezTo>
                  <a:pt x="494326" y="356983"/>
                  <a:pt x="411732" y="313617"/>
                  <a:pt x="384048" y="301752"/>
                </a:cubicBezTo>
                <a:cubicBezTo>
                  <a:pt x="346883" y="285824"/>
                  <a:pt x="283339" y="271251"/>
                  <a:pt x="246888" y="265176"/>
                </a:cubicBezTo>
                <a:cubicBezTo>
                  <a:pt x="219663" y="260638"/>
                  <a:pt x="192024" y="259080"/>
                  <a:pt x="164592" y="256032"/>
                </a:cubicBezTo>
                <a:cubicBezTo>
                  <a:pt x="128485" y="243996"/>
                  <a:pt x="126492" y="278892"/>
                  <a:pt x="118872" y="283464"/>
                </a:cubicBez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00" name="Picture 4" descr="https://lh7-rt.googleusercontent.com/docsz/AD_4nXc_L9biop4jmUEoTv_YbEQ3YX7SxGfM-5gtZQcJuBtqpEzx4jtakl57381kJN3bK0OmSlrEaW4bXRysk4K1baQ1xEbU6nlA-ujDDKaCyzoi4FYmwemKEkd2XOAmyk9KouT07fu64NNDvDfmLoZtazioy5PXYjAFgQZuPqI2RA?key=mOTiNouSUkYkSGzY6LFq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111" y="1390523"/>
            <a:ext cx="4466193" cy="487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97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IN" sz="4000" b="1" dirty="0" smtClean="0"/>
              <a:t>ENTITY-RELATIONSHIP </a:t>
            </a:r>
            <a:r>
              <a:rPr lang="en-IN" sz="4000" b="1" dirty="0"/>
              <a:t>DIAGRAM</a:t>
            </a:r>
            <a:endParaRPr lang="en-IN" sz="3800" b="1" dirty="0">
              <a:latin typeface="Raleway" pitchFamily="2" charset="0"/>
            </a:endParaRPr>
          </a:p>
        </p:txBody>
      </p:sp>
      <p:sp>
        <p:nvSpPr>
          <p:cNvPr id="3" name="Oval 2">
            <a:extLst>
              <a:ext uri="{FF2B5EF4-FFF2-40B4-BE49-F238E27FC236}">
                <a16:creationId xmlns="" xmlns:a16="http://schemas.microsoft.com/office/drawing/2014/main" id="{2B1AE129-0F7D-0248-037E-098D2E3297FB}"/>
              </a:ext>
            </a:extLst>
          </p:cNvPr>
          <p:cNvSpPr/>
          <p:nvPr/>
        </p:nvSpPr>
        <p:spPr>
          <a:xfrm>
            <a:off x="5513832" y="4443984"/>
            <a:ext cx="1572768" cy="47548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 xmlns:a16="http://schemas.microsoft.com/office/drawing/2014/main" id="{D08298B2-9BEF-1ACD-A662-4C931C584D19}"/>
              </a:ext>
            </a:extLst>
          </p:cNvPr>
          <p:cNvSpPr/>
          <p:nvPr/>
        </p:nvSpPr>
        <p:spPr>
          <a:xfrm>
            <a:off x="7004304" y="4727448"/>
            <a:ext cx="1664972" cy="704088"/>
          </a:xfrm>
          <a:custGeom>
            <a:avLst/>
            <a:gdLst>
              <a:gd name="connsiteX0" fmla="*/ 118872 w 1600964"/>
              <a:gd name="connsiteY0" fmla="*/ 283464 h 713232"/>
              <a:gd name="connsiteX1" fmla="*/ 118872 w 1600964"/>
              <a:gd name="connsiteY1" fmla="*/ 283464 h 713232"/>
              <a:gd name="connsiteX2" fmla="*/ 73152 w 1600964"/>
              <a:gd name="connsiteY2" fmla="*/ 219456 h 713232"/>
              <a:gd name="connsiteX3" fmla="*/ 0 w 1600964"/>
              <a:gd name="connsiteY3" fmla="*/ 146304 h 713232"/>
              <a:gd name="connsiteX4" fmla="*/ 18288 w 1600964"/>
              <a:gd name="connsiteY4" fmla="*/ 82296 h 713232"/>
              <a:gd name="connsiteX5" fmla="*/ 27432 w 1600964"/>
              <a:gd name="connsiteY5" fmla="*/ 54864 h 713232"/>
              <a:gd name="connsiteX6" fmla="*/ 54864 w 1600964"/>
              <a:gd name="connsiteY6" fmla="*/ 18288 h 713232"/>
              <a:gd name="connsiteX7" fmla="*/ 118872 w 1600964"/>
              <a:gd name="connsiteY7" fmla="*/ 0 h 713232"/>
              <a:gd name="connsiteX8" fmla="*/ 228600 w 1600964"/>
              <a:gd name="connsiteY8" fmla="*/ 27432 h 713232"/>
              <a:gd name="connsiteX9" fmla="*/ 329184 w 1600964"/>
              <a:gd name="connsiteY9" fmla="*/ 82296 h 713232"/>
              <a:gd name="connsiteX10" fmla="*/ 374904 w 1600964"/>
              <a:gd name="connsiteY10" fmla="*/ 91440 h 713232"/>
              <a:gd name="connsiteX11" fmla="*/ 466344 w 1600964"/>
              <a:gd name="connsiteY11" fmla="*/ 128016 h 713232"/>
              <a:gd name="connsiteX12" fmla="*/ 512064 w 1600964"/>
              <a:gd name="connsiteY12" fmla="*/ 155448 h 713232"/>
              <a:gd name="connsiteX13" fmla="*/ 576072 w 1600964"/>
              <a:gd name="connsiteY13" fmla="*/ 192024 h 713232"/>
              <a:gd name="connsiteX14" fmla="*/ 667512 w 1600964"/>
              <a:gd name="connsiteY14" fmla="*/ 256032 h 713232"/>
              <a:gd name="connsiteX15" fmla="*/ 749808 w 1600964"/>
              <a:gd name="connsiteY15" fmla="*/ 283464 h 713232"/>
              <a:gd name="connsiteX16" fmla="*/ 813816 w 1600964"/>
              <a:gd name="connsiteY16" fmla="*/ 310896 h 713232"/>
              <a:gd name="connsiteX17" fmla="*/ 877824 w 1600964"/>
              <a:gd name="connsiteY17" fmla="*/ 329184 h 713232"/>
              <a:gd name="connsiteX18" fmla="*/ 996696 w 1600964"/>
              <a:gd name="connsiteY18" fmla="*/ 384048 h 713232"/>
              <a:gd name="connsiteX19" fmla="*/ 1060704 w 1600964"/>
              <a:gd name="connsiteY19" fmla="*/ 402336 h 713232"/>
              <a:gd name="connsiteX20" fmla="*/ 1133856 w 1600964"/>
              <a:gd name="connsiteY20" fmla="*/ 448056 h 713232"/>
              <a:gd name="connsiteX21" fmla="*/ 1298448 w 1600964"/>
              <a:gd name="connsiteY21" fmla="*/ 475488 h 713232"/>
              <a:gd name="connsiteX22" fmla="*/ 1389888 w 1600964"/>
              <a:gd name="connsiteY22" fmla="*/ 502920 h 713232"/>
              <a:gd name="connsiteX23" fmla="*/ 1435608 w 1600964"/>
              <a:gd name="connsiteY23" fmla="*/ 512064 h 713232"/>
              <a:gd name="connsiteX24" fmla="*/ 1481328 w 1600964"/>
              <a:gd name="connsiteY24" fmla="*/ 557784 h 713232"/>
              <a:gd name="connsiteX25" fmla="*/ 1508760 w 1600964"/>
              <a:gd name="connsiteY25" fmla="*/ 576072 h 713232"/>
              <a:gd name="connsiteX26" fmla="*/ 1572768 w 1600964"/>
              <a:gd name="connsiteY26" fmla="*/ 621792 h 713232"/>
              <a:gd name="connsiteX27" fmla="*/ 1600200 w 1600964"/>
              <a:gd name="connsiteY27" fmla="*/ 676656 h 713232"/>
              <a:gd name="connsiteX28" fmla="*/ 1517904 w 1600964"/>
              <a:gd name="connsiteY28" fmla="*/ 713232 h 713232"/>
              <a:gd name="connsiteX29" fmla="*/ 1280160 w 1600964"/>
              <a:gd name="connsiteY29" fmla="*/ 704088 h 713232"/>
              <a:gd name="connsiteX30" fmla="*/ 1106424 w 1600964"/>
              <a:gd name="connsiteY30" fmla="*/ 676656 h 713232"/>
              <a:gd name="connsiteX31" fmla="*/ 1033272 w 1600964"/>
              <a:gd name="connsiteY31" fmla="*/ 658368 h 713232"/>
              <a:gd name="connsiteX32" fmla="*/ 941832 w 1600964"/>
              <a:gd name="connsiteY32" fmla="*/ 630936 h 713232"/>
              <a:gd name="connsiteX33" fmla="*/ 868680 w 1600964"/>
              <a:gd name="connsiteY33" fmla="*/ 594360 h 713232"/>
              <a:gd name="connsiteX34" fmla="*/ 594360 w 1600964"/>
              <a:gd name="connsiteY34" fmla="*/ 429768 h 713232"/>
              <a:gd name="connsiteX35" fmla="*/ 521208 w 1600964"/>
              <a:gd name="connsiteY35" fmla="*/ 374904 h 713232"/>
              <a:gd name="connsiteX36" fmla="*/ 384048 w 1600964"/>
              <a:gd name="connsiteY36" fmla="*/ 301752 h 713232"/>
              <a:gd name="connsiteX37" fmla="*/ 246888 w 1600964"/>
              <a:gd name="connsiteY37" fmla="*/ 265176 h 713232"/>
              <a:gd name="connsiteX38" fmla="*/ 164592 w 1600964"/>
              <a:gd name="connsiteY38" fmla="*/ 256032 h 713232"/>
              <a:gd name="connsiteX39" fmla="*/ 118872 w 1600964"/>
              <a:gd name="connsiteY39" fmla="*/ 283464 h 7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600964" h="713232">
                <a:moveTo>
                  <a:pt x="118872" y="283464"/>
                </a:moveTo>
                <a:lnTo>
                  <a:pt x="118872" y="283464"/>
                </a:lnTo>
                <a:cubicBezTo>
                  <a:pt x="103632" y="262128"/>
                  <a:pt x="90324" y="239270"/>
                  <a:pt x="73152" y="219456"/>
                </a:cubicBezTo>
                <a:cubicBezTo>
                  <a:pt x="50567" y="193397"/>
                  <a:pt x="0" y="146304"/>
                  <a:pt x="0" y="146304"/>
                </a:cubicBezTo>
                <a:cubicBezTo>
                  <a:pt x="6096" y="124968"/>
                  <a:pt x="11912" y="103550"/>
                  <a:pt x="18288" y="82296"/>
                </a:cubicBezTo>
                <a:cubicBezTo>
                  <a:pt x="21058" y="73064"/>
                  <a:pt x="22650" y="63233"/>
                  <a:pt x="27432" y="54864"/>
                </a:cubicBezTo>
                <a:cubicBezTo>
                  <a:pt x="34993" y="41632"/>
                  <a:pt x="41796" y="26129"/>
                  <a:pt x="54864" y="18288"/>
                </a:cubicBezTo>
                <a:cubicBezTo>
                  <a:pt x="73892" y="6871"/>
                  <a:pt x="97536" y="6096"/>
                  <a:pt x="118872" y="0"/>
                </a:cubicBezTo>
                <a:cubicBezTo>
                  <a:pt x="155448" y="9144"/>
                  <a:pt x="196271" y="8035"/>
                  <a:pt x="228600" y="27432"/>
                </a:cubicBezTo>
                <a:cubicBezTo>
                  <a:pt x="256368" y="44093"/>
                  <a:pt x="299247" y="71410"/>
                  <a:pt x="329184" y="82296"/>
                </a:cubicBezTo>
                <a:cubicBezTo>
                  <a:pt x="343790" y="87607"/>
                  <a:pt x="360160" y="86525"/>
                  <a:pt x="374904" y="91440"/>
                </a:cubicBezTo>
                <a:cubicBezTo>
                  <a:pt x="406047" y="101821"/>
                  <a:pt x="436596" y="114134"/>
                  <a:pt x="466344" y="128016"/>
                </a:cubicBezTo>
                <a:cubicBezTo>
                  <a:pt x="482449" y="135532"/>
                  <a:pt x="496528" y="146817"/>
                  <a:pt x="512064" y="155448"/>
                </a:cubicBezTo>
                <a:cubicBezTo>
                  <a:pt x="560284" y="182237"/>
                  <a:pt x="535836" y="163284"/>
                  <a:pt x="576072" y="192024"/>
                </a:cubicBezTo>
                <a:cubicBezTo>
                  <a:pt x="600216" y="209270"/>
                  <a:pt x="643257" y="244713"/>
                  <a:pt x="667512" y="256032"/>
                </a:cubicBezTo>
                <a:cubicBezTo>
                  <a:pt x="693715" y="268260"/>
                  <a:pt x="722733" y="273311"/>
                  <a:pt x="749808" y="283464"/>
                </a:cubicBezTo>
                <a:cubicBezTo>
                  <a:pt x="771543" y="291615"/>
                  <a:pt x="791955" y="303089"/>
                  <a:pt x="813816" y="310896"/>
                </a:cubicBezTo>
                <a:cubicBezTo>
                  <a:pt x="834713" y="318359"/>
                  <a:pt x="856927" y="321721"/>
                  <a:pt x="877824" y="329184"/>
                </a:cubicBezTo>
                <a:cubicBezTo>
                  <a:pt x="1105945" y="410656"/>
                  <a:pt x="793068" y="305730"/>
                  <a:pt x="996696" y="384048"/>
                </a:cubicBezTo>
                <a:cubicBezTo>
                  <a:pt x="1017407" y="392014"/>
                  <a:pt x="1039368" y="396240"/>
                  <a:pt x="1060704" y="402336"/>
                </a:cubicBezTo>
                <a:cubicBezTo>
                  <a:pt x="1085088" y="417576"/>
                  <a:pt x="1105660" y="442417"/>
                  <a:pt x="1133856" y="448056"/>
                </a:cubicBezTo>
                <a:cubicBezTo>
                  <a:pt x="1331608" y="487606"/>
                  <a:pt x="1129455" y="449489"/>
                  <a:pt x="1298448" y="475488"/>
                </a:cubicBezTo>
                <a:cubicBezTo>
                  <a:pt x="1379711" y="487990"/>
                  <a:pt x="1309198" y="478713"/>
                  <a:pt x="1389888" y="502920"/>
                </a:cubicBezTo>
                <a:cubicBezTo>
                  <a:pt x="1404774" y="507386"/>
                  <a:pt x="1420368" y="509016"/>
                  <a:pt x="1435608" y="512064"/>
                </a:cubicBezTo>
                <a:cubicBezTo>
                  <a:pt x="1525203" y="556861"/>
                  <a:pt x="1436480" y="501723"/>
                  <a:pt x="1481328" y="557784"/>
                </a:cubicBezTo>
                <a:cubicBezTo>
                  <a:pt x="1488193" y="566366"/>
                  <a:pt x="1499817" y="569684"/>
                  <a:pt x="1508760" y="576072"/>
                </a:cubicBezTo>
                <a:cubicBezTo>
                  <a:pt x="1588154" y="632782"/>
                  <a:pt x="1508119" y="578693"/>
                  <a:pt x="1572768" y="621792"/>
                </a:cubicBezTo>
                <a:cubicBezTo>
                  <a:pt x="1575199" y="625438"/>
                  <a:pt x="1606178" y="666693"/>
                  <a:pt x="1600200" y="676656"/>
                </a:cubicBezTo>
                <a:cubicBezTo>
                  <a:pt x="1596153" y="683400"/>
                  <a:pt x="1519431" y="712621"/>
                  <a:pt x="1517904" y="713232"/>
                </a:cubicBezTo>
                <a:lnTo>
                  <a:pt x="1280160" y="704088"/>
                </a:lnTo>
                <a:cubicBezTo>
                  <a:pt x="1218140" y="700544"/>
                  <a:pt x="1167303" y="690185"/>
                  <a:pt x="1106424" y="676656"/>
                </a:cubicBezTo>
                <a:cubicBezTo>
                  <a:pt x="1081888" y="671204"/>
                  <a:pt x="1057489" y="665095"/>
                  <a:pt x="1033272" y="658368"/>
                </a:cubicBezTo>
                <a:cubicBezTo>
                  <a:pt x="1002611" y="649851"/>
                  <a:pt x="971490" y="642470"/>
                  <a:pt x="941832" y="630936"/>
                </a:cubicBezTo>
                <a:cubicBezTo>
                  <a:pt x="916424" y="621055"/>
                  <a:pt x="892273" y="608019"/>
                  <a:pt x="868680" y="594360"/>
                </a:cubicBezTo>
                <a:cubicBezTo>
                  <a:pt x="776394" y="540931"/>
                  <a:pt x="679669" y="493750"/>
                  <a:pt x="594360" y="429768"/>
                </a:cubicBezTo>
                <a:cubicBezTo>
                  <a:pt x="569976" y="411480"/>
                  <a:pt x="546569" y="391811"/>
                  <a:pt x="521208" y="374904"/>
                </a:cubicBezTo>
                <a:cubicBezTo>
                  <a:pt x="494326" y="356983"/>
                  <a:pt x="411732" y="313617"/>
                  <a:pt x="384048" y="301752"/>
                </a:cubicBezTo>
                <a:cubicBezTo>
                  <a:pt x="346883" y="285824"/>
                  <a:pt x="283339" y="271251"/>
                  <a:pt x="246888" y="265176"/>
                </a:cubicBezTo>
                <a:cubicBezTo>
                  <a:pt x="219663" y="260638"/>
                  <a:pt x="192024" y="259080"/>
                  <a:pt x="164592" y="256032"/>
                </a:cubicBezTo>
                <a:cubicBezTo>
                  <a:pt x="128485" y="243996"/>
                  <a:pt x="126492" y="278892"/>
                  <a:pt x="118872" y="283464"/>
                </a:cubicBez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2" name="Picture 2" descr="https://lh7-rt.googleusercontent.com/docsz/AD_4nXdLLFRN_IbiO_IK_XaSwmHFGMMz7_DNoF2gUBkoal8opvVEtSzaEI3ufoZ2Fm8-YInNiM5ESCpC3I6KnRrRsunridY7cRKD5ycNyFeDRAJGgFF5qLky1yTI_Dnzm_-VmmFhzwsyFifaQHbY4alFO_46mCAFCdVGxPVFg_JnDg?key=mOTiNouSUkYkSGzY6LFq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676" y="2202561"/>
            <a:ext cx="59436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78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a:xfrm>
            <a:off x="423672" y="90805"/>
            <a:ext cx="10515600" cy="1325563"/>
          </a:xfrm>
        </p:spPr>
        <p:txBody>
          <a:bodyPr>
            <a:normAutofit/>
          </a:bodyPr>
          <a:lstStyle/>
          <a:p>
            <a:r>
              <a:rPr lang="en-US" sz="3800" b="1" dirty="0" smtClean="0">
                <a:latin typeface="Raleway" pitchFamily="2" charset="0"/>
              </a:rPr>
              <a:t>MODULES SPILT – UP </a:t>
            </a:r>
            <a:endParaRPr lang="en-IN" sz="3800" b="1" dirty="0">
              <a:latin typeface="Raleway" pitchFamily="2" charset="0"/>
            </a:endParaRPr>
          </a:p>
        </p:txBody>
      </p:sp>
      <p:sp>
        <p:nvSpPr>
          <p:cNvPr id="4" name="Rectangle 3"/>
          <p:cNvSpPr/>
          <p:nvPr/>
        </p:nvSpPr>
        <p:spPr>
          <a:xfrm>
            <a:off x="673608" y="1136732"/>
            <a:ext cx="10015728" cy="5355312"/>
          </a:xfrm>
          <a:prstGeom prst="rect">
            <a:avLst/>
          </a:prstGeom>
        </p:spPr>
        <p:txBody>
          <a:bodyPr wrap="square">
            <a:spAutoFit/>
          </a:bodyPr>
          <a:lstStyle/>
          <a:p>
            <a:endParaRPr lang="en-US" dirty="0"/>
          </a:p>
          <a:p>
            <a:r>
              <a:rPr lang="en-US" b="1" dirty="0"/>
              <a:t>1. </a:t>
            </a:r>
            <a:r>
              <a:rPr lang="en-US" b="1" dirty="0" smtClean="0"/>
              <a:t>User </a:t>
            </a:r>
            <a:r>
              <a:rPr lang="en-US" b="1" dirty="0"/>
              <a:t>Interface (UI) </a:t>
            </a:r>
            <a:r>
              <a:rPr lang="en-US" b="1" dirty="0" smtClean="0"/>
              <a:t>Module</a:t>
            </a:r>
            <a:r>
              <a:rPr lang="en-US" b="1" dirty="0"/>
              <a:t> </a:t>
            </a:r>
            <a:r>
              <a:rPr lang="en-US" b="1" dirty="0" smtClean="0"/>
              <a:t>: </a:t>
            </a:r>
            <a:r>
              <a:rPr lang="en-US" dirty="0"/>
              <a:t>Develops a visually appealing and user-friendly interface for interaction, including the chat window and FAQs section, ensuring accessibility across devices.</a:t>
            </a:r>
          </a:p>
          <a:p>
            <a:pPr marL="285750" indent="-285750">
              <a:buFont typeface="Arial" panose="020B0604020202020204" pitchFamily="34" charset="0"/>
              <a:buChar char="•"/>
            </a:pPr>
            <a:endParaRPr lang="en-US" dirty="0"/>
          </a:p>
          <a:p>
            <a:r>
              <a:rPr lang="en-US" b="1" dirty="0"/>
              <a:t>2. </a:t>
            </a:r>
            <a:r>
              <a:rPr lang="en-US" b="1" dirty="0" smtClean="0"/>
              <a:t>Natural </a:t>
            </a:r>
            <a:r>
              <a:rPr lang="en-US" b="1" dirty="0"/>
              <a:t>Language Processing (NLP) </a:t>
            </a:r>
            <a:r>
              <a:rPr lang="en-US" b="1" dirty="0" smtClean="0"/>
              <a:t>Module: </a:t>
            </a:r>
            <a:r>
              <a:rPr lang="en-US" dirty="0"/>
              <a:t>Handles the understanding and processing of user queries by using NLP techniques to interpret text and provide relevant responses.</a:t>
            </a:r>
          </a:p>
          <a:p>
            <a:pPr marL="285750" indent="-285750">
              <a:buFont typeface="Arial" panose="020B0604020202020204" pitchFamily="34" charset="0"/>
              <a:buChar char="•"/>
            </a:pPr>
            <a:endParaRPr lang="en-US" dirty="0"/>
          </a:p>
          <a:p>
            <a:r>
              <a:rPr lang="en-US" b="1" dirty="0"/>
              <a:t>3. </a:t>
            </a:r>
            <a:r>
              <a:rPr lang="en-US" b="1" dirty="0" smtClean="0"/>
              <a:t>Response </a:t>
            </a:r>
            <a:r>
              <a:rPr lang="en-US" b="1" dirty="0"/>
              <a:t>Generation </a:t>
            </a:r>
            <a:r>
              <a:rPr lang="en-US" b="1" dirty="0" smtClean="0"/>
              <a:t>Module: </a:t>
            </a:r>
            <a:r>
              <a:rPr lang="en-US" dirty="0"/>
              <a:t>Formulates and delivers accurate responses by utilizing rule-based logic for common queries and machine learning for more complex or context-specific inquiries.</a:t>
            </a:r>
          </a:p>
          <a:p>
            <a:pPr marL="285750" indent="-285750">
              <a:buFont typeface="Arial" panose="020B0604020202020204" pitchFamily="34" charset="0"/>
              <a:buChar char="•"/>
            </a:pPr>
            <a:endParaRPr lang="en-US" dirty="0"/>
          </a:p>
          <a:p>
            <a:r>
              <a:rPr lang="en-US" b="1" dirty="0"/>
              <a:t>4. </a:t>
            </a:r>
            <a:r>
              <a:rPr lang="en-US" b="1" dirty="0" smtClean="0"/>
              <a:t>Database </a:t>
            </a:r>
            <a:r>
              <a:rPr lang="en-US" b="1" dirty="0"/>
              <a:t>Integration </a:t>
            </a:r>
            <a:r>
              <a:rPr lang="en-US" b="1" dirty="0" smtClean="0"/>
              <a:t>Module:</a:t>
            </a:r>
            <a:r>
              <a:rPr lang="en-US" dirty="0" smtClean="0"/>
              <a:t> </a:t>
            </a:r>
            <a:r>
              <a:rPr lang="en-US" dirty="0"/>
              <a:t>Connects to AAI's databases and external data sources to dynamically retrieve and update information regarding internships, openings, and passport services.</a:t>
            </a:r>
          </a:p>
          <a:p>
            <a:pPr marL="285750" indent="-285750">
              <a:buFont typeface="Arial" panose="020B0604020202020204" pitchFamily="34" charset="0"/>
              <a:buChar char="•"/>
            </a:pPr>
            <a:endParaRPr lang="en-US" dirty="0"/>
          </a:p>
          <a:p>
            <a:r>
              <a:rPr lang="en-US" b="1" dirty="0"/>
              <a:t>5. </a:t>
            </a:r>
            <a:r>
              <a:rPr lang="en-US" b="1" dirty="0" smtClean="0"/>
              <a:t>User </a:t>
            </a:r>
            <a:r>
              <a:rPr lang="en-US" b="1" dirty="0"/>
              <a:t>Management </a:t>
            </a:r>
            <a:r>
              <a:rPr lang="en-US" b="1" dirty="0" smtClean="0"/>
              <a:t>Module:</a:t>
            </a:r>
            <a:r>
              <a:rPr lang="en-US" dirty="0" smtClean="0"/>
              <a:t> </a:t>
            </a:r>
            <a:r>
              <a:rPr lang="en-US" dirty="0"/>
              <a:t>Manages user sessions, tracks interaction history, and personalizes responses based on past interactions while ensuring user privacy and data security.</a:t>
            </a:r>
          </a:p>
          <a:p>
            <a:pPr marL="285750" indent="-285750">
              <a:buFont typeface="Arial" panose="020B0604020202020204" pitchFamily="34" charset="0"/>
              <a:buChar char="•"/>
            </a:pPr>
            <a:endParaRPr lang="en-US" dirty="0"/>
          </a:p>
          <a:p>
            <a:r>
              <a:rPr lang="en-US" b="1" dirty="0"/>
              <a:t>6. </a:t>
            </a:r>
            <a:r>
              <a:rPr lang="en-US" b="1" dirty="0" smtClean="0"/>
              <a:t>Feedback </a:t>
            </a:r>
            <a:r>
              <a:rPr lang="en-US" b="1" dirty="0"/>
              <a:t>and Improvement </a:t>
            </a:r>
            <a:r>
              <a:rPr lang="en-US" b="1" dirty="0" smtClean="0"/>
              <a:t>Module:</a:t>
            </a:r>
            <a:r>
              <a:rPr lang="en-US" dirty="0" smtClean="0"/>
              <a:t> </a:t>
            </a:r>
            <a:r>
              <a:rPr lang="en-US" dirty="0"/>
              <a:t>Collects user feedback and analyzes conversation data to continuously improve </a:t>
            </a:r>
            <a:r>
              <a:rPr lang="en-US" dirty="0" err="1"/>
              <a:t>chatbot</a:t>
            </a:r>
            <a:r>
              <a:rPr lang="en-US" dirty="0"/>
              <a:t> responses and expand its knowledge base.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2168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smtClean="0">
                <a:latin typeface="Raleway" pitchFamily="2" charset="0"/>
              </a:rPr>
              <a:t>PROPOSED SYSTEM</a:t>
            </a:r>
            <a:endParaRPr lang="en-IN" sz="3800" b="1" dirty="0">
              <a:latin typeface="Raleway" pitchFamily="2" charset="0"/>
            </a:endParaRPr>
          </a:p>
        </p:txBody>
      </p:sp>
      <p:sp>
        <p:nvSpPr>
          <p:cNvPr id="4" name="Rectangle 3"/>
          <p:cNvSpPr/>
          <p:nvPr/>
        </p:nvSpPr>
        <p:spPr>
          <a:xfrm>
            <a:off x="755904" y="1987124"/>
            <a:ext cx="10015728" cy="3693319"/>
          </a:xfrm>
          <a:prstGeom prst="rect">
            <a:avLst/>
          </a:prstGeom>
        </p:spPr>
        <p:txBody>
          <a:bodyPr wrap="square">
            <a:spAutoFit/>
          </a:bodyPr>
          <a:lstStyle/>
          <a:p>
            <a:endParaRPr lang="en-IN" dirty="0"/>
          </a:p>
          <a:p>
            <a:pPr marL="285750" indent="-285750">
              <a:buFont typeface="Arial" panose="020B0604020202020204" pitchFamily="34" charset="0"/>
              <a:buChar char="•"/>
            </a:pPr>
            <a:r>
              <a:rPr lang="en-IN" dirty="0"/>
              <a:t>The proposed system for the </a:t>
            </a:r>
            <a:r>
              <a:rPr lang="en-IN" dirty="0" err="1"/>
              <a:t>Pradipti</a:t>
            </a:r>
            <a:r>
              <a:rPr lang="en-IN" dirty="0"/>
              <a:t> </a:t>
            </a:r>
            <a:r>
              <a:rPr lang="en-IN" dirty="0" err="1"/>
              <a:t>Chatbot</a:t>
            </a:r>
            <a:r>
              <a:rPr lang="en-IN" dirty="0"/>
              <a:t> aims to streamline access to information regarding internships offered by the Airports Authority of India (AAI) and simplify passport-related queries</a:t>
            </a:r>
            <a:r>
              <a:rPr lang="en-IN" dirty="0" smtClean="0"/>
              <a:t>.</a:t>
            </a:r>
          </a:p>
          <a:p>
            <a:pPr marL="285750" indent="-285750">
              <a:buFont typeface="Arial" panose="020B0604020202020204" pitchFamily="34" charset="0"/>
              <a:buChar char="•"/>
            </a:pPr>
            <a:r>
              <a:rPr lang="en-IN" dirty="0" smtClean="0"/>
              <a:t> </a:t>
            </a:r>
            <a:r>
              <a:rPr lang="en-IN" dirty="0"/>
              <a:t>The </a:t>
            </a:r>
            <a:r>
              <a:rPr lang="en-IN" dirty="0" err="1"/>
              <a:t>chatbot</a:t>
            </a:r>
            <a:r>
              <a:rPr lang="en-IN" dirty="0"/>
              <a:t> will provide a user-friendly interface where users, including students and institutions, can interact to receive instant, accurate responses. </a:t>
            </a:r>
            <a:endParaRPr lang="en-IN" dirty="0" smtClean="0"/>
          </a:p>
          <a:p>
            <a:pPr marL="285750" indent="-285750">
              <a:buFont typeface="Arial" panose="020B0604020202020204" pitchFamily="34" charset="0"/>
              <a:buChar char="•"/>
            </a:pPr>
            <a:r>
              <a:rPr lang="en-IN" dirty="0" smtClean="0"/>
              <a:t>By </a:t>
            </a:r>
            <a:r>
              <a:rPr lang="en-IN" dirty="0"/>
              <a:t>integrating Natural Language Processing (NLP) and machine learning algorithms, the system will understand diverse user queries, provide contextually relevant information, and improve its responses over time. </a:t>
            </a:r>
            <a:endParaRPr lang="en-IN" dirty="0" smtClean="0"/>
          </a:p>
          <a:p>
            <a:pPr marL="285750" indent="-285750">
              <a:buFont typeface="Arial" panose="020B0604020202020204" pitchFamily="34" charset="0"/>
              <a:buChar char="•"/>
            </a:pPr>
            <a:r>
              <a:rPr lang="en-IN" dirty="0" smtClean="0"/>
              <a:t>Additionally</a:t>
            </a:r>
            <a:r>
              <a:rPr lang="en-IN" dirty="0"/>
              <a:t>, it will employ rule-based logic to handle frequently asked questions efficiently and retrieve information dynamically from AAI's databases. </a:t>
            </a:r>
            <a:endParaRPr lang="en-IN" dirty="0" smtClean="0"/>
          </a:p>
          <a:p>
            <a:pPr marL="285750" indent="-285750">
              <a:buFont typeface="Arial" panose="020B0604020202020204" pitchFamily="34" charset="0"/>
              <a:buChar char="•"/>
            </a:pPr>
            <a:r>
              <a:rPr lang="en-IN" dirty="0" smtClean="0"/>
              <a:t>The </a:t>
            </a:r>
            <a:r>
              <a:rPr lang="en-IN" dirty="0" err="1"/>
              <a:t>chatbot</a:t>
            </a:r>
            <a:r>
              <a:rPr lang="en-IN" dirty="0"/>
              <a:t> will be designed to enhance user experience with an accessible, interactive interface that can handle multiple queries simultaneously, ensuring secure data management and user privacy throughout.</a:t>
            </a:r>
          </a:p>
        </p:txBody>
      </p:sp>
    </p:spTree>
    <p:extLst>
      <p:ext uri="{BB962C8B-B14F-4D97-AF65-F5344CB8AC3E}">
        <p14:creationId xmlns:p14="http://schemas.microsoft.com/office/powerpoint/2010/main" val="311186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smtClean="0">
                <a:latin typeface="Raleway" pitchFamily="2" charset="0"/>
              </a:rPr>
              <a:t>SOFTWARE TOOLS/ TECHNOLOGIES</a:t>
            </a:r>
            <a:endParaRPr lang="en-IN" sz="3800" b="1" dirty="0">
              <a:latin typeface="Raleway" pitchFamily="2" charset="0"/>
            </a:endParaRPr>
          </a:p>
        </p:txBody>
      </p:sp>
      <p:sp>
        <p:nvSpPr>
          <p:cNvPr id="4" name="Rectangle 3"/>
          <p:cNvSpPr/>
          <p:nvPr/>
        </p:nvSpPr>
        <p:spPr>
          <a:xfrm>
            <a:off x="755904" y="1987125"/>
            <a:ext cx="10902696" cy="4247317"/>
          </a:xfrm>
          <a:prstGeom prst="rect">
            <a:avLst/>
          </a:prstGeom>
        </p:spPr>
        <p:txBody>
          <a:bodyPr wrap="square">
            <a:spAutoFit/>
          </a:bodyPr>
          <a:lstStyle/>
          <a:p>
            <a:pPr marL="342900" indent="-342900">
              <a:buAutoNum type="arabicPeriod"/>
            </a:pPr>
            <a:r>
              <a:rPr lang="en-IN" b="1" dirty="0" smtClean="0"/>
              <a:t>Front-end Development: </a:t>
            </a:r>
            <a:r>
              <a:rPr lang="en-IN" dirty="0"/>
              <a:t>HTML, CSS, JavaScript, React.js for building the user interface and interactive components of the </a:t>
            </a:r>
            <a:r>
              <a:rPr lang="en-IN" dirty="0" err="1"/>
              <a:t>chatbot</a:t>
            </a:r>
            <a:r>
              <a:rPr lang="en-IN" dirty="0" smtClean="0"/>
              <a:t>. </a:t>
            </a:r>
          </a:p>
          <a:p>
            <a:r>
              <a:rPr lang="en-IN" dirty="0" smtClean="0"/>
              <a:t>  </a:t>
            </a:r>
            <a:endParaRPr lang="en-IN" dirty="0"/>
          </a:p>
          <a:p>
            <a:r>
              <a:rPr lang="en-IN" dirty="0" smtClean="0"/>
              <a:t> </a:t>
            </a:r>
            <a:r>
              <a:rPr lang="en-IN" b="1" dirty="0" smtClean="0"/>
              <a:t>2</a:t>
            </a:r>
            <a:r>
              <a:rPr lang="en-IN" b="1" dirty="0"/>
              <a:t>. </a:t>
            </a:r>
            <a:r>
              <a:rPr lang="en-IN" b="1" dirty="0" smtClean="0"/>
              <a:t>Back-end Development: </a:t>
            </a:r>
            <a:r>
              <a:rPr lang="en-IN" dirty="0"/>
              <a:t>Node.js, Express.js for server-side scripting and handling API requests between the </a:t>
            </a:r>
            <a:r>
              <a:rPr lang="en-IN" dirty="0" err="1"/>
              <a:t>chatbot</a:t>
            </a:r>
            <a:r>
              <a:rPr lang="en-IN" dirty="0"/>
              <a:t> and databases.</a:t>
            </a:r>
          </a:p>
          <a:p>
            <a:pPr marL="285750" indent="-285750">
              <a:buFont typeface="Arial" panose="020B0604020202020204" pitchFamily="34" charset="0"/>
              <a:buChar char="•"/>
            </a:pPr>
            <a:endParaRPr lang="en-IN" dirty="0"/>
          </a:p>
          <a:p>
            <a:r>
              <a:rPr lang="en-IN" b="1" dirty="0"/>
              <a:t>3. </a:t>
            </a:r>
            <a:r>
              <a:rPr lang="en-IN" b="1" dirty="0" smtClean="0"/>
              <a:t>Natural </a:t>
            </a:r>
            <a:r>
              <a:rPr lang="en-IN" b="1" dirty="0"/>
              <a:t>Language Processing (NLP</a:t>
            </a:r>
            <a:r>
              <a:rPr lang="en-IN" b="1" dirty="0" smtClean="0"/>
              <a:t>): </a:t>
            </a:r>
            <a:r>
              <a:rPr lang="en-IN" dirty="0"/>
              <a:t>Python with libraries like NLTK, </a:t>
            </a:r>
            <a:r>
              <a:rPr lang="en-IN" dirty="0" err="1"/>
              <a:t>SpaCy</a:t>
            </a:r>
            <a:r>
              <a:rPr lang="en-IN" dirty="0"/>
              <a:t>, or </a:t>
            </a:r>
            <a:r>
              <a:rPr lang="en-IN" dirty="0" err="1"/>
              <a:t>TensorFlow</a:t>
            </a:r>
            <a:r>
              <a:rPr lang="en-IN" dirty="0"/>
              <a:t> for text processing, </a:t>
            </a:r>
            <a:r>
              <a:rPr lang="en-IN" dirty="0" smtClean="0"/>
              <a:t>sentiment </a:t>
            </a:r>
            <a:r>
              <a:rPr lang="en-IN" dirty="0"/>
              <a:t>analysis, and intent recognition.</a:t>
            </a:r>
          </a:p>
          <a:p>
            <a:pPr marL="285750" indent="-285750">
              <a:buFont typeface="Arial" panose="020B0604020202020204" pitchFamily="34" charset="0"/>
              <a:buChar char="•"/>
            </a:pPr>
            <a:endParaRPr lang="en-IN" dirty="0"/>
          </a:p>
          <a:p>
            <a:r>
              <a:rPr lang="en-IN" b="1" dirty="0"/>
              <a:t>4. </a:t>
            </a:r>
            <a:r>
              <a:rPr lang="en-IN" b="1" dirty="0" smtClean="0"/>
              <a:t>Database Management: </a:t>
            </a:r>
            <a:r>
              <a:rPr lang="en-IN" dirty="0"/>
              <a:t>MySQL or </a:t>
            </a:r>
            <a:r>
              <a:rPr lang="en-IN" dirty="0" err="1"/>
              <a:t>MongoDB</a:t>
            </a:r>
            <a:r>
              <a:rPr lang="en-IN" dirty="0"/>
              <a:t> for storing user data, FAQs, and other relevant information required by the </a:t>
            </a:r>
            <a:r>
              <a:rPr lang="en-IN" dirty="0" err="1"/>
              <a:t>chatbot</a:t>
            </a:r>
            <a:r>
              <a:rPr lang="en-IN" dirty="0"/>
              <a:t>.</a:t>
            </a:r>
          </a:p>
          <a:p>
            <a:pPr marL="285750" indent="-285750">
              <a:buFont typeface="Arial" panose="020B0604020202020204" pitchFamily="34" charset="0"/>
              <a:buChar char="•"/>
            </a:pPr>
            <a:endParaRPr lang="en-IN" dirty="0"/>
          </a:p>
          <a:p>
            <a:r>
              <a:rPr lang="en-IN" b="1" dirty="0"/>
              <a:t>5. </a:t>
            </a:r>
            <a:r>
              <a:rPr lang="en-IN" b="1" dirty="0" smtClean="0"/>
              <a:t>Machine Learning: </a:t>
            </a:r>
            <a:r>
              <a:rPr lang="en-IN" dirty="0"/>
              <a:t>Python with frameworks like </a:t>
            </a:r>
            <a:r>
              <a:rPr lang="en-IN" dirty="0" err="1"/>
              <a:t>TensorFlow</a:t>
            </a:r>
            <a:r>
              <a:rPr lang="en-IN" dirty="0"/>
              <a:t> or </a:t>
            </a:r>
            <a:r>
              <a:rPr lang="en-IN" dirty="0" err="1"/>
              <a:t>PyTorch</a:t>
            </a:r>
            <a:r>
              <a:rPr lang="en-IN" dirty="0"/>
              <a:t> for training models to improve </a:t>
            </a:r>
            <a:r>
              <a:rPr lang="en-IN" dirty="0" err="1"/>
              <a:t>chatbot</a:t>
            </a:r>
            <a:r>
              <a:rPr lang="en-IN" dirty="0"/>
              <a:t> accuracy and personalization.</a:t>
            </a:r>
          </a:p>
          <a:p>
            <a:endParaRPr lang="en-IN" dirty="0"/>
          </a:p>
        </p:txBody>
      </p:sp>
    </p:spTree>
    <p:extLst>
      <p:ext uri="{BB962C8B-B14F-4D97-AF65-F5344CB8AC3E}">
        <p14:creationId xmlns:p14="http://schemas.microsoft.com/office/powerpoint/2010/main" val="37631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smtClean="0">
                <a:latin typeface="Raleway" pitchFamily="2" charset="0"/>
              </a:rPr>
              <a:t>SOFTWARE TOOLS/ TECHNOLOGIES</a:t>
            </a:r>
            <a:endParaRPr lang="en-IN" sz="3800" b="1" dirty="0">
              <a:latin typeface="Raleway" pitchFamily="2" charset="0"/>
            </a:endParaRPr>
          </a:p>
        </p:txBody>
      </p:sp>
      <p:sp>
        <p:nvSpPr>
          <p:cNvPr id="6" name="Rectangle 5"/>
          <p:cNvSpPr/>
          <p:nvPr/>
        </p:nvSpPr>
        <p:spPr>
          <a:xfrm>
            <a:off x="838200" y="1690688"/>
            <a:ext cx="10226040" cy="2862322"/>
          </a:xfrm>
          <a:prstGeom prst="rect">
            <a:avLst/>
          </a:prstGeom>
        </p:spPr>
        <p:txBody>
          <a:bodyPr wrap="square">
            <a:spAutoFit/>
          </a:bodyPr>
          <a:lstStyle/>
          <a:p>
            <a:pPr lvl="0" eaLnBrk="0" fontAlgn="base" hangingPunct="0">
              <a:spcBef>
                <a:spcPct val="0"/>
              </a:spcBef>
              <a:spcAft>
                <a:spcPct val="0"/>
              </a:spcAft>
            </a:pPr>
            <a:endParaRPr lang="en-US" dirty="0">
              <a:latin typeface="Arial" panose="020B0604020202020204" pitchFamily="34" charset="0"/>
            </a:endParaRPr>
          </a:p>
          <a:p>
            <a:pPr lvl="0" eaLnBrk="0" fontAlgn="base" hangingPunct="0">
              <a:spcBef>
                <a:spcPct val="0"/>
              </a:spcBef>
              <a:spcAft>
                <a:spcPct val="0"/>
              </a:spcAft>
            </a:pPr>
            <a:r>
              <a:rPr lang="en-US" b="1" dirty="0" smtClean="0">
                <a:latin typeface="Arial" panose="020B0604020202020204" pitchFamily="34" charset="0"/>
              </a:rPr>
              <a:t>6. Cloud </a:t>
            </a:r>
            <a:r>
              <a:rPr lang="en-US" b="1" dirty="0">
                <a:latin typeface="Arial" panose="020B0604020202020204" pitchFamily="34" charset="0"/>
              </a:rPr>
              <a:t>Services</a:t>
            </a:r>
            <a:r>
              <a:rPr lang="en-US" dirty="0">
                <a:latin typeface="Arial" panose="020B0604020202020204" pitchFamily="34" charset="0"/>
              </a:rPr>
              <a:t>: AWS or Azure for deploying the </a:t>
            </a:r>
            <a:r>
              <a:rPr lang="en-US" dirty="0" err="1">
                <a:latin typeface="Arial" panose="020B0604020202020204" pitchFamily="34" charset="0"/>
              </a:rPr>
              <a:t>chatbot</a:t>
            </a:r>
            <a:r>
              <a:rPr lang="en-US" dirty="0">
                <a:latin typeface="Arial" panose="020B0604020202020204" pitchFamily="34" charset="0"/>
              </a:rPr>
              <a:t>, managing data storage, server hosting, and handling large-scale </a:t>
            </a:r>
            <a:r>
              <a:rPr lang="en-US" dirty="0" smtClean="0">
                <a:latin typeface="Arial" panose="020B0604020202020204" pitchFamily="34" charset="0"/>
              </a:rPr>
              <a:t>queries.</a:t>
            </a:r>
          </a:p>
          <a:p>
            <a:pPr lvl="0" eaLnBrk="0" fontAlgn="base" hangingPunct="0">
              <a:spcBef>
                <a:spcPct val="0"/>
              </a:spcBef>
              <a:spcAft>
                <a:spcPct val="0"/>
              </a:spcAft>
            </a:pPr>
            <a:r>
              <a:rPr lang="en-US" b="1" dirty="0" smtClean="0">
                <a:latin typeface="Arial" panose="020B0604020202020204" pitchFamily="34" charset="0"/>
              </a:rPr>
              <a:t>7. API </a:t>
            </a:r>
            <a:r>
              <a:rPr lang="en-US" b="1" dirty="0">
                <a:latin typeface="Arial" panose="020B0604020202020204" pitchFamily="34" charset="0"/>
              </a:rPr>
              <a:t>Integration</a:t>
            </a:r>
            <a:r>
              <a:rPr lang="en-US" dirty="0">
                <a:latin typeface="Arial" panose="020B0604020202020204" pitchFamily="34" charset="0"/>
              </a:rPr>
              <a:t>: </a:t>
            </a:r>
            <a:r>
              <a:rPr lang="en-US" dirty="0" err="1">
                <a:latin typeface="Arial" panose="020B0604020202020204" pitchFamily="34" charset="0"/>
              </a:rPr>
              <a:t>RESTful</a:t>
            </a:r>
            <a:r>
              <a:rPr lang="en-US" dirty="0">
                <a:latin typeface="Arial" panose="020B0604020202020204" pitchFamily="34" charset="0"/>
              </a:rPr>
              <a:t> APIs for connecting with external data sources like AAI databases and third-party </a:t>
            </a:r>
            <a:r>
              <a:rPr lang="en-US" dirty="0" smtClean="0">
                <a:latin typeface="Arial" panose="020B0604020202020204" pitchFamily="34" charset="0"/>
              </a:rPr>
              <a:t>services.</a:t>
            </a:r>
          </a:p>
          <a:p>
            <a:pPr lvl="0" eaLnBrk="0" fontAlgn="base" hangingPunct="0">
              <a:spcBef>
                <a:spcPct val="0"/>
              </a:spcBef>
              <a:spcAft>
                <a:spcPct val="0"/>
              </a:spcAft>
            </a:pPr>
            <a:r>
              <a:rPr lang="en-US" b="1" dirty="0" smtClean="0">
                <a:latin typeface="Arial" panose="020B0604020202020204" pitchFamily="34" charset="0"/>
              </a:rPr>
              <a:t>8. Security </a:t>
            </a:r>
            <a:r>
              <a:rPr lang="en-US" b="1" dirty="0">
                <a:latin typeface="Arial" panose="020B0604020202020204" pitchFamily="34" charset="0"/>
              </a:rPr>
              <a:t>Tools</a:t>
            </a:r>
            <a:r>
              <a:rPr lang="en-US" dirty="0">
                <a:latin typeface="Arial" panose="020B0604020202020204" pitchFamily="34" charset="0"/>
              </a:rPr>
              <a:t>: SSL/TLS for secure data transmission, </a:t>
            </a:r>
            <a:r>
              <a:rPr lang="en-US" dirty="0" err="1">
                <a:latin typeface="Arial" panose="020B0604020202020204" pitchFamily="34" charset="0"/>
              </a:rPr>
              <a:t>OAuth</a:t>
            </a:r>
            <a:r>
              <a:rPr lang="en-US" dirty="0">
                <a:latin typeface="Arial" panose="020B0604020202020204" pitchFamily="34" charset="0"/>
              </a:rPr>
              <a:t> for authentication, and encryption tools to protect sensitive user </a:t>
            </a:r>
            <a:r>
              <a:rPr lang="en-US" dirty="0" smtClean="0">
                <a:latin typeface="Arial" panose="020B0604020202020204" pitchFamily="34" charset="0"/>
              </a:rPr>
              <a:t>data.</a:t>
            </a:r>
          </a:p>
          <a:p>
            <a:pPr lvl="0" eaLnBrk="0" fontAlgn="base" hangingPunct="0">
              <a:spcBef>
                <a:spcPct val="0"/>
              </a:spcBef>
              <a:spcAft>
                <a:spcPct val="0"/>
              </a:spcAft>
            </a:pPr>
            <a:r>
              <a:rPr lang="en-US" b="1" dirty="0" smtClean="0">
                <a:latin typeface="Arial" panose="020B0604020202020204" pitchFamily="34" charset="0"/>
              </a:rPr>
              <a:t>9. Version </a:t>
            </a:r>
            <a:r>
              <a:rPr lang="en-US" b="1" dirty="0">
                <a:latin typeface="Arial" panose="020B0604020202020204" pitchFamily="34" charset="0"/>
              </a:rPr>
              <a:t>Control</a:t>
            </a:r>
            <a:r>
              <a:rPr lang="en-US" dirty="0">
                <a:latin typeface="Arial" panose="020B0604020202020204" pitchFamily="34" charset="0"/>
              </a:rPr>
              <a:t>: </a:t>
            </a:r>
            <a:r>
              <a:rPr lang="en-US" dirty="0" err="1">
                <a:latin typeface="Arial" panose="020B0604020202020204" pitchFamily="34" charset="0"/>
              </a:rPr>
              <a:t>Git</a:t>
            </a:r>
            <a:r>
              <a:rPr lang="en-US" dirty="0">
                <a:latin typeface="Arial" panose="020B0604020202020204" pitchFamily="34" charset="0"/>
              </a:rPr>
              <a:t> and </a:t>
            </a:r>
            <a:r>
              <a:rPr lang="en-US" dirty="0" err="1">
                <a:latin typeface="Arial" panose="020B0604020202020204" pitchFamily="34" charset="0"/>
              </a:rPr>
              <a:t>GitHub</a:t>
            </a:r>
            <a:r>
              <a:rPr lang="en-US" dirty="0">
                <a:latin typeface="Arial" panose="020B0604020202020204" pitchFamily="34" charset="0"/>
              </a:rPr>
              <a:t> for code management, collaboration, and version control.</a:t>
            </a:r>
          </a:p>
          <a:p>
            <a:pPr lvl="0" eaLnBrk="0" fontAlgn="base" hangingPunct="0">
              <a:spcBef>
                <a:spcPct val="0"/>
              </a:spcBef>
              <a:spcAft>
                <a:spcPct val="0"/>
              </a:spcAft>
            </a:pPr>
            <a:r>
              <a:rPr lang="en-US" b="1" dirty="0" smtClean="0">
                <a:latin typeface="Arial" panose="020B0604020202020204" pitchFamily="34" charset="0"/>
              </a:rPr>
              <a:t>10. Testing </a:t>
            </a:r>
            <a:r>
              <a:rPr lang="en-US" b="1" dirty="0">
                <a:latin typeface="Arial" panose="020B0604020202020204" pitchFamily="34" charset="0"/>
              </a:rPr>
              <a:t>and Debugging</a:t>
            </a:r>
            <a:r>
              <a:rPr lang="en-US" dirty="0">
                <a:latin typeface="Arial" panose="020B0604020202020204" pitchFamily="34" charset="0"/>
              </a:rPr>
              <a:t>: Jest, Mocha, or Selenium for testing </a:t>
            </a:r>
            <a:r>
              <a:rPr lang="en-US" dirty="0" err="1">
                <a:latin typeface="Arial" panose="020B0604020202020204" pitchFamily="34" charset="0"/>
              </a:rPr>
              <a:t>chatbot</a:t>
            </a:r>
            <a:r>
              <a:rPr lang="en-US" dirty="0">
                <a:latin typeface="Arial" panose="020B0604020202020204" pitchFamily="34" charset="0"/>
              </a:rPr>
              <a:t> functionalities and ensuring a bug-free user experience.</a:t>
            </a:r>
          </a:p>
        </p:txBody>
      </p:sp>
    </p:spTree>
    <p:extLst>
      <p:ext uri="{BB962C8B-B14F-4D97-AF65-F5344CB8AC3E}">
        <p14:creationId xmlns:p14="http://schemas.microsoft.com/office/powerpoint/2010/main" val="185453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a:latin typeface="Raleway" pitchFamily="2" charset="0"/>
              </a:rPr>
              <a:t>Proposed Outcomes</a:t>
            </a:r>
            <a:endParaRPr lang="en-IN" sz="3800" b="1" dirty="0">
              <a:latin typeface="Raleway" pitchFamily="2" charset="0"/>
            </a:endParaRPr>
          </a:p>
        </p:txBody>
      </p:sp>
      <p:sp>
        <p:nvSpPr>
          <p:cNvPr id="5" name="Rectangle 4"/>
          <p:cNvSpPr/>
          <p:nvPr/>
        </p:nvSpPr>
        <p:spPr>
          <a:xfrm>
            <a:off x="838200" y="1867144"/>
            <a:ext cx="9531096" cy="2862322"/>
          </a:xfrm>
          <a:prstGeom prst="rect">
            <a:avLst/>
          </a:prstGeom>
        </p:spPr>
        <p:txBody>
          <a:bodyPr wrap="square">
            <a:spAutoFit/>
          </a:bodyPr>
          <a:lstStyle/>
          <a:p>
            <a:pPr marL="285750" indent="-285750">
              <a:buFont typeface="Arial" panose="020B0604020202020204" pitchFamily="34" charset="0"/>
              <a:buChar char="•"/>
            </a:pPr>
            <a:r>
              <a:rPr lang="en-IN" dirty="0"/>
              <a:t>The proposed outcomes for the </a:t>
            </a:r>
            <a:r>
              <a:rPr lang="en-IN" dirty="0" err="1"/>
              <a:t>Pradipti</a:t>
            </a:r>
            <a:r>
              <a:rPr lang="en-IN" dirty="0"/>
              <a:t> </a:t>
            </a:r>
            <a:r>
              <a:rPr lang="en-IN" dirty="0" err="1"/>
              <a:t>Chatbot</a:t>
            </a:r>
            <a:r>
              <a:rPr lang="en-IN" dirty="0"/>
              <a:t> include significantly enhancing user access to information about internships and job openings at Airports Authority of India (AAI) through an interactive and user-friendly interface. </a:t>
            </a:r>
            <a:endParaRPr lang="en-IN" dirty="0" smtClean="0"/>
          </a:p>
          <a:p>
            <a:pPr marL="285750" indent="-285750">
              <a:buFont typeface="Arial" panose="020B0604020202020204" pitchFamily="34" charset="0"/>
              <a:buChar char="•"/>
            </a:pPr>
            <a:r>
              <a:rPr lang="en-IN" dirty="0" smtClean="0"/>
              <a:t>The </a:t>
            </a:r>
            <a:r>
              <a:rPr lang="en-IN" dirty="0" err="1"/>
              <a:t>chatbot</a:t>
            </a:r>
            <a:r>
              <a:rPr lang="en-IN" dirty="0"/>
              <a:t> will automate and streamline query resolution, improve response times, and reduce the workload on customer service teams</a:t>
            </a:r>
            <a:r>
              <a:rPr lang="en-IN" dirty="0" smtClean="0"/>
              <a:t>.</a:t>
            </a:r>
          </a:p>
          <a:p>
            <a:pPr marL="285750" indent="-285750">
              <a:buFont typeface="Arial" panose="020B0604020202020204" pitchFamily="34" charset="0"/>
              <a:buChar char="•"/>
            </a:pPr>
            <a:r>
              <a:rPr lang="en-IN" dirty="0" smtClean="0"/>
              <a:t> </a:t>
            </a:r>
            <a:r>
              <a:rPr lang="en-IN" dirty="0"/>
              <a:t>It aims to provide a scalable solution capable of handling high volumes of interactions, offer data-driven insights for service improvements, and simplify complex processes related to internships and passport services. </a:t>
            </a:r>
            <a:endParaRPr lang="en-IN" dirty="0" smtClean="0"/>
          </a:p>
          <a:p>
            <a:pPr marL="285750" indent="-285750">
              <a:buFont typeface="Arial" panose="020B0604020202020204" pitchFamily="34" charset="0"/>
              <a:buChar char="•"/>
            </a:pPr>
            <a:r>
              <a:rPr lang="en-IN" dirty="0" smtClean="0"/>
              <a:t>Additionally</a:t>
            </a:r>
            <a:r>
              <a:rPr lang="en-IN" dirty="0"/>
              <a:t>, the system will ensure secure handling of user information, enhancing overall user experience and efficiency.</a:t>
            </a:r>
          </a:p>
        </p:txBody>
      </p:sp>
    </p:spTree>
    <p:extLst>
      <p:ext uri="{BB962C8B-B14F-4D97-AF65-F5344CB8AC3E}">
        <p14:creationId xmlns:p14="http://schemas.microsoft.com/office/powerpoint/2010/main" val="76226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smtClean="0">
                <a:latin typeface="Raleway" pitchFamily="2" charset="0"/>
              </a:rPr>
              <a:t>PROJECT PLAN 2.0</a:t>
            </a:r>
            <a:endParaRPr lang="en-IN" sz="3800" b="1" dirty="0">
              <a:latin typeface="Raleway"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39501676"/>
              </p:ext>
            </p:extLst>
          </p:nvPr>
        </p:nvGraphicFramePr>
        <p:xfrm>
          <a:off x="1026160" y="1690688"/>
          <a:ext cx="4826000" cy="2423160"/>
        </p:xfrm>
        <a:graphic>
          <a:graphicData uri="http://schemas.openxmlformats.org/drawingml/2006/table">
            <a:tbl>
              <a:tblPr firstRow="1" bandRow="1">
                <a:tableStyleId>{21E4AEA4-8DFA-4A89-87EB-49C32662AFE0}</a:tableStyleId>
              </a:tblPr>
              <a:tblGrid>
                <a:gridCol w="2413000"/>
                <a:gridCol w="2413000"/>
              </a:tblGrid>
              <a:tr h="370840">
                <a:tc>
                  <a:txBody>
                    <a:bodyPr/>
                    <a:lstStyle/>
                    <a:p>
                      <a:r>
                        <a:rPr lang="en-US" dirty="0" smtClean="0"/>
                        <a:t>WEEK</a:t>
                      </a:r>
                      <a:endParaRPr lang="en-IN" dirty="0"/>
                    </a:p>
                  </a:txBody>
                  <a:tcPr/>
                </a:tc>
                <a:tc>
                  <a:txBody>
                    <a:bodyPr/>
                    <a:lstStyle/>
                    <a:p>
                      <a:r>
                        <a:rPr lang="en-US" dirty="0" smtClean="0"/>
                        <a:t>ACTIVITY</a:t>
                      </a:r>
                      <a:endParaRPr lang="en-IN" dirty="0"/>
                    </a:p>
                  </a:txBody>
                  <a:tcPr/>
                </a:tc>
              </a:tr>
              <a:tr h="370840">
                <a:tc>
                  <a:txBody>
                    <a:bodyPr/>
                    <a:lstStyle/>
                    <a:p>
                      <a:r>
                        <a:rPr lang="en-US" dirty="0" smtClean="0"/>
                        <a:t>WEEK 1</a:t>
                      </a:r>
                      <a:endParaRPr lang="en-IN" dirty="0"/>
                    </a:p>
                  </a:txBody>
                  <a:tcPr/>
                </a:tc>
                <a:tc>
                  <a:txBody>
                    <a:bodyPr/>
                    <a:lstStyle/>
                    <a:p>
                      <a:r>
                        <a:rPr lang="en-IN" sz="1800" b="0" i="0" u="none" strike="noStrike" kern="1200" dirty="0" smtClean="0">
                          <a:solidFill>
                            <a:schemeClr val="dk1"/>
                          </a:solidFill>
                          <a:effectLst/>
                          <a:latin typeface="+mn-lt"/>
                          <a:ea typeface="+mn-ea"/>
                          <a:cs typeface="+mn-cs"/>
                        </a:rPr>
                        <a:t>Planning &amp; Initiation</a:t>
                      </a:r>
                      <a:endParaRPr lang="en-IN" dirty="0"/>
                    </a:p>
                  </a:txBody>
                  <a:tcPr/>
                </a:tc>
              </a:tr>
              <a:tr h="370840">
                <a:tc>
                  <a:txBody>
                    <a:bodyPr/>
                    <a:lstStyle/>
                    <a:p>
                      <a:r>
                        <a:rPr lang="en-US" dirty="0" smtClean="0"/>
                        <a:t>WEEK 2</a:t>
                      </a:r>
                      <a:endParaRPr lang="en-IN" dirty="0"/>
                    </a:p>
                  </a:txBody>
                  <a:tcPr/>
                </a:tc>
                <a:tc>
                  <a:txBody>
                    <a:bodyPr/>
                    <a:lstStyle/>
                    <a:p>
                      <a:r>
                        <a:rPr lang="en-IN" sz="1800" b="0" i="0" u="none" strike="noStrike" kern="1200" dirty="0" smtClean="0">
                          <a:solidFill>
                            <a:schemeClr val="dk1"/>
                          </a:solidFill>
                          <a:effectLst/>
                          <a:latin typeface="+mn-lt"/>
                          <a:ea typeface="+mn-ea"/>
                          <a:cs typeface="+mn-cs"/>
                        </a:rPr>
                        <a:t>Understanding Requirements</a:t>
                      </a:r>
                      <a:endParaRPr lang="en-IN" dirty="0"/>
                    </a:p>
                  </a:txBody>
                  <a:tcPr/>
                </a:tc>
              </a:tr>
              <a:tr h="370840">
                <a:tc>
                  <a:txBody>
                    <a:bodyPr/>
                    <a:lstStyle/>
                    <a:p>
                      <a:r>
                        <a:rPr lang="en-US" dirty="0" smtClean="0"/>
                        <a:t>WEEK 3</a:t>
                      </a:r>
                      <a:endParaRPr lang="en-IN" dirty="0"/>
                    </a:p>
                  </a:txBody>
                  <a:tcPr/>
                </a:tc>
                <a:tc>
                  <a:txBody>
                    <a:bodyPr/>
                    <a:lstStyle/>
                    <a:p>
                      <a:pPr rtl="0" fontAlgn="t">
                        <a:spcBef>
                          <a:spcPts val="0"/>
                        </a:spcBef>
                        <a:spcAft>
                          <a:spcPts val="0"/>
                        </a:spcAft>
                      </a:pPr>
                      <a:r>
                        <a:rPr lang="en-IN" sz="1800" b="0" i="0" u="none" strike="noStrike" dirty="0">
                          <a:solidFill>
                            <a:srgbClr val="000000"/>
                          </a:solidFill>
                          <a:effectLst/>
                          <a:latin typeface="Calibri" panose="020F0502020204030204" pitchFamily="34" charset="0"/>
                        </a:rPr>
                        <a:t>Wireframe</a:t>
                      </a:r>
                      <a:endParaRPr lang="en-IN" dirty="0">
                        <a:effectLst/>
                      </a:endParaRPr>
                    </a:p>
                  </a:txBody>
                  <a:tcPr marL="63500" marR="63500" marT="63500" marB="63500"/>
                </a:tc>
              </a:tr>
              <a:tr h="370840">
                <a:tc>
                  <a:txBody>
                    <a:bodyPr/>
                    <a:lstStyle/>
                    <a:p>
                      <a:r>
                        <a:rPr lang="en-US" dirty="0" smtClean="0"/>
                        <a:t>WEEK 4</a:t>
                      </a:r>
                      <a:endParaRPr lang="en-IN" dirty="0"/>
                    </a:p>
                  </a:txBody>
                  <a:tcPr/>
                </a:tc>
                <a:tc>
                  <a:txBody>
                    <a:bodyPr/>
                    <a:lstStyle/>
                    <a:p>
                      <a:r>
                        <a:rPr lang="en-IN" sz="1800" b="0" i="0" u="none" strike="noStrike" kern="1200" dirty="0" smtClean="0">
                          <a:solidFill>
                            <a:schemeClr val="dk1"/>
                          </a:solidFill>
                          <a:effectLst/>
                          <a:latin typeface="+mn-lt"/>
                          <a:ea typeface="+mn-ea"/>
                          <a:cs typeface="+mn-cs"/>
                        </a:rPr>
                        <a:t>Testing with sample database</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86899261"/>
              </p:ext>
            </p:extLst>
          </p:nvPr>
        </p:nvGraphicFramePr>
        <p:xfrm>
          <a:off x="6171184" y="1690688"/>
          <a:ext cx="5011928" cy="2369247"/>
        </p:xfrm>
        <a:graphic>
          <a:graphicData uri="http://schemas.openxmlformats.org/drawingml/2006/table">
            <a:tbl>
              <a:tblPr firstRow="1" bandRow="1">
                <a:tableStyleId>{21E4AEA4-8DFA-4A89-87EB-49C32662AFE0}</a:tableStyleId>
              </a:tblPr>
              <a:tblGrid>
                <a:gridCol w="2505964"/>
                <a:gridCol w="2505964"/>
              </a:tblGrid>
              <a:tr h="413768">
                <a:tc>
                  <a:txBody>
                    <a:bodyPr/>
                    <a:lstStyle/>
                    <a:p>
                      <a:r>
                        <a:rPr lang="en-US" dirty="0" smtClean="0"/>
                        <a:t>WEEK</a:t>
                      </a:r>
                      <a:endParaRPr lang="en-IN" dirty="0"/>
                    </a:p>
                  </a:txBody>
                  <a:tcPr/>
                </a:tc>
                <a:tc>
                  <a:txBody>
                    <a:bodyPr/>
                    <a:lstStyle/>
                    <a:p>
                      <a:r>
                        <a:rPr lang="en-US" dirty="0" smtClean="0"/>
                        <a:t>ACTIVITY</a:t>
                      </a:r>
                      <a:endParaRPr lang="en-IN" dirty="0"/>
                    </a:p>
                  </a:txBody>
                  <a:tcPr/>
                </a:tc>
              </a:tr>
              <a:tr h="413768">
                <a:tc>
                  <a:txBody>
                    <a:bodyPr/>
                    <a:lstStyle/>
                    <a:p>
                      <a:r>
                        <a:rPr lang="en-US" dirty="0" smtClean="0"/>
                        <a:t>WEEK 5-9</a:t>
                      </a:r>
                      <a:endParaRPr lang="en-IN" dirty="0"/>
                    </a:p>
                  </a:txBody>
                  <a:tcPr/>
                </a:tc>
                <a:tc>
                  <a:txBody>
                    <a:bodyPr/>
                    <a:lstStyle/>
                    <a:p>
                      <a:r>
                        <a:rPr lang="en-IN" sz="1800" b="0" i="0" u="none" strike="noStrike" kern="1200" dirty="0" smtClean="0">
                          <a:solidFill>
                            <a:schemeClr val="dk1"/>
                          </a:solidFill>
                          <a:effectLst/>
                          <a:latin typeface="+mn-lt"/>
                          <a:ea typeface="+mn-ea"/>
                          <a:cs typeface="+mn-cs"/>
                        </a:rPr>
                        <a:t>Development</a:t>
                      </a:r>
                      <a:endParaRPr lang="en-IN" dirty="0"/>
                    </a:p>
                  </a:txBody>
                  <a:tcPr/>
                </a:tc>
              </a:tr>
              <a:tr h="714175">
                <a:tc>
                  <a:txBody>
                    <a:bodyPr/>
                    <a:lstStyle/>
                    <a:p>
                      <a:r>
                        <a:rPr lang="en-US" dirty="0" smtClean="0"/>
                        <a:t>WEEK 10</a:t>
                      </a:r>
                      <a:endParaRPr lang="en-IN" dirty="0"/>
                    </a:p>
                  </a:txBody>
                  <a:tcPr/>
                </a:tc>
                <a:tc>
                  <a:txBody>
                    <a:bodyPr/>
                    <a:lstStyle/>
                    <a:p>
                      <a:r>
                        <a:rPr lang="en-IN" b="0" dirty="0" smtClean="0"/>
                        <a:t>Working with actual database.</a:t>
                      </a:r>
                      <a:endParaRPr lang="en-IN" b="1" dirty="0" smtClean="0"/>
                    </a:p>
                  </a:txBody>
                  <a:tcPr/>
                </a:tc>
              </a:tr>
              <a:tr h="413768">
                <a:tc>
                  <a:txBody>
                    <a:bodyPr/>
                    <a:lstStyle/>
                    <a:p>
                      <a:r>
                        <a:rPr lang="en-US" dirty="0" smtClean="0"/>
                        <a:t>WEEK 11</a:t>
                      </a:r>
                      <a:endParaRPr lang="en-IN" dirty="0"/>
                    </a:p>
                  </a:txBody>
                  <a:tcPr/>
                </a:tc>
                <a:tc>
                  <a:txBody>
                    <a:bodyPr/>
                    <a:lstStyle/>
                    <a:p>
                      <a:r>
                        <a:rPr lang="en-IN" dirty="0" smtClean="0"/>
                        <a:t>Adjustments.</a:t>
                      </a:r>
                    </a:p>
                  </a:txBody>
                  <a:tcPr/>
                </a:tc>
              </a:tr>
              <a:tr h="413768">
                <a:tc>
                  <a:txBody>
                    <a:bodyPr/>
                    <a:lstStyle/>
                    <a:p>
                      <a:r>
                        <a:rPr lang="en-US" dirty="0" smtClean="0"/>
                        <a:t>WEEK 12</a:t>
                      </a:r>
                      <a:endParaRPr lang="en-IN" dirty="0"/>
                    </a:p>
                  </a:txBody>
                  <a:tcPr/>
                </a:tc>
                <a:tc>
                  <a:txBody>
                    <a:bodyPr/>
                    <a:lstStyle/>
                    <a:p>
                      <a:r>
                        <a:rPr lang="en-IN" dirty="0" smtClean="0"/>
                        <a:t>Final Review.</a:t>
                      </a:r>
                      <a:endParaRPr lang="en-IN" dirty="0"/>
                    </a:p>
                  </a:txBody>
                  <a:tcPr/>
                </a:tc>
              </a:tr>
            </a:tbl>
          </a:graphicData>
        </a:graphic>
      </p:graphicFrame>
    </p:spTree>
    <p:extLst>
      <p:ext uri="{BB962C8B-B14F-4D97-AF65-F5344CB8AC3E}">
        <p14:creationId xmlns:p14="http://schemas.microsoft.com/office/powerpoint/2010/main" val="415298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smtClean="0">
                <a:latin typeface="Raleway" pitchFamily="2" charset="0"/>
              </a:rPr>
              <a:t>PROBLEM STATEMENT</a:t>
            </a:r>
            <a:endParaRPr lang="en-IN" sz="3800" b="1" dirty="0">
              <a:latin typeface="Raleway" pitchFamily="2" charset="0"/>
            </a:endParaRPr>
          </a:p>
        </p:txBody>
      </p:sp>
      <p:sp>
        <p:nvSpPr>
          <p:cNvPr id="3" name="Content Placeholder 2">
            <a:extLst>
              <a:ext uri="{FF2B5EF4-FFF2-40B4-BE49-F238E27FC236}">
                <a16:creationId xmlns="" xmlns:a16="http://schemas.microsoft.com/office/drawing/2014/main" id="{382E4E15-DB3B-BBC5-061D-045284C66697}"/>
              </a:ext>
            </a:extLst>
          </p:cNvPr>
          <p:cNvSpPr>
            <a:spLocks noGrp="1"/>
          </p:cNvSpPr>
          <p:nvPr>
            <p:ph idx="1"/>
          </p:nvPr>
        </p:nvSpPr>
        <p:spPr/>
        <p:txBody>
          <a:bodyPr>
            <a:normAutofit/>
          </a:bodyPr>
          <a:lstStyle/>
          <a:p>
            <a:pPr fontAlgn="base">
              <a:spcBef>
                <a:spcPts val="0"/>
              </a:spcBef>
            </a:pPr>
            <a:r>
              <a:rPr lang="en-US" sz="2400" dirty="0"/>
              <a:t>Enhancing Accessibility and Efficiency in Information Retrieval for Internship Programs and Passport Issuance through the </a:t>
            </a:r>
            <a:r>
              <a:rPr lang="en-US" sz="2400" dirty="0" err="1"/>
              <a:t>Pradipti</a:t>
            </a:r>
            <a:r>
              <a:rPr lang="en-US" sz="2400" dirty="0"/>
              <a:t> </a:t>
            </a:r>
            <a:r>
              <a:rPr lang="en-US" sz="2400" dirty="0" err="1" smtClean="0"/>
              <a:t>Chatbot</a:t>
            </a:r>
            <a:r>
              <a:rPr lang="en-US" sz="2400" dirty="0" smtClean="0"/>
              <a:t>.</a:t>
            </a:r>
            <a:endParaRPr lang="en-US" sz="2200" b="0" i="0" u="none" strike="noStrike" dirty="0">
              <a:solidFill>
                <a:srgbClr val="000000"/>
              </a:solidFill>
              <a:effectLst/>
            </a:endParaRPr>
          </a:p>
          <a:p>
            <a:pPr fontAlgn="base">
              <a:spcBef>
                <a:spcPts val="0"/>
              </a:spcBef>
            </a:pPr>
            <a:r>
              <a:rPr lang="en-US" sz="2400" dirty="0"/>
              <a:t>The Airports Authority of India (AAI) manages various internship programs and collaborates with multiple enterprises to offer valuable learning opportunities to students across the country. </a:t>
            </a:r>
            <a:endParaRPr lang="en-US" sz="2400" dirty="0" smtClean="0"/>
          </a:p>
          <a:p>
            <a:pPr fontAlgn="base">
              <a:spcBef>
                <a:spcPts val="0"/>
              </a:spcBef>
            </a:pPr>
            <a:r>
              <a:rPr lang="en-US" sz="2400" dirty="0" smtClean="0"/>
              <a:t>However</a:t>
            </a:r>
            <a:r>
              <a:rPr lang="en-US" sz="2400" dirty="0"/>
              <a:t>, the current process of accessing detailed information about these internships is inefficient and cumbersome for users, including students and academic institutions. </a:t>
            </a:r>
            <a:endParaRPr lang="en-US" sz="2400" dirty="0" smtClean="0"/>
          </a:p>
          <a:p>
            <a:pPr fontAlgn="base">
              <a:spcBef>
                <a:spcPts val="0"/>
              </a:spcBef>
            </a:pPr>
            <a:r>
              <a:rPr lang="en-US" sz="2400" dirty="0" smtClean="0"/>
              <a:t>Additionally</a:t>
            </a:r>
            <a:r>
              <a:rPr lang="en-US" sz="2400" dirty="0"/>
              <a:t>, users often face challenges in finding accurate and up-to-date information about passport issuance procedures and requirements</a:t>
            </a:r>
            <a:r>
              <a:rPr lang="en-US" sz="2400" dirty="0" smtClean="0"/>
              <a:t>.</a:t>
            </a:r>
            <a:endParaRPr lang="en-US" sz="2200" b="0" i="0" u="none" strike="noStrike" dirty="0">
              <a:solidFill>
                <a:srgbClr val="000000"/>
              </a:solidFill>
              <a:effectLst/>
            </a:endParaRPr>
          </a:p>
          <a:p>
            <a:endParaRPr lang="en-IN" sz="2200" dirty="0"/>
          </a:p>
        </p:txBody>
      </p:sp>
    </p:spTree>
    <p:extLst>
      <p:ext uri="{BB962C8B-B14F-4D97-AF65-F5344CB8AC3E}">
        <p14:creationId xmlns:p14="http://schemas.microsoft.com/office/powerpoint/2010/main" val="369629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smtClean="0">
                <a:latin typeface="Raleway" pitchFamily="2" charset="0"/>
              </a:rPr>
              <a:t>ABSTRACT</a:t>
            </a:r>
            <a:endParaRPr lang="en-IN" sz="3800" b="1" dirty="0">
              <a:latin typeface="Raleway" pitchFamily="2" charset="0"/>
            </a:endParaRPr>
          </a:p>
        </p:txBody>
      </p:sp>
      <p:sp>
        <p:nvSpPr>
          <p:cNvPr id="3" name="Content Placeholder 2">
            <a:extLst>
              <a:ext uri="{FF2B5EF4-FFF2-40B4-BE49-F238E27FC236}">
                <a16:creationId xmlns="" xmlns:a16="http://schemas.microsoft.com/office/drawing/2014/main" id="{382E4E15-DB3B-BBC5-061D-045284C66697}"/>
              </a:ext>
            </a:extLst>
          </p:cNvPr>
          <p:cNvSpPr>
            <a:spLocks noGrp="1"/>
          </p:cNvSpPr>
          <p:nvPr>
            <p:ph idx="1"/>
          </p:nvPr>
        </p:nvSpPr>
        <p:spPr/>
        <p:txBody>
          <a:bodyPr>
            <a:normAutofit/>
          </a:bodyPr>
          <a:lstStyle/>
          <a:p>
            <a:pPr fontAlgn="base">
              <a:spcBef>
                <a:spcPts val="0"/>
              </a:spcBef>
            </a:pPr>
            <a:r>
              <a:rPr lang="en-US" sz="2200" dirty="0">
                <a:solidFill>
                  <a:srgbClr val="000000"/>
                </a:solidFill>
              </a:rPr>
              <a:t>The </a:t>
            </a:r>
            <a:r>
              <a:rPr lang="en-US" sz="2200" b="1" dirty="0" err="1" smtClean="0">
                <a:solidFill>
                  <a:srgbClr val="000000"/>
                </a:solidFill>
              </a:rPr>
              <a:t>Pradipti</a:t>
            </a:r>
            <a:r>
              <a:rPr lang="en-US" sz="2200" b="1" dirty="0" smtClean="0">
                <a:solidFill>
                  <a:srgbClr val="000000"/>
                </a:solidFill>
              </a:rPr>
              <a:t> </a:t>
            </a:r>
            <a:r>
              <a:rPr lang="en-US" sz="2200" b="1" dirty="0" err="1" smtClean="0">
                <a:solidFill>
                  <a:srgbClr val="000000"/>
                </a:solidFill>
              </a:rPr>
              <a:t>Chatbot</a:t>
            </a:r>
            <a:r>
              <a:rPr lang="en-US" sz="2200" dirty="0" smtClean="0">
                <a:solidFill>
                  <a:srgbClr val="000000"/>
                </a:solidFill>
              </a:rPr>
              <a:t> </a:t>
            </a:r>
            <a:r>
              <a:rPr lang="en-US" sz="2200" dirty="0">
                <a:solidFill>
                  <a:srgbClr val="000000"/>
                </a:solidFill>
              </a:rPr>
              <a:t>is an AI-powered tool designed to streamline the process of finding internship opportunities with the Airports Authority of India (AAI) and to assist with passport-related inquiries. By providing a user-friendly, conversational interface, the </a:t>
            </a:r>
            <a:r>
              <a:rPr lang="en-US" sz="2200" dirty="0" err="1">
                <a:solidFill>
                  <a:srgbClr val="000000"/>
                </a:solidFill>
              </a:rPr>
              <a:t>chatbot</a:t>
            </a:r>
            <a:r>
              <a:rPr lang="en-US" sz="2200" dirty="0">
                <a:solidFill>
                  <a:srgbClr val="000000"/>
                </a:solidFill>
              </a:rPr>
              <a:t> automates responses to frequently asked questions, reduces redundant queries, and enhances the overall efficiency of information retrieval. It leverages natural language processing (NLP) to deliver personalized, accurate guidance on internship openings, eligibility criteria, application processes, and passport services, minimizing the need for manual searches and easing the burden on administrative resources. </a:t>
            </a:r>
            <a:r>
              <a:rPr lang="en-US" sz="2200" b="1" dirty="0">
                <a:solidFill>
                  <a:srgbClr val="000000"/>
                </a:solidFill>
              </a:rPr>
              <a:t>The </a:t>
            </a:r>
            <a:r>
              <a:rPr lang="en-US" sz="2200" b="1" dirty="0" err="1">
                <a:solidFill>
                  <a:srgbClr val="000000"/>
                </a:solidFill>
              </a:rPr>
              <a:t>Pradipti</a:t>
            </a:r>
            <a:r>
              <a:rPr lang="en-US" sz="2200" b="1" dirty="0">
                <a:solidFill>
                  <a:srgbClr val="000000"/>
                </a:solidFill>
              </a:rPr>
              <a:t> </a:t>
            </a:r>
            <a:r>
              <a:rPr lang="en-US" sz="2200" b="1" dirty="0" err="1">
                <a:solidFill>
                  <a:srgbClr val="000000"/>
                </a:solidFill>
              </a:rPr>
              <a:t>Chatbot</a:t>
            </a:r>
            <a:r>
              <a:rPr lang="en-US" sz="2200" dirty="0">
                <a:solidFill>
                  <a:srgbClr val="000000"/>
                </a:solidFill>
              </a:rPr>
              <a:t> aims to improve user satisfaction, engagement, and accessibility to essential information, fostering a more effective and responsive interaction between the AAI, educational institutions, and the public.</a:t>
            </a:r>
            <a:endParaRPr lang="en-IN" sz="2200" dirty="0"/>
          </a:p>
        </p:txBody>
      </p:sp>
    </p:spTree>
    <p:extLst>
      <p:ext uri="{BB962C8B-B14F-4D97-AF65-F5344CB8AC3E}">
        <p14:creationId xmlns:p14="http://schemas.microsoft.com/office/powerpoint/2010/main" val="251363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a:latin typeface="Raleway" pitchFamily="2" charset="0"/>
              </a:rPr>
              <a:t>INTRODUCTION &amp; SCOPE</a:t>
            </a:r>
            <a:endParaRPr lang="en-IN" sz="3800" b="1" dirty="0">
              <a:latin typeface="Raleway" pitchFamily="2" charset="0"/>
            </a:endParaRPr>
          </a:p>
        </p:txBody>
      </p:sp>
      <p:sp>
        <p:nvSpPr>
          <p:cNvPr id="3" name="Content Placeholder 2">
            <a:extLst>
              <a:ext uri="{FF2B5EF4-FFF2-40B4-BE49-F238E27FC236}">
                <a16:creationId xmlns="" xmlns:a16="http://schemas.microsoft.com/office/drawing/2014/main" id="{382E4E15-DB3B-BBC5-061D-045284C66697}"/>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2200" b="0" i="0" u="none" strike="noStrike" dirty="0">
                <a:solidFill>
                  <a:srgbClr val="000000"/>
                </a:solidFill>
                <a:effectLst/>
              </a:rPr>
              <a:t>The </a:t>
            </a:r>
            <a:r>
              <a:rPr lang="en-US" sz="2200" b="0" i="0" u="none" strike="noStrike" dirty="0" err="1">
                <a:solidFill>
                  <a:srgbClr val="000000"/>
                </a:solidFill>
                <a:effectLst/>
              </a:rPr>
              <a:t>Pradipti</a:t>
            </a:r>
            <a:r>
              <a:rPr lang="en-US" sz="2200" b="0" i="0" u="none" strike="noStrike" dirty="0">
                <a:solidFill>
                  <a:srgbClr val="000000"/>
                </a:solidFill>
                <a:effectLst/>
              </a:rPr>
              <a:t> Chatbot is made to respond to routine and simple inquiries by using up-to-date data from papers, databases, and pertinent background information. </a:t>
            </a:r>
          </a:p>
          <a:p>
            <a:pPr marL="0" indent="0" rtl="0" fontAlgn="base">
              <a:spcBef>
                <a:spcPts val="0"/>
              </a:spcBef>
              <a:spcAft>
                <a:spcPts val="0"/>
              </a:spcAft>
              <a:buNone/>
            </a:pPr>
            <a:endParaRPr lang="en-US" sz="2200" b="0" i="0" u="none" strike="noStrike" dirty="0">
              <a:solidFill>
                <a:srgbClr val="000000"/>
              </a:solidFill>
              <a:effectLst/>
            </a:endParaRPr>
          </a:p>
          <a:p>
            <a:pPr rtl="0" fontAlgn="base">
              <a:spcBef>
                <a:spcPts val="0"/>
              </a:spcBef>
              <a:spcAft>
                <a:spcPts val="0"/>
              </a:spcAft>
              <a:buFont typeface="Arial" panose="020B0604020202020204" pitchFamily="34" charset="0"/>
              <a:buChar char="•"/>
            </a:pPr>
            <a:r>
              <a:rPr lang="en-US" sz="2200" b="0" i="0" u="none" strike="noStrike" dirty="0">
                <a:solidFill>
                  <a:srgbClr val="000000"/>
                </a:solidFill>
                <a:effectLst/>
              </a:rPr>
              <a:t>Links to Standard Operating Procedures, MOU templates, and other materials housed on the websites of the Indian Aviation Academy (IAA) and the AAI are provided. </a:t>
            </a:r>
          </a:p>
          <a:p>
            <a:pPr marL="0" indent="0" rtl="0" fontAlgn="base">
              <a:spcBef>
                <a:spcPts val="0"/>
              </a:spcBef>
              <a:spcAft>
                <a:spcPts val="0"/>
              </a:spcAft>
              <a:buNone/>
            </a:pPr>
            <a:endParaRPr lang="en-US" sz="2200" b="0" i="0" u="none" strike="noStrike" dirty="0">
              <a:solidFill>
                <a:srgbClr val="000000"/>
              </a:solidFill>
              <a:effectLst/>
            </a:endParaRPr>
          </a:p>
          <a:p>
            <a:pPr rtl="0" fontAlgn="base">
              <a:spcBef>
                <a:spcPts val="0"/>
              </a:spcBef>
              <a:spcAft>
                <a:spcPts val="0"/>
              </a:spcAft>
              <a:buFont typeface="Arial" panose="020B0604020202020204" pitchFamily="34" charset="0"/>
              <a:buChar char="•"/>
            </a:pPr>
            <a:r>
              <a:rPr lang="en-US" sz="2200" b="0" i="0" u="none" strike="noStrike" dirty="0">
                <a:solidFill>
                  <a:srgbClr val="000000"/>
                </a:solidFill>
                <a:effectLst/>
              </a:rPr>
              <a:t>In addition, the chatbot may provide internship possibilities that are particular to both domains and airports, as well as email addresses for contacts at nearby airports depending on user requests.</a:t>
            </a:r>
          </a:p>
          <a:p>
            <a:pPr marL="0" indent="0" rtl="0" fontAlgn="base">
              <a:spcBef>
                <a:spcPts val="0"/>
              </a:spcBef>
              <a:spcAft>
                <a:spcPts val="0"/>
              </a:spcAft>
              <a:buNone/>
            </a:pPr>
            <a:r>
              <a:rPr lang="en-US" sz="2200" b="0" i="0" u="none" strike="noStrike" dirty="0">
                <a:solidFill>
                  <a:srgbClr val="000000"/>
                </a:solidFill>
                <a:effectLst/>
              </a:rPr>
              <a:t> </a:t>
            </a:r>
          </a:p>
          <a:p>
            <a:pPr rtl="0" fontAlgn="base">
              <a:spcBef>
                <a:spcPts val="0"/>
              </a:spcBef>
              <a:spcAft>
                <a:spcPts val="0"/>
              </a:spcAft>
              <a:buFont typeface="Arial" panose="020B0604020202020204" pitchFamily="34" charset="0"/>
              <a:buChar char="•"/>
            </a:pPr>
            <a:r>
              <a:rPr lang="en-US" sz="2200" b="0" i="0" u="none" strike="noStrike" dirty="0">
                <a:solidFill>
                  <a:srgbClr val="000000"/>
                </a:solidFill>
                <a:effectLst/>
              </a:rPr>
              <a:t>Although there are no login restrictions, anybody may use the chatbot; nevertheless, in order to initiate interactions, it will need to know the user's name, phone number, and working email address. In order to enable individualized engagement, this guarantees a large user base while preserving a certain level of user identity.</a:t>
            </a:r>
          </a:p>
          <a:p>
            <a:endParaRPr lang="en-IN" sz="2200" dirty="0"/>
          </a:p>
        </p:txBody>
      </p:sp>
    </p:spTree>
    <p:extLst>
      <p:ext uri="{BB962C8B-B14F-4D97-AF65-F5344CB8AC3E}">
        <p14:creationId xmlns:p14="http://schemas.microsoft.com/office/powerpoint/2010/main" val="142055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a:latin typeface="Raleway" pitchFamily="2" charset="0"/>
              </a:rPr>
              <a:t>USER CLASSES AND CHARACTERISTICS</a:t>
            </a:r>
            <a:endParaRPr lang="en-IN" sz="3800" b="1" dirty="0">
              <a:latin typeface="Raleway" pitchFamily="2" charset="0"/>
            </a:endParaRPr>
          </a:p>
        </p:txBody>
      </p:sp>
      <p:sp>
        <p:nvSpPr>
          <p:cNvPr id="3" name="Content Placeholder 2">
            <a:extLst>
              <a:ext uri="{FF2B5EF4-FFF2-40B4-BE49-F238E27FC236}">
                <a16:creationId xmlns="" xmlns:a16="http://schemas.microsoft.com/office/drawing/2014/main" id="{382E4E15-DB3B-BBC5-061D-045284C66697}"/>
              </a:ext>
            </a:extLst>
          </p:cNvPr>
          <p:cNvSpPr>
            <a:spLocks noGrp="1"/>
          </p:cNvSpPr>
          <p:nvPr>
            <p:ph idx="1"/>
          </p:nvPr>
        </p:nvSpPr>
        <p:spPr/>
        <p:txBody>
          <a:bodyPr>
            <a:normAutofit lnSpcReduction="10000"/>
          </a:bodyPr>
          <a:lstStyle/>
          <a:p>
            <a:pPr marL="0" indent="0" rtl="0">
              <a:spcBef>
                <a:spcPts val="1400"/>
              </a:spcBef>
              <a:spcAft>
                <a:spcPts val="1400"/>
              </a:spcAft>
              <a:buNone/>
            </a:pPr>
            <a:r>
              <a:rPr lang="en-US" sz="1800" b="1" i="0" u="none" strike="noStrike" dirty="0">
                <a:solidFill>
                  <a:srgbClr val="000000"/>
                </a:solidFill>
                <a:effectLst/>
                <a:latin typeface="Times New Roman" panose="02020603050405020304" pitchFamily="18" charset="0"/>
              </a:rPr>
              <a:t>Students</a:t>
            </a:r>
            <a:endParaRPr lang="en-US" sz="1600" b="0" dirty="0">
              <a:effectLst/>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Seek clear-cut information on contact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Need details on application processes.</a:t>
            </a:r>
          </a:p>
          <a:p>
            <a:pPr rtl="0" fontAlgn="base">
              <a:spcBef>
                <a:spcPts val="0"/>
              </a:spcBef>
              <a:spcAft>
                <a:spcPts val="14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Look for accessible internship opportunities.</a:t>
            </a:r>
          </a:p>
          <a:p>
            <a:pPr marL="0" indent="0" rtl="0">
              <a:spcBef>
                <a:spcPts val="1400"/>
              </a:spcBef>
              <a:spcAft>
                <a:spcPts val="1400"/>
              </a:spcAft>
              <a:buNone/>
            </a:pPr>
            <a:r>
              <a:rPr lang="en-US" sz="1800" b="1" i="0" u="none" strike="noStrike" dirty="0">
                <a:solidFill>
                  <a:srgbClr val="000000"/>
                </a:solidFill>
                <a:effectLst/>
                <a:latin typeface="Times New Roman" panose="02020603050405020304" pitchFamily="18" charset="0"/>
              </a:rPr>
              <a:t>Institutions</a:t>
            </a:r>
            <a:endParaRPr lang="en-US" sz="1600" b="0" dirty="0">
              <a:effectLst/>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Require comprehensive information about internship policies.</a:t>
            </a:r>
          </a:p>
          <a:p>
            <a:pPr rtl="0" fontAlgn="base">
              <a:spcBef>
                <a:spcPts val="0"/>
              </a:spcBef>
              <a:spcAft>
                <a:spcPts val="14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Need contact information for cooperation with companies and organizations.</a:t>
            </a:r>
          </a:p>
          <a:p>
            <a:pPr marL="0" indent="0" rtl="0">
              <a:spcBef>
                <a:spcPts val="1400"/>
              </a:spcBef>
              <a:spcAft>
                <a:spcPts val="1400"/>
              </a:spcAft>
              <a:buNone/>
            </a:pPr>
            <a:r>
              <a:rPr lang="en-US" sz="1800" b="1" i="0" u="none" strike="noStrike" dirty="0">
                <a:solidFill>
                  <a:srgbClr val="000000"/>
                </a:solidFill>
                <a:effectLst/>
                <a:latin typeface="Times New Roman" panose="02020603050405020304" pitchFamily="18" charset="0"/>
              </a:rPr>
              <a:t>Authorities/ Placement officers</a:t>
            </a:r>
            <a:endParaRPr lang="en-US" sz="1600" b="0" dirty="0">
              <a:effectLst/>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Use the chatbot to access comprehensive information about internship policies.</a:t>
            </a:r>
          </a:p>
          <a:p>
            <a:pPr rtl="0" fontAlgn="base">
              <a:spcBef>
                <a:spcPts val="0"/>
              </a:spcBef>
              <a:spcAft>
                <a:spcPts val="14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Require contact information needed for cooperation with external entities.</a:t>
            </a:r>
          </a:p>
          <a:p>
            <a:pPr rtl="0" fontAlgn="base">
              <a:spcBef>
                <a:spcPts val="0"/>
              </a:spcBef>
              <a:spcAft>
                <a:spcPts val="0"/>
              </a:spcAft>
              <a:buFont typeface="Arial" panose="020B0604020202020204" pitchFamily="34" charset="0"/>
              <a:buChar char="•"/>
            </a:pPr>
            <a:endParaRPr lang="en-IN" sz="2200" dirty="0"/>
          </a:p>
        </p:txBody>
      </p:sp>
    </p:spTree>
    <p:extLst>
      <p:ext uri="{BB962C8B-B14F-4D97-AF65-F5344CB8AC3E}">
        <p14:creationId xmlns:p14="http://schemas.microsoft.com/office/powerpoint/2010/main" val="59471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smtClean="0">
                <a:latin typeface="Raleway" pitchFamily="2" charset="0"/>
              </a:rPr>
              <a:t>LITERATURE SURVEY( existing systems)</a:t>
            </a:r>
            <a:endParaRPr lang="en-IN" sz="3800" b="1" dirty="0">
              <a:latin typeface="Raleway" pitchFamily="2" charset="0"/>
            </a:endParaRPr>
          </a:p>
        </p:txBody>
      </p:sp>
      <p:sp>
        <p:nvSpPr>
          <p:cNvPr id="3" name="Content Placeholder 2">
            <a:extLst>
              <a:ext uri="{FF2B5EF4-FFF2-40B4-BE49-F238E27FC236}">
                <a16:creationId xmlns="" xmlns:a16="http://schemas.microsoft.com/office/drawing/2014/main" id="{382E4E15-DB3B-BBC5-061D-045284C66697}"/>
              </a:ext>
            </a:extLst>
          </p:cNvPr>
          <p:cNvSpPr>
            <a:spLocks noGrp="1"/>
          </p:cNvSpPr>
          <p:nvPr>
            <p:ph idx="1"/>
          </p:nvPr>
        </p:nvSpPr>
        <p:spPr/>
        <p:txBody>
          <a:bodyPr>
            <a:normAutofit/>
          </a:bodyPr>
          <a:lstStyle/>
          <a:p>
            <a:pPr marL="0" indent="0">
              <a:spcBef>
                <a:spcPts val="1400"/>
              </a:spcBef>
              <a:spcAft>
                <a:spcPts val="1400"/>
              </a:spcAft>
              <a:buNone/>
            </a:pPr>
            <a:r>
              <a:rPr lang="en-US" sz="1800" b="1" dirty="0" smtClean="0">
                <a:solidFill>
                  <a:srgbClr val="000000"/>
                </a:solidFill>
                <a:latin typeface="Times New Roman" panose="02020603050405020304" pitchFamily="18" charset="0"/>
              </a:rPr>
              <a:t>1</a:t>
            </a:r>
            <a:r>
              <a:rPr lang="en-US" sz="1800" b="1" dirty="0">
                <a:solidFill>
                  <a:srgbClr val="000000"/>
                </a:solidFill>
                <a:latin typeface="Times New Roman" panose="02020603050405020304" pitchFamily="18" charset="0"/>
              </a:rPr>
              <a:t>. </a:t>
            </a:r>
            <a:r>
              <a:rPr lang="en-US" sz="1800" b="1" dirty="0" smtClean="0">
                <a:solidFill>
                  <a:srgbClr val="000000"/>
                </a:solidFill>
                <a:latin typeface="Times New Roman" panose="02020603050405020304" pitchFamily="18" charset="0"/>
              </a:rPr>
              <a:t>Existing </a:t>
            </a:r>
            <a:r>
              <a:rPr lang="en-US" sz="1800" b="1" dirty="0" err="1">
                <a:solidFill>
                  <a:srgbClr val="000000"/>
                </a:solidFill>
                <a:latin typeface="Times New Roman" panose="02020603050405020304" pitchFamily="18" charset="0"/>
              </a:rPr>
              <a:t>Chatbot</a:t>
            </a:r>
            <a:r>
              <a:rPr lang="en-US" sz="1800" b="1" dirty="0">
                <a:solidFill>
                  <a:srgbClr val="000000"/>
                </a:solidFill>
                <a:latin typeface="Times New Roman" panose="02020603050405020304" pitchFamily="18" charset="0"/>
              </a:rPr>
              <a:t> Systems for Information </a:t>
            </a:r>
            <a:r>
              <a:rPr lang="en-US" sz="1800" b="1" dirty="0" smtClean="0">
                <a:solidFill>
                  <a:srgbClr val="000000"/>
                </a:solidFill>
                <a:latin typeface="Times New Roman" panose="02020603050405020304" pitchFamily="18" charset="0"/>
              </a:rPr>
              <a:t>Retrieval: </a:t>
            </a:r>
            <a:r>
              <a:rPr lang="en-US" sz="1800" dirty="0" smtClean="0">
                <a:solidFill>
                  <a:srgbClr val="000000"/>
                </a:solidFill>
                <a:latin typeface="Times New Roman" panose="02020603050405020304" pitchFamily="18" charset="0"/>
              </a:rPr>
              <a:t>Most </a:t>
            </a:r>
            <a:r>
              <a:rPr lang="en-US" sz="1800" dirty="0">
                <a:solidFill>
                  <a:srgbClr val="000000"/>
                </a:solidFill>
                <a:latin typeface="Times New Roman" panose="02020603050405020304" pitchFamily="18" charset="0"/>
              </a:rPr>
              <a:t>existing </a:t>
            </a:r>
            <a:r>
              <a:rPr lang="en-US" sz="1800" dirty="0" err="1">
                <a:solidFill>
                  <a:srgbClr val="000000"/>
                </a:solidFill>
                <a:latin typeface="Times New Roman" panose="02020603050405020304" pitchFamily="18" charset="0"/>
              </a:rPr>
              <a:t>chatbots</a:t>
            </a:r>
            <a:r>
              <a:rPr lang="en-US" sz="1800" dirty="0">
                <a:solidFill>
                  <a:srgbClr val="000000"/>
                </a:solidFill>
                <a:latin typeface="Times New Roman" panose="02020603050405020304" pitchFamily="18" charset="0"/>
              </a:rPr>
              <a:t> are limited to handling predefined, narrow domains of questions, lacking flexibility and contextual understanding for more diverse or specific user inquiries.</a:t>
            </a:r>
          </a:p>
          <a:p>
            <a:pPr marL="0" indent="0">
              <a:spcBef>
                <a:spcPts val="1400"/>
              </a:spcBef>
              <a:spcAft>
                <a:spcPts val="1400"/>
              </a:spcAft>
              <a:buNone/>
            </a:pPr>
            <a:r>
              <a:rPr lang="en-US" sz="1800" b="1" dirty="0" smtClean="0">
                <a:solidFill>
                  <a:srgbClr val="000000"/>
                </a:solidFill>
                <a:latin typeface="Times New Roman" panose="02020603050405020304" pitchFamily="18" charset="0"/>
              </a:rPr>
              <a:t>2</a:t>
            </a:r>
            <a:r>
              <a:rPr lang="en-US" sz="1800" b="1" dirty="0">
                <a:solidFill>
                  <a:srgbClr val="000000"/>
                </a:solidFill>
                <a:latin typeface="Times New Roman" panose="02020603050405020304" pitchFamily="18" charset="0"/>
              </a:rPr>
              <a:t>. </a:t>
            </a:r>
            <a:r>
              <a:rPr lang="en-US" sz="1800" b="1" dirty="0" smtClean="0">
                <a:solidFill>
                  <a:srgbClr val="000000"/>
                </a:solidFill>
                <a:latin typeface="Times New Roman" panose="02020603050405020304" pitchFamily="18" charset="0"/>
              </a:rPr>
              <a:t>Internship </a:t>
            </a:r>
            <a:r>
              <a:rPr lang="en-US" sz="1800" b="1" dirty="0">
                <a:solidFill>
                  <a:srgbClr val="000000"/>
                </a:solidFill>
                <a:latin typeface="Times New Roman" panose="02020603050405020304" pitchFamily="18" charset="0"/>
              </a:rPr>
              <a:t>Information Platforms</a:t>
            </a:r>
            <a:r>
              <a:rPr lang="en-US" sz="1800" b="1" dirty="0" smtClean="0">
                <a:solidFill>
                  <a:srgbClr val="000000"/>
                </a:solidFill>
                <a:latin typeface="Times New Roman" panose="02020603050405020304" pitchFamily="18" charset="0"/>
              </a:rPr>
              <a:t>: </a:t>
            </a:r>
            <a:r>
              <a:rPr lang="en-US" sz="1800" dirty="0" smtClean="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rPr>
              <a:t>Platforms like LinkedIn or </a:t>
            </a:r>
            <a:r>
              <a:rPr lang="en-US" sz="1800" dirty="0" err="1">
                <a:solidFill>
                  <a:srgbClr val="000000"/>
                </a:solidFill>
                <a:latin typeface="Times New Roman" panose="02020603050405020304" pitchFamily="18" charset="0"/>
              </a:rPr>
              <a:t>Internshala</a:t>
            </a:r>
            <a:r>
              <a:rPr lang="en-US" sz="1800" dirty="0">
                <a:solidFill>
                  <a:srgbClr val="000000"/>
                </a:solidFill>
                <a:latin typeface="Times New Roman" panose="02020603050405020304" pitchFamily="18" charset="0"/>
              </a:rPr>
              <a:t> provide broad internship listings but lack specificity for niche opportunities like those at the Airports Authority of India (AAI), and require manual searching.</a:t>
            </a:r>
          </a:p>
          <a:p>
            <a:pPr marL="0" indent="0">
              <a:spcBef>
                <a:spcPts val="1400"/>
              </a:spcBef>
              <a:spcAft>
                <a:spcPts val="1400"/>
              </a:spcAft>
              <a:buNone/>
            </a:pPr>
            <a:r>
              <a:rPr lang="en-US" sz="1800" b="1" dirty="0" smtClean="0">
                <a:solidFill>
                  <a:srgbClr val="000000"/>
                </a:solidFill>
                <a:latin typeface="Times New Roman" panose="02020603050405020304" pitchFamily="18" charset="0"/>
              </a:rPr>
              <a:t>3</a:t>
            </a:r>
            <a:r>
              <a:rPr lang="en-US" sz="1800" b="1" dirty="0">
                <a:solidFill>
                  <a:srgbClr val="000000"/>
                </a:solidFill>
                <a:latin typeface="Times New Roman" panose="02020603050405020304" pitchFamily="18" charset="0"/>
              </a:rPr>
              <a:t>. </a:t>
            </a:r>
            <a:r>
              <a:rPr lang="en-US" sz="1800" b="1" dirty="0" smtClean="0">
                <a:solidFill>
                  <a:srgbClr val="000000"/>
                </a:solidFill>
                <a:latin typeface="Times New Roman" panose="02020603050405020304" pitchFamily="18" charset="0"/>
              </a:rPr>
              <a:t>Government </a:t>
            </a:r>
            <a:r>
              <a:rPr lang="en-US" sz="1800" b="1" dirty="0">
                <a:solidFill>
                  <a:srgbClr val="000000"/>
                </a:solidFill>
                <a:latin typeface="Times New Roman" panose="02020603050405020304" pitchFamily="18" charset="0"/>
              </a:rPr>
              <a:t>Portals and Information Dissemination</a:t>
            </a:r>
            <a:r>
              <a:rPr lang="en-US" sz="1800" b="1" dirty="0" smtClean="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rPr>
              <a:t>Government websites typically use static formats that are difficult to navigate, lacking personalized, interactive features that could better assist users in finding specific information quickly.</a:t>
            </a:r>
          </a:p>
          <a:p>
            <a:pPr marL="0" indent="0">
              <a:spcBef>
                <a:spcPts val="1400"/>
              </a:spcBef>
              <a:spcAft>
                <a:spcPts val="1400"/>
              </a:spcAft>
              <a:buNone/>
            </a:pPr>
            <a:r>
              <a:rPr lang="en-US" sz="1800" b="1" dirty="0" smtClean="0">
                <a:solidFill>
                  <a:srgbClr val="000000"/>
                </a:solidFill>
                <a:latin typeface="Times New Roman" panose="02020603050405020304" pitchFamily="18" charset="0"/>
              </a:rPr>
              <a:t>The </a:t>
            </a:r>
            <a:r>
              <a:rPr lang="en-US" sz="1800" b="1" dirty="0" err="1">
                <a:solidFill>
                  <a:srgbClr val="000000"/>
                </a:solidFill>
                <a:latin typeface="Times New Roman" panose="02020603050405020304" pitchFamily="18" charset="0"/>
              </a:rPr>
              <a:t>Pradipti</a:t>
            </a:r>
            <a:r>
              <a:rPr lang="en-US" sz="1800" b="1" dirty="0">
                <a:solidFill>
                  <a:srgbClr val="000000"/>
                </a:solidFill>
                <a:latin typeface="Times New Roman" panose="02020603050405020304" pitchFamily="18" charset="0"/>
              </a:rPr>
              <a:t> </a:t>
            </a:r>
            <a:r>
              <a:rPr lang="en-US" sz="1800" b="1" dirty="0" err="1">
                <a:solidFill>
                  <a:srgbClr val="000000"/>
                </a:solidFill>
                <a:latin typeface="Times New Roman" panose="02020603050405020304" pitchFamily="18" charset="0"/>
              </a:rPr>
              <a:t>Chatbot’s</a:t>
            </a:r>
            <a:r>
              <a:rPr lang="en-US" sz="1800" b="1" dirty="0">
                <a:solidFill>
                  <a:srgbClr val="000000"/>
                </a:solidFill>
                <a:latin typeface="Times New Roman" panose="02020603050405020304" pitchFamily="18" charset="0"/>
              </a:rPr>
              <a:t> </a:t>
            </a:r>
            <a:r>
              <a:rPr lang="en-US" sz="1800" b="1" dirty="0" smtClean="0">
                <a:solidFill>
                  <a:srgbClr val="000000"/>
                </a:solidFill>
                <a:latin typeface="Times New Roman" panose="02020603050405020304" pitchFamily="18" charset="0"/>
              </a:rPr>
              <a:t>Differentiation: </a:t>
            </a:r>
            <a:r>
              <a:rPr lang="en-US" sz="1800" dirty="0" err="1" smtClean="0">
                <a:solidFill>
                  <a:srgbClr val="000000"/>
                </a:solidFill>
                <a:latin typeface="Times New Roman" panose="02020603050405020304" pitchFamily="18" charset="0"/>
              </a:rPr>
              <a:t>Pradipti</a:t>
            </a:r>
            <a:r>
              <a:rPr lang="en-US" sz="1800" dirty="0" smtClean="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rPr>
              <a:t>offers specialized, real-time, and interactive information on AAI internships and passport queries, leveraging advanced NLP to provide customized responses and reducing administrative workloads through automation.</a:t>
            </a:r>
            <a:endParaRPr lang="en-IN" sz="2200" dirty="0"/>
          </a:p>
        </p:txBody>
      </p:sp>
    </p:spTree>
    <p:extLst>
      <p:ext uri="{BB962C8B-B14F-4D97-AF65-F5344CB8AC3E}">
        <p14:creationId xmlns:p14="http://schemas.microsoft.com/office/powerpoint/2010/main" val="197619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a:xfrm>
            <a:off x="472440" y="337693"/>
            <a:ext cx="11652504" cy="1325563"/>
          </a:xfrm>
        </p:spPr>
        <p:txBody>
          <a:bodyPr>
            <a:normAutofit/>
          </a:bodyPr>
          <a:lstStyle/>
          <a:p>
            <a:r>
              <a:rPr lang="en-US" sz="3800" b="1" dirty="0" smtClean="0">
                <a:latin typeface="Raleway" pitchFamily="2" charset="0"/>
              </a:rPr>
              <a:t>METHODOLOGY </a:t>
            </a:r>
            <a:r>
              <a:rPr lang="en-US" sz="3800" b="1" dirty="0">
                <a:latin typeface="Raleway" pitchFamily="2" charset="0"/>
              </a:rPr>
              <a:t>/ </a:t>
            </a:r>
            <a:r>
              <a:rPr lang="en-US" sz="3800" b="1" dirty="0" smtClean="0">
                <a:latin typeface="Raleway" pitchFamily="2" charset="0"/>
              </a:rPr>
              <a:t>ALGORITHMS </a:t>
            </a:r>
            <a:r>
              <a:rPr lang="en-US" sz="3800" b="1" dirty="0">
                <a:latin typeface="Raleway" pitchFamily="2" charset="0"/>
              </a:rPr>
              <a:t>/ </a:t>
            </a:r>
            <a:r>
              <a:rPr lang="en-US" sz="3800" b="1" dirty="0" smtClean="0">
                <a:latin typeface="Raleway" pitchFamily="2" charset="0"/>
              </a:rPr>
              <a:t>TECHNIQUES</a:t>
            </a:r>
            <a:endParaRPr lang="en-IN" sz="3800" b="1" dirty="0">
              <a:latin typeface="Raleway" pitchFamily="2" charset="0"/>
            </a:endParaRPr>
          </a:p>
        </p:txBody>
      </p:sp>
      <p:sp>
        <p:nvSpPr>
          <p:cNvPr id="3" name="Content Placeholder 2">
            <a:extLst>
              <a:ext uri="{FF2B5EF4-FFF2-40B4-BE49-F238E27FC236}">
                <a16:creationId xmlns="" xmlns:a16="http://schemas.microsoft.com/office/drawing/2014/main" id="{382E4E15-DB3B-BBC5-061D-045284C66697}"/>
              </a:ext>
            </a:extLst>
          </p:cNvPr>
          <p:cNvSpPr>
            <a:spLocks noGrp="1"/>
          </p:cNvSpPr>
          <p:nvPr>
            <p:ph idx="1"/>
          </p:nvPr>
        </p:nvSpPr>
        <p:spPr/>
        <p:txBody>
          <a:bodyPr>
            <a:normAutofit fontScale="92500" lnSpcReduction="20000"/>
          </a:bodyPr>
          <a:lstStyle/>
          <a:p>
            <a:pPr marL="0" indent="0">
              <a:spcBef>
                <a:spcPts val="1400"/>
              </a:spcBef>
              <a:spcAft>
                <a:spcPts val="1400"/>
              </a:spcAft>
              <a:buNone/>
            </a:pPr>
            <a:r>
              <a:rPr lang="en-US" sz="2200" b="1" dirty="0" smtClean="0"/>
              <a:t>1</a:t>
            </a:r>
            <a:r>
              <a:rPr lang="en-US" sz="2200" dirty="0"/>
              <a:t>. </a:t>
            </a:r>
            <a:r>
              <a:rPr lang="en-US" sz="2200" b="1" dirty="0" smtClean="0"/>
              <a:t>Natural Language Processing (NLP):</a:t>
            </a:r>
            <a:r>
              <a:rPr lang="en-US" sz="2200" dirty="0" smtClean="0"/>
              <a:t> </a:t>
            </a:r>
            <a:r>
              <a:rPr lang="en-US" sz="2200" dirty="0"/>
              <a:t>Utilizes NLP to understand and interpret user queries, enabling the </a:t>
            </a:r>
            <a:r>
              <a:rPr lang="en-US" sz="2200" dirty="0" err="1"/>
              <a:t>chatbot</a:t>
            </a:r>
            <a:r>
              <a:rPr lang="en-US" sz="2200" dirty="0"/>
              <a:t> to provide accurate and contextually relevant responses based on user intent.</a:t>
            </a:r>
          </a:p>
          <a:p>
            <a:pPr marL="0" indent="0">
              <a:spcBef>
                <a:spcPts val="1400"/>
              </a:spcBef>
              <a:spcAft>
                <a:spcPts val="1400"/>
              </a:spcAft>
              <a:buNone/>
            </a:pPr>
            <a:r>
              <a:rPr lang="en-US" sz="2200" b="1" dirty="0" smtClean="0"/>
              <a:t>2</a:t>
            </a:r>
            <a:r>
              <a:rPr lang="en-US" sz="2200" dirty="0"/>
              <a:t>. </a:t>
            </a:r>
            <a:r>
              <a:rPr lang="en-US" sz="2200" b="1" dirty="0" smtClean="0"/>
              <a:t>Machine </a:t>
            </a:r>
            <a:r>
              <a:rPr lang="en-US" sz="2200" b="1" dirty="0"/>
              <a:t>Learning (ML) for Contextual Understanding</a:t>
            </a:r>
            <a:r>
              <a:rPr lang="en-US" sz="2200" b="1" dirty="0" smtClean="0"/>
              <a:t>:</a:t>
            </a:r>
            <a:r>
              <a:rPr lang="en-US" sz="2200" dirty="0" smtClean="0"/>
              <a:t> </a:t>
            </a:r>
            <a:r>
              <a:rPr lang="en-US" sz="2200" dirty="0"/>
              <a:t>Applies machine learning models to improve understanding of diverse user queries over time, allowing the </a:t>
            </a:r>
            <a:r>
              <a:rPr lang="en-US" sz="2200" dirty="0" err="1"/>
              <a:t>chatbot</a:t>
            </a:r>
            <a:r>
              <a:rPr lang="en-US" sz="2200" dirty="0"/>
              <a:t> to learn from interactions and enhance its accuracy and </a:t>
            </a:r>
            <a:r>
              <a:rPr lang="en-US" sz="2200" dirty="0" smtClean="0"/>
              <a:t>efficiency.</a:t>
            </a:r>
          </a:p>
          <a:p>
            <a:pPr marL="0" indent="0">
              <a:spcBef>
                <a:spcPts val="1400"/>
              </a:spcBef>
              <a:spcAft>
                <a:spcPts val="1400"/>
              </a:spcAft>
              <a:buNone/>
            </a:pPr>
            <a:r>
              <a:rPr lang="en-US" sz="2200" b="1" dirty="0" smtClean="0"/>
              <a:t>3.Rule-Based </a:t>
            </a:r>
            <a:r>
              <a:rPr lang="en-US" sz="2200" b="1" dirty="0"/>
              <a:t>Systems</a:t>
            </a:r>
            <a:r>
              <a:rPr lang="en-US" sz="2200" b="1" dirty="0" smtClean="0"/>
              <a:t>:</a:t>
            </a:r>
            <a:r>
              <a:rPr lang="en-US" sz="2200" dirty="0" smtClean="0"/>
              <a:t> </a:t>
            </a:r>
            <a:r>
              <a:rPr lang="en-US" sz="2200" dirty="0"/>
              <a:t>Integrates predefined rules and structured data for answering frequently asked questions about internships and passport queries, ensuring quick and consistent responses.</a:t>
            </a:r>
          </a:p>
          <a:p>
            <a:pPr marL="0" indent="0">
              <a:spcBef>
                <a:spcPts val="1400"/>
              </a:spcBef>
              <a:spcAft>
                <a:spcPts val="1400"/>
              </a:spcAft>
              <a:buNone/>
            </a:pPr>
            <a:r>
              <a:rPr lang="en-US" sz="2200" b="1" dirty="0" smtClean="0"/>
              <a:t>4</a:t>
            </a:r>
            <a:r>
              <a:rPr lang="en-US" sz="2200" b="1" dirty="0"/>
              <a:t>. </a:t>
            </a:r>
            <a:r>
              <a:rPr lang="en-US" sz="2200" b="1" dirty="0" smtClean="0"/>
              <a:t>Information </a:t>
            </a:r>
            <a:r>
              <a:rPr lang="en-US" sz="2200" b="1" dirty="0"/>
              <a:t>Retrieval Algorithms</a:t>
            </a:r>
            <a:r>
              <a:rPr lang="en-US" sz="2200" b="1" dirty="0" smtClean="0"/>
              <a:t>:</a:t>
            </a:r>
            <a:r>
              <a:rPr lang="en-US" sz="2200" dirty="0" smtClean="0"/>
              <a:t> </a:t>
            </a:r>
            <a:r>
              <a:rPr lang="en-US" sz="2200" dirty="0"/>
              <a:t>Uses advanced search algorithms to pull relevant data from databases and documents, providing up-to-date information specific to AAI internships and passport procedures.</a:t>
            </a:r>
          </a:p>
          <a:p>
            <a:pPr marL="0" indent="0">
              <a:spcBef>
                <a:spcPts val="1400"/>
              </a:spcBef>
              <a:spcAft>
                <a:spcPts val="1400"/>
              </a:spcAft>
              <a:buNone/>
            </a:pPr>
            <a:r>
              <a:rPr lang="en-US" sz="2200" b="1" dirty="0" smtClean="0"/>
              <a:t>5</a:t>
            </a:r>
            <a:r>
              <a:rPr lang="en-US" sz="2200" b="1" dirty="0"/>
              <a:t>. </a:t>
            </a:r>
            <a:r>
              <a:rPr lang="en-US" sz="2200" b="1" dirty="0" smtClean="0"/>
              <a:t>User </a:t>
            </a:r>
            <a:r>
              <a:rPr lang="en-US" sz="2200" b="1" dirty="0"/>
              <a:t>Interface Design</a:t>
            </a:r>
            <a:r>
              <a:rPr lang="en-US" sz="2200" b="1" dirty="0" smtClean="0"/>
              <a:t>:</a:t>
            </a:r>
            <a:r>
              <a:rPr lang="en-US" sz="2200" dirty="0" smtClean="0"/>
              <a:t> </a:t>
            </a:r>
            <a:r>
              <a:rPr lang="en-US" sz="2200" dirty="0"/>
              <a:t>Implements a user-friendly, accessible interface that combines interactive elements like FAQs and a chat window, ensuring seamless interaction and easy navigation for users</a:t>
            </a:r>
            <a:r>
              <a:rPr lang="en-US" sz="2200" dirty="0" smtClean="0"/>
              <a:t>.</a:t>
            </a:r>
            <a:endParaRPr lang="en-US" sz="2200" dirty="0"/>
          </a:p>
        </p:txBody>
      </p:sp>
    </p:spTree>
    <p:extLst>
      <p:ext uri="{BB962C8B-B14F-4D97-AF65-F5344CB8AC3E}">
        <p14:creationId xmlns:p14="http://schemas.microsoft.com/office/powerpoint/2010/main" val="59303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a:xfrm>
            <a:off x="838200" y="639445"/>
            <a:ext cx="10515600" cy="1325563"/>
          </a:xfrm>
        </p:spPr>
        <p:txBody>
          <a:bodyPr>
            <a:normAutofit/>
          </a:bodyPr>
          <a:lstStyle/>
          <a:p>
            <a:r>
              <a:rPr lang="en-US" sz="3800" b="1" dirty="0">
                <a:latin typeface="Raleway" pitchFamily="2" charset="0"/>
              </a:rPr>
              <a:t>USE CASE DIAGRAM</a:t>
            </a:r>
            <a:endParaRPr lang="en-IN" sz="3800" b="1" dirty="0">
              <a:latin typeface="Raleway" pitchFamily="2" charset="0"/>
            </a:endParaRPr>
          </a:p>
        </p:txBody>
      </p:sp>
      <p:sp>
        <p:nvSpPr>
          <p:cNvPr id="3" name="Oval 2">
            <a:extLst>
              <a:ext uri="{FF2B5EF4-FFF2-40B4-BE49-F238E27FC236}">
                <a16:creationId xmlns="" xmlns:a16="http://schemas.microsoft.com/office/drawing/2014/main" id="{2B1AE129-0F7D-0248-037E-098D2E3297FB}"/>
              </a:ext>
            </a:extLst>
          </p:cNvPr>
          <p:cNvSpPr/>
          <p:nvPr/>
        </p:nvSpPr>
        <p:spPr>
          <a:xfrm>
            <a:off x="5513832" y="4443984"/>
            <a:ext cx="1572768" cy="47548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 xmlns:a16="http://schemas.microsoft.com/office/drawing/2014/main" id="{D08298B2-9BEF-1ACD-A662-4C931C584D19}"/>
              </a:ext>
            </a:extLst>
          </p:cNvPr>
          <p:cNvSpPr/>
          <p:nvPr/>
        </p:nvSpPr>
        <p:spPr>
          <a:xfrm>
            <a:off x="7004304" y="4727448"/>
            <a:ext cx="1664972" cy="704088"/>
          </a:xfrm>
          <a:custGeom>
            <a:avLst/>
            <a:gdLst>
              <a:gd name="connsiteX0" fmla="*/ 118872 w 1600964"/>
              <a:gd name="connsiteY0" fmla="*/ 283464 h 713232"/>
              <a:gd name="connsiteX1" fmla="*/ 118872 w 1600964"/>
              <a:gd name="connsiteY1" fmla="*/ 283464 h 713232"/>
              <a:gd name="connsiteX2" fmla="*/ 73152 w 1600964"/>
              <a:gd name="connsiteY2" fmla="*/ 219456 h 713232"/>
              <a:gd name="connsiteX3" fmla="*/ 0 w 1600964"/>
              <a:gd name="connsiteY3" fmla="*/ 146304 h 713232"/>
              <a:gd name="connsiteX4" fmla="*/ 18288 w 1600964"/>
              <a:gd name="connsiteY4" fmla="*/ 82296 h 713232"/>
              <a:gd name="connsiteX5" fmla="*/ 27432 w 1600964"/>
              <a:gd name="connsiteY5" fmla="*/ 54864 h 713232"/>
              <a:gd name="connsiteX6" fmla="*/ 54864 w 1600964"/>
              <a:gd name="connsiteY6" fmla="*/ 18288 h 713232"/>
              <a:gd name="connsiteX7" fmla="*/ 118872 w 1600964"/>
              <a:gd name="connsiteY7" fmla="*/ 0 h 713232"/>
              <a:gd name="connsiteX8" fmla="*/ 228600 w 1600964"/>
              <a:gd name="connsiteY8" fmla="*/ 27432 h 713232"/>
              <a:gd name="connsiteX9" fmla="*/ 329184 w 1600964"/>
              <a:gd name="connsiteY9" fmla="*/ 82296 h 713232"/>
              <a:gd name="connsiteX10" fmla="*/ 374904 w 1600964"/>
              <a:gd name="connsiteY10" fmla="*/ 91440 h 713232"/>
              <a:gd name="connsiteX11" fmla="*/ 466344 w 1600964"/>
              <a:gd name="connsiteY11" fmla="*/ 128016 h 713232"/>
              <a:gd name="connsiteX12" fmla="*/ 512064 w 1600964"/>
              <a:gd name="connsiteY12" fmla="*/ 155448 h 713232"/>
              <a:gd name="connsiteX13" fmla="*/ 576072 w 1600964"/>
              <a:gd name="connsiteY13" fmla="*/ 192024 h 713232"/>
              <a:gd name="connsiteX14" fmla="*/ 667512 w 1600964"/>
              <a:gd name="connsiteY14" fmla="*/ 256032 h 713232"/>
              <a:gd name="connsiteX15" fmla="*/ 749808 w 1600964"/>
              <a:gd name="connsiteY15" fmla="*/ 283464 h 713232"/>
              <a:gd name="connsiteX16" fmla="*/ 813816 w 1600964"/>
              <a:gd name="connsiteY16" fmla="*/ 310896 h 713232"/>
              <a:gd name="connsiteX17" fmla="*/ 877824 w 1600964"/>
              <a:gd name="connsiteY17" fmla="*/ 329184 h 713232"/>
              <a:gd name="connsiteX18" fmla="*/ 996696 w 1600964"/>
              <a:gd name="connsiteY18" fmla="*/ 384048 h 713232"/>
              <a:gd name="connsiteX19" fmla="*/ 1060704 w 1600964"/>
              <a:gd name="connsiteY19" fmla="*/ 402336 h 713232"/>
              <a:gd name="connsiteX20" fmla="*/ 1133856 w 1600964"/>
              <a:gd name="connsiteY20" fmla="*/ 448056 h 713232"/>
              <a:gd name="connsiteX21" fmla="*/ 1298448 w 1600964"/>
              <a:gd name="connsiteY21" fmla="*/ 475488 h 713232"/>
              <a:gd name="connsiteX22" fmla="*/ 1389888 w 1600964"/>
              <a:gd name="connsiteY22" fmla="*/ 502920 h 713232"/>
              <a:gd name="connsiteX23" fmla="*/ 1435608 w 1600964"/>
              <a:gd name="connsiteY23" fmla="*/ 512064 h 713232"/>
              <a:gd name="connsiteX24" fmla="*/ 1481328 w 1600964"/>
              <a:gd name="connsiteY24" fmla="*/ 557784 h 713232"/>
              <a:gd name="connsiteX25" fmla="*/ 1508760 w 1600964"/>
              <a:gd name="connsiteY25" fmla="*/ 576072 h 713232"/>
              <a:gd name="connsiteX26" fmla="*/ 1572768 w 1600964"/>
              <a:gd name="connsiteY26" fmla="*/ 621792 h 713232"/>
              <a:gd name="connsiteX27" fmla="*/ 1600200 w 1600964"/>
              <a:gd name="connsiteY27" fmla="*/ 676656 h 713232"/>
              <a:gd name="connsiteX28" fmla="*/ 1517904 w 1600964"/>
              <a:gd name="connsiteY28" fmla="*/ 713232 h 713232"/>
              <a:gd name="connsiteX29" fmla="*/ 1280160 w 1600964"/>
              <a:gd name="connsiteY29" fmla="*/ 704088 h 713232"/>
              <a:gd name="connsiteX30" fmla="*/ 1106424 w 1600964"/>
              <a:gd name="connsiteY30" fmla="*/ 676656 h 713232"/>
              <a:gd name="connsiteX31" fmla="*/ 1033272 w 1600964"/>
              <a:gd name="connsiteY31" fmla="*/ 658368 h 713232"/>
              <a:gd name="connsiteX32" fmla="*/ 941832 w 1600964"/>
              <a:gd name="connsiteY32" fmla="*/ 630936 h 713232"/>
              <a:gd name="connsiteX33" fmla="*/ 868680 w 1600964"/>
              <a:gd name="connsiteY33" fmla="*/ 594360 h 713232"/>
              <a:gd name="connsiteX34" fmla="*/ 594360 w 1600964"/>
              <a:gd name="connsiteY34" fmla="*/ 429768 h 713232"/>
              <a:gd name="connsiteX35" fmla="*/ 521208 w 1600964"/>
              <a:gd name="connsiteY35" fmla="*/ 374904 h 713232"/>
              <a:gd name="connsiteX36" fmla="*/ 384048 w 1600964"/>
              <a:gd name="connsiteY36" fmla="*/ 301752 h 713232"/>
              <a:gd name="connsiteX37" fmla="*/ 246888 w 1600964"/>
              <a:gd name="connsiteY37" fmla="*/ 265176 h 713232"/>
              <a:gd name="connsiteX38" fmla="*/ 164592 w 1600964"/>
              <a:gd name="connsiteY38" fmla="*/ 256032 h 713232"/>
              <a:gd name="connsiteX39" fmla="*/ 118872 w 1600964"/>
              <a:gd name="connsiteY39" fmla="*/ 283464 h 7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600964" h="713232">
                <a:moveTo>
                  <a:pt x="118872" y="283464"/>
                </a:moveTo>
                <a:lnTo>
                  <a:pt x="118872" y="283464"/>
                </a:lnTo>
                <a:cubicBezTo>
                  <a:pt x="103632" y="262128"/>
                  <a:pt x="90324" y="239270"/>
                  <a:pt x="73152" y="219456"/>
                </a:cubicBezTo>
                <a:cubicBezTo>
                  <a:pt x="50567" y="193397"/>
                  <a:pt x="0" y="146304"/>
                  <a:pt x="0" y="146304"/>
                </a:cubicBezTo>
                <a:cubicBezTo>
                  <a:pt x="6096" y="124968"/>
                  <a:pt x="11912" y="103550"/>
                  <a:pt x="18288" y="82296"/>
                </a:cubicBezTo>
                <a:cubicBezTo>
                  <a:pt x="21058" y="73064"/>
                  <a:pt x="22650" y="63233"/>
                  <a:pt x="27432" y="54864"/>
                </a:cubicBezTo>
                <a:cubicBezTo>
                  <a:pt x="34993" y="41632"/>
                  <a:pt x="41796" y="26129"/>
                  <a:pt x="54864" y="18288"/>
                </a:cubicBezTo>
                <a:cubicBezTo>
                  <a:pt x="73892" y="6871"/>
                  <a:pt x="97536" y="6096"/>
                  <a:pt x="118872" y="0"/>
                </a:cubicBezTo>
                <a:cubicBezTo>
                  <a:pt x="155448" y="9144"/>
                  <a:pt x="196271" y="8035"/>
                  <a:pt x="228600" y="27432"/>
                </a:cubicBezTo>
                <a:cubicBezTo>
                  <a:pt x="256368" y="44093"/>
                  <a:pt x="299247" y="71410"/>
                  <a:pt x="329184" y="82296"/>
                </a:cubicBezTo>
                <a:cubicBezTo>
                  <a:pt x="343790" y="87607"/>
                  <a:pt x="360160" y="86525"/>
                  <a:pt x="374904" y="91440"/>
                </a:cubicBezTo>
                <a:cubicBezTo>
                  <a:pt x="406047" y="101821"/>
                  <a:pt x="436596" y="114134"/>
                  <a:pt x="466344" y="128016"/>
                </a:cubicBezTo>
                <a:cubicBezTo>
                  <a:pt x="482449" y="135532"/>
                  <a:pt x="496528" y="146817"/>
                  <a:pt x="512064" y="155448"/>
                </a:cubicBezTo>
                <a:cubicBezTo>
                  <a:pt x="560284" y="182237"/>
                  <a:pt x="535836" y="163284"/>
                  <a:pt x="576072" y="192024"/>
                </a:cubicBezTo>
                <a:cubicBezTo>
                  <a:pt x="600216" y="209270"/>
                  <a:pt x="643257" y="244713"/>
                  <a:pt x="667512" y="256032"/>
                </a:cubicBezTo>
                <a:cubicBezTo>
                  <a:pt x="693715" y="268260"/>
                  <a:pt x="722733" y="273311"/>
                  <a:pt x="749808" y="283464"/>
                </a:cubicBezTo>
                <a:cubicBezTo>
                  <a:pt x="771543" y="291615"/>
                  <a:pt x="791955" y="303089"/>
                  <a:pt x="813816" y="310896"/>
                </a:cubicBezTo>
                <a:cubicBezTo>
                  <a:pt x="834713" y="318359"/>
                  <a:pt x="856927" y="321721"/>
                  <a:pt x="877824" y="329184"/>
                </a:cubicBezTo>
                <a:cubicBezTo>
                  <a:pt x="1105945" y="410656"/>
                  <a:pt x="793068" y="305730"/>
                  <a:pt x="996696" y="384048"/>
                </a:cubicBezTo>
                <a:cubicBezTo>
                  <a:pt x="1017407" y="392014"/>
                  <a:pt x="1039368" y="396240"/>
                  <a:pt x="1060704" y="402336"/>
                </a:cubicBezTo>
                <a:cubicBezTo>
                  <a:pt x="1085088" y="417576"/>
                  <a:pt x="1105660" y="442417"/>
                  <a:pt x="1133856" y="448056"/>
                </a:cubicBezTo>
                <a:cubicBezTo>
                  <a:pt x="1331608" y="487606"/>
                  <a:pt x="1129455" y="449489"/>
                  <a:pt x="1298448" y="475488"/>
                </a:cubicBezTo>
                <a:cubicBezTo>
                  <a:pt x="1379711" y="487990"/>
                  <a:pt x="1309198" y="478713"/>
                  <a:pt x="1389888" y="502920"/>
                </a:cubicBezTo>
                <a:cubicBezTo>
                  <a:pt x="1404774" y="507386"/>
                  <a:pt x="1420368" y="509016"/>
                  <a:pt x="1435608" y="512064"/>
                </a:cubicBezTo>
                <a:cubicBezTo>
                  <a:pt x="1525203" y="556861"/>
                  <a:pt x="1436480" y="501723"/>
                  <a:pt x="1481328" y="557784"/>
                </a:cubicBezTo>
                <a:cubicBezTo>
                  <a:pt x="1488193" y="566366"/>
                  <a:pt x="1499817" y="569684"/>
                  <a:pt x="1508760" y="576072"/>
                </a:cubicBezTo>
                <a:cubicBezTo>
                  <a:pt x="1588154" y="632782"/>
                  <a:pt x="1508119" y="578693"/>
                  <a:pt x="1572768" y="621792"/>
                </a:cubicBezTo>
                <a:cubicBezTo>
                  <a:pt x="1575199" y="625438"/>
                  <a:pt x="1606178" y="666693"/>
                  <a:pt x="1600200" y="676656"/>
                </a:cubicBezTo>
                <a:cubicBezTo>
                  <a:pt x="1596153" y="683400"/>
                  <a:pt x="1519431" y="712621"/>
                  <a:pt x="1517904" y="713232"/>
                </a:cubicBezTo>
                <a:lnTo>
                  <a:pt x="1280160" y="704088"/>
                </a:lnTo>
                <a:cubicBezTo>
                  <a:pt x="1218140" y="700544"/>
                  <a:pt x="1167303" y="690185"/>
                  <a:pt x="1106424" y="676656"/>
                </a:cubicBezTo>
                <a:cubicBezTo>
                  <a:pt x="1081888" y="671204"/>
                  <a:pt x="1057489" y="665095"/>
                  <a:pt x="1033272" y="658368"/>
                </a:cubicBezTo>
                <a:cubicBezTo>
                  <a:pt x="1002611" y="649851"/>
                  <a:pt x="971490" y="642470"/>
                  <a:pt x="941832" y="630936"/>
                </a:cubicBezTo>
                <a:cubicBezTo>
                  <a:pt x="916424" y="621055"/>
                  <a:pt x="892273" y="608019"/>
                  <a:pt x="868680" y="594360"/>
                </a:cubicBezTo>
                <a:cubicBezTo>
                  <a:pt x="776394" y="540931"/>
                  <a:pt x="679669" y="493750"/>
                  <a:pt x="594360" y="429768"/>
                </a:cubicBezTo>
                <a:cubicBezTo>
                  <a:pt x="569976" y="411480"/>
                  <a:pt x="546569" y="391811"/>
                  <a:pt x="521208" y="374904"/>
                </a:cubicBezTo>
                <a:cubicBezTo>
                  <a:pt x="494326" y="356983"/>
                  <a:pt x="411732" y="313617"/>
                  <a:pt x="384048" y="301752"/>
                </a:cubicBezTo>
                <a:cubicBezTo>
                  <a:pt x="346883" y="285824"/>
                  <a:pt x="283339" y="271251"/>
                  <a:pt x="246888" y="265176"/>
                </a:cubicBezTo>
                <a:cubicBezTo>
                  <a:pt x="219663" y="260638"/>
                  <a:pt x="192024" y="259080"/>
                  <a:pt x="164592" y="256032"/>
                </a:cubicBezTo>
                <a:cubicBezTo>
                  <a:pt x="128485" y="243996"/>
                  <a:pt x="126492" y="278892"/>
                  <a:pt x="118872" y="283464"/>
                </a:cubicBez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https://lh7-rt.googleusercontent.com/docsz/AD_4nXeKVl-XiIhSqMwl2O2S1xd4TBri-3UB4a-xTiBKSDN1az2xRzjUX6Rqo-JlWlzW1ieb44a1CV_4AXrx2EawdnlFwCmlfzzBATPIvFnjyecce89u0UBxrYysaYEiSa0s_Pvq9rioa1oKmYYIaNx_WGosvC0_QZRYSnXw5JuA?key=mOTiNouSUkYkSGzY6LFq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040" y="2069210"/>
            <a:ext cx="594360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30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CEBF-3C7C-2AB9-498D-F914CA4A2C1D}"/>
              </a:ext>
            </a:extLst>
          </p:cNvPr>
          <p:cNvSpPr>
            <a:spLocks noGrp="1"/>
          </p:cNvSpPr>
          <p:nvPr>
            <p:ph type="title"/>
          </p:nvPr>
        </p:nvSpPr>
        <p:spPr/>
        <p:txBody>
          <a:bodyPr>
            <a:normAutofit/>
          </a:bodyPr>
          <a:lstStyle/>
          <a:p>
            <a:r>
              <a:rPr lang="en-US" sz="3800" b="1" dirty="0" smtClean="0">
                <a:latin typeface="Raleway" pitchFamily="2" charset="0"/>
              </a:rPr>
              <a:t>CLASS DIAGRAM</a:t>
            </a:r>
            <a:endParaRPr lang="en-IN" sz="3800" b="1" dirty="0">
              <a:latin typeface="Raleway" pitchFamily="2" charset="0"/>
            </a:endParaRPr>
          </a:p>
        </p:txBody>
      </p:sp>
      <p:sp>
        <p:nvSpPr>
          <p:cNvPr id="3" name="Oval 2">
            <a:extLst>
              <a:ext uri="{FF2B5EF4-FFF2-40B4-BE49-F238E27FC236}">
                <a16:creationId xmlns="" xmlns:a16="http://schemas.microsoft.com/office/drawing/2014/main" id="{2B1AE129-0F7D-0248-037E-098D2E3297FB}"/>
              </a:ext>
            </a:extLst>
          </p:cNvPr>
          <p:cNvSpPr/>
          <p:nvPr/>
        </p:nvSpPr>
        <p:spPr>
          <a:xfrm>
            <a:off x="5513832" y="4443984"/>
            <a:ext cx="1572768" cy="47548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 xmlns:a16="http://schemas.microsoft.com/office/drawing/2014/main" id="{D08298B2-9BEF-1ACD-A662-4C931C584D19}"/>
              </a:ext>
            </a:extLst>
          </p:cNvPr>
          <p:cNvSpPr/>
          <p:nvPr/>
        </p:nvSpPr>
        <p:spPr>
          <a:xfrm>
            <a:off x="7004304" y="4727448"/>
            <a:ext cx="1664972" cy="704088"/>
          </a:xfrm>
          <a:custGeom>
            <a:avLst/>
            <a:gdLst>
              <a:gd name="connsiteX0" fmla="*/ 118872 w 1600964"/>
              <a:gd name="connsiteY0" fmla="*/ 283464 h 713232"/>
              <a:gd name="connsiteX1" fmla="*/ 118872 w 1600964"/>
              <a:gd name="connsiteY1" fmla="*/ 283464 h 713232"/>
              <a:gd name="connsiteX2" fmla="*/ 73152 w 1600964"/>
              <a:gd name="connsiteY2" fmla="*/ 219456 h 713232"/>
              <a:gd name="connsiteX3" fmla="*/ 0 w 1600964"/>
              <a:gd name="connsiteY3" fmla="*/ 146304 h 713232"/>
              <a:gd name="connsiteX4" fmla="*/ 18288 w 1600964"/>
              <a:gd name="connsiteY4" fmla="*/ 82296 h 713232"/>
              <a:gd name="connsiteX5" fmla="*/ 27432 w 1600964"/>
              <a:gd name="connsiteY5" fmla="*/ 54864 h 713232"/>
              <a:gd name="connsiteX6" fmla="*/ 54864 w 1600964"/>
              <a:gd name="connsiteY6" fmla="*/ 18288 h 713232"/>
              <a:gd name="connsiteX7" fmla="*/ 118872 w 1600964"/>
              <a:gd name="connsiteY7" fmla="*/ 0 h 713232"/>
              <a:gd name="connsiteX8" fmla="*/ 228600 w 1600964"/>
              <a:gd name="connsiteY8" fmla="*/ 27432 h 713232"/>
              <a:gd name="connsiteX9" fmla="*/ 329184 w 1600964"/>
              <a:gd name="connsiteY9" fmla="*/ 82296 h 713232"/>
              <a:gd name="connsiteX10" fmla="*/ 374904 w 1600964"/>
              <a:gd name="connsiteY10" fmla="*/ 91440 h 713232"/>
              <a:gd name="connsiteX11" fmla="*/ 466344 w 1600964"/>
              <a:gd name="connsiteY11" fmla="*/ 128016 h 713232"/>
              <a:gd name="connsiteX12" fmla="*/ 512064 w 1600964"/>
              <a:gd name="connsiteY12" fmla="*/ 155448 h 713232"/>
              <a:gd name="connsiteX13" fmla="*/ 576072 w 1600964"/>
              <a:gd name="connsiteY13" fmla="*/ 192024 h 713232"/>
              <a:gd name="connsiteX14" fmla="*/ 667512 w 1600964"/>
              <a:gd name="connsiteY14" fmla="*/ 256032 h 713232"/>
              <a:gd name="connsiteX15" fmla="*/ 749808 w 1600964"/>
              <a:gd name="connsiteY15" fmla="*/ 283464 h 713232"/>
              <a:gd name="connsiteX16" fmla="*/ 813816 w 1600964"/>
              <a:gd name="connsiteY16" fmla="*/ 310896 h 713232"/>
              <a:gd name="connsiteX17" fmla="*/ 877824 w 1600964"/>
              <a:gd name="connsiteY17" fmla="*/ 329184 h 713232"/>
              <a:gd name="connsiteX18" fmla="*/ 996696 w 1600964"/>
              <a:gd name="connsiteY18" fmla="*/ 384048 h 713232"/>
              <a:gd name="connsiteX19" fmla="*/ 1060704 w 1600964"/>
              <a:gd name="connsiteY19" fmla="*/ 402336 h 713232"/>
              <a:gd name="connsiteX20" fmla="*/ 1133856 w 1600964"/>
              <a:gd name="connsiteY20" fmla="*/ 448056 h 713232"/>
              <a:gd name="connsiteX21" fmla="*/ 1298448 w 1600964"/>
              <a:gd name="connsiteY21" fmla="*/ 475488 h 713232"/>
              <a:gd name="connsiteX22" fmla="*/ 1389888 w 1600964"/>
              <a:gd name="connsiteY22" fmla="*/ 502920 h 713232"/>
              <a:gd name="connsiteX23" fmla="*/ 1435608 w 1600964"/>
              <a:gd name="connsiteY23" fmla="*/ 512064 h 713232"/>
              <a:gd name="connsiteX24" fmla="*/ 1481328 w 1600964"/>
              <a:gd name="connsiteY24" fmla="*/ 557784 h 713232"/>
              <a:gd name="connsiteX25" fmla="*/ 1508760 w 1600964"/>
              <a:gd name="connsiteY25" fmla="*/ 576072 h 713232"/>
              <a:gd name="connsiteX26" fmla="*/ 1572768 w 1600964"/>
              <a:gd name="connsiteY26" fmla="*/ 621792 h 713232"/>
              <a:gd name="connsiteX27" fmla="*/ 1600200 w 1600964"/>
              <a:gd name="connsiteY27" fmla="*/ 676656 h 713232"/>
              <a:gd name="connsiteX28" fmla="*/ 1517904 w 1600964"/>
              <a:gd name="connsiteY28" fmla="*/ 713232 h 713232"/>
              <a:gd name="connsiteX29" fmla="*/ 1280160 w 1600964"/>
              <a:gd name="connsiteY29" fmla="*/ 704088 h 713232"/>
              <a:gd name="connsiteX30" fmla="*/ 1106424 w 1600964"/>
              <a:gd name="connsiteY30" fmla="*/ 676656 h 713232"/>
              <a:gd name="connsiteX31" fmla="*/ 1033272 w 1600964"/>
              <a:gd name="connsiteY31" fmla="*/ 658368 h 713232"/>
              <a:gd name="connsiteX32" fmla="*/ 941832 w 1600964"/>
              <a:gd name="connsiteY32" fmla="*/ 630936 h 713232"/>
              <a:gd name="connsiteX33" fmla="*/ 868680 w 1600964"/>
              <a:gd name="connsiteY33" fmla="*/ 594360 h 713232"/>
              <a:gd name="connsiteX34" fmla="*/ 594360 w 1600964"/>
              <a:gd name="connsiteY34" fmla="*/ 429768 h 713232"/>
              <a:gd name="connsiteX35" fmla="*/ 521208 w 1600964"/>
              <a:gd name="connsiteY35" fmla="*/ 374904 h 713232"/>
              <a:gd name="connsiteX36" fmla="*/ 384048 w 1600964"/>
              <a:gd name="connsiteY36" fmla="*/ 301752 h 713232"/>
              <a:gd name="connsiteX37" fmla="*/ 246888 w 1600964"/>
              <a:gd name="connsiteY37" fmla="*/ 265176 h 713232"/>
              <a:gd name="connsiteX38" fmla="*/ 164592 w 1600964"/>
              <a:gd name="connsiteY38" fmla="*/ 256032 h 713232"/>
              <a:gd name="connsiteX39" fmla="*/ 118872 w 1600964"/>
              <a:gd name="connsiteY39" fmla="*/ 283464 h 7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600964" h="713232">
                <a:moveTo>
                  <a:pt x="118872" y="283464"/>
                </a:moveTo>
                <a:lnTo>
                  <a:pt x="118872" y="283464"/>
                </a:lnTo>
                <a:cubicBezTo>
                  <a:pt x="103632" y="262128"/>
                  <a:pt x="90324" y="239270"/>
                  <a:pt x="73152" y="219456"/>
                </a:cubicBezTo>
                <a:cubicBezTo>
                  <a:pt x="50567" y="193397"/>
                  <a:pt x="0" y="146304"/>
                  <a:pt x="0" y="146304"/>
                </a:cubicBezTo>
                <a:cubicBezTo>
                  <a:pt x="6096" y="124968"/>
                  <a:pt x="11912" y="103550"/>
                  <a:pt x="18288" y="82296"/>
                </a:cubicBezTo>
                <a:cubicBezTo>
                  <a:pt x="21058" y="73064"/>
                  <a:pt x="22650" y="63233"/>
                  <a:pt x="27432" y="54864"/>
                </a:cubicBezTo>
                <a:cubicBezTo>
                  <a:pt x="34993" y="41632"/>
                  <a:pt x="41796" y="26129"/>
                  <a:pt x="54864" y="18288"/>
                </a:cubicBezTo>
                <a:cubicBezTo>
                  <a:pt x="73892" y="6871"/>
                  <a:pt x="97536" y="6096"/>
                  <a:pt x="118872" y="0"/>
                </a:cubicBezTo>
                <a:cubicBezTo>
                  <a:pt x="155448" y="9144"/>
                  <a:pt x="196271" y="8035"/>
                  <a:pt x="228600" y="27432"/>
                </a:cubicBezTo>
                <a:cubicBezTo>
                  <a:pt x="256368" y="44093"/>
                  <a:pt x="299247" y="71410"/>
                  <a:pt x="329184" y="82296"/>
                </a:cubicBezTo>
                <a:cubicBezTo>
                  <a:pt x="343790" y="87607"/>
                  <a:pt x="360160" y="86525"/>
                  <a:pt x="374904" y="91440"/>
                </a:cubicBezTo>
                <a:cubicBezTo>
                  <a:pt x="406047" y="101821"/>
                  <a:pt x="436596" y="114134"/>
                  <a:pt x="466344" y="128016"/>
                </a:cubicBezTo>
                <a:cubicBezTo>
                  <a:pt x="482449" y="135532"/>
                  <a:pt x="496528" y="146817"/>
                  <a:pt x="512064" y="155448"/>
                </a:cubicBezTo>
                <a:cubicBezTo>
                  <a:pt x="560284" y="182237"/>
                  <a:pt x="535836" y="163284"/>
                  <a:pt x="576072" y="192024"/>
                </a:cubicBezTo>
                <a:cubicBezTo>
                  <a:pt x="600216" y="209270"/>
                  <a:pt x="643257" y="244713"/>
                  <a:pt x="667512" y="256032"/>
                </a:cubicBezTo>
                <a:cubicBezTo>
                  <a:pt x="693715" y="268260"/>
                  <a:pt x="722733" y="273311"/>
                  <a:pt x="749808" y="283464"/>
                </a:cubicBezTo>
                <a:cubicBezTo>
                  <a:pt x="771543" y="291615"/>
                  <a:pt x="791955" y="303089"/>
                  <a:pt x="813816" y="310896"/>
                </a:cubicBezTo>
                <a:cubicBezTo>
                  <a:pt x="834713" y="318359"/>
                  <a:pt x="856927" y="321721"/>
                  <a:pt x="877824" y="329184"/>
                </a:cubicBezTo>
                <a:cubicBezTo>
                  <a:pt x="1105945" y="410656"/>
                  <a:pt x="793068" y="305730"/>
                  <a:pt x="996696" y="384048"/>
                </a:cubicBezTo>
                <a:cubicBezTo>
                  <a:pt x="1017407" y="392014"/>
                  <a:pt x="1039368" y="396240"/>
                  <a:pt x="1060704" y="402336"/>
                </a:cubicBezTo>
                <a:cubicBezTo>
                  <a:pt x="1085088" y="417576"/>
                  <a:pt x="1105660" y="442417"/>
                  <a:pt x="1133856" y="448056"/>
                </a:cubicBezTo>
                <a:cubicBezTo>
                  <a:pt x="1331608" y="487606"/>
                  <a:pt x="1129455" y="449489"/>
                  <a:pt x="1298448" y="475488"/>
                </a:cubicBezTo>
                <a:cubicBezTo>
                  <a:pt x="1379711" y="487990"/>
                  <a:pt x="1309198" y="478713"/>
                  <a:pt x="1389888" y="502920"/>
                </a:cubicBezTo>
                <a:cubicBezTo>
                  <a:pt x="1404774" y="507386"/>
                  <a:pt x="1420368" y="509016"/>
                  <a:pt x="1435608" y="512064"/>
                </a:cubicBezTo>
                <a:cubicBezTo>
                  <a:pt x="1525203" y="556861"/>
                  <a:pt x="1436480" y="501723"/>
                  <a:pt x="1481328" y="557784"/>
                </a:cubicBezTo>
                <a:cubicBezTo>
                  <a:pt x="1488193" y="566366"/>
                  <a:pt x="1499817" y="569684"/>
                  <a:pt x="1508760" y="576072"/>
                </a:cubicBezTo>
                <a:cubicBezTo>
                  <a:pt x="1588154" y="632782"/>
                  <a:pt x="1508119" y="578693"/>
                  <a:pt x="1572768" y="621792"/>
                </a:cubicBezTo>
                <a:cubicBezTo>
                  <a:pt x="1575199" y="625438"/>
                  <a:pt x="1606178" y="666693"/>
                  <a:pt x="1600200" y="676656"/>
                </a:cubicBezTo>
                <a:cubicBezTo>
                  <a:pt x="1596153" y="683400"/>
                  <a:pt x="1519431" y="712621"/>
                  <a:pt x="1517904" y="713232"/>
                </a:cubicBezTo>
                <a:lnTo>
                  <a:pt x="1280160" y="704088"/>
                </a:lnTo>
                <a:cubicBezTo>
                  <a:pt x="1218140" y="700544"/>
                  <a:pt x="1167303" y="690185"/>
                  <a:pt x="1106424" y="676656"/>
                </a:cubicBezTo>
                <a:cubicBezTo>
                  <a:pt x="1081888" y="671204"/>
                  <a:pt x="1057489" y="665095"/>
                  <a:pt x="1033272" y="658368"/>
                </a:cubicBezTo>
                <a:cubicBezTo>
                  <a:pt x="1002611" y="649851"/>
                  <a:pt x="971490" y="642470"/>
                  <a:pt x="941832" y="630936"/>
                </a:cubicBezTo>
                <a:cubicBezTo>
                  <a:pt x="916424" y="621055"/>
                  <a:pt x="892273" y="608019"/>
                  <a:pt x="868680" y="594360"/>
                </a:cubicBezTo>
                <a:cubicBezTo>
                  <a:pt x="776394" y="540931"/>
                  <a:pt x="679669" y="493750"/>
                  <a:pt x="594360" y="429768"/>
                </a:cubicBezTo>
                <a:cubicBezTo>
                  <a:pt x="569976" y="411480"/>
                  <a:pt x="546569" y="391811"/>
                  <a:pt x="521208" y="374904"/>
                </a:cubicBezTo>
                <a:cubicBezTo>
                  <a:pt x="494326" y="356983"/>
                  <a:pt x="411732" y="313617"/>
                  <a:pt x="384048" y="301752"/>
                </a:cubicBezTo>
                <a:cubicBezTo>
                  <a:pt x="346883" y="285824"/>
                  <a:pt x="283339" y="271251"/>
                  <a:pt x="246888" y="265176"/>
                </a:cubicBezTo>
                <a:cubicBezTo>
                  <a:pt x="219663" y="260638"/>
                  <a:pt x="192024" y="259080"/>
                  <a:pt x="164592" y="256032"/>
                </a:cubicBezTo>
                <a:cubicBezTo>
                  <a:pt x="128485" y="243996"/>
                  <a:pt x="126492" y="278892"/>
                  <a:pt x="118872" y="283464"/>
                </a:cubicBez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2" name="Picture 4" descr="https://lh7-rt.googleusercontent.com/docsz/AD_4nXdcf_GUpu3JPl7sCQIYDLipTvFttQiEE_9f9ri8QoneeYWy9Bo4soWa2jEXkqFuCYenKRFcIw-W85ZTKinxY-q0uz7STSJpCo4Vy0oqG7eE3t_pId6MkFnvRbBrnxI9sKjLwCeNL9NvxZTgiB1HW1j_XWWeC8wigJVOE-VfeA?key=mOTiNouSUkYkSGzY6LFq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244" y="1785271"/>
            <a:ext cx="4779559" cy="422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215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258</TotalTime>
  <Words>1382</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Raleway</vt:lpstr>
      <vt:lpstr>Times New Roman</vt:lpstr>
      <vt:lpstr>Office Theme</vt:lpstr>
      <vt:lpstr>PRADIPTI CHATBOT</vt:lpstr>
      <vt:lpstr>PROBLEM STATEMENT</vt:lpstr>
      <vt:lpstr>ABSTRACT</vt:lpstr>
      <vt:lpstr>INTRODUCTION &amp; SCOPE</vt:lpstr>
      <vt:lpstr>USER CLASSES AND CHARACTERISTICS</vt:lpstr>
      <vt:lpstr>LITERATURE SURVEY( existing systems)</vt:lpstr>
      <vt:lpstr>METHODOLOGY / ALGORITHMS / TECHNIQUES</vt:lpstr>
      <vt:lpstr>USE CASE DIAGRAM</vt:lpstr>
      <vt:lpstr>CLASS DIAGRAM</vt:lpstr>
      <vt:lpstr>ACTIVITY DIAGRAM</vt:lpstr>
      <vt:lpstr>SEQUENCE DIAGRAM</vt:lpstr>
      <vt:lpstr>ENTITY-RELATIONSHIP DIAGRAM</vt:lpstr>
      <vt:lpstr>MODULES SPILT – UP </vt:lpstr>
      <vt:lpstr>PROPOSED SYSTEM</vt:lpstr>
      <vt:lpstr>SOFTWARE TOOLS/ TECHNOLOGIES</vt:lpstr>
      <vt:lpstr>SOFTWARE TOOLS/ TECHNOLOGIES</vt:lpstr>
      <vt:lpstr>Proposed Outcomes</vt:lpstr>
      <vt:lpstr>PROJECT PLAN 2.0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PRADIPTI CHATBOT</dc:title>
  <dc:creator>Ishika khatri</dc:creator>
  <cp:lastModifiedBy>DELL'</cp:lastModifiedBy>
  <cp:revision>14</cp:revision>
  <dcterms:created xsi:type="dcterms:W3CDTF">2024-08-23T04:37:55Z</dcterms:created>
  <dcterms:modified xsi:type="dcterms:W3CDTF">2024-09-10T07:35:36Z</dcterms:modified>
</cp:coreProperties>
</file>