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8"/>
  </p:notesMasterIdLst>
  <p:handoutMasterIdLst>
    <p:handoutMasterId r:id="rId29"/>
  </p:handoutMasterIdLst>
  <p:sldIdLst>
    <p:sldId id="258" r:id="rId5"/>
    <p:sldId id="284" r:id="rId6"/>
    <p:sldId id="261" r:id="rId7"/>
    <p:sldId id="286" r:id="rId8"/>
    <p:sldId id="306" r:id="rId9"/>
    <p:sldId id="309" r:id="rId10"/>
    <p:sldId id="293" r:id="rId11"/>
    <p:sldId id="307" r:id="rId12"/>
    <p:sldId id="308" r:id="rId13"/>
    <p:sldId id="302" r:id="rId14"/>
    <p:sldId id="294" r:id="rId15"/>
    <p:sldId id="295" r:id="rId16"/>
    <p:sldId id="296" r:id="rId17"/>
    <p:sldId id="297" r:id="rId18"/>
    <p:sldId id="298" r:id="rId19"/>
    <p:sldId id="311" r:id="rId20"/>
    <p:sldId id="310" r:id="rId21"/>
    <p:sldId id="303" r:id="rId22"/>
    <p:sldId id="269" r:id="rId23"/>
    <p:sldId id="270" r:id="rId24"/>
    <p:sldId id="305" r:id="rId25"/>
    <p:sldId id="279" r:id="rId26"/>
    <p:sldId id="290" r:id="rId27"/>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4" autoAdjust="0"/>
    <p:restoredTop sz="95775" autoAdjust="0"/>
  </p:normalViewPr>
  <p:slideViewPr>
    <p:cSldViewPr snapToGrid="0">
      <p:cViewPr varScale="1">
        <p:scale>
          <a:sx n="110" d="100"/>
          <a:sy n="110" d="100"/>
        </p:scale>
        <p:origin x="680" y="176"/>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086C934-6375-4D1D-8CE6-4E46436002A3}" type="datetime1">
              <a:rPr lang="en-GB" smtClean="0"/>
              <a:t>19/05/2023</a:t>
            </a:fld>
            <a:endParaRPr lang="en-GB"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en-GB" smtClean="0"/>
              <a:t>‹#›</a:t>
            </a:fld>
            <a:endParaRPr lang="en-GB"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A25BC0A-8F03-40C9-A95B-D936CEA53091}" type="datetime1">
              <a:rPr lang="en-GB" noProof="0" smtClean="0"/>
              <a:t>19/05/2023</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en-GB" noProof="0" smtClean="0"/>
              <a:t>‹#›</a:t>
            </a:fld>
            <a:endParaRPr lang="en-GB"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1</a:t>
            </a:fld>
            <a:endParaRPr lang="en-GB"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10</a:t>
            </a:fld>
            <a:endParaRPr lang="en-GB" dirty="0"/>
          </a:p>
        </p:txBody>
      </p:sp>
    </p:spTree>
    <p:extLst>
      <p:ext uri="{BB962C8B-B14F-4D97-AF65-F5344CB8AC3E}">
        <p14:creationId xmlns:p14="http://schemas.microsoft.com/office/powerpoint/2010/main" val="3355118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11</a:t>
            </a:fld>
            <a:endParaRPr lang="en-GB" dirty="0"/>
          </a:p>
        </p:txBody>
      </p:sp>
    </p:spTree>
    <p:extLst>
      <p:ext uri="{BB962C8B-B14F-4D97-AF65-F5344CB8AC3E}">
        <p14:creationId xmlns:p14="http://schemas.microsoft.com/office/powerpoint/2010/main" val="3714048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12</a:t>
            </a:fld>
            <a:endParaRPr lang="en-GB" dirty="0"/>
          </a:p>
        </p:txBody>
      </p:sp>
    </p:spTree>
    <p:extLst>
      <p:ext uri="{BB962C8B-B14F-4D97-AF65-F5344CB8AC3E}">
        <p14:creationId xmlns:p14="http://schemas.microsoft.com/office/powerpoint/2010/main" val="3741995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13</a:t>
            </a:fld>
            <a:endParaRPr lang="en-GB" dirty="0"/>
          </a:p>
        </p:txBody>
      </p:sp>
    </p:spTree>
    <p:extLst>
      <p:ext uri="{BB962C8B-B14F-4D97-AF65-F5344CB8AC3E}">
        <p14:creationId xmlns:p14="http://schemas.microsoft.com/office/powerpoint/2010/main" val="4222987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14</a:t>
            </a:fld>
            <a:endParaRPr lang="en-GB" dirty="0"/>
          </a:p>
        </p:txBody>
      </p:sp>
    </p:spTree>
    <p:extLst>
      <p:ext uri="{BB962C8B-B14F-4D97-AF65-F5344CB8AC3E}">
        <p14:creationId xmlns:p14="http://schemas.microsoft.com/office/powerpoint/2010/main" val="1642573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15</a:t>
            </a:fld>
            <a:endParaRPr lang="en-GB" dirty="0"/>
          </a:p>
        </p:txBody>
      </p:sp>
    </p:spTree>
    <p:extLst>
      <p:ext uri="{BB962C8B-B14F-4D97-AF65-F5344CB8AC3E}">
        <p14:creationId xmlns:p14="http://schemas.microsoft.com/office/powerpoint/2010/main" val="1441840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16</a:t>
            </a:fld>
            <a:endParaRPr lang="en-GB" dirty="0"/>
          </a:p>
        </p:txBody>
      </p:sp>
    </p:spTree>
    <p:extLst>
      <p:ext uri="{BB962C8B-B14F-4D97-AF65-F5344CB8AC3E}">
        <p14:creationId xmlns:p14="http://schemas.microsoft.com/office/powerpoint/2010/main" val="1316282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17</a:t>
            </a:fld>
            <a:endParaRPr lang="en-GB" dirty="0"/>
          </a:p>
        </p:txBody>
      </p:sp>
    </p:spTree>
    <p:extLst>
      <p:ext uri="{BB962C8B-B14F-4D97-AF65-F5344CB8AC3E}">
        <p14:creationId xmlns:p14="http://schemas.microsoft.com/office/powerpoint/2010/main" val="998630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18</a:t>
            </a:fld>
            <a:endParaRPr lang="en-GB" dirty="0"/>
          </a:p>
        </p:txBody>
      </p:sp>
    </p:spTree>
    <p:extLst>
      <p:ext uri="{BB962C8B-B14F-4D97-AF65-F5344CB8AC3E}">
        <p14:creationId xmlns:p14="http://schemas.microsoft.com/office/powerpoint/2010/main" val="598093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19</a:t>
            </a:fld>
            <a:endParaRPr lang="en-GB" dirty="0"/>
          </a:p>
        </p:txBody>
      </p:sp>
    </p:spTree>
    <p:extLst>
      <p:ext uri="{BB962C8B-B14F-4D97-AF65-F5344CB8AC3E}">
        <p14:creationId xmlns:p14="http://schemas.microsoft.com/office/powerpoint/2010/main" val="2593687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284ECAD9-32EE-4091-BDA5-6BD15ACC5E58}" type="slidenum">
              <a:rPr lang="en-GB" smtClean="0"/>
              <a:t>2</a:t>
            </a:fld>
            <a:endParaRPr lang="en-GB" dirty="0"/>
          </a:p>
        </p:txBody>
      </p:sp>
    </p:spTree>
    <p:extLst>
      <p:ext uri="{BB962C8B-B14F-4D97-AF65-F5344CB8AC3E}">
        <p14:creationId xmlns:p14="http://schemas.microsoft.com/office/powerpoint/2010/main" val="4287934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20</a:t>
            </a:fld>
            <a:endParaRPr lang="en-GB" dirty="0"/>
          </a:p>
        </p:txBody>
      </p:sp>
    </p:spTree>
    <p:extLst>
      <p:ext uri="{BB962C8B-B14F-4D97-AF65-F5344CB8AC3E}">
        <p14:creationId xmlns:p14="http://schemas.microsoft.com/office/powerpoint/2010/main" val="3800404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21</a:t>
            </a:fld>
            <a:endParaRPr lang="en-GB" dirty="0"/>
          </a:p>
        </p:txBody>
      </p:sp>
    </p:spTree>
    <p:extLst>
      <p:ext uri="{BB962C8B-B14F-4D97-AF65-F5344CB8AC3E}">
        <p14:creationId xmlns:p14="http://schemas.microsoft.com/office/powerpoint/2010/main" val="319097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22</a:t>
            </a:fld>
            <a:endParaRPr lang="en-GB" dirty="0"/>
          </a:p>
        </p:txBody>
      </p:sp>
    </p:spTree>
    <p:extLst>
      <p:ext uri="{BB962C8B-B14F-4D97-AF65-F5344CB8AC3E}">
        <p14:creationId xmlns:p14="http://schemas.microsoft.com/office/powerpoint/2010/main" val="2104606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284ECAD9-32EE-4091-BDA5-6BD15ACC5E58}" type="slidenum">
              <a:rPr lang="en-GB" smtClean="0"/>
              <a:t>23</a:t>
            </a:fld>
            <a:endParaRPr lang="en-GB" dirty="0"/>
          </a:p>
        </p:txBody>
      </p:sp>
    </p:spTree>
    <p:extLst>
      <p:ext uri="{BB962C8B-B14F-4D97-AF65-F5344CB8AC3E}">
        <p14:creationId xmlns:p14="http://schemas.microsoft.com/office/powerpoint/2010/main" val="291686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3</a:t>
            </a:fld>
            <a:endParaRPr lang="en-GB" dirty="0"/>
          </a:p>
        </p:txBody>
      </p:sp>
    </p:spTree>
    <p:extLst>
      <p:ext uri="{BB962C8B-B14F-4D97-AF65-F5344CB8AC3E}">
        <p14:creationId xmlns:p14="http://schemas.microsoft.com/office/powerpoint/2010/main" val="3455333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284ECAD9-32EE-4091-BDA5-6BD15ACC5E58}" type="slidenum">
              <a:rPr lang="en-GB" smtClean="0"/>
              <a:t>4</a:t>
            </a:fld>
            <a:endParaRPr lang="en-GB" dirty="0"/>
          </a:p>
        </p:txBody>
      </p:sp>
    </p:spTree>
    <p:extLst>
      <p:ext uri="{BB962C8B-B14F-4D97-AF65-F5344CB8AC3E}">
        <p14:creationId xmlns:p14="http://schemas.microsoft.com/office/powerpoint/2010/main" val="279250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5</a:t>
            </a:fld>
            <a:endParaRPr lang="en-GB" dirty="0"/>
          </a:p>
        </p:txBody>
      </p:sp>
    </p:spTree>
    <p:extLst>
      <p:ext uri="{BB962C8B-B14F-4D97-AF65-F5344CB8AC3E}">
        <p14:creationId xmlns:p14="http://schemas.microsoft.com/office/powerpoint/2010/main" val="2507380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6</a:t>
            </a:fld>
            <a:endParaRPr lang="en-GB" dirty="0"/>
          </a:p>
        </p:txBody>
      </p:sp>
    </p:spTree>
    <p:extLst>
      <p:ext uri="{BB962C8B-B14F-4D97-AF65-F5344CB8AC3E}">
        <p14:creationId xmlns:p14="http://schemas.microsoft.com/office/powerpoint/2010/main" val="2822382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7</a:t>
            </a:fld>
            <a:endParaRPr lang="en-GB" dirty="0"/>
          </a:p>
        </p:txBody>
      </p:sp>
    </p:spTree>
    <p:extLst>
      <p:ext uri="{BB962C8B-B14F-4D97-AF65-F5344CB8AC3E}">
        <p14:creationId xmlns:p14="http://schemas.microsoft.com/office/powerpoint/2010/main" val="3295501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8</a:t>
            </a:fld>
            <a:endParaRPr lang="en-GB" dirty="0"/>
          </a:p>
        </p:txBody>
      </p:sp>
    </p:spTree>
    <p:extLst>
      <p:ext uri="{BB962C8B-B14F-4D97-AF65-F5344CB8AC3E}">
        <p14:creationId xmlns:p14="http://schemas.microsoft.com/office/powerpoint/2010/main" val="161141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84ECAD9-32EE-4091-BDA5-6BD15ACC5E58}" type="slidenum">
              <a:rPr lang="en-GB" smtClean="0"/>
              <a:t>9</a:t>
            </a:fld>
            <a:endParaRPr lang="en-GB" dirty="0"/>
          </a:p>
        </p:txBody>
      </p:sp>
    </p:spTree>
    <p:extLst>
      <p:ext uri="{BB962C8B-B14F-4D97-AF65-F5344CB8AC3E}">
        <p14:creationId xmlns:p14="http://schemas.microsoft.com/office/powerpoint/2010/main" val="1479782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en-GB" noProof="0"/>
              <a:t>Click icon to add picture</a:t>
            </a:r>
            <a:endParaRPr lang="en-GB"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64A816C2-29CC-4A32-B948-B7893F4FF1ED}" type="datetime1">
              <a:rPr lang="en-GB" noProof="0" smtClean="0"/>
              <a:t>19/05/2023</a:t>
            </a:fld>
            <a:endParaRPr lang="en-GB"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en-GB"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3" name="Subtitle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GB" noProof="0"/>
              <a:t>Click to edit Master subtitle style</a:t>
            </a:r>
            <a:endParaRPr lang="en-GB" noProof="0" dirty="0"/>
          </a:p>
        </p:txBody>
      </p:sp>
      <p:sp>
        <p:nvSpPr>
          <p:cNvPr id="2" name="Title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elogram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en-GB" noProof="0"/>
              <a:t>Click to edit Master title style</a:t>
            </a:r>
            <a:endParaRPr lang="en-GB" noProof="0" dirty="0"/>
          </a:p>
        </p:txBody>
      </p:sp>
      <p:sp>
        <p:nvSpPr>
          <p:cNvPr id="3" name="Content Placeholder 2"/>
          <p:cNvSpPr>
            <a:spLocks noGrp="1"/>
          </p:cNvSpPr>
          <p:nvPr>
            <p:ph idx="1"/>
          </p:nvPr>
        </p:nvSpPr>
        <p:spPr>
          <a:xfrm>
            <a:off x="5458984" y="812800"/>
            <a:ext cx="5713841" cy="4868609"/>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Text Placeholder 3"/>
          <p:cNvSpPr>
            <a:spLocks noGrp="1"/>
          </p:cNvSpPr>
          <p:nvPr>
            <p:ph type="body" sz="half" idx="2"/>
          </p:nvPr>
        </p:nvSpPr>
        <p:spPr>
          <a:xfrm>
            <a:off x="1092200" y="3043050"/>
            <a:ext cx="3068832" cy="2638359"/>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CDF533C3-C235-49F7-9216-235EC8616A7E}" type="datetime1">
              <a:rPr lang="en-GB" noProof="0" smtClean="0"/>
              <a:t>19/05/2023</a:t>
            </a:fld>
            <a:endParaRPr lang="en-GB"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en-GB"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en-GB" noProof="0" smtClean="0"/>
              <a:pPr/>
              <a:t>‹#›</a:t>
            </a:fld>
            <a:endParaRPr lang="en-GB"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7F50D3E-408F-4F0C-B8F1-99D0E445C072}" type="datetime1">
              <a:rPr lang="en-GB" noProof="0" smtClean="0"/>
              <a:t>19/05/2023</a:t>
            </a:fld>
            <a:endParaRPr lang="en-GB"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en-GB" noProof="0"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elogram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rtlCol="0" anchor="ct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6FB8C188-2E1C-46A2-8816-87F3A56A98A1}" type="datetime1">
              <a:rPr lang="en-GB" noProof="0" smtClean="0"/>
              <a:t>19/05/2023</a:t>
            </a:fld>
            <a:endParaRPr lang="en-GB"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en-GB"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en-GB" noProof="0" smtClean="0"/>
              <a:pPr/>
              <a:t>‹#›</a:t>
            </a:fld>
            <a:endParaRPr lang="en-GB"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en-GB" noProof="0"/>
              <a:t>Click to edit Master title style</a:t>
            </a:r>
            <a:endParaRPr lang="en-GB" noProof="0" dirty="0"/>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en-GB" noProof="0"/>
              <a:t>Click icon to add picture</a:t>
            </a:r>
            <a:endParaRPr lang="en-GB" noProof="0" dirty="0"/>
          </a:p>
        </p:txBody>
      </p:sp>
      <p:sp>
        <p:nvSpPr>
          <p:cNvPr id="10" name="Parallelogram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3" name="Content Placeholder 2"/>
          <p:cNvSpPr>
            <a:spLocks noGrp="1"/>
          </p:cNvSpPr>
          <p:nvPr>
            <p:ph idx="1"/>
          </p:nvPr>
        </p:nvSpPr>
        <p:spPr>
          <a:xfrm>
            <a:off x="5458984" y="497808"/>
            <a:ext cx="5713841" cy="4868609"/>
          </a:xfrm>
        </p:spPr>
        <p:txBody>
          <a:bodyPr rtlCol="0" anchor="ct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F5043604-16B7-4693-AF96-22A420903FE8}" type="datetime1">
              <a:rPr lang="en-GB" noProof="0" smtClean="0"/>
              <a:t>19/05/2023</a:t>
            </a:fld>
            <a:endParaRPr lang="en-GB"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en-GB"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en-GB" noProof="0" smtClean="0"/>
              <a:pPr/>
              <a:t>‹#›</a:t>
            </a:fld>
            <a:endParaRPr lang="en-GB" noProof="0" dirty="0"/>
          </a:p>
        </p:txBody>
      </p:sp>
      <p:sp>
        <p:nvSpPr>
          <p:cNvPr id="2" name="Titl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elogram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2" name="Title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en-GB" noProof="0"/>
              <a:t>Click to edit Master title style</a:t>
            </a:r>
            <a:endParaRPr lang="en-GB" noProof="0" dirty="0"/>
          </a:p>
        </p:txBody>
      </p:sp>
      <p:sp>
        <p:nvSpPr>
          <p:cNvPr id="3" name="Content Placeholder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AFE01A92-C55D-4CF5-81C4-41F7C79334F3}" type="datetime1">
              <a:rPr lang="en-GB" noProof="0" smtClean="0"/>
              <a:t>19/05/2023</a:t>
            </a:fld>
            <a:endParaRPr lang="en-GB"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en-GB"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en-GB" noProof="0" smtClean="0"/>
              <a:pPr/>
              <a:t>‹#›</a:t>
            </a:fld>
            <a:endParaRPr lang="en-GB"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en-GB" noProof="0"/>
              <a:t>Click icon to add picture</a:t>
            </a:r>
            <a:endParaRPr lang="en-GB"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en-GB" noProof="0"/>
              <a:t>Click icon to add picture</a:t>
            </a:r>
            <a:endParaRPr lang="en-GB" noProof="0" dirty="0"/>
          </a:p>
        </p:txBody>
      </p:sp>
      <p:sp>
        <p:nvSpPr>
          <p:cNvPr id="10" name="Parallelogram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2" name="Title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en-GB" noProof="0"/>
              <a:t>Click to edit Master title style</a:t>
            </a:r>
            <a:endParaRPr lang="en-GB"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6BB29A78-B697-437D-9624-30A869AD1C7E}" type="datetime1">
              <a:rPr lang="en-GB" noProof="0" smtClean="0"/>
              <a:t>19/05/2023</a:t>
            </a:fld>
            <a:endParaRPr lang="en-GB"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en-GB"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en-GB" noProof="0" smtClean="0"/>
              <a:pPr/>
              <a:t>‹#›</a:t>
            </a:fld>
            <a:endParaRPr lang="en-GB"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elogram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en-GB" noProof="0"/>
              <a:t>Click to edit Master title style</a:t>
            </a:r>
            <a:endParaRPr lang="en-GB" noProof="0" dirty="0"/>
          </a:p>
        </p:txBody>
      </p:sp>
      <p:sp>
        <p:nvSpPr>
          <p:cNvPr id="3" name="Content Placeholder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B6258326-D8D0-4110-9C2B-919D0122436D}" type="datetime1">
              <a:rPr lang="en-GB" noProof="0" smtClean="0"/>
              <a:t>19/05/2023</a:t>
            </a:fld>
            <a:endParaRPr lang="en-GB"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en-GB"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en-GB" noProof="0" smtClean="0"/>
              <a:pPr/>
              <a:t>‹#›</a:t>
            </a:fld>
            <a:endParaRPr lang="en-GB"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elogram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en-GB" noProof="0"/>
              <a:t>Click to edit Master title style</a:t>
            </a:r>
            <a:endParaRPr lang="en-GB" noProof="0" dirty="0"/>
          </a:p>
        </p:txBody>
      </p:sp>
      <p:sp>
        <p:nvSpPr>
          <p:cNvPr id="3" name="Content Placeholder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C75AED56-8363-4442-A067-EEB0606B87DC}" type="datetime1">
              <a:rPr lang="en-GB" noProof="0" smtClean="0"/>
              <a:t>19/05/2023</a:t>
            </a:fld>
            <a:endParaRPr lang="en-GB"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en-GB"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en-GB" noProof="0" smtClean="0"/>
              <a:pPr/>
              <a:t>‹#›</a:t>
            </a:fld>
            <a:endParaRPr lang="en-GB"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endParaRPr lang="en-GB" noProof="0" dirty="0"/>
          </a:p>
        </p:txBody>
      </p:sp>
      <p:sp>
        <p:nvSpPr>
          <p:cNvPr id="2" name="Title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en-GB" noProof="0"/>
              <a:t>Click to edit Master title style</a:t>
            </a:r>
            <a:endParaRPr lang="en-GB" noProof="0" dirty="0"/>
          </a:p>
        </p:txBody>
      </p:sp>
      <p:sp>
        <p:nvSpPr>
          <p:cNvPr id="4" name="Text Placehold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lvl1pPr>
              <a:defRPr>
                <a:solidFill>
                  <a:schemeClr val="bg1"/>
                </a:solidFill>
              </a:defRPr>
            </a:lvl1pPr>
          </a:lstStyle>
          <a:p>
            <a:pPr rtl="0"/>
            <a:fld id="{532033E6-01C0-4745-9BC4-55E4106B70E8}" type="datetime1">
              <a:rPr lang="en-GB" noProof="0" smtClean="0"/>
              <a:t>19/05/2023</a:t>
            </a:fld>
            <a:endParaRPr lang="en-GB" noProof="0" dirty="0"/>
          </a:p>
        </p:txBody>
      </p:sp>
      <p:sp>
        <p:nvSpPr>
          <p:cNvPr id="6" name="Footer Placeholder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en-GB" noProof="0" dirty="0"/>
              <a:t>Footer</a:t>
            </a:r>
          </a:p>
        </p:txBody>
      </p:sp>
      <p:sp>
        <p:nvSpPr>
          <p:cNvPr id="7" name="Slide Number Placeholder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en-GB" noProof="0" smtClean="0"/>
              <a:pPr/>
              <a:t>‹#›</a:t>
            </a:fld>
            <a:endParaRPr lang="en-GB"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lIns="45720" tIns="0" rIns="45720" bIns="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C3C615C-CCF8-47A3-8B56-A50310C6FA75}" type="datetime1">
              <a:rPr lang="en-GB" noProof="0" smtClean="0"/>
              <a:t>19/05/2023</a:t>
            </a:fld>
            <a:endParaRPr lang="en-GB" noProof="0"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en-GB" noProof="0"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elogram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42910BA7-633F-4554-8F2B-9BFF6A264E0D}" type="datetime1">
              <a:rPr lang="en-GB" noProof="0" smtClean="0"/>
              <a:t>19/05/2023</a:t>
            </a:fld>
            <a:endParaRPr lang="en-GB"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en-GB"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en-GB" noProof="0"/>
              <a:t>Click icon to add picture</a:t>
            </a:r>
            <a:endParaRPr lang="en-GB" noProof="0" dirty="0"/>
          </a:p>
        </p:txBody>
      </p:sp>
      <p:sp>
        <p:nvSpPr>
          <p:cNvPr id="2" name="Title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en-GB" noProof="0"/>
              <a:t>Click to edit Master title style</a:t>
            </a:r>
            <a:endParaRPr lang="en-GB" noProof="0" dirty="0"/>
          </a:p>
        </p:txBody>
      </p:sp>
      <p:sp>
        <p:nvSpPr>
          <p:cNvPr id="3" name="Subtitle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GB" noProof="0"/>
              <a:t>Click to edit Master subtitle style</a:t>
            </a:r>
            <a:endParaRPr lang="en-GB" noProof="0" dirty="0"/>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10BD7E91-6C51-4A37-8BA9-63DA3AF7C9BA}" type="datetime1">
              <a:rPr lang="en-GB" noProof="0" smtClean="0"/>
              <a:t>19/05/2023</a:t>
            </a:fld>
            <a:endParaRPr lang="en-GB"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en-GB"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50168A3-4894-4670-A041-81539FC79623}" type="datetime1">
              <a:rPr lang="en-GB" noProof="0" smtClean="0"/>
              <a:t>19/05/2023</a:t>
            </a:fld>
            <a:endParaRPr lang="en-GB"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en-GB" noProof="0"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elogram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63DD8E7C-AAE2-4974-9060-8E46DF1AE08D}" type="datetime1">
              <a:rPr lang="en-GB" noProof="0" smtClean="0"/>
              <a:t>19/05/2023</a:t>
            </a:fld>
            <a:endParaRPr lang="en-GB"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en-GB"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en-GB" noProof="0" smtClean="0"/>
              <a:pPr/>
              <a:t>‹#›</a:t>
            </a:fld>
            <a:endParaRPr lang="en-GB"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en-GB" noProof="0"/>
              <a:t>Click icon to add picture</a:t>
            </a:r>
            <a:endParaRPr lang="en-GB"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en-GB" sz="1400" noProof="0" dirty="0"/>
          </a:p>
        </p:txBody>
      </p:sp>
      <p:sp>
        <p:nvSpPr>
          <p:cNvPr id="2" name="Title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35921674-E713-441C-B2F9-F9A6E5F44F05}" type="datetime1">
              <a:rPr lang="en-GB" noProof="0" smtClean="0"/>
              <a:t>19/05/2023</a:t>
            </a:fld>
            <a:endParaRPr lang="en-GB"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en-GB"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en-GB" noProof="0" smtClean="0"/>
              <a:pPr/>
              <a:t>‹#›</a:t>
            </a:fld>
            <a:endParaRPr lang="en-GB"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en-GB" noProof="0"/>
              <a:t>Click icon to add picture</a:t>
            </a:r>
            <a:endParaRPr lang="en-GB"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en-GB" sz="1400" noProof="0" dirty="0"/>
          </a:p>
        </p:txBody>
      </p:sp>
      <p:sp>
        <p:nvSpPr>
          <p:cNvPr id="2" name="Title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1097280" y="2120900"/>
            <a:ext cx="4639736" cy="3748193"/>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Content Placeholder 3"/>
          <p:cNvSpPr>
            <a:spLocks noGrp="1"/>
          </p:cNvSpPr>
          <p:nvPr>
            <p:ph sz="half" idx="2"/>
          </p:nvPr>
        </p:nvSpPr>
        <p:spPr>
          <a:xfrm>
            <a:off x="6515944" y="2120900"/>
            <a:ext cx="4639736" cy="3748194"/>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9A04640-5203-4582-A849-8BAF46559F9B}" type="datetime1">
              <a:rPr lang="en-GB" noProof="0" smtClean="0"/>
              <a:t>19/05/2023</a:t>
            </a:fld>
            <a:endParaRPr lang="en-GB" noProof="0"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en-GB" noProof="0"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rtlCol="0"/>
          <a:lstStyle/>
          <a:p>
            <a:pPr rtl="0"/>
            <a:r>
              <a:rPr lang="en-GB" noProof="0"/>
              <a:t>Click to edit Master title style</a:t>
            </a:r>
            <a:endParaRPr lang="en-GB" noProof="0" dirty="0"/>
          </a:p>
        </p:txBody>
      </p:sp>
      <p:sp>
        <p:nvSpPr>
          <p:cNvPr id="3" name="Text Placeholder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186731" y="2958274"/>
            <a:ext cx="4639736" cy="2910821"/>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Text Placeholder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605395" y="2958273"/>
            <a:ext cx="4639736" cy="2910821"/>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AC67C638-E204-4E6E-8CFA-1C71B8C2E4FA}" type="datetime1">
              <a:rPr lang="en-GB" noProof="0" smtClean="0"/>
              <a:t>19/05/2023</a:t>
            </a:fld>
            <a:endParaRPr lang="en-GB"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en-GB" noProof="0"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E3A3728A-8EF0-47AB-9A00-45E21E8D3F46}" type="datetime1">
              <a:rPr lang="en-GB" noProof="0" smtClean="0"/>
              <a:t>19/05/2023</a:t>
            </a:fld>
            <a:endParaRPr lang="en-GB"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en-GB" noProof="0"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elogram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C6F35CE5-5879-43B0-A95D-EF030F1E8692}" type="datetime1">
              <a:rPr lang="en-GB" noProof="0" smtClean="0"/>
              <a:t>19/05/2023</a:t>
            </a:fld>
            <a:endParaRPr lang="en-GB"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en-GB"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en-GB" noProof="0" smtClean="0"/>
              <a:pPr/>
              <a:t>‹#›</a:t>
            </a:fld>
            <a:endParaRPr lang="en-GB"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elogram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512997EE-483E-4854-961E-3D6B44723A9B}" type="datetime1">
              <a:rPr lang="en-GB" noProof="0" smtClean="0"/>
              <a:t>19/05/2023</a:t>
            </a:fld>
            <a:endParaRPr lang="en-GB"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en-GB"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en-GB" noProof="0" smtClean="0"/>
              <a:pPr/>
              <a:t>‹#›</a:t>
            </a:fld>
            <a:endParaRPr lang="en-GB"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title"/>
          </p:nvPr>
        </p:nvSpPr>
        <p:spPr>
          <a:xfrm>
            <a:off x="1092200" y="786383"/>
            <a:ext cx="3068833" cy="2093975"/>
          </a:xfrm>
        </p:spPr>
        <p:txBody>
          <a:bodyPr rtlCol="0" anchor="b">
            <a:normAutofit/>
          </a:bodyPr>
          <a:lstStyle/>
          <a:p>
            <a:pPr rtl="0"/>
            <a:r>
              <a:rPr lang="en-GB" b="1" dirty="0"/>
              <a:t>COLLEGE INFORMATION BANK</a:t>
            </a:r>
            <a:endParaRPr lang="en-GB" dirty="0"/>
          </a:p>
        </p:txBody>
      </p:sp>
      <p:sp>
        <p:nvSpPr>
          <p:cNvPr id="4" name="Subtitle 3">
            <a:extLst>
              <a:ext uri="{FF2B5EF4-FFF2-40B4-BE49-F238E27FC236}">
                <a16:creationId xmlns:a16="http://schemas.microsoft.com/office/drawing/2014/main" id="{FFFB5E3C-FE17-44EA-B59B-183125D08F7C}"/>
              </a:ext>
            </a:extLst>
          </p:cNvPr>
          <p:cNvSpPr>
            <a:spLocks noGrp="1"/>
          </p:cNvSpPr>
          <p:nvPr>
            <p:ph type="body" sz="half" idx="2"/>
          </p:nvPr>
        </p:nvSpPr>
        <p:spPr>
          <a:xfrm>
            <a:off x="92597" y="3043050"/>
            <a:ext cx="4068435" cy="2638359"/>
          </a:xfrm>
        </p:spPr>
        <p:txBody>
          <a:bodyPr rtlCol="0">
            <a:normAutofit/>
          </a:bodyPr>
          <a:lstStyle/>
          <a:p>
            <a:pPr>
              <a:lnSpc>
                <a:spcPct val="90000"/>
              </a:lnSpc>
            </a:pPr>
            <a:r>
              <a:rPr lang="en-GB" dirty="0"/>
              <a:t>One stop place for college selection </a:t>
            </a:r>
          </a:p>
          <a:p>
            <a:pPr rtl="0">
              <a:lnSpc>
                <a:spcPct val="90000"/>
              </a:lnSpc>
            </a:pPr>
            <a:endParaRPr lang="en-GB" sz="1500" dirty="0"/>
          </a:p>
          <a:p>
            <a:pPr rtl="0">
              <a:lnSpc>
                <a:spcPct val="90000"/>
              </a:lnSpc>
              <a:spcAft>
                <a:spcPts val="600"/>
              </a:spcAft>
            </a:pPr>
            <a:r>
              <a:rPr lang="en-GB" sz="1500" dirty="0"/>
              <a:t>V. Harshita                            1602-20-737-134</a:t>
            </a:r>
          </a:p>
          <a:p>
            <a:pPr rtl="0">
              <a:lnSpc>
                <a:spcPct val="90000"/>
              </a:lnSpc>
              <a:spcAft>
                <a:spcPts val="600"/>
              </a:spcAft>
            </a:pPr>
            <a:r>
              <a:rPr lang="en-GB" sz="1500" dirty="0" err="1"/>
              <a:t>D.Lakshmi</a:t>
            </a:r>
            <a:r>
              <a:rPr lang="en-GB" sz="1500" dirty="0"/>
              <a:t> Bhavani             1602-20-727-141</a:t>
            </a:r>
          </a:p>
          <a:p>
            <a:pPr rtl="0">
              <a:lnSpc>
                <a:spcPct val="90000"/>
              </a:lnSpc>
              <a:spcAft>
                <a:spcPts val="600"/>
              </a:spcAft>
            </a:pPr>
            <a:r>
              <a:rPr lang="en-GB" sz="1500" dirty="0"/>
              <a:t>K. </a:t>
            </a:r>
            <a:r>
              <a:rPr lang="en-GB" sz="1500" dirty="0" err="1"/>
              <a:t>Nidish</a:t>
            </a:r>
            <a:r>
              <a:rPr lang="en-GB" sz="1500" dirty="0"/>
              <a:t>                               1602-20-737-147</a:t>
            </a:r>
          </a:p>
          <a:p>
            <a:pPr rtl="0">
              <a:lnSpc>
                <a:spcPct val="90000"/>
              </a:lnSpc>
            </a:pPr>
            <a:endParaRPr lang="en-GB" sz="1500" dirty="0"/>
          </a:p>
        </p:txBody>
      </p:sp>
      <p:pic>
        <p:nvPicPr>
          <p:cNvPr id="21" name="Picture 20" descr="Icon&#10;&#10;Description automatically generated">
            <a:extLst>
              <a:ext uri="{FF2B5EF4-FFF2-40B4-BE49-F238E27FC236}">
                <a16:creationId xmlns:a16="http://schemas.microsoft.com/office/drawing/2014/main" id="{68E1B16B-4C62-5CEE-DF73-7BCC6781C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2338" y="1"/>
            <a:ext cx="7549662" cy="5922498"/>
          </a:xfrm>
          <a:prstGeom prst="rect">
            <a:avLst/>
          </a:prstGeom>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6DB04AA-2B2C-4162-AD6D-1FF802682C3D}"/>
              </a:ext>
            </a:extLst>
          </p:cNvPr>
          <p:cNvSpPr>
            <a:spLocks noGrp="1"/>
          </p:cNvSpPr>
          <p:nvPr>
            <p:ph type="title"/>
          </p:nvPr>
        </p:nvSpPr>
        <p:spPr>
          <a:xfrm>
            <a:off x="1097280" y="286603"/>
            <a:ext cx="10058400" cy="1450757"/>
          </a:xfrm>
        </p:spPr>
        <p:txBody>
          <a:bodyPr vert="horz" lIns="91440" tIns="45720" rIns="91440" bIns="45720" rtlCol="0" anchor="b">
            <a:normAutofit/>
          </a:bodyPr>
          <a:lstStyle/>
          <a:p>
            <a:pPr rtl="0"/>
            <a:r>
              <a:rPr lang="en-GB" sz="3200" dirty="0"/>
              <a:t>USE CASES:-</a:t>
            </a:r>
            <a:br>
              <a:rPr lang="en-GB" sz="3000" b="1" dirty="0"/>
            </a:br>
            <a:endParaRPr lang="en-GB" sz="3000" dirty="0"/>
          </a:p>
        </p:txBody>
      </p:sp>
      <p:pic>
        <p:nvPicPr>
          <p:cNvPr id="8" name="Picture 7" descr="Diagram&#10;&#10;Description automatically generated">
            <a:extLst>
              <a:ext uri="{FF2B5EF4-FFF2-40B4-BE49-F238E27FC236}">
                <a16:creationId xmlns:a16="http://schemas.microsoft.com/office/drawing/2014/main" id="{EFC28B33-952B-9918-DC80-70108069982E}"/>
              </a:ext>
            </a:extLst>
          </p:cNvPr>
          <p:cNvPicPr>
            <a:picLocks noChangeAspect="1"/>
          </p:cNvPicPr>
          <p:nvPr/>
        </p:nvPicPr>
        <p:blipFill rotWithShape="1">
          <a:blip r:embed="rId3">
            <a:extLst>
              <a:ext uri="{28A0092B-C50C-407E-A947-70E740481C1C}">
                <a14:useLocalDpi xmlns:a14="http://schemas.microsoft.com/office/drawing/2010/main" val="0"/>
              </a:ext>
            </a:extLst>
          </a:blip>
          <a:srcRect t="841" r="-3" b="9145"/>
          <a:stretch/>
        </p:blipFill>
        <p:spPr>
          <a:xfrm>
            <a:off x="1097280" y="2120900"/>
            <a:ext cx="4639736" cy="3748193"/>
          </a:xfrm>
          <a:prstGeom prst="rect">
            <a:avLst/>
          </a:prstGeom>
          <a:noFill/>
        </p:spPr>
      </p:pic>
      <p:pic>
        <p:nvPicPr>
          <p:cNvPr id="9" name="Picture 8" descr="Diagram&#10;&#10;Description automatically generated">
            <a:extLst>
              <a:ext uri="{FF2B5EF4-FFF2-40B4-BE49-F238E27FC236}">
                <a16:creationId xmlns:a16="http://schemas.microsoft.com/office/drawing/2014/main" id="{DD9EE780-FDDB-2437-D939-FE4971DC5833}"/>
              </a:ext>
            </a:extLst>
          </p:cNvPr>
          <p:cNvPicPr>
            <a:picLocks noChangeAspect="1"/>
          </p:cNvPicPr>
          <p:nvPr/>
        </p:nvPicPr>
        <p:blipFill rotWithShape="1">
          <a:blip r:embed="rId4">
            <a:extLst>
              <a:ext uri="{28A0092B-C50C-407E-A947-70E740481C1C}">
                <a14:useLocalDpi xmlns:a14="http://schemas.microsoft.com/office/drawing/2010/main" val="0"/>
              </a:ext>
            </a:extLst>
          </a:blip>
          <a:srcRect r="-3" b="8457"/>
          <a:stretch/>
        </p:blipFill>
        <p:spPr>
          <a:xfrm>
            <a:off x="6515944" y="2120900"/>
            <a:ext cx="4639736" cy="3748194"/>
          </a:xfrm>
          <a:prstGeom prst="rect">
            <a:avLst/>
          </a:prstGeom>
          <a:noFill/>
        </p:spPr>
      </p:pic>
    </p:spTree>
    <p:extLst>
      <p:ext uri="{BB962C8B-B14F-4D97-AF65-F5344CB8AC3E}">
        <p14:creationId xmlns:p14="http://schemas.microsoft.com/office/powerpoint/2010/main" val="357347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 Office ">
            <a:extLst>
              <a:ext uri="{FF2B5EF4-FFF2-40B4-BE49-F238E27FC236}">
                <a16:creationId xmlns:a16="http://schemas.microsoft.com/office/drawing/2014/main" id="{252793D9-9D19-46B1-AC25-73D1587617BB}"/>
              </a:ext>
            </a:extLst>
          </p:cNvPr>
          <p:cNvPicPr>
            <a:picLocks noGrp="1" noChangeAspect="1"/>
          </p:cNvPicPr>
          <p:nvPr>
            <p:ph type="pic" sz="quarter" idx="13"/>
          </p:nvPr>
        </p:nvPicPr>
        <p:blipFill>
          <a:blip r:embed="rId3" cstate="print">
            <a:grayscl/>
            <a:extLst>
              <a:ext uri="{28A0092B-C50C-407E-A947-70E740481C1C}">
                <a14:useLocalDpi xmlns:a14="http://schemas.microsoft.com/office/drawing/2010/main" val="0"/>
              </a:ext>
            </a:extLst>
          </a:blip>
          <a:srcRect/>
          <a:stretch>
            <a:fillRect/>
          </a:stretch>
        </p:blipFill>
        <p:spPr>
          <a:xfrm>
            <a:off x="0" y="0"/>
            <a:ext cx="12192000" cy="3541486"/>
          </a:xfrm>
        </p:spPr>
      </p:pic>
      <p:sp>
        <p:nvSpPr>
          <p:cNvPr id="12" name="Rectangle 11">
            <a:extLst>
              <a:ext uri="{FF2B5EF4-FFF2-40B4-BE49-F238E27FC236}">
                <a16:creationId xmlns:a16="http://schemas.microsoft.com/office/drawing/2014/main" id="{46B9FD8B-5D1C-457B-8A59-E4F48DF9CCD7}"/>
              </a:ext>
              <a:ext uri="{C183D7F6-B498-43B3-948B-1728B52AA6E4}">
                <adec:decorative xmlns:adec="http://schemas.microsoft.com/office/drawing/2017/decorative" val="1"/>
              </a:ext>
            </a:extLst>
          </p:cNvPr>
          <p:cNvSpPr/>
          <p:nvPr/>
        </p:nvSpPr>
        <p:spPr>
          <a:xfrm>
            <a:off x="0" y="0"/>
            <a:ext cx="12192000" cy="6632294"/>
          </a:xfrm>
          <a:prstGeom prst="rect">
            <a:avLst/>
          </a:prstGeom>
          <a:gradFill flip="none" rotWithShape="1">
            <a:gsLst>
              <a:gs pos="0">
                <a:schemeClr val="bg1">
                  <a:alpha val="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a:p>
            <a:pPr algn="ctr" rtl="0"/>
            <a:endParaRPr lang="en-GB" dirty="0"/>
          </a:p>
          <a:p>
            <a:pPr algn="ctr" rtl="0"/>
            <a:endParaRPr lang="en-GB" dirty="0"/>
          </a:p>
          <a:p>
            <a:pPr algn="ctr" rtl="0"/>
            <a:endParaRPr lang="en-GB" dirty="0"/>
          </a:p>
        </p:txBody>
      </p:sp>
      <p:sp>
        <p:nvSpPr>
          <p:cNvPr id="6" name="Title 5">
            <a:extLst>
              <a:ext uri="{FF2B5EF4-FFF2-40B4-BE49-F238E27FC236}">
                <a16:creationId xmlns:a16="http://schemas.microsoft.com/office/drawing/2014/main" id="{0C9D11D0-1CA9-42D5-AF43-178886E1686D}"/>
              </a:ext>
            </a:extLst>
          </p:cNvPr>
          <p:cNvSpPr>
            <a:spLocks noGrp="1"/>
          </p:cNvSpPr>
          <p:nvPr>
            <p:ph type="title"/>
          </p:nvPr>
        </p:nvSpPr>
        <p:spPr/>
        <p:txBody>
          <a:bodyPr rtlCol="0"/>
          <a:lstStyle/>
          <a:p>
            <a:pPr rtl="0"/>
            <a:r>
              <a:rPr lang="en-US" dirty="0"/>
              <a:t>USE CASE  </a:t>
            </a:r>
            <a:r>
              <a:rPr lang="en-US" sz="5400" dirty="0"/>
              <a:t>1</a:t>
            </a:r>
            <a:r>
              <a:rPr lang="en-US" dirty="0"/>
              <a:t>:- </a:t>
            </a:r>
            <a:endParaRPr lang="en-GB" dirty="0"/>
          </a:p>
        </p:txBody>
      </p:sp>
      <p:sp>
        <p:nvSpPr>
          <p:cNvPr id="25" name="Rectangle 24">
            <a:extLst>
              <a:ext uri="{FF2B5EF4-FFF2-40B4-BE49-F238E27FC236}">
                <a16:creationId xmlns:a16="http://schemas.microsoft.com/office/drawing/2014/main" id="{D447B9F0-E0A0-4BBE-B121-CB430CF0BAAD}"/>
              </a:ext>
              <a:ext uri="{C183D7F6-B498-43B3-948B-1728B52AA6E4}">
                <adec:decorative xmlns:adec="http://schemas.microsoft.com/office/drawing/2017/decorative" val="1"/>
              </a:ext>
            </a:extLst>
          </p:cNvPr>
          <p:cNvSpPr/>
          <p:nvPr/>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3" name="Rectangle 12">
            <a:extLst>
              <a:ext uri="{FF2B5EF4-FFF2-40B4-BE49-F238E27FC236}">
                <a16:creationId xmlns:a16="http://schemas.microsoft.com/office/drawing/2014/main" id="{623E8F64-A337-487B-B96A-8EFD2FE653E5}"/>
              </a:ext>
              <a:ext uri="{C183D7F6-B498-43B3-948B-1728B52AA6E4}">
                <adec:decorative xmlns:adec="http://schemas.microsoft.com/office/drawing/2017/decorative" val="1"/>
              </a:ext>
            </a:extLst>
          </p:cNvPr>
          <p:cNvSpPr/>
          <p:nvPr/>
        </p:nvSpPr>
        <p:spPr>
          <a:xfrm>
            <a:off x="1039406" y="1645103"/>
            <a:ext cx="3105724" cy="12564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4" name="Rectangle 23">
            <a:extLst>
              <a:ext uri="{FF2B5EF4-FFF2-40B4-BE49-F238E27FC236}">
                <a16:creationId xmlns:a16="http://schemas.microsoft.com/office/drawing/2014/main" id="{DBBCCE7F-7C73-48DF-B394-594D9BCFFE6C}"/>
              </a:ext>
              <a:ext uri="{C183D7F6-B498-43B3-948B-1728B52AA6E4}">
                <adec:decorative xmlns:adec="http://schemas.microsoft.com/office/drawing/2017/decorative" val="1"/>
              </a:ext>
            </a:extLst>
          </p:cNvPr>
          <p:cNvSpPr/>
          <p:nvPr/>
        </p:nvSpPr>
        <p:spPr>
          <a:xfrm>
            <a:off x="4145130" y="1657452"/>
            <a:ext cx="3105724" cy="12564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6" name="Rectangle 25">
            <a:extLst>
              <a:ext uri="{FF2B5EF4-FFF2-40B4-BE49-F238E27FC236}">
                <a16:creationId xmlns:a16="http://schemas.microsoft.com/office/drawing/2014/main" id="{95EB0A28-B294-49C5-9D69-34BA4D21EAB5}"/>
              </a:ext>
              <a:ext uri="{C183D7F6-B498-43B3-948B-1728B52AA6E4}">
                <adec:decorative xmlns:adec="http://schemas.microsoft.com/office/drawing/2017/decorative" val="1"/>
              </a:ext>
            </a:extLst>
          </p:cNvPr>
          <p:cNvSpPr/>
          <p:nvPr/>
        </p:nvSpPr>
        <p:spPr>
          <a:xfrm>
            <a:off x="7250854" y="1657452"/>
            <a:ext cx="3105724" cy="12564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extBox 1">
            <a:extLst>
              <a:ext uri="{FF2B5EF4-FFF2-40B4-BE49-F238E27FC236}">
                <a16:creationId xmlns:a16="http://schemas.microsoft.com/office/drawing/2014/main" id="{AFF8034A-10E7-5484-E1D7-58C49A14D8D0}"/>
              </a:ext>
            </a:extLst>
          </p:cNvPr>
          <p:cNvSpPr txBox="1"/>
          <p:nvPr/>
        </p:nvSpPr>
        <p:spPr>
          <a:xfrm>
            <a:off x="1039406" y="2027901"/>
            <a:ext cx="9838481" cy="3139321"/>
          </a:xfrm>
          <a:prstGeom prst="rect">
            <a:avLst/>
          </a:prstGeom>
          <a:noFill/>
        </p:spPr>
        <p:txBody>
          <a:bodyPr wrap="square" rtlCol="0">
            <a:spAutoFit/>
          </a:bodyPr>
          <a:lstStyle/>
          <a:p>
            <a:r>
              <a:rPr lang="en-US" dirty="0"/>
              <a:t>Use Case Name:-College Information</a:t>
            </a:r>
          </a:p>
          <a:p>
            <a:r>
              <a:rPr lang="en-US" dirty="0"/>
              <a:t>Actors:-User , System</a:t>
            </a:r>
          </a:p>
          <a:p>
            <a:r>
              <a:rPr lang="en-US" dirty="0"/>
              <a:t>Description:- To get the information about college which user want to know</a:t>
            </a:r>
          </a:p>
          <a:p>
            <a:r>
              <a:rPr lang="en-US" dirty="0"/>
              <a:t>Pre Condition:- College Selection</a:t>
            </a:r>
          </a:p>
          <a:p>
            <a:r>
              <a:rPr lang="en-US" dirty="0"/>
              <a:t>Post Condition:-Getting information about college by clicking</a:t>
            </a:r>
          </a:p>
          <a:p>
            <a:endParaRPr lang="en-US" dirty="0"/>
          </a:p>
          <a:p>
            <a:endParaRPr lang="en-US" dirty="0"/>
          </a:p>
          <a:p>
            <a:endParaRPr lang="en-US" dirty="0"/>
          </a:p>
          <a:p>
            <a:endParaRPr lang="en-US" dirty="0"/>
          </a:p>
          <a:p>
            <a:endParaRPr lang="en-US" dirty="0"/>
          </a:p>
          <a:p>
            <a:endParaRPr lang="en-US" dirty="0"/>
          </a:p>
        </p:txBody>
      </p:sp>
      <p:graphicFrame>
        <p:nvGraphicFramePr>
          <p:cNvPr id="5" name="Table 6">
            <a:extLst>
              <a:ext uri="{FF2B5EF4-FFF2-40B4-BE49-F238E27FC236}">
                <a16:creationId xmlns:a16="http://schemas.microsoft.com/office/drawing/2014/main" id="{1F687C05-5D9C-444C-4793-AFA07CACE9EE}"/>
              </a:ext>
            </a:extLst>
          </p:cNvPr>
          <p:cNvGraphicFramePr>
            <a:graphicFrameLocks noGrp="1"/>
          </p:cNvGraphicFramePr>
          <p:nvPr>
            <p:extLst>
              <p:ext uri="{D42A27DB-BD31-4B8C-83A1-F6EECF244321}">
                <p14:modId xmlns:p14="http://schemas.microsoft.com/office/powerpoint/2010/main" val="2319701819"/>
              </p:ext>
            </p:extLst>
          </p:nvPr>
        </p:nvGraphicFramePr>
        <p:xfrm>
          <a:off x="1633992" y="4086026"/>
          <a:ext cx="8250788" cy="2432379"/>
        </p:xfrm>
        <a:graphic>
          <a:graphicData uri="http://schemas.openxmlformats.org/drawingml/2006/table">
            <a:tbl>
              <a:tblPr firstRow="1" bandRow="1">
                <a:tableStyleId>{5C22544A-7EE6-4342-B048-85BDC9FD1C3A}</a:tableStyleId>
              </a:tblPr>
              <a:tblGrid>
                <a:gridCol w="4125394">
                  <a:extLst>
                    <a:ext uri="{9D8B030D-6E8A-4147-A177-3AD203B41FA5}">
                      <a16:colId xmlns:a16="http://schemas.microsoft.com/office/drawing/2014/main" val="1033991887"/>
                    </a:ext>
                  </a:extLst>
                </a:gridCol>
                <a:gridCol w="4125394">
                  <a:extLst>
                    <a:ext uri="{9D8B030D-6E8A-4147-A177-3AD203B41FA5}">
                      <a16:colId xmlns:a16="http://schemas.microsoft.com/office/drawing/2014/main" val="1621487784"/>
                    </a:ext>
                  </a:extLst>
                </a:gridCol>
              </a:tblGrid>
              <a:tr h="512139">
                <a:tc>
                  <a:txBody>
                    <a:bodyPr/>
                    <a:lstStyle/>
                    <a:p>
                      <a:r>
                        <a:rPr lang="en-US" dirty="0"/>
                        <a:t>USER</a:t>
                      </a:r>
                    </a:p>
                  </a:txBody>
                  <a:tcPr/>
                </a:tc>
                <a:tc>
                  <a:txBody>
                    <a:bodyPr/>
                    <a:lstStyle/>
                    <a:p>
                      <a:r>
                        <a:rPr lang="en-US" dirty="0"/>
                        <a:t>SYSTEM</a:t>
                      </a:r>
                    </a:p>
                  </a:txBody>
                  <a:tcPr/>
                </a:tc>
                <a:extLst>
                  <a:ext uri="{0D108BD9-81ED-4DB2-BD59-A6C34878D82A}">
                    <a16:rowId xmlns:a16="http://schemas.microsoft.com/office/drawing/2014/main" val="12524909"/>
                  </a:ext>
                </a:extLst>
              </a:tr>
              <a:tr h="512139">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1.List of colleges displayed</a:t>
                      </a:r>
                    </a:p>
                    <a:p>
                      <a:endParaRPr lang="en-US" dirty="0"/>
                    </a:p>
                  </a:txBody>
                  <a:tcPr/>
                </a:tc>
                <a:extLst>
                  <a:ext uri="{0D108BD9-81ED-4DB2-BD59-A6C34878D82A}">
                    <a16:rowId xmlns:a16="http://schemas.microsoft.com/office/drawing/2014/main" val="1670180800"/>
                  </a:ext>
                </a:extLst>
              </a:tr>
              <a:tr h="5121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2.User clicks on the desirable college</a:t>
                      </a:r>
                    </a:p>
                    <a:p>
                      <a:endParaRPr lang="en-US" dirty="0"/>
                    </a:p>
                  </a:txBody>
                  <a:tcPr/>
                </a:tc>
                <a:tc>
                  <a:txBody>
                    <a:bodyPr/>
                    <a:lstStyle/>
                    <a:p>
                      <a:endParaRPr lang="en-US"/>
                    </a:p>
                  </a:txBody>
                  <a:tcPr/>
                </a:tc>
                <a:extLst>
                  <a:ext uri="{0D108BD9-81ED-4DB2-BD59-A6C34878D82A}">
                    <a16:rowId xmlns:a16="http://schemas.microsoft.com/office/drawing/2014/main" val="4059368569"/>
                  </a:ext>
                </a:extLst>
              </a:tr>
              <a:tr h="512139">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3.College information is Displayed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66438277"/>
                  </a:ext>
                </a:extLst>
              </a:tr>
            </a:tbl>
          </a:graphicData>
        </a:graphic>
      </p:graphicFrame>
    </p:spTree>
    <p:extLst>
      <p:ext uri="{BB962C8B-B14F-4D97-AF65-F5344CB8AC3E}">
        <p14:creationId xmlns:p14="http://schemas.microsoft.com/office/powerpoint/2010/main" val="3830201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 Office ">
            <a:extLst>
              <a:ext uri="{FF2B5EF4-FFF2-40B4-BE49-F238E27FC236}">
                <a16:creationId xmlns:a16="http://schemas.microsoft.com/office/drawing/2014/main" id="{252793D9-9D19-46B1-AC25-73D1587617BB}"/>
              </a:ext>
            </a:extLst>
          </p:cNvPr>
          <p:cNvPicPr>
            <a:picLocks noGrp="1" noChangeAspect="1"/>
          </p:cNvPicPr>
          <p:nvPr>
            <p:ph type="pic" sz="quarter" idx="13"/>
          </p:nvPr>
        </p:nvPicPr>
        <p:blipFill>
          <a:blip r:embed="rId3" cstate="print">
            <a:grayscl/>
            <a:extLst>
              <a:ext uri="{28A0092B-C50C-407E-A947-70E740481C1C}">
                <a14:useLocalDpi xmlns:a14="http://schemas.microsoft.com/office/drawing/2010/main" val="0"/>
              </a:ext>
            </a:extLst>
          </a:blip>
          <a:srcRect/>
          <a:stretch>
            <a:fillRect/>
          </a:stretch>
        </p:blipFill>
        <p:spPr>
          <a:xfrm>
            <a:off x="0" y="0"/>
            <a:ext cx="12192000" cy="3541486"/>
          </a:xfrm>
        </p:spPr>
      </p:pic>
      <p:sp>
        <p:nvSpPr>
          <p:cNvPr id="12" name="Rectangle 11">
            <a:extLst>
              <a:ext uri="{FF2B5EF4-FFF2-40B4-BE49-F238E27FC236}">
                <a16:creationId xmlns:a16="http://schemas.microsoft.com/office/drawing/2014/main" id="{46B9FD8B-5D1C-457B-8A59-E4F48DF9CCD7}"/>
              </a:ext>
              <a:ext uri="{C183D7F6-B498-43B3-948B-1728B52AA6E4}">
                <adec:decorative xmlns:adec="http://schemas.microsoft.com/office/drawing/2017/decorative" val="1"/>
              </a:ext>
            </a:extLst>
          </p:cNvPr>
          <p:cNvSpPr/>
          <p:nvPr/>
        </p:nvSpPr>
        <p:spPr>
          <a:xfrm>
            <a:off x="0" y="0"/>
            <a:ext cx="12192000" cy="6632294"/>
          </a:xfrm>
          <a:prstGeom prst="rect">
            <a:avLst/>
          </a:prstGeom>
          <a:gradFill flip="none" rotWithShape="1">
            <a:gsLst>
              <a:gs pos="0">
                <a:schemeClr val="bg1">
                  <a:alpha val="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a:p>
            <a:pPr algn="ctr" rtl="0"/>
            <a:endParaRPr lang="en-GB" dirty="0"/>
          </a:p>
          <a:p>
            <a:pPr algn="ctr" rtl="0"/>
            <a:endParaRPr lang="en-GB" dirty="0"/>
          </a:p>
          <a:p>
            <a:pPr algn="ctr" rtl="0"/>
            <a:endParaRPr lang="en-GB" dirty="0"/>
          </a:p>
        </p:txBody>
      </p:sp>
      <p:sp>
        <p:nvSpPr>
          <p:cNvPr id="6" name="Title 5">
            <a:extLst>
              <a:ext uri="{FF2B5EF4-FFF2-40B4-BE49-F238E27FC236}">
                <a16:creationId xmlns:a16="http://schemas.microsoft.com/office/drawing/2014/main" id="{0C9D11D0-1CA9-42D5-AF43-178886E1686D}"/>
              </a:ext>
            </a:extLst>
          </p:cNvPr>
          <p:cNvSpPr>
            <a:spLocks noGrp="1"/>
          </p:cNvSpPr>
          <p:nvPr>
            <p:ph type="title"/>
          </p:nvPr>
        </p:nvSpPr>
        <p:spPr/>
        <p:txBody>
          <a:bodyPr rtlCol="0"/>
          <a:lstStyle/>
          <a:p>
            <a:pPr rtl="0"/>
            <a:r>
              <a:rPr lang="en-US" dirty="0"/>
              <a:t>USE CASE  </a:t>
            </a:r>
            <a:r>
              <a:rPr lang="en-US" sz="5400" dirty="0"/>
              <a:t>2</a:t>
            </a:r>
            <a:r>
              <a:rPr lang="en-US" dirty="0"/>
              <a:t>:- </a:t>
            </a:r>
            <a:endParaRPr lang="en-GB" dirty="0"/>
          </a:p>
        </p:txBody>
      </p:sp>
      <p:sp>
        <p:nvSpPr>
          <p:cNvPr id="25" name="Rectangle 24">
            <a:extLst>
              <a:ext uri="{FF2B5EF4-FFF2-40B4-BE49-F238E27FC236}">
                <a16:creationId xmlns:a16="http://schemas.microsoft.com/office/drawing/2014/main" id="{D447B9F0-E0A0-4BBE-B121-CB430CF0BAAD}"/>
              </a:ext>
              <a:ext uri="{C183D7F6-B498-43B3-948B-1728B52AA6E4}">
                <adec:decorative xmlns:adec="http://schemas.microsoft.com/office/drawing/2017/decorative" val="1"/>
              </a:ext>
            </a:extLst>
          </p:cNvPr>
          <p:cNvSpPr/>
          <p:nvPr/>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3" name="Rectangle 12">
            <a:extLst>
              <a:ext uri="{FF2B5EF4-FFF2-40B4-BE49-F238E27FC236}">
                <a16:creationId xmlns:a16="http://schemas.microsoft.com/office/drawing/2014/main" id="{623E8F64-A337-487B-B96A-8EFD2FE653E5}"/>
              </a:ext>
              <a:ext uri="{C183D7F6-B498-43B3-948B-1728B52AA6E4}">
                <adec:decorative xmlns:adec="http://schemas.microsoft.com/office/drawing/2017/decorative" val="1"/>
              </a:ext>
            </a:extLst>
          </p:cNvPr>
          <p:cNvSpPr/>
          <p:nvPr/>
        </p:nvSpPr>
        <p:spPr>
          <a:xfrm>
            <a:off x="1039406" y="1645103"/>
            <a:ext cx="3105724" cy="12564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4" name="Rectangle 23">
            <a:extLst>
              <a:ext uri="{FF2B5EF4-FFF2-40B4-BE49-F238E27FC236}">
                <a16:creationId xmlns:a16="http://schemas.microsoft.com/office/drawing/2014/main" id="{DBBCCE7F-7C73-48DF-B394-594D9BCFFE6C}"/>
              </a:ext>
              <a:ext uri="{C183D7F6-B498-43B3-948B-1728B52AA6E4}">
                <adec:decorative xmlns:adec="http://schemas.microsoft.com/office/drawing/2017/decorative" val="1"/>
              </a:ext>
            </a:extLst>
          </p:cNvPr>
          <p:cNvSpPr/>
          <p:nvPr/>
        </p:nvSpPr>
        <p:spPr>
          <a:xfrm>
            <a:off x="4145130" y="1657452"/>
            <a:ext cx="3105724" cy="12564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6" name="Rectangle 25">
            <a:extLst>
              <a:ext uri="{FF2B5EF4-FFF2-40B4-BE49-F238E27FC236}">
                <a16:creationId xmlns:a16="http://schemas.microsoft.com/office/drawing/2014/main" id="{95EB0A28-B294-49C5-9D69-34BA4D21EAB5}"/>
              </a:ext>
              <a:ext uri="{C183D7F6-B498-43B3-948B-1728B52AA6E4}">
                <adec:decorative xmlns:adec="http://schemas.microsoft.com/office/drawing/2017/decorative" val="1"/>
              </a:ext>
            </a:extLst>
          </p:cNvPr>
          <p:cNvSpPr/>
          <p:nvPr/>
        </p:nvSpPr>
        <p:spPr>
          <a:xfrm>
            <a:off x="7250854" y="1657452"/>
            <a:ext cx="3105724" cy="12564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extBox 1">
            <a:extLst>
              <a:ext uri="{FF2B5EF4-FFF2-40B4-BE49-F238E27FC236}">
                <a16:creationId xmlns:a16="http://schemas.microsoft.com/office/drawing/2014/main" id="{AFF8034A-10E7-5484-E1D7-58C49A14D8D0}"/>
              </a:ext>
            </a:extLst>
          </p:cNvPr>
          <p:cNvSpPr txBox="1"/>
          <p:nvPr/>
        </p:nvSpPr>
        <p:spPr>
          <a:xfrm>
            <a:off x="1039406" y="2027901"/>
            <a:ext cx="9838481" cy="1754326"/>
          </a:xfrm>
          <a:prstGeom prst="rect">
            <a:avLst/>
          </a:prstGeom>
          <a:noFill/>
        </p:spPr>
        <p:txBody>
          <a:bodyPr wrap="square" rtlCol="0">
            <a:spAutoFit/>
          </a:bodyPr>
          <a:lstStyle/>
          <a:p>
            <a:r>
              <a:rPr lang="en-US" dirty="0"/>
              <a:t>To Sort the colleges according to the rating or by the average salary .</a:t>
            </a:r>
          </a:p>
          <a:p>
            <a:r>
              <a:rPr lang="en-US" dirty="0"/>
              <a:t>Use Case Name:-College Information</a:t>
            </a:r>
          </a:p>
          <a:p>
            <a:r>
              <a:rPr lang="en-US" dirty="0"/>
              <a:t>Actors:-User , System</a:t>
            </a:r>
          </a:p>
          <a:p>
            <a:r>
              <a:rPr lang="en-US" dirty="0"/>
              <a:t>Description:- To sort the selected colleges </a:t>
            </a:r>
          </a:p>
          <a:p>
            <a:r>
              <a:rPr lang="en-US" dirty="0"/>
              <a:t>Pre Condition:- College Selection</a:t>
            </a:r>
          </a:p>
          <a:p>
            <a:r>
              <a:rPr lang="en-US" dirty="0"/>
              <a:t>Post Condition:-Getting information about college by clicking</a:t>
            </a:r>
          </a:p>
        </p:txBody>
      </p:sp>
      <p:graphicFrame>
        <p:nvGraphicFramePr>
          <p:cNvPr id="3" name="Table 3">
            <a:extLst>
              <a:ext uri="{FF2B5EF4-FFF2-40B4-BE49-F238E27FC236}">
                <a16:creationId xmlns:a16="http://schemas.microsoft.com/office/drawing/2014/main" id="{E67E1D86-5884-96A5-5DDD-D061F0F82000}"/>
              </a:ext>
            </a:extLst>
          </p:cNvPr>
          <p:cNvGraphicFramePr>
            <a:graphicFrameLocks noGrp="1"/>
          </p:cNvGraphicFramePr>
          <p:nvPr>
            <p:extLst>
              <p:ext uri="{D42A27DB-BD31-4B8C-83A1-F6EECF244321}">
                <p14:modId xmlns:p14="http://schemas.microsoft.com/office/powerpoint/2010/main" val="1455944195"/>
              </p:ext>
            </p:extLst>
          </p:nvPr>
        </p:nvGraphicFramePr>
        <p:xfrm>
          <a:off x="1633991" y="4224839"/>
          <a:ext cx="8331812" cy="2356566"/>
        </p:xfrm>
        <a:graphic>
          <a:graphicData uri="http://schemas.openxmlformats.org/drawingml/2006/table">
            <a:tbl>
              <a:tblPr firstRow="1" bandRow="1">
                <a:tableStyleId>{5C22544A-7EE6-4342-B048-85BDC9FD1C3A}</a:tableStyleId>
              </a:tblPr>
              <a:tblGrid>
                <a:gridCol w="4165906">
                  <a:extLst>
                    <a:ext uri="{9D8B030D-6E8A-4147-A177-3AD203B41FA5}">
                      <a16:colId xmlns:a16="http://schemas.microsoft.com/office/drawing/2014/main" val="1820002145"/>
                    </a:ext>
                  </a:extLst>
                </a:gridCol>
                <a:gridCol w="4165906">
                  <a:extLst>
                    <a:ext uri="{9D8B030D-6E8A-4147-A177-3AD203B41FA5}">
                      <a16:colId xmlns:a16="http://schemas.microsoft.com/office/drawing/2014/main" val="583144855"/>
                    </a:ext>
                  </a:extLst>
                </a:gridCol>
              </a:tblGrid>
              <a:tr h="538203">
                <a:tc>
                  <a:txBody>
                    <a:bodyPr/>
                    <a:lstStyle/>
                    <a:p>
                      <a:r>
                        <a:rPr lang="en-US" dirty="0"/>
                        <a:t>USER</a:t>
                      </a:r>
                    </a:p>
                  </a:txBody>
                  <a:tcPr/>
                </a:tc>
                <a:tc>
                  <a:txBody>
                    <a:bodyPr/>
                    <a:lstStyle/>
                    <a:p>
                      <a:r>
                        <a:rPr lang="en-US" dirty="0"/>
                        <a:t>SYSTEM</a:t>
                      </a:r>
                    </a:p>
                  </a:txBody>
                  <a:tcPr/>
                </a:tc>
                <a:extLst>
                  <a:ext uri="{0D108BD9-81ED-4DB2-BD59-A6C34878D82A}">
                    <a16:rowId xmlns:a16="http://schemas.microsoft.com/office/drawing/2014/main" val="3449190038"/>
                  </a:ext>
                </a:extLst>
              </a:tr>
              <a:tr h="538203">
                <a:tc>
                  <a:txBody>
                    <a:bodyPr/>
                    <a:lstStyle/>
                    <a:p>
                      <a:r>
                        <a:rPr lang="en-US" dirty="0"/>
                        <a:t>1.Select desired colleges by checkbox</a:t>
                      </a:r>
                    </a:p>
                  </a:txBody>
                  <a:tcPr/>
                </a:tc>
                <a:tc>
                  <a:txBody>
                    <a:bodyPr/>
                    <a:lstStyle/>
                    <a:p>
                      <a:endParaRPr lang="en-US"/>
                    </a:p>
                  </a:txBody>
                  <a:tcPr/>
                </a:tc>
                <a:extLst>
                  <a:ext uri="{0D108BD9-81ED-4DB2-BD59-A6C34878D82A}">
                    <a16:rowId xmlns:a16="http://schemas.microsoft.com/office/drawing/2014/main" val="199065502"/>
                  </a:ext>
                </a:extLst>
              </a:tr>
              <a:tr h="538203">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2.Sorting according to salary</a:t>
                      </a:r>
                    </a:p>
                    <a:p>
                      <a:endParaRPr lang="en-US" dirty="0"/>
                    </a:p>
                  </a:txBody>
                  <a:tcPr/>
                </a:tc>
                <a:extLst>
                  <a:ext uri="{0D108BD9-81ED-4DB2-BD59-A6C34878D82A}">
                    <a16:rowId xmlns:a16="http://schemas.microsoft.com/office/drawing/2014/main" val="1236485940"/>
                  </a:ext>
                </a:extLst>
              </a:tr>
              <a:tr h="538203">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3.Order is Displayed</a:t>
                      </a:r>
                    </a:p>
                    <a:p>
                      <a:endParaRPr lang="en-US" dirty="0"/>
                    </a:p>
                  </a:txBody>
                  <a:tcPr/>
                </a:tc>
                <a:extLst>
                  <a:ext uri="{0D108BD9-81ED-4DB2-BD59-A6C34878D82A}">
                    <a16:rowId xmlns:a16="http://schemas.microsoft.com/office/drawing/2014/main" val="2725162318"/>
                  </a:ext>
                </a:extLst>
              </a:tr>
            </a:tbl>
          </a:graphicData>
        </a:graphic>
      </p:graphicFrame>
    </p:spTree>
    <p:extLst>
      <p:ext uri="{BB962C8B-B14F-4D97-AF65-F5344CB8AC3E}">
        <p14:creationId xmlns:p14="http://schemas.microsoft.com/office/powerpoint/2010/main" val="2599843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 Office ">
            <a:extLst>
              <a:ext uri="{FF2B5EF4-FFF2-40B4-BE49-F238E27FC236}">
                <a16:creationId xmlns:a16="http://schemas.microsoft.com/office/drawing/2014/main" id="{252793D9-9D19-46B1-AC25-73D1587617BB}"/>
              </a:ext>
            </a:extLst>
          </p:cNvPr>
          <p:cNvPicPr>
            <a:picLocks noGrp="1" noChangeAspect="1"/>
          </p:cNvPicPr>
          <p:nvPr>
            <p:ph type="pic" sz="quarter" idx="13"/>
          </p:nvPr>
        </p:nvPicPr>
        <p:blipFill>
          <a:blip r:embed="rId3" cstate="print">
            <a:grayscl/>
            <a:extLst>
              <a:ext uri="{28A0092B-C50C-407E-A947-70E740481C1C}">
                <a14:useLocalDpi xmlns:a14="http://schemas.microsoft.com/office/drawing/2010/main" val="0"/>
              </a:ext>
            </a:extLst>
          </a:blip>
          <a:srcRect/>
          <a:stretch>
            <a:fillRect/>
          </a:stretch>
        </p:blipFill>
        <p:spPr>
          <a:xfrm>
            <a:off x="0" y="0"/>
            <a:ext cx="12192000" cy="3541486"/>
          </a:xfrm>
        </p:spPr>
      </p:pic>
      <p:sp>
        <p:nvSpPr>
          <p:cNvPr id="12" name="Rectangle 11">
            <a:extLst>
              <a:ext uri="{FF2B5EF4-FFF2-40B4-BE49-F238E27FC236}">
                <a16:creationId xmlns:a16="http://schemas.microsoft.com/office/drawing/2014/main" id="{46B9FD8B-5D1C-457B-8A59-E4F48DF9CCD7}"/>
              </a:ext>
              <a:ext uri="{C183D7F6-B498-43B3-948B-1728B52AA6E4}">
                <adec:decorative xmlns:adec="http://schemas.microsoft.com/office/drawing/2017/decorative" val="1"/>
              </a:ext>
            </a:extLst>
          </p:cNvPr>
          <p:cNvSpPr/>
          <p:nvPr/>
        </p:nvSpPr>
        <p:spPr>
          <a:xfrm>
            <a:off x="0" y="0"/>
            <a:ext cx="12192000" cy="6632294"/>
          </a:xfrm>
          <a:prstGeom prst="rect">
            <a:avLst/>
          </a:prstGeom>
          <a:gradFill flip="none" rotWithShape="1">
            <a:gsLst>
              <a:gs pos="0">
                <a:schemeClr val="bg1">
                  <a:alpha val="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a:p>
            <a:pPr algn="ctr" rtl="0"/>
            <a:endParaRPr lang="en-GB" dirty="0"/>
          </a:p>
          <a:p>
            <a:pPr algn="ctr" rtl="0"/>
            <a:endParaRPr lang="en-GB" dirty="0"/>
          </a:p>
          <a:p>
            <a:pPr algn="ctr" rtl="0"/>
            <a:endParaRPr lang="en-GB" dirty="0"/>
          </a:p>
        </p:txBody>
      </p:sp>
      <p:sp>
        <p:nvSpPr>
          <p:cNvPr id="6" name="Title 5">
            <a:extLst>
              <a:ext uri="{FF2B5EF4-FFF2-40B4-BE49-F238E27FC236}">
                <a16:creationId xmlns:a16="http://schemas.microsoft.com/office/drawing/2014/main" id="{0C9D11D0-1CA9-42D5-AF43-178886E1686D}"/>
              </a:ext>
            </a:extLst>
          </p:cNvPr>
          <p:cNvSpPr>
            <a:spLocks noGrp="1"/>
          </p:cNvSpPr>
          <p:nvPr>
            <p:ph type="title"/>
          </p:nvPr>
        </p:nvSpPr>
        <p:spPr/>
        <p:txBody>
          <a:bodyPr rtlCol="0"/>
          <a:lstStyle/>
          <a:p>
            <a:pPr rtl="0"/>
            <a:r>
              <a:rPr lang="en-US" dirty="0"/>
              <a:t>USE CASE  </a:t>
            </a:r>
            <a:r>
              <a:rPr lang="en-US" sz="5400" dirty="0"/>
              <a:t>3</a:t>
            </a:r>
            <a:r>
              <a:rPr lang="en-US" dirty="0"/>
              <a:t>:- </a:t>
            </a:r>
            <a:endParaRPr lang="en-GB" dirty="0"/>
          </a:p>
        </p:txBody>
      </p:sp>
      <p:sp>
        <p:nvSpPr>
          <p:cNvPr id="25" name="Rectangle 24">
            <a:extLst>
              <a:ext uri="{FF2B5EF4-FFF2-40B4-BE49-F238E27FC236}">
                <a16:creationId xmlns:a16="http://schemas.microsoft.com/office/drawing/2014/main" id="{D447B9F0-E0A0-4BBE-B121-CB430CF0BAAD}"/>
              </a:ext>
              <a:ext uri="{C183D7F6-B498-43B3-948B-1728B52AA6E4}">
                <adec:decorative xmlns:adec="http://schemas.microsoft.com/office/drawing/2017/decorative" val="1"/>
              </a:ext>
            </a:extLst>
          </p:cNvPr>
          <p:cNvSpPr/>
          <p:nvPr/>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3" name="Rectangle 12">
            <a:extLst>
              <a:ext uri="{FF2B5EF4-FFF2-40B4-BE49-F238E27FC236}">
                <a16:creationId xmlns:a16="http://schemas.microsoft.com/office/drawing/2014/main" id="{623E8F64-A337-487B-B96A-8EFD2FE653E5}"/>
              </a:ext>
              <a:ext uri="{C183D7F6-B498-43B3-948B-1728B52AA6E4}">
                <adec:decorative xmlns:adec="http://schemas.microsoft.com/office/drawing/2017/decorative" val="1"/>
              </a:ext>
            </a:extLst>
          </p:cNvPr>
          <p:cNvSpPr/>
          <p:nvPr/>
        </p:nvSpPr>
        <p:spPr>
          <a:xfrm>
            <a:off x="1039406" y="1645103"/>
            <a:ext cx="3105724" cy="12564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4" name="Rectangle 23">
            <a:extLst>
              <a:ext uri="{FF2B5EF4-FFF2-40B4-BE49-F238E27FC236}">
                <a16:creationId xmlns:a16="http://schemas.microsoft.com/office/drawing/2014/main" id="{DBBCCE7F-7C73-48DF-B394-594D9BCFFE6C}"/>
              </a:ext>
              <a:ext uri="{C183D7F6-B498-43B3-948B-1728B52AA6E4}">
                <adec:decorative xmlns:adec="http://schemas.microsoft.com/office/drawing/2017/decorative" val="1"/>
              </a:ext>
            </a:extLst>
          </p:cNvPr>
          <p:cNvSpPr/>
          <p:nvPr/>
        </p:nvSpPr>
        <p:spPr>
          <a:xfrm>
            <a:off x="4145130" y="1657452"/>
            <a:ext cx="3105724" cy="12564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6" name="Rectangle 25">
            <a:extLst>
              <a:ext uri="{FF2B5EF4-FFF2-40B4-BE49-F238E27FC236}">
                <a16:creationId xmlns:a16="http://schemas.microsoft.com/office/drawing/2014/main" id="{95EB0A28-B294-49C5-9D69-34BA4D21EAB5}"/>
              </a:ext>
              <a:ext uri="{C183D7F6-B498-43B3-948B-1728B52AA6E4}">
                <adec:decorative xmlns:adec="http://schemas.microsoft.com/office/drawing/2017/decorative" val="1"/>
              </a:ext>
            </a:extLst>
          </p:cNvPr>
          <p:cNvSpPr/>
          <p:nvPr/>
        </p:nvSpPr>
        <p:spPr>
          <a:xfrm>
            <a:off x="7250854" y="1657452"/>
            <a:ext cx="3105724" cy="12564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extBox 1">
            <a:extLst>
              <a:ext uri="{FF2B5EF4-FFF2-40B4-BE49-F238E27FC236}">
                <a16:creationId xmlns:a16="http://schemas.microsoft.com/office/drawing/2014/main" id="{AFF8034A-10E7-5484-E1D7-58C49A14D8D0}"/>
              </a:ext>
            </a:extLst>
          </p:cNvPr>
          <p:cNvSpPr txBox="1"/>
          <p:nvPr/>
        </p:nvSpPr>
        <p:spPr>
          <a:xfrm>
            <a:off x="1039406" y="2027901"/>
            <a:ext cx="9838481" cy="1754326"/>
          </a:xfrm>
          <a:prstGeom prst="rect">
            <a:avLst/>
          </a:prstGeom>
          <a:noFill/>
        </p:spPr>
        <p:txBody>
          <a:bodyPr wrap="square" rtlCol="0">
            <a:spAutoFit/>
          </a:bodyPr>
          <a:lstStyle/>
          <a:p>
            <a:r>
              <a:rPr lang="en-US" dirty="0"/>
              <a:t>To Provide a single application form for multiple colleges .</a:t>
            </a:r>
          </a:p>
          <a:p>
            <a:r>
              <a:rPr lang="en-US" dirty="0"/>
              <a:t>Use Case Name:-Single application form</a:t>
            </a:r>
          </a:p>
          <a:p>
            <a:r>
              <a:rPr lang="en-US" dirty="0"/>
              <a:t>Actors:- Student, admin</a:t>
            </a:r>
          </a:p>
          <a:p>
            <a:r>
              <a:rPr lang="en-US" dirty="0"/>
              <a:t>Description:- To avoid filling of same data multiple times.</a:t>
            </a:r>
          </a:p>
          <a:p>
            <a:r>
              <a:rPr lang="en-US" dirty="0"/>
              <a:t>Pre Condition:- College Selection</a:t>
            </a:r>
          </a:p>
          <a:p>
            <a:r>
              <a:rPr lang="en-US" dirty="0"/>
              <a:t>Post Condition:- application details</a:t>
            </a:r>
          </a:p>
        </p:txBody>
      </p:sp>
      <p:graphicFrame>
        <p:nvGraphicFramePr>
          <p:cNvPr id="3" name="Table 3">
            <a:extLst>
              <a:ext uri="{FF2B5EF4-FFF2-40B4-BE49-F238E27FC236}">
                <a16:creationId xmlns:a16="http://schemas.microsoft.com/office/drawing/2014/main" id="{FBAEA877-7D23-84E8-1D69-B59305CE25E8}"/>
              </a:ext>
            </a:extLst>
          </p:cNvPr>
          <p:cNvGraphicFramePr>
            <a:graphicFrameLocks noGrp="1"/>
          </p:cNvGraphicFramePr>
          <p:nvPr>
            <p:extLst>
              <p:ext uri="{D42A27DB-BD31-4B8C-83A1-F6EECF244321}">
                <p14:modId xmlns:p14="http://schemas.microsoft.com/office/powerpoint/2010/main" val="1465617004"/>
              </p:ext>
            </p:extLst>
          </p:nvPr>
        </p:nvGraphicFramePr>
        <p:xfrm>
          <a:off x="1039406" y="3995206"/>
          <a:ext cx="9215764" cy="2296698"/>
        </p:xfrm>
        <a:graphic>
          <a:graphicData uri="http://schemas.openxmlformats.org/drawingml/2006/table">
            <a:tbl>
              <a:tblPr firstRow="1" bandRow="1">
                <a:tableStyleId>{5C22544A-7EE6-4342-B048-85BDC9FD1C3A}</a:tableStyleId>
              </a:tblPr>
              <a:tblGrid>
                <a:gridCol w="4607882">
                  <a:extLst>
                    <a:ext uri="{9D8B030D-6E8A-4147-A177-3AD203B41FA5}">
                      <a16:colId xmlns:a16="http://schemas.microsoft.com/office/drawing/2014/main" val="2540838715"/>
                    </a:ext>
                  </a:extLst>
                </a:gridCol>
                <a:gridCol w="4607882">
                  <a:extLst>
                    <a:ext uri="{9D8B030D-6E8A-4147-A177-3AD203B41FA5}">
                      <a16:colId xmlns:a16="http://schemas.microsoft.com/office/drawing/2014/main" val="2198603827"/>
                    </a:ext>
                  </a:extLst>
                </a:gridCol>
              </a:tblGrid>
              <a:tr h="552206">
                <a:tc>
                  <a:txBody>
                    <a:bodyPr/>
                    <a:lstStyle/>
                    <a:p>
                      <a:r>
                        <a:rPr lang="en-US" dirty="0"/>
                        <a:t>STUDENT</a:t>
                      </a:r>
                    </a:p>
                  </a:txBody>
                  <a:tcPr/>
                </a:tc>
                <a:tc>
                  <a:txBody>
                    <a:bodyPr/>
                    <a:lstStyle/>
                    <a:p>
                      <a:r>
                        <a:rPr lang="en-US" dirty="0"/>
                        <a:t>ADMIN</a:t>
                      </a:r>
                    </a:p>
                  </a:txBody>
                  <a:tcPr/>
                </a:tc>
                <a:extLst>
                  <a:ext uri="{0D108BD9-81ED-4DB2-BD59-A6C34878D82A}">
                    <a16:rowId xmlns:a16="http://schemas.microsoft.com/office/drawing/2014/main" val="2356903976"/>
                  </a:ext>
                </a:extLst>
              </a:tr>
              <a:tr h="5522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1.Select desired colleges by checkbox</a:t>
                      </a:r>
                    </a:p>
                    <a:p>
                      <a:endParaRPr lang="en-US" dirty="0"/>
                    </a:p>
                  </a:txBody>
                  <a:tcPr/>
                </a:tc>
                <a:tc>
                  <a:txBody>
                    <a:bodyPr/>
                    <a:lstStyle/>
                    <a:p>
                      <a:endParaRPr lang="en-US"/>
                    </a:p>
                  </a:txBody>
                  <a:tcPr/>
                </a:tc>
                <a:extLst>
                  <a:ext uri="{0D108BD9-81ED-4DB2-BD59-A6C34878D82A}">
                    <a16:rowId xmlns:a16="http://schemas.microsoft.com/office/drawing/2014/main" val="1794812719"/>
                  </a:ext>
                </a:extLst>
              </a:tr>
              <a:tr h="552206">
                <a:tc>
                  <a:txBody>
                    <a:bodyPr/>
                    <a:lstStyle/>
                    <a:p>
                      <a:endParaRPr lang="en-US" dirty="0"/>
                    </a:p>
                  </a:txBody>
                  <a:tcPr/>
                </a:tc>
                <a:tc>
                  <a:txBody>
                    <a:bodyPr/>
                    <a:lstStyle/>
                    <a:p>
                      <a:r>
                        <a:rPr lang="en-US" dirty="0"/>
                        <a:t>2. Application form is displayed</a:t>
                      </a:r>
                    </a:p>
                  </a:txBody>
                  <a:tcPr/>
                </a:tc>
                <a:extLst>
                  <a:ext uri="{0D108BD9-81ED-4DB2-BD59-A6C34878D82A}">
                    <a16:rowId xmlns:a16="http://schemas.microsoft.com/office/drawing/2014/main" val="3522008492"/>
                  </a:ext>
                </a:extLst>
              </a:tr>
              <a:tr h="552206">
                <a:tc>
                  <a:txBody>
                    <a:bodyPr/>
                    <a:lstStyle/>
                    <a:p>
                      <a:r>
                        <a:rPr lang="en-US" dirty="0"/>
                        <a:t>3. Registration Payment should be done</a:t>
                      </a:r>
                    </a:p>
                  </a:txBody>
                  <a:tcPr/>
                </a:tc>
                <a:tc>
                  <a:txBody>
                    <a:bodyPr/>
                    <a:lstStyle/>
                    <a:p>
                      <a:endParaRPr lang="en-US" dirty="0"/>
                    </a:p>
                  </a:txBody>
                  <a:tcPr/>
                </a:tc>
                <a:extLst>
                  <a:ext uri="{0D108BD9-81ED-4DB2-BD59-A6C34878D82A}">
                    <a16:rowId xmlns:a16="http://schemas.microsoft.com/office/drawing/2014/main" val="948279824"/>
                  </a:ext>
                </a:extLst>
              </a:tr>
            </a:tbl>
          </a:graphicData>
        </a:graphic>
      </p:graphicFrame>
    </p:spTree>
    <p:extLst>
      <p:ext uri="{BB962C8B-B14F-4D97-AF65-F5344CB8AC3E}">
        <p14:creationId xmlns:p14="http://schemas.microsoft.com/office/powerpoint/2010/main" val="1284461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 Office ">
            <a:extLst>
              <a:ext uri="{FF2B5EF4-FFF2-40B4-BE49-F238E27FC236}">
                <a16:creationId xmlns:a16="http://schemas.microsoft.com/office/drawing/2014/main" id="{252793D9-9D19-46B1-AC25-73D1587617BB}"/>
              </a:ext>
            </a:extLst>
          </p:cNvPr>
          <p:cNvPicPr>
            <a:picLocks noGrp="1" noChangeAspect="1"/>
          </p:cNvPicPr>
          <p:nvPr>
            <p:ph type="pic" sz="quarter" idx="13"/>
          </p:nvPr>
        </p:nvPicPr>
        <p:blipFill>
          <a:blip r:embed="rId3" cstate="print">
            <a:grayscl/>
            <a:extLst>
              <a:ext uri="{28A0092B-C50C-407E-A947-70E740481C1C}">
                <a14:useLocalDpi xmlns:a14="http://schemas.microsoft.com/office/drawing/2010/main" val="0"/>
              </a:ext>
            </a:extLst>
          </a:blip>
          <a:srcRect/>
          <a:stretch>
            <a:fillRect/>
          </a:stretch>
        </p:blipFill>
        <p:spPr>
          <a:xfrm>
            <a:off x="0" y="0"/>
            <a:ext cx="12192000" cy="3541486"/>
          </a:xfrm>
        </p:spPr>
      </p:pic>
      <p:sp>
        <p:nvSpPr>
          <p:cNvPr id="12" name="Rectangle 11">
            <a:extLst>
              <a:ext uri="{FF2B5EF4-FFF2-40B4-BE49-F238E27FC236}">
                <a16:creationId xmlns:a16="http://schemas.microsoft.com/office/drawing/2014/main" id="{46B9FD8B-5D1C-457B-8A59-E4F48DF9CCD7}"/>
              </a:ext>
              <a:ext uri="{C183D7F6-B498-43B3-948B-1728B52AA6E4}">
                <adec:decorative xmlns:adec="http://schemas.microsoft.com/office/drawing/2017/decorative" val="1"/>
              </a:ext>
            </a:extLst>
          </p:cNvPr>
          <p:cNvSpPr/>
          <p:nvPr/>
        </p:nvSpPr>
        <p:spPr>
          <a:xfrm>
            <a:off x="0" y="0"/>
            <a:ext cx="12192000" cy="6632294"/>
          </a:xfrm>
          <a:prstGeom prst="rect">
            <a:avLst/>
          </a:prstGeom>
          <a:gradFill flip="none" rotWithShape="1">
            <a:gsLst>
              <a:gs pos="0">
                <a:schemeClr val="bg1">
                  <a:alpha val="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a:p>
            <a:pPr algn="ctr" rtl="0"/>
            <a:endParaRPr lang="en-GB" dirty="0"/>
          </a:p>
          <a:p>
            <a:pPr algn="ctr" rtl="0"/>
            <a:endParaRPr lang="en-GB" dirty="0"/>
          </a:p>
          <a:p>
            <a:pPr algn="ctr" rtl="0"/>
            <a:endParaRPr lang="en-GB" dirty="0"/>
          </a:p>
        </p:txBody>
      </p:sp>
      <p:sp>
        <p:nvSpPr>
          <p:cNvPr id="6" name="Title 5">
            <a:extLst>
              <a:ext uri="{FF2B5EF4-FFF2-40B4-BE49-F238E27FC236}">
                <a16:creationId xmlns:a16="http://schemas.microsoft.com/office/drawing/2014/main" id="{0C9D11D0-1CA9-42D5-AF43-178886E1686D}"/>
              </a:ext>
            </a:extLst>
          </p:cNvPr>
          <p:cNvSpPr>
            <a:spLocks noGrp="1"/>
          </p:cNvSpPr>
          <p:nvPr>
            <p:ph type="title"/>
          </p:nvPr>
        </p:nvSpPr>
        <p:spPr/>
        <p:txBody>
          <a:bodyPr rtlCol="0"/>
          <a:lstStyle/>
          <a:p>
            <a:pPr rtl="0"/>
            <a:r>
              <a:rPr lang="en-US" dirty="0"/>
              <a:t>USE CASE  </a:t>
            </a:r>
            <a:r>
              <a:rPr lang="en-US" sz="5400" dirty="0"/>
              <a:t>4</a:t>
            </a:r>
            <a:r>
              <a:rPr lang="en-US" dirty="0"/>
              <a:t>:- </a:t>
            </a:r>
            <a:endParaRPr lang="en-GB" dirty="0"/>
          </a:p>
        </p:txBody>
      </p:sp>
      <p:sp>
        <p:nvSpPr>
          <p:cNvPr id="25" name="Rectangle 24">
            <a:extLst>
              <a:ext uri="{FF2B5EF4-FFF2-40B4-BE49-F238E27FC236}">
                <a16:creationId xmlns:a16="http://schemas.microsoft.com/office/drawing/2014/main" id="{D447B9F0-E0A0-4BBE-B121-CB430CF0BAAD}"/>
              </a:ext>
              <a:ext uri="{C183D7F6-B498-43B3-948B-1728B52AA6E4}">
                <adec:decorative xmlns:adec="http://schemas.microsoft.com/office/drawing/2017/decorative" val="1"/>
              </a:ext>
            </a:extLst>
          </p:cNvPr>
          <p:cNvSpPr/>
          <p:nvPr/>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3" name="Rectangle 12">
            <a:extLst>
              <a:ext uri="{FF2B5EF4-FFF2-40B4-BE49-F238E27FC236}">
                <a16:creationId xmlns:a16="http://schemas.microsoft.com/office/drawing/2014/main" id="{623E8F64-A337-487B-B96A-8EFD2FE653E5}"/>
              </a:ext>
              <a:ext uri="{C183D7F6-B498-43B3-948B-1728B52AA6E4}">
                <adec:decorative xmlns:adec="http://schemas.microsoft.com/office/drawing/2017/decorative" val="1"/>
              </a:ext>
            </a:extLst>
          </p:cNvPr>
          <p:cNvSpPr/>
          <p:nvPr/>
        </p:nvSpPr>
        <p:spPr>
          <a:xfrm>
            <a:off x="1039406" y="1645103"/>
            <a:ext cx="3105724" cy="12564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4" name="Rectangle 23">
            <a:extLst>
              <a:ext uri="{FF2B5EF4-FFF2-40B4-BE49-F238E27FC236}">
                <a16:creationId xmlns:a16="http://schemas.microsoft.com/office/drawing/2014/main" id="{DBBCCE7F-7C73-48DF-B394-594D9BCFFE6C}"/>
              </a:ext>
              <a:ext uri="{C183D7F6-B498-43B3-948B-1728B52AA6E4}">
                <adec:decorative xmlns:adec="http://schemas.microsoft.com/office/drawing/2017/decorative" val="1"/>
              </a:ext>
            </a:extLst>
          </p:cNvPr>
          <p:cNvSpPr/>
          <p:nvPr/>
        </p:nvSpPr>
        <p:spPr>
          <a:xfrm>
            <a:off x="4145130" y="1657452"/>
            <a:ext cx="3105724" cy="12564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6" name="Rectangle 25">
            <a:extLst>
              <a:ext uri="{FF2B5EF4-FFF2-40B4-BE49-F238E27FC236}">
                <a16:creationId xmlns:a16="http://schemas.microsoft.com/office/drawing/2014/main" id="{95EB0A28-B294-49C5-9D69-34BA4D21EAB5}"/>
              </a:ext>
              <a:ext uri="{C183D7F6-B498-43B3-948B-1728B52AA6E4}">
                <adec:decorative xmlns:adec="http://schemas.microsoft.com/office/drawing/2017/decorative" val="1"/>
              </a:ext>
            </a:extLst>
          </p:cNvPr>
          <p:cNvSpPr/>
          <p:nvPr/>
        </p:nvSpPr>
        <p:spPr>
          <a:xfrm>
            <a:off x="7250854" y="1657452"/>
            <a:ext cx="3105724" cy="12564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extBox 1">
            <a:extLst>
              <a:ext uri="{FF2B5EF4-FFF2-40B4-BE49-F238E27FC236}">
                <a16:creationId xmlns:a16="http://schemas.microsoft.com/office/drawing/2014/main" id="{AFF8034A-10E7-5484-E1D7-58C49A14D8D0}"/>
              </a:ext>
            </a:extLst>
          </p:cNvPr>
          <p:cNvSpPr txBox="1"/>
          <p:nvPr/>
        </p:nvSpPr>
        <p:spPr>
          <a:xfrm>
            <a:off x="1039406" y="2027901"/>
            <a:ext cx="9838481" cy="1754326"/>
          </a:xfrm>
          <a:prstGeom prst="rect">
            <a:avLst/>
          </a:prstGeom>
          <a:noFill/>
        </p:spPr>
        <p:txBody>
          <a:bodyPr wrap="square" rtlCol="0">
            <a:spAutoFit/>
          </a:bodyPr>
          <a:lstStyle/>
          <a:p>
            <a:r>
              <a:rPr lang="en-US" dirty="0"/>
              <a:t>To provide assistance for user through chatbot  .</a:t>
            </a:r>
          </a:p>
          <a:p>
            <a:r>
              <a:rPr lang="en-US" dirty="0"/>
              <a:t>Use Case Name:-Chatbot</a:t>
            </a:r>
          </a:p>
          <a:p>
            <a:r>
              <a:rPr lang="en-US" dirty="0"/>
              <a:t>Actors:-User , System</a:t>
            </a:r>
          </a:p>
          <a:p>
            <a:r>
              <a:rPr lang="en-US" dirty="0"/>
              <a:t>Description:- To respond to the queries</a:t>
            </a:r>
          </a:p>
          <a:p>
            <a:r>
              <a:rPr lang="en-US" dirty="0"/>
              <a:t>Pre Condition:-  Asking questions</a:t>
            </a:r>
          </a:p>
          <a:p>
            <a:r>
              <a:rPr lang="en-US" dirty="0"/>
              <a:t>Post Condition:-Getting relevant information</a:t>
            </a:r>
          </a:p>
        </p:txBody>
      </p:sp>
      <p:graphicFrame>
        <p:nvGraphicFramePr>
          <p:cNvPr id="3" name="Table 3">
            <a:extLst>
              <a:ext uri="{FF2B5EF4-FFF2-40B4-BE49-F238E27FC236}">
                <a16:creationId xmlns:a16="http://schemas.microsoft.com/office/drawing/2014/main" id="{0754DBFB-E281-1125-03A5-4E82AE6353AC}"/>
              </a:ext>
            </a:extLst>
          </p:cNvPr>
          <p:cNvGraphicFramePr>
            <a:graphicFrameLocks noGrp="1"/>
          </p:cNvGraphicFramePr>
          <p:nvPr>
            <p:extLst>
              <p:ext uri="{D42A27DB-BD31-4B8C-83A1-F6EECF244321}">
                <p14:modId xmlns:p14="http://schemas.microsoft.com/office/powerpoint/2010/main" val="1703341137"/>
              </p:ext>
            </p:extLst>
          </p:nvPr>
        </p:nvGraphicFramePr>
        <p:xfrm>
          <a:off x="1349094" y="4204582"/>
          <a:ext cx="8466238" cy="2139666"/>
        </p:xfrm>
        <a:graphic>
          <a:graphicData uri="http://schemas.openxmlformats.org/drawingml/2006/table">
            <a:tbl>
              <a:tblPr firstRow="1" bandRow="1">
                <a:tableStyleId>{5C22544A-7EE6-4342-B048-85BDC9FD1C3A}</a:tableStyleId>
              </a:tblPr>
              <a:tblGrid>
                <a:gridCol w="4233119">
                  <a:extLst>
                    <a:ext uri="{9D8B030D-6E8A-4147-A177-3AD203B41FA5}">
                      <a16:colId xmlns:a16="http://schemas.microsoft.com/office/drawing/2014/main" val="364480126"/>
                    </a:ext>
                  </a:extLst>
                </a:gridCol>
                <a:gridCol w="4233119">
                  <a:extLst>
                    <a:ext uri="{9D8B030D-6E8A-4147-A177-3AD203B41FA5}">
                      <a16:colId xmlns:a16="http://schemas.microsoft.com/office/drawing/2014/main" val="3203505626"/>
                    </a:ext>
                  </a:extLst>
                </a:gridCol>
              </a:tblGrid>
              <a:tr h="499862">
                <a:tc>
                  <a:txBody>
                    <a:bodyPr/>
                    <a:lstStyle/>
                    <a:p>
                      <a:r>
                        <a:rPr lang="en-US" dirty="0"/>
                        <a:t>USER</a:t>
                      </a:r>
                    </a:p>
                  </a:txBody>
                  <a:tcPr/>
                </a:tc>
                <a:tc>
                  <a:txBody>
                    <a:bodyPr/>
                    <a:lstStyle/>
                    <a:p>
                      <a:r>
                        <a:rPr lang="en-US" dirty="0"/>
                        <a:t>SYSTEM</a:t>
                      </a:r>
                    </a:p>
                  </a:txBody>
                  <a:tcPr/>
                </a:tc>
                <a:extLst>
                  <a:ext uri="{0D108BD9-81ED-4DB2-BD59-A6C34878D82A}">
                    <a16:rowId xmlns:a16="http://schemas.microsoft.com/office/drawing/2014/main" val="1041682050"/>
                  </a:ext>
                </a:extLst>
              </a:tr>
              <a:tr h="499862">
                <a:tc>
                  <a:txBody>
                    <a:bodyPr/>
                    <a:lstStyle/>
                    <a:p>
                      <a:r>
                        <a:rPr lang="en-US" dirty="0"/>
                        <a:t>1.Ask queries </a:t>
                      </a:r>
                    </a:p>
                  </a:txBody>
                  <a:tcPr/>
                </a:tc>
                <a:tc>
                  <a:txBody>
                    <a:bodyPr/>
                    <a:lstStyle/>
                    <a:p>
                      <a:endParaRPr lang="en-US"/>
                    </a:p>
                  </a:txBody>
                  <a:tcPr/>
                </a:tc>
                <a:extLst>
                  <a:ext uri="{0D108BD9-81ED-4DB2-BD59-A6C34878D82A}">
                    <a16:rowId xmlns:a16="http://schemas.microsoft.com/office/drawing/2014/main" val="293859756"/>
                  </a:ext>
                </a:extLst>
              </a:tr>
              <a:tr h="499862">
                <a:tc>
                  <a:txBody>
                    <a:bodyPr/>
                    <a:lstStyle/>
                    <a:p>
                      <a:endParaRPr lang="en-US"/>
                    </a:p>
                  </a:txBody>
                  <a:tcPr/>
                </a:tc>
                <a:tc>
                  <a:txBody>
                    <a:bodyPr/>
                    <a:lstStyle/>
                    <a:p>
                      <a:r>
                        <a:rPr lang="en-US" dirty="0"/>
                        <a:t>2.Categorize queries and relevant data is provided</a:t>
                      </a:r>
                    </a:p>
                  </a:txBody>
                  <a:tcPr/>
                </a:tc>
                <a:extLst>
                  <a:ext uri="{0D108BD9-81ED-4DB2-BD59-A6C34878D82A}">
                    <a16:rowId xmlns:a16="http://schemas.microsoft.com/office/drawing/2014/main" val="3053208703"/>
                  </a:ext>
                </a:extLst>
              </a:tr>
              <a:tr h="499862">
                <a:tc>
                  <a:txBody>
                    <a:bodyPr/>
                    <a:lstStyle/>
                    <a:p>
                      <a:r>
                        <a:rPr lang="en-US" dirty="0"/>
                        <a:t>3. Queries are cleared</a:t>
                      </a:r>
                    </a:p>
                  </a:txBody>
                  <a:tcPr/>
                </a:tc>
                <a:tc>
                  <a:txBody>
                    <a:bodyPr/>
                    <a:lstStyle/>
                    <a:p>
                      <a:endParaRPr lang="en-US" dirty="0"/>
                    </a:p>
                  </a:txBody>
                  <a:tcPr/>
                </a:tc>
                <a:extLst>
                  <a:ext uri="{0D108BD9-81ED-4DB2-BD59-A6C34878D82A}">
                    <a16:rowId xmlns:a16="http://schemas.microsoft.com/office/drawing/2014/main" val="2378821089"/>
                  </a:ext>
                </a:extLst>
              </a:tr>
            </a:tbl>
          </a:graphicData>
        </a:graphic>
      </p:graphicFrame>
    </p:spTree>
    <p:extLst>
      <p:ext uri="{BB962C8B-B14F-4D97-AF65-F5344CB8AC3E}">
        <p14:creationId xmlns:p14="http://schemas.microsoft.com/office/powerpoint/2010/main" val="785086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 Office ">
            <a:extLst>
              <a:ext uri="{FF2B5EF4-FFF2-40B4-BE49-F238E27FC236}">
                <a16:creationId xmlns:a16="http://schemas.microsoft.com/office/drawing/2014/main" id="{252793D9-9D19-46B1-AC25-73D1587617BB}"/>
              </a:ext>
            </a:extLst>
          </p:cNvPr>
          <p:cNvPicPr>
            <a:picLocks noGrp="1" noChangeAspect="1"/>
          </p:cNvPicPr>
          <p:nvPr>
            <p:ph type="pic" sz="quarter" idx="13"/>
          </p:nvPr>
        </p:nvPicPr>
        <p:blipFill>
          <a:blip r:embed="rId3" cstate="print">
            <a:grayscl/>
            <a:extLst>
              <a:ext uri="{28A0092B-C50C-407E-A947-70E740481C1C}">
                <a14:useLocalDpi xmlns:a14="http://schemas.microsoft.com/office/drawing/2010/main" val="0"/>
              </a:ext>
            </a:extLst>
          </a:blip>
          <a:srcRect/>
          <a:stretch>
            <a:fillRect/>
          </a:stretch>
        </p:blipFill>
        <p:spPr>
          <a:xfrm>
            <a:off x="0" y="0"/>
            <a:ext cx="12192000" cy="3541486"/>
          </a:xfrm>
        </p:spPr>
      </p:pic>
      <p:sp>
        <p:nvSpPr>
          <p:cNvPr id="12" name="Rectangle 11">
            <a:extLst>
              <a:ext uri="{FF2B5EF4-FFF2-40B4-BE49-F238E27FC236}">
                <a16:creationId xmlns:a16="http://schemas.microsoft.com/office/drawing/2014/main" id="{46B9FD8B-5D1C-457B-8A59-E4F48DF9CCD7}"/>
              </a:ext>
              <a:ext uri="{C183D7F6-B498-43B3-948B-1728B52AA6E4}">
                <adec:decorative xmlns:adec="http://schemas.microsoft.com/office/drawing/2017/decorative" val="1"/>
              </a:ext>
            </a:extLst>
          </p:cNvPr>
          <p:cNvSpPr/>
          <p:nvPr/>
        </p:nvSpPr>
        <p:spPr>
          <a:xfrm>
            <a:off x="0" y="0"/>
            <a:ext cx="12192000" cy="6632294"/>
          </a:xfrm>
          <a:prstGeom prst="rect">
            <a:avLst/>
          </a:prstGeom>
          <a:gradFill flip="none" rotWithShape="1">
            <a:gsLst>
              <a:gs pos="0">
                <a:schemeClr val="bg1">
                  <a:alpha val="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a:p>
            <a:pPr algn="ctr" rtl="0"/>
            <a:endParaRPr lang="en-GB" dirty="0"/>
          </a:p>
          <a:p>
            <a:pPr algn="ctr" rtl="0"/>
            <a:endParaRPr lang="en-GB" dirty="0"/>
          </a:p>
          <a:p>
            <a:pPr algn="ctr" rtl="0"/>
            <a:endParaRPr lang="en-GB" dirty="0"/>
          </a:p>
        </p:txBody>
      </p:sp>
      <p:sp>
        <p:nvSpPr>
          <p:cNvPr id="6" name="Title 5">
            <a:extLst>
              <a:ext uri="{FF2B5EF4-FFF2-40B4-BE49-F238E27FC236}">
                <a16:creationId xmlns:a16="http://schemas.microsoft.com/office/drawing/2014/main" id="{0C9D11D0-1CA9-42D5-AF43-178886E1686D}"/>
              </a:ext>
            </a:extLst>
          </p:cNvPr>
          <p:cNvSpPr>
            <a:spLocks noGrp="1"/>
          </p:cNvSpPr>
          <p:nvPr>
            <p:ph type="title"/>
          </p:nvPr>
        </p:nvSpPr>
        <p:spPr/>
        <p:txBody>
          <a:bodyPr rtlCol="0"/>
          <a:lstStyle/>
          <a:p>
            <a:pPr rtl="0"/>
            <a:r>
              <a:rPr lang="en-US" dirty="0"/>
              <a:t>USE CASE  </a:t>
            </a:r>
            <a:r>
              <a:rPr lang="en-US" sz="5400" dirty="0"/>
              <a:t>5</a:t>
            </a:r>
            <a:r>
              <a:rPr lang="en-US" dirty="0"/>
              <a:t>:- </a:t>
            </a:r>
            <a:endParaRPr lang="en-GB" dirty="0"/>
          </a:p>
        </p:txBody>
      </p:sp>
      <p:sp>
        <p:nvSpPr>
          <p:cNvPr id="25" name="Rectangle 24">
            <a:extLst>
              <a:ext uri="{FF2B5EF4-FFF2-40B4-BE49-F238E27FC236}">
                <a16:creationId xmlns:a16="http://schemas.microsoft.com/office/drawing/2014/main" id="{D447B9F0-E0A0-4BBE-B121-CB430CF0BAAD}"/>
              </a:ext>
              <a:ext uri="{C183D7F6-B498-43B3-948B-1728B52AA6E4}">
                <adec:decorative xmlns:adec="http://schemas.microsoft.com/office/drawing/2017/decorative" val="1"/>
              </a:ext>
            </a:extLst>
          </p:cNvPr>
          <p:cNvSpPr/>
          <p:nvPr/>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3" name="Rectangle 12">
            <a:extLst>
              <a:ext uri="{FF2B5EF4-FFF2-40B4-BE49-F238E27FC236}">
                <a16:creationId xmlns:a16="http://schemas.microsoft.com/office/drawing/2014/main" id="{623E8F64-A337-487B-B96A-8EFD2FE653E5}"/>
              </a:ext>
              <a:ext uri="{C183D7F6-B498-43B3-948B-1728B52AA6E4}">
                <adec:decorative xmlns:adec="http://schemas.microsoft.com/office/drawing/2017/decorative" val="1"/>
              </a:ext>
            </a:extLst>
          </p:cNvPr>
          <p:cNvSpPr/>
          <p:nvPr/>
        </p:nvSpPr>
        <p:spPr>
          <a:xfrm>
            <a:off x="1039406" y="1645103"/>
            <a:ext cx="3105724" cy="12564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4" name="Rectangle 23">
            <a:extLst>
              <a:ext uri="{FF2B5EF4-FFF2-40B4-BE49-F238E27FC236}">
                <a16:creationId xmlns:a16="http://schemas.microsoft.com/office/drawing/2014/main" id="{DBBCCE7F-7C73-48DF-B394-594D9BCFFE6C}"/>
              </a:ext>
              <a:ext uri="{C183D7F6-B498-43B3-948B-1728B52AA6E4}">
                <adec:decorative xmlns:adec="http://schemas.microsoft.com/office/drawing/2017/decorative" val="1"/>
              </a:ext>
            </a:extLst>
          </p:cNvPr>
          <p:cNvSpPr/>
          <p:nvPr/>
        </p:nvSpPr>
        <p:spPr>
          <a:xfrm>
            <a:off x="4145130" y="1657452"/>
            <a:ext cx="3105724" cy="12564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6" name="Rectangle 25">
            <a:extLst>
              <a:ext uri="{FF2B5EF4-FFF2-40B4-BE49-F238E27FC236}">
                <a16:creationId xmlns:a16="http://schemas.microsoft.com/office/drawing/2014/main" id="{95EB0A28-B294-49C5-9D69-34BA4D21EAB5}"/>
              </a:ext>
              <a:ext uri="{C183D7F6-B498-43B3-948B-1728B52AA6E4}">
                <adec:decorative xmlns:adec="http://schemas.microsoft.com/office/drawing/2017/decorative" val="1"/>
              </a:ext>
            </a:extLst>
          </p:cNvPr>
          <p:cNvSpPr/>
          <p:nvPr/>
        </p:nvSpPr>
        <p:spPr>
          <a:xfrm>
            <a:off x="7250854" y="1657452"/>
            <a:ext cx="3105724" cy="12564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extBox 1">
            <a:extLst>
              <a:ext uri="{FF2B5EF4-FFF2-40B4-BE49-F238E27FC236}">
                <a16:creationId xmlns:a16="http://schemas.microsoft.com/office/drawing/2014/main" id="{AFF8034A-10E7-5484-E1D7-58C49A14D8D0}"/>
              </a:ext>
            </a:extLst>
          </p:cNvPr>
          <p:cNvSpPr txBox="1"/>
          <p:nvPr/>
        </p:nvSpPr>
        <p:spPr>
          <a:xfrm>
            <a:off x="1039406" y="2027901"/>
            <a:ext cx="9838481" cy="1754326"/>
          </a:xfrm>
          <a:prstGeom prst="rect">
            <a:avLst/>
          </a:prstGeom>
          <a:noFill/>
        </p:spPr>
        <p:txBody>
          <a:bodyPr wrap="square" rtlCol="0">
            <a:spAutoFit/>
          </a:bodyPr>
          <a:lstStyle/>
          <a:p>
            <a:r>
              <a:rPr lang="en-US" dirty="0"/>
              <a:t>To compare selected colleges using graphs  .</a:t>
            </a:r>
          </a:p>
          <a:p>
            <a:r>
              <a:rPr lang="en-US" dirty="0"/>
              <a:t>Use Case Name:- Graph</a:t>
            </a:r>
          </a:p>
          <a:p>
            <a:r>
              <a:rPr lang="en-US" dirty="0"/>
              <a:t>Actors:-User , System</a:t>
            </a:r>
          </a:p>
          <a:p>
            <a:r>
              <a:rPr lang="en-US" dirty="0"/>
              <a:t>Description:- To display information graphically</a:t>
            </a:r>
          </a:p>
          <a:p>
            <a:r>
              <a:rPr lang="en-US" dirty="0"/>
              <a:t>Pre Condition:-  college selection</a:t>
            </a:r>
          </a:p>
          <a:p>
            <a:r>
              <a:rPr lang="en-US" dirty="0"/>
              <a:t>Post Condition:-Displaying required data</a:t>
            </a:r>
          </a:p>
        </p:txBody>
      </p:sp>
      <p:graphicFrame>
        <p:nvGraphicFramePr>
          <p:cNvPr id="3" name="Table 3">
            <a:extLst>
              <a:ext uri="{FF2B5EF4-FFF2-40B4-BE49-F238E27FC236}">
                <a16:creationId xmlns:a16="http://schemas.microsoft.com/office/drawing/2014/main" id="{DEC58967-78EE-DA48-7A7E-D2A390A54212}"/>
              </a:ext>
            </a:extLst>
          </p:cNvPr>
          <p:cNvGraphicFramePr>
            <a:graphicFrameLocks noGrp="1"/>
          </p:cNvGraphicFramePr>
          <p:nvPr>
            <p:extLst>
              <p:ext uri="{D42A27DB-BD31-4B8C-83A1-F6EECF244321}">
                <p14:modId xmlns:p14="http://schemas.microsoft.com/office/powerpoint/2010/main" val="3945158906"/>
              </p:ext>
            </p:extLst>
          </p:nvPr>
        </p:nvGraphicFramePr>
        <p:xfrm>
          <a:off x="1372243" y="4204583"/>
          <a:ext cx="8500962" cy="2269881"/>
        </p:xfrm>
        <a:graphic>
          <a:graphicData uri="http://schemas.openxmlformats.org/drawingml/2006/table">
            <a:tbl>
              <a:tblPr firstRow="1" bandRow="1">
                <a:tableStyleId>{5C22544A-7EE6-4342-B048-85BDC9FD1C3A}</a:tableStyleId>
              </a:tblPr>
              <a:tblGrid>
                <a:gridCol w="4250481">
                  <a:extLst>
                    <a:ext uri="{9D8B030D-6E8A-4147-A177-3AD203B41FA5}">
                      <a16:colId xmlns:a16="http://schemas.microsoft.com/office/drawing/2014/main" val="1956250341"/>
                    </a:ext>
                  </a:extLst>
                </a:gridCol>
                <a:gridCol w="4250481">
                  <a:extLst>
                    <a:ext uri="{9D8B030D-6E8A-4147-A177-3AD203B41FA5}">
                      <a16:colId xmlns:a16="http://schemas.microsoft.com/office/drawing/2014/main" val="2428271500"/>
                    </a:ext>
                  </a:extLst>
                </a:gridCol>
              </a:tblGrid>
              <a:tr h="543267">
                <a:tc>
                  <a:txBody>
                    <a:bodyPr/>
                    <a:lstStyle/>
                    <a:p>
                      <a:r>
                        <a:rPr lang="en-US" dirty="0"/>
                        <a:t>USER</a:t>
                      </a:r>
                    </a:p>
                  </a:txBody>
                  <a:tcPr/>
                </a:tc>
                <a:tc>
                  <a:txBody>
                    <a:bodyPr/>
                    <a:lstStyle/>
                    <a:p>
                      <a:r>
                        <a:rPr lang="en-US" dirty="0"/>
                        <a:t>SYSTEM</a:t>
                      </a:r>
                    </a:p>
                  </a:txBody>
                  <a:tcPr/>
                </a:tc>
                <a:extLst>
                  <a:ext uri="{0D108BD9-81ED-4DB2-BD59-A6C34878D82A}">
                    <a16:rowId xmlns:a16="http://schemas.microsoft.com/office/drawing/2014/main" val="1605846216"/>
                  </a:ext>
                </a:extLst>
              </a:tr>
              <a:tr h="543267">
                <a:tc>
                  <a:txBody>
                    <a:bodyPr/>
                    <a:lstStyle/>
                    <a:p>
                      <a:r>
                        <a:rPr lang="en-US" dirty="0"/>
                        <a:t>1.Select colleges using checkbox</a:t>
                      </a:r>
                    </a:p>
                  </a:txBody>
                  <a:tcPr/>
                </a:tc>
                <a:tc>
                  <a:txBody>
                    <a:bodyPr/>
                    <a:lstStyle/>
                    <a:p>
                      <a:endParaRPr lang="en-US"/>
                    </a:p>
                  </a:txBody>
                  <a:tcPr/>
                </a:tc>
                <a:extLst>
                  <a:ext uri="{0D108BD9-81ED-4DB2-BD59-A6C34878D82A}">
                    <a16:rowId xmlns:a16="http://schemas.microsoft.com/office/drawing/2014/main" val="2160183161"/>
                  </a:ext>
                </a:extLst>
              </a:tr>
              <a:tr h="543267">
                <a:tc>
                  <a:txBody>
                    <a:bodyPr/>
                    <a:lstStyle/>
                    <a:p>
                      <a:endParaRPr lang="en-US"/>
                    </a:p>
                  </a:txBody>
                  <a:tcPr/>
                </a:tc>
                <a:tc>
                  <a:txBody>
                    <a:bodyPr/>
                    <a:lstStyle/>
                    <a:p>
                      <a:r>
                        <a:rPr lang="en-US" dirty="0"/>
                        <a:t>2.Graphically data is shown</a:t>
                      </a:r>
                    </a:p>
                  </a:txBody>
                  <a:tcPr/>
                </a:tc>
                <a:extLst>
                  <a:ext uri="{0D108BD9-81ED-4DB2-BD59-A6C34878D82A}">
                    <a16:rowId xmlns:a16="http://schemas.microsoft.com/office/drawing/2014/main" val="1570718383"/>
                  </a:ext>
                </a:extLst>
              </a:tr>
              <a:tr h="543267">
                <a:tc>
                  <a:txBody>
                    <a:bodyPr/>
                    <a:lstStyle/>
                    <a:p>
                      <a:r>
                        <a:rPr lang="en-US" dirty="0"/>
                        <a:t>3.User can easily compare data among various colleges</a:t>
                      </a:r>
                    </a:p>
                  </a:txBody>
                  <a:tcPr/>
                </a:tc>
                <a:tc>
                  <a:txBody>
                    <a:bodyPr/>
                    <a:lstStyle/>
                    <a:p>
                      <a:endParaRPr lang="en-US" dirty="0"/>
                    </a:p>
                  </a:txBody>
                  <a:tcPr/>
                </a:tc>
                <a:extLst>
                  <a:ext uri="{0D108BD9-81ED-4DB2-BD59-A6C34878D82A}">
                    <a16:rowId xmlns:a16="http://schemas.microsoft.com/office/drawing/2014/main" val="4002860325"/>
                  </a:ext>
                </a:extLst>
              </a:tr>
            </a:tbl>
          </a:graphicData>
        </a:graphic>
      </p:graphicFrame>
    </p:spTree>
    <p:extLst>
      <p:ext uri="{BB962C8B-B14F-4D97-AF65-F5344CB8AC3E}">
        <p14:creationId xmlns:p14="http://schemas.microsoft.com/office/powerpoint/2010/main" val="2332901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6DB04AA-2B2C-4162-AD6D-1FF802682C3D}"/>
              </a:ext>
            </a:extLst>
          </p:cNvPr>
          <p:cNvSpPr>
            <a:spLocks noGrp="1"/>
          </p:cNvSpPr>
          <p:nvPr>
            <p:ph type="title"/>
          </p:nvPr>
        </p:nvSpPr>
        <p:spPr>
          <a:xfrm>
            <a:off x="1097280" y="670143"/>
            <a:ext cx="10058400" cy="1450757"/>
          </a:xfrm>
        </p:spPr>
        <p:txBody>
          <a:bodyPr vert="horz" lIns="91440" tIns="45720" rIns="91440" bIns="45720" rtlCol="0" anchor="b">
            <a:normAutofit/>
          </a:bodyPr>
          <a:lstStyle/>
          <a:p>
            <a:pPr rtl="0"/>
            <a:br>
              <a:rPr lang="en-GB" sz="3000" b="1" dirty="0"/>
            </a:br>
            <a:endParaRPr lang="en-GB" sz="3000" dirty="0"/>
          </a:p>
        </p:txBody>
      </p:sp>
      <p:sp>
        <p:nvSpPr>
          <p:cNvPr id="2" name="TextBox 1">
            <a:extLst>
              <a:ext uri="{FF2B5EF4-FFF2-40B4-BE49-F238E27FC236}">
                <a16:creationId xmlns:a16="http://schemas.microsoft.com/office/drawing/2014/main" id="{3B27D5D2-1658-51FD-11F0-024A0C8066B6}"/>
              </a:ext>
            </a:extLst>
          </p:cNvPr>
          <p:cNvSpPr txBox="1"/>
          <p:nvPr/>
        </p:nvSpPr>
        <p:spPr>
          <a:xfrm>
            <a:off x="1435261" y="1133911"/>
            <a:ext cx="3579378" cy="830997"/>
          </a:xfrm>
          <a:prstGeom prst="rect">
            <a:avLst/>
          </a:prstGeom>
          <a:noFill/>
        </p:spPr>
        <p:txBody>
          <a:bodyPr wrap="none" rtlCol="0">
            <a:spAutoFit/>
          </a:bodyPr>
          <a:lstStyle/>
          <a:p>
            <a:r>
              <a:rPr lang="en-US" sz="3200" b="1" dirty="0">
                <a:solidFill>
                  <a:srgbClr val="002060"/>
                </a:solidFill>
              </a:rPr>
              <a:t>LIST OF COLLEGES:</a:t>
            </a:r>
            <a:r>
              <a:rPr lang="en-US" sz="4800" dirty="0">
                <a:solidFill>
                  <a:srgbClr val="002060"/>
                </a:solidFill>
              </a:rPr>
              <a:t>-</a:t>
            </a:r>
            <a:endParaRPr lang="en-US" sz="2800" b="1" dirty="0"/>
          </a:p>
        </p:txBody>
      </p:sp>
      <p:pic>
        <p:nvPicPr>
          <p:cNvPr id="4" name="Picture 3">
            <a:extLst>
              <a:ext uri="{FF2B5EF4-FFF2-40B4-BE49-F238E27FC236}">
                <a16:creationId xmlns:a16="http://schemas.microsoft.com/office/drawing/2014/main" id="{E886AED0-DDF6-5E3B-03FF-E3972264E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261" y="2120900"/>
            <a:ext cx="8070850" cy="4417200"/>
          </a:xfrm>
          <a:prstGeom prst="rect">
            <a:avLst/>
          </a:prstGeom>
        </p:spPr>
      </p:pic>
    </p:spTree>
    <p:extLst>
      <p:ext uri="{BB962C8B-B14F-4D97-AF65-F5344CB8AC3E}">
        <p14:creationId xmlns:p14="http://schemas.microsoft.com/office/powerpoint/2010/main" val="4098519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6DB04AA-2B2C-4162-AD6D-1FF802682C3D}"/>
              </a:ext>
            </a:extLst>
          </p:cNvPr>
          <p:cNvSpPr>
            <a:spLocks noGrp="1"/>
          </p:cNvSpPr>
          <p:nvPr>
            <p:ph type="title"/>
          </p:nvPr>
        </p:nvSpPr>
        <p:spPr>
          <a:xfrm>
            <a:off x="1097280" y="670143"/>
            <a:ext cx="10058400" cy="1450757"/>
          </a:xfrm>
        </p:spPr>
        <p:txBody>
          <a:bodyPr vert="horz" lIns="91440" tIns="45720" rIns="91440" bIns="45720" rtlCol="0" anchor="b">
            <a:normAutofit/>
          </a:bodyPr>
          <a:lstStyle/>
          <a:p>
            <a:pPr rtl="0"/>
            <a:br>
              <a:rPr lang="en-GB" sz="3000" b="1" dirty="0"/>
            </a:br>
            <a:endParaRPr lang="en-GB" sz="3000" dirty="0"/>
          </a:p>
        </p:txBody>
      </p:sp>
      <p:sp>
        <p:nvSpPr>
          <p:cNvPr id="2" name="TextBox 1">
            <a:extLst>
              <a:ext uri="{FF2B5EF4-FFF2-40B4-BE49-F238E27FC236}">
                <a16:creationId xmlns:a16="http://schemas.microsoft.com/office/drawing/2014/main" id="{3B27D5D2-1658-51FD-11F0-024A0C8066B6}"/>
              </a:ext>
            </a:extLst>
          </p:cNvPr>
          <p:cNvSpPr txBox="1"/>
          <p:nvPr/>
        </p:nvSpPr>
        <p:spPr>
          <a:xfrm>
            <a:off x="1435261" y="1133911"/>
            <a:ext cx="6725687" cy="523220"/>
          </a:xfrm>
          <a:prstGeom prst="rect">
            <a:avLst/>
          </a:prstGeom>
          <a:noFill/>
        </p:spPr>
        <p:txBody>
          <a:bodyPr wrap="none" rtlCol="0">
            <a:spAutoFit/>
          </a:bodyPr>
          <a:lstStyle/>
          <a:p>
            <a:r>
              <a:rPr lang="en-US" sz="2800" b="1" dirty="0">
                <a:solidFill>
                  <a:srgbClr val="002060"/>
                </a:solidFill>
              </a:rPr>
              <a:t>COLLEGE INFORMATION DISPLAY FORMAT :-</a:t>
            </a:r>
            <a:endParaRPr lang="en-US" sz="2800" b="1" dirty="0"/>
          </a:p>
        </p:txBody>
      </p:sp>
      <p:pic>
        <p:nvPicPr>
          <p:cNvPr id="3" name="Picture 2" descr="A picture containing text, screenshot, font, number&#10;&#10;Description automatically generated">
            <a:extLst>
              <a:ext uri="{FF2B5EF4-FFF2-40B4-BE49-F238E27FC236}">
                <a16:creationId xmlns:a16="http://schemas.microsoft.com/office/drawing/2014/main" id="{CB17ADA4-1620-7E74-9866-62101E0C7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304" y="2120899"/>
            <a:ext cx="5943600" cy="2755900"/>
          </a:xfrm>
          <a:prstGeom prst="rect">
            <a:avLst/>
          </a:prstGeom>
        </p:spPr>
      </p:pic>
    </p:spTree>
    <p:extLst>
      <p:ext uri="{BB962C8B-B14F-4D97-AF65-F5344CB8AC3E}">
        <p14:creationId xmlns:p14="http://schemas.microsoft.com/office/powerpoint/2010/main" val="111263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B72B13-069B-4F8A-9437-FA58C3F1D44B}"/>
              </a:ext>
            </a:extLst>
          </p:cNvPr>
          <p:cNvSpPr>
            <a:spLocks noGrp="1"/>
          </p:cNvSpPr>
          <p:nvPr>
            <p:ph type="title"/>
          </p:nvPr>
        </p:nvSpPr>
        <p:spPr>
          <a:xfrm>
            <a:off x="590927" y="-674679"/>
            <a:ext cx="6639867" cy="1960234"/>
          </a:xfrm>
        </p:spPr>
        <p:txBody>
          <a:bodyPr vert="horz" lIns="91440" tIns="45720" rIns="91440" bIns="45720" rtlCol="0" anchor="b">
            <a:noAutofit/>
          </a:bodyPr>
          <a:lstStyle/>
          <a:p>
            <a:pPr rtl="0"/>
            <a:r>
              <a:rPr lang="en-US" dirty="0">
                <a:solidFill>
                  <a:srgbClr val="002060"/>
                </a:solidFill>
              </a:rPr>
              <a:t>    </a:t>
            </a:r>
            <a:br>
              <a:rPr lang="en-US" dirty="0">
                <a:solidFill>
                  <a:srgbClr val="002060"/>
                </a:solidFill>
              </a:rPr>
            </a:br>
            <a:br>
              <a:rPr lang="en-US" dirty="0">
                <a:solidFill>
                  <a:srgbClr val="002060"/>
                </a:solidFill>
              </a:rPr>
            </a:br>
            <a:br>
              <a:rPr lang="en-US" dirty="0">
                <a:solidFill>
                  <a:srgbClr val="002060"/>
                </a:solidFill>
              </a:rPr>
            </a:br>
            <a:r>
              <a:rPr lang="en-US" dirty="0">
                <a:solidFill>
                  <a:srgbClr val="002060"/>
                </a:solidFill>
              </a:rPr>
              <a:t>  SEARCHING  </a:t>
            </a:r>
            <a:r>
              <a:rPr lang="en-US" sz="3600" dirty="0">
                <a:solidFill>
                  <a:srgbClr val="002060"/>
                </a:solidFill>
              </a:rPr>
              <a:t>:-</a:t>
            </a:r>
            <a:endParaRPr lang="en-GB" sz="4400" dirty="0">
              <a:solidFill>
                <a:srgbClr val="002060"/>
              </a:solidFill>
            </a:endParaRPr>
          </a:p>
        </p:txBody>
      </p:sp>
      <p:pic>
        <p:nvPicPr>
          <p:cNvPr id="3" name="Content Placeholder 3" descr="Diagram&#10;&#10;Description automatically generated">
            <a:extLst>
              <a:ext uri="{FF2B5EF4-FFF2-40B4-BE49-F238E27FC236}">
                <a16:creationId xmlns:a16="http://schemas.microsoft.com/office/drawing/2014/main" id="{AA9E7447-CA19-A36C-4B54-2AE3E3B1F20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62988" y="2378598"/>
            <a:ext cx="5163840" cy="2922608"/>
          </a:xfrm>
          <a:prstGeom prst="rect">
            <a:avLst/>
          </a:prstGeom>
        </p:spPr>
      </p:pic>
      <p:sp>
        <p:nvSpPr>
          <p:cNvPr id="4" name="TextBox 3">
            <a:extLst>
              <a:ext uri="{FF2B5EF4-FFF2-40B4-BE49-F238E27FC236}">
                <a16:creationId xmlns:a16="http://schemas.microsoft.com/office/drawing/2014/main" id="{A41518AA-D29E-B176-F326-6971F8EF5B08}"/>
              </a:ext>
            </a:extLst>
          </p:cNvPr>
          <p:cNvSpPr txBox="1"/>
          <p:nvPr/>
        </p:nvSpPr>
        <p:spPr>
          <a:xfrm>
            <a:off x="7361499" y="694481"/>
            <a:ext cx="2338086" cy="584775"/>
          </a:xfrm>
          <a:prstGeom prst="rect">
            <a:avLst/>
          </a:prstGeom>
          <a:noFill/>
        </p:spPr>
        <p:txBody>
          <a:bodyPr wrap="square" rtlCol="0">
            <a:spAutoFit/>
          </a:bodyPr>
          <a:lstStyle/>
          <a:p>
            <a:r>
              <a:rPr lang="en-US" sz="3200" b="1" dirty="0">
                <a:solidFill>
                  <a:srgbClr val="002060"/>
                </a:solidFill>
              </a:rPr>
              <a:t>SORTING:-</a:t>
            </a:r>
          </a:p>
        </p:txBody>
      </p:sp>
      <p:pic>
        <p:nvPicPr>
          <p:cNvPr id="7" name="Content Placeholder 3" descr="Table&#10;&#10;Description automatically generated with medium confidence">
            <a:extLst>
              <a:ext uri="{FF2B5EF4-FFF2-40B4-BE49-F238E27FC236}">
                <a16:creationId xmlns:a16="http://schemas.microsoft.com/office/drawing/2014/main" id="{4ABCFE1C-2B53-8CA8-F723-DF73296037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378599"/>
            <a:ext cx="5163840" cy="2926680"/>
          </a:xfrm>
          <a:prstGeom prst="rect">
            <a:avLst/>
          </a:prstGeom>
        </p:spPr>
      </p:pic>
    </p:spTree>
    <p:extLst>
      <p:ext uri="{BB962C8B-B14F-4D97-AF65-F5344CB8AC3E}">
        <p14:creationId xmlns:p14="http://schemas.microsoft.com/office/powerpoint/2010/main" val="1987477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rtlCol="0">
            <a:normAutofit/>
          </a:bodyPr>
          <a:lstStyle/>
          <a:p>
            <a:pPr rtl="0"/>
            <a:r>
              <a:rPr lang="en-GB" dirty="0"/>
              <a:t>PIE CHARTS</a:t>
            </a:r>
          </a:p>
        </p:txBody>
      </p:sp>
      <p:pic>
        <p:nvPicPr>
          <p:cNvPr id="8" name="Picture 7" descr="Chart, pie chart&#10;&#10;Description automatically generated">
            <a:extLst>
              <a:ext uri="{FF2B5EF4-FFF2-40B4-BE49-F238E27FC236}">
                <a16:creationId xmlns:a16="http://schemas.microsoft.com/office/drawing/2014/main" id="{DD759C06-13CE-71C9-8D3C-0A977FB5A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07" y="2362971"/>
            <a:ext cx="4673620" cy="3350748"/>
          </a:xfrm>
          <a:prstGeom prst="rect">
            <a:avLst/>
          </a:prstGeom>
        </p:spPr>
      </p:pic>
      <p:pic>
        <p:nvPicPr>
          <p:cNvPr id="10" name="Picture 9" descr="Chart, pie chart&#10;&#10;Description automatically generated">
            <a:extLst>
              <a:ext uri="{FF2B5EF4-FFF2-40B4-BE49-F238E27FC236}">
                <a16:creationId xmlns:a16="http://schemas.microsoft.com/office/drawing/2014/main" id="{0AE268C5-17CD-EBEE-A3CC-9DC9010DD4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1778" y="2479985"/>
            <a:ext cx="6612719" cy="3233734"/>
          </a:xfrm>
          <a:prstGeom prst="rect">
            <a:avLst/>
          </a:prstGeom>
        </p:spPr>
      </p:pic>
      <p:pic>
        <p:nvPicPr>
          <p:cNvPr id="2" name="Picture 1" descr="Chart, pie chart&#10;&#10;Description automatically generated">
            <a:extLst>
              <a:ext uri="{FF2B5EF4-FFF2-40B4-BE49-F238E27FC236}">
                <a16:creationId xmlns:a16="http://schemas.microsoft.com/office/drawing/2014/main" id="{F314592D-2C2E-B0FC-9E41-BAC273A76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07" y="2515371"/>
            <a:ext cx="4673620" cy="3350748"/>
          </a:xfrm>
          <a:prstGeom prst="rect">
            <a:avLst/>
          </a:prstGeom>
        </p:spPr>
      </p:pic>
    </p:spTree>
    <p:extLst>
      <p:ext uri="{BB962C8B-B14F-4D97-AF65-F5344CB8AC3E}">
        <p14:creationId xmlns:p14="http://schemas.microsoft.com/office/powerpoint/2010/main" val="17446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rtlCol="0"/>
          <a:lstStyle/>
          <a:p>
            <a:pPr rtl="0"/>
            <a:r>
              <a:rPr lang="en-GB" dirty="0"/>
              <a:t>PROBLEM</a:t>
            </a:r>
            <a:br>
              <a:rPr lang="en-GB" dirty="0"/>
            </a:br>
            <a:r>
              <a:rPr lang="en-GB" dirty="0"/>
              <a:t>STATEMENT</a:t>
            </a:r>
          </a:p>
        </p:txBody>
      </p:sp>
      <p:sp>
        <p:nvSpPr>
          <p:cNvPr id="3" name="Content Placeholder 2">
            <a:extLst>
              <a:ext uri="{FF2B5EF4-FFF2-40B4-BE49-F238E27FC236}">
                <a16:creationId xmlns:a16="http://schemas.microsoft.com/office/drawing/2014/main" id="{980D2254-E40A-7D90-B3FE-601A5D77306A}"/>
              </a:ext>
            </a:extLst>
          </p:cNvPr>
          <p:cNvSpPr>
            <a:spLocks noGrp="1"/>
          </p:cNvSpPr>
          <p:nvPr>
            <p:ph idx="1"/>
          </p:nvPr>
        </p:nvSpPr>
        <p:spPr>
          <a:xfrm>
            <a:off x="5134893" y="1006998"/>
            <a:ext cx="6555537" cy="5544274"/>
          </a:xfrm>
        </p:spPr>
        <p:txBody>
          <a:bodyPr>
            <a:normAutofit fontScale="92500"/>
          </a:bodyPr>
          <a:lstStyle/>
          <a:p>
            <a:pPr marL="0" indent="0">
              <a:buNone/>
            </a:pPr>
            <a:r>
              <a:rPr lang="en-US" sz="2800" b="1" dirty="0"/>
              <a:t>All India Council for Technical Education (AICTE). </a:t>
            </a:r>
          </a:p>
          <a:p>
            <a:pPr marL="0" indent="0">
              <a:buNone/>
            </a:pPr>
            <a:endParaRPr lang="en-US" sz="2000" dirty="0"/>
          </a:p>
          <a:p>
            <a:pPr marL="0" indent="0">
              <a:buNone/>
            </a:pPr>
            <a:r>
              <a:rPr lang="en-US" sz="2000" dirty="0"/>
              <a:t>There are more than 1000 universities in India and these universities are offering thousands of undergraduate, post-Graduate and doctorate courses. The students applying for these universities have to do a lot of comparison for choosing the university/course on the basis of various criteria’s. </a:t>
            </a:r>
            <a:r>
              <a:rPr lang="en-US" sz="2800" b="1" dirty="0"/>
              <a:t>A PAN India university information bank </a:t>
            </a:r>
            <a:r>
              <a:rPr lang="en-US" sz="2000" dirty="0"/>
              <a:t>is required for accessing course details, comparison of courses, facilities and faculty, admission, tracking student mobility, viewing results, evaluation and certification, verification of certificates, joint online courses (MOOCs). This will help both student and faculty communities for self improvement through comparison and emulations. Lack of information is leading to self glorification and inbreeding among University and College student and faculty members.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667318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CC3EF0-F13E-468D-8198-2FFABAAB8360}"/>
              </a:ext>
            </a:extLst>
          </p:cNvPr>
          <p:cNvSpPr>
            <a:spLocks noGrp="1"/>
          </p:cNvSpPr>
          <p:nvPr>
            <p:ph type="title"/>
          </p:nvPr>
        </p:nvSpPr>
        <p:spPr/>
        <p:txBody>
          <a:bodyPr rtlCol="0"/>
          <a:lstStyle/>
          <a:p>
            <a:pPr rtl="0"/>
            <a:r>
              <a:rPr lang="en-GB" dirty="0"/>
              <a:t>IMPLEMENTATION:-</a:t>
            </a:r>
          </a:p>
        </p:txBody>
      </p:sp>
      <p:pic>
        <p:nvPicPr>
          <p:cNvPr id="16" name="Picture 15" descr="Graphical user interface, application, Teams&#10;&#10;Description automatically generated">
            <a:extLst>
              <a:ext uri="{FF2B5EF4-FFF2-40B4-BE49-F238E27FC236}">
                <a16:creationId xmlns:a16="http://schemas.microsoft.com/office/drawing/2014/main" id="{1944A165-70AF-2FC3-7A83-22C3C7D92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81" y="2236763"/>
            <a:ext cx="6311900" cy="3200400"/>
          </a:xfrm>
          <a:prstGeom prst="rect">
            <a:avLst/>
          </a:prstGeom>
        </p:spPr>
      </p:pic>
      <p:pic>
        <p:nvPicPr>
          <p:cNvPr id="17" name="Picture 16" descr="A picture containing diagram&#10;&#10;Description automatically generated">
            <a:extLst>
              <a:ext uri="{FF2B5EF4-FFF2-40B4-BE49-F238E27FC236}">
                <a16:creationId xmlns:a16="http://schemas.microsoft.com/office/drawing/2014/main" id="{B83B5AC6-6663-02EA-F07B-27E668AD9D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7253" y="1168497"/>
            <a:ext cx="5227955" cy="4914900"/>
          </a:xfrm>
          <a:prstGeom prst="rect">
            <a:avLst/>
          </a:prstGeom>
        </p:spPr>
      </p:pic>
      <p:sp>
        <p:nvSpPr>
          <p:cNvPr id="2" name="AutoShape 2">
            <a:extLst>
              <a:ext uri="{FF2B5EF4-FFF2-40B4-BE49-F238E27FC236}">
                <a16:creationId xmlns:a16="http://schemas.microsoft.com/office/drawing/2014/main" id="{BFA23403-49E6-0EF4-EF91-3E49D05E6A5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147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CC3EF0-F13E-468D-8198-2FFABAAB8360}"/>
              </a:ext>
            </a:extLst>
          </p:cNvPr>
          <p:cNvSpPr>
            <a:spLocks noGrp="1"/>
          </p:cNvSpPr>
          <p:nvPr>
            <p:ph type="title"/>
          </p:nvPr>
        </p:nvSpPr>
        <p:spPr/>
        <p:txBody>
          <a:bodyPr rtlCol="0"/>
          <a:lstStyle/>
          <a:p>
            <a:pPr rtl="0"/>
            <a:r>
              <a:rPr lang="en-GB" dirty="0"/>
              <a:t>IMPLEMENTATION:-</a:t>
            </a:r>
          </a:p>
        </p:txBody>
      </p:sp>
      <p:sp>
        <p:nvSpPr>
          <p:cNvPr id="2" name="AutoShape 2">
            <a:extLst>
              <a:ext uri="{FF2B5EF4-FFF2-40B4-BE49-F238E27FC236}">
                <a16:creationId xmlns:a16="http://schemas.microsoft.com/office/drawing/2014/main" id="{BFA23403-49E6-0EF4-EF91-3E49D05E6A5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41641818-AFBC-4B1A-80BD-2D3AC504A594}"/>
              </a:ext>
            </a:extLst>
          </p:cNvPr>
          <p:cNvPicPr>
            <a:picLocks noChangeAspect="1"/>
          </p:cNvPicPr>
          <p:nvPr/>
        </p:nvPicPr>
        <p:blipFill>
          <a:blip r:embed="rId3"/>
          <a:stretch>
            <a:fillRect/>
          </a:stretch>
        </p:blipFill>
        <p:spPr>
          <a:xfrm>
            <a:off x="4325354" y="2039652"/>
            <a:ext cx="3846091" cy="4531745"/>
          </a:xfrm>
          <a:prstGeom prst="rect">
            <a:avLst/>
          </a:prstGeom>
        </p:spPr>
      </p:pic>
    </p:spTree>
    <p:extLst>
      <p:ext uri="{BB962C8B-B14F-4D97-AF65-F5344CB8AC3E}">
        <p14:creationId xmlns:p14="http://schemas.microsoft.com/office/powerpoint/2010/main" val="483127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9776A932-6ABB-47FE-9460-F331784DC9D5}"/>
              </a:ext>
            </a:extLst>
          </p:cNvPr>
          <p:cNvGraphicFramePr>
            <a:graphicFrameLocks noGrp="1"/>
          </p:cNvGraphicFramePr>
          <p:nvPr>
            <p:ph idx="1"/>
            <p:extLst>
              <p:ext uri="{D42A27DB-BD31-4B8C-83A1-F6EECF244321}">
                <p14:modId xmlns:p14="http://schemas.microsoft.com/office/powerpoint/2010/main" val="3494545398"/>
              </p:ext>
            </p:extLst>
          </p:nvPr>
        </p:nvGraphicFramePr>
        <p:xfrm>
          <a:off x="862819" y="2384474"/>
          <a:ext cx="10527322" cy="4616070"/>
        </p:xfrm>
        <a:graphic>
          <a:graphicData uri="http://schemas.openxmlformats.org/drawingml/2006/table">
            <a:tbl>
              <a:tblPr firstRow="1" bandRow="1">
                <a:tableStyleId>{5C22544A-7EE6-4342-B048-85BDC9FD1C3A}</a:tableStyleId>
              </a:tblPr>
              <a:tblGrid>
                <a:gridCol w="2958402">
                  <a:extLst>
                    <a:ext uri="{9D8B030D-6E8A-4147-A177-3AD203B41FA5}">
                      <a16:colId xmlns:a16="http://schemas.microsoft.com/office/drawing/2014/main" val="339163235"/>
                    </a:ext>
                  </a:extLst>
                </a:gridCol>
                <a:gridCol w="3784460">
                  <a:extLst>
                    <a:ext uri="{9D8B030D-6E8A-4147-A177-3AD203B41FA5}">
                      <a16:colId xmlns:a16="http://schemas.microsoft.com/office/drawing/2014/main" val="1998228315"/>
                    </a:ext>
                  </a:extLst>
                </a:gridCol>
                <a:gridCol w="3784460">
                  <a:extLst>
                    <a:ext uri="{9D8B030D-6E8A-4147-A177-3AD203B41FA5}">
                      <a16:colId xmlns:a16="http://schemas.microsoft.com/office/drawing/2014/main" val="1982676541"/>
                    </a:ext>
                  </a:extLst>
                </a:gridCol>
              </a:tblGrid>
              <a:tr h="2484895">
                <a:tc>
                  <a:txBody>
                    <a:bodyPr/>
                    <a:lstStyle/>
                    <a:p>
                      <a:pPr marL="285750" indent="-285750">
                        <a:buFont typeface="Arial" pitchFamily="34" charset="0"/>
                        <a:buChar char="•"/>
                      </a:pPr>
                      <a:r>
                        <a:rPr lang="en-US" sz="2800" dirty="0"/>
                        <a:t>To make the website Available for wide Range of </a:t>
                      </a:r>
                    </a:p>
                    <a:p>
                      <a:r>
                        <a:rPr lang="en-US" sz="2800" dirty="0"/>
                        <a:t>  Colleges.</a:t>
                      </a:r>
                    </a:p>
                    <a:p>
                      <a:pPr algn="l" rtl="0"/>
                      <a:endParaRPr lang="en-GB" altLang="zh-CN" sz="2800" noProof="0" dirty="0">
                        <a:solidFill>
                          <a:schemeClr val="tx1"/>
                        </a:solidFill>
                      </a:endParaRPr>
                    </a:p>
                  </a:txBody>
                  <a:tcPr marL="254882" marR="254882" marT="76935" marB="76935" anchor="ctr">
                    <a:solidFill>
                      <a:schemeClr val="accent1">
                        <a:lumMod val="20000"/>
                        <a:lumOff val="80000"/>
                      </a:schemeClr>
                    </a:solidFill>
                  </a:tcPr>
                </a:tc>
                <a:tc>
                  <a:txBody>
                    <a:bodyPr/>
                    <a:lstStyle/>
                    <a:p>
                      <a:pPr marL="285750" indent="-285750">
                        <a:buFont typeface="Arial" pitchFamily="34" charset="0"/>
                        <a:buChar char="•"/>
                      </a:pPr>
                      <a:r>
                        <a:rPr lang="en-US" sz="2000" dirty="0"/>
                        <a:t>To Enable the users interact with the  Alumni of the </a:t>
                      </a:r>
                    </a:p>
                    <a:p>
                      <a:r>
                        <a:rPr lang="en-US" sz="2000" dirty="0"/>
                        <a:t>    Respective Colleges</a:t>
                      </a:r>
                      <a:endParaRPr lang="en-GB" altLang="zh-CN" sz="2000" noProof="0" dirty="0">
                        <a:solidFill>
                          <a:schemeClr val="bg1"/>
                        </a:solidFill>
                      </a:endParaRPr>
                    </a:p>
                  </a:txBody>
                  <a:tcPr marL="254882" marR="254882" marT="76935" marB="76935" anchor="ctr">
                    <a:solidFill>
                      <a:schemeClr val="accent2"/>
                    </a:solidFill>
                  </a:tcPr>
                </a:tc>
                <a:tc>
                  <a:txBody>
                    <a:bodyPr/>
                    <a:lstStyle/>
                    <a:p>
                      <a:pPr marL="342900" lvl="0" indent="-342900">
                        <a:buFont typeface="Arial" panose="020B0604020202020204" pitchFamily="34" charset="0"/>
                        <a:buChar char="•"/>
                      </a:pPr>
                      <a:r>
                        <a:rPr lang="en-US" sz="1800" b="1" dirty="0">
                          <a:effectLst/>
                          <a:latin typeface="+mn-lt"/>
                          <a:ea typeface="Courier New" panose="02070309020205020404" pitchFamily="49" charset="0"/>
                          <a:cs typeface="Courier New" panose="02070309020205020404" pitchFamily="49" charset="0"/>
                        </a:rPr>
                        <a:t>To submit the b-cat applications by filling the form only once and by clicking</a:t>
                      </a:r>
                      <a:r>
                        <a:rPr lang="en-IN" sz="1800" b="1" dirty="0">
                          <a:latin typeface="+mn-lt"/>
                          <a:ea typeface="Courier New" panose="02070309020205020404" pitchFamily="49" charset="0"/>
                        </a:rPr>
                        <a:t> </a:t>
                      </a:r>
                      <a:r>
                        <a:rPr lang="en-US" sz="1800" b="1" dirty="0">
                          <a:effectLst/>
                          <a:latin typeface="+mn-lt"/>
                          <a:ea typeface="Courier New" panose="02070309020205020404" pitchFamily="49" charset="0"/>
                          <a:cs typeface="Courier New" panose="02070309020205020404" pitchFamily="49" charset="0"/>
                        </a:rPr>
                        <a:t>on the colleges into which the user want to join rather than filling the same details multiple </a:t>
                      </a:r>
                      <a:r>
                        <a:rPr lang="en-US" sz="1800" b="1" dirty="0" err="1">
                          <a:effectLst/>
                          <a:latin typeface="+mn-lt"/>
                          <a:ea typeface="Courier New" panose="02070309020205020404" pitchFamily="49" charset="0"/>
                          <a:cs typeface="Courier New" panose="02070309020205020404" pitchFamily="49" charset="0"/>
                        </a:rPr>
                        <a:t>times.SSS</a:t>
                      </a:r>
                      <a:endParaRPr lang="en-IN" sz="1800" b="1" dirty="0">
                        <a:effectLst/>
                        <a:latin typeface="+mn-lt"/>
                        <a:ea typeface="Courier New" panose="02070309020205020404" pitchFamily="49" charset="0"/>
                      </a:endParaRPr>
                    </a:p>
                    <a:p>
                      <a:pPr>
                        <a:spcBef>
                          <a:spcPts val="15"/>
                        </a:spcBef>
                      </a:pPr>
                      <a:r>
                        <a:rPr lang="en-US" sz="1800" b="1" dirty="0">
                          <a:effectLst/>
                          <a:latin typeface="+mn-lt"/>
                          <a:ea typeface="Courier New" panose="02070309020205020404" pitchFamily="49" charset="0"/>
                          <a:cs typeface="Courier New" panose="02070309020205020404" pitchFamily="49" charset="0"/>
                        </a:rPr>
                        <a:t> </a:t>
                      </a:r>
                      <a:endParaRPr lang="en-IN" sz="1800" b="1" dirty="0">
                        <a:effectLst/>
                        <a:latin typeface="+mn-lt"/>
                        <a:ea typeface="Courier New" panose="02070309020205020404" pitchFamily="49" charset="0"/>
                      </a:endParaRPr>
                    </a:p>
                    <a:p>
                      <a:pPr algn="l" rtl="0"/>
                      <a:endParaRPr lang="en-GB" altLang="zh-CN" sz="2800" noProof="0" dirty="0">
                        <a:solidFill>
                          <a:schemeClr val="bg1"/>
                        </a:solidFill>
                      </a:endParaRPr>
                    </a:p>
                  </a:txBody>
                  <a:tcPr marL="254882" marR="254882" marT="76935" marB="76935" anchor="ctr">
                    <a:solidFill>
                      <a:schemeClr val="accent3"/>
                    </a:solidFill>
                  </a:tcPr>
                </a:tc>
                <a:extLst>
                  <a:ext uri="{0D108BD9-81ED-4DB2-BD59-A6C34878D82A}">
                    <a16:rowId xmlns:a16="http://schemas.microsoft.com/office/drawing/2014/main" val="2511015703"/>
                  </a:ext>
                </a:extLst>
              </a:tr>
              <a:tr h="4602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zh-CN" sz="2000" b="0" i="0" u="none" strike="noStrike" kern="1200" cap="none" spc="0" normalizeH="0" baseline="0" noProof="0" dirty="0">
                        <a:ln>
                          <a:noFill/>
                        </a:ln>
                        <a:solidFill>
                          <a:schemeClr val="bg1"/>
                        </a:solidFill>
                        <a:effectLst/>
                        <a:uLnTx/>
                        <a:uFillTx/>
                        <a:latin typeface="+mj-lt"/>
                        <a:ea typeface="+mn-ea"/>
                        <a:cs typeface="+mn-cs"/>
                      </a:endParaRPr>
                    </a:p>
                  </a:txBody>
                  <a:tcPr marL="254882" marR="254882" marT="76935" marB="76935"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zh-CN" sz="2000" b="0" i="0" u="none" strike="noStrike" kern="1200" cap="none" spc="0" normalizeH="0" baseline="0" noProof="0" dirty="0">
                        <a:ln>
                          <a:noFill/>
                        </a:ln>
                        <a:solidFill>
                          <a:schemeClr val="bg1"/>
                        </a:solidFill>
                        <a:effectLst/>
                        <a:uLnTx/>
                        <a:uFillTx/>
                        <a:latin typeface="+mj-lt"/>
                        <a:ea typeface="+mn-ea"/>
                        <a:cs typeface="+mn-cs"/>
                      </a:endParaRPr>
                    </a:p>
                  </a:txBody>
                  <a:tcPr marL="254882" marR="254882" marT="76935" marB="76935"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zh-CN" sz="2000" b="0" i="0" u="none" strike="noStrike" kern="1200" cap="none" spc="0" normalizeH="0" baseline="0" noProof="0" dirty="0">
                        <a:ln>
                          <a:noFill/>
                        </a:ln>
                        <a:solidFill>
                          <a:schemeClr val="bg1"/>
                        </a:solidFill>
                        <a:effectLst/>
                        <a:uLnTx/>
                        <a:uFillTx/>
                        <a:latin typeface="+mj-lt"/>
                        <a:ea typeface="+mn-ea"/>
                        <a:cs typeface="+mn-cs"/>
                      </a:endParaRPr>
                    </a:p>
                  </a:txBody>
                  <a:tcPr marL="254882" marR="254882" marT="76935" marB="76935" anchor="ctr">
                    <a:solidFill>
                      <a:schemeClr val="bg1"/>
                    </a:solidFill>
                  </a:tcPr>
                </a:tc>
                <a:extLst>
                  <a:ext uri="{0D108BD9-81ED-4DB2-BD59-A6C34878D82A}">
                    <a16:rowId xmlns:a16="http://schemas.microsoft.com/office/drawing/2014/main" val="1816259203"/>
                  </a:ext>
                </a:extLst>
              </a:tr>
              <a:tr h="4602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zh-CN" sz="2000" b="0" i="0" u="none" strike="noStrike" kern="1200" cap="none" spc="0" normalizeH="0" baseline="0" noProof="0" dirty="0">
                        <a:ln>
                          <a:noFill/>
                        </a:ln>
                        <a:solidFill>
                          <a:schemeClr val="bg1"/>
                        </a:solidFill>
                        <a:effectLst/>
                        <a:uLnTx/>
                        <a:uFillTx/>
                        <a:latin typeface="+mj-lt"/>
                        <a:ea typeface="+mn-ea"/>
                        <a:cs typeface="+mn-cs"/>
                      </a:endParaRPr>
                    </a:p>
                  </a:txBody>
                  <a:tcPr marL="254882" marR="254882" marT="76935" marB="76935"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zh-CN" sz="2000" b="0" i="0" u="none" strike="noStrike" kern="1200" cap="none" spc="0" normalizeH="0" baseline="0" noProof="0" dirty="0">
                        <a:ln>
                          <a:noFill/>
                        </a:ln>
                        <a:solidFill>
                          <a:schemeClr val="bg1"/>
                        </a:solidFill>
                        <a:effectLst/>
                        <a:uLnTx/>
                        <a:uFillTx/>
                        <a:latin typeface="+mj-lt"/>
                        <a:ea typeface="+mn-ea"/>
                        <a:cs typeface="+mn-cs"/>
                      </a:endParaRPr>
                    </a:p>
                  </a:txBody>
                  <a:tcPr marL="254882" marR="254882" marT="76935" marB="76935"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zh-CN" sz="2000" b="0" i="0" u="none" strike="noStrike" kern="1200" cap="none" spc="0" normalizeH="0" baseline="0" noProof="0" dirty="0">
                        <a:ln>
                          <a:noFill/>
                        </a:ln>
                        <a:solidFill>
                          <a:schemeClr val="bg1"/>
                        </a:solidFill>
                        <a:effectLst/>
                        <a:uLnTx/>
                        <a:uFillTx/>
                        <a:latin typeface="+mj-lt"/>
                        <a:ea typeface="+mn-ea"/>
                        <a:cs typeface="+mn-cs"/>
                      </a:endParaRPr>
                    </a:p>
                  </a:txBody>
                  <a:tcPr marL="254882" marR="254882" marT="76935" marB="76935" anchor="ctr">
                    <a:solidFill>
                      <a:schemeClr val="bg1"/>
                    </a:solidFill>
                  </a:tcPr>
                </a:tc>
                <a:extLst>
                  <a:ext uri="{0D108BD9-81ED-4DB2-BD59-A6C34878D82A}">
                    <a16:rowId xmlns:a16="http://schemas.microsoft.com/office/drawing/2014/main" val="1387004869"/>
                  </a:ext>
                </a:extLst>
              </a:tr>
              <a:tr h="4602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zh-CN" sz="2000" b="0" i="0" u="none" strike="noStrike" kern="1200" cap="none" spc="0" normalizeH="0" baseline="0" noProof="0" dirty="0">
                        <a:ln>
                          <a:noFill/>
                        </a:ln>
                        <a:solidFill>
                          <a:schemeClr val="bg1"/>
                        </a:solidFill>
                        <a:effectLst/>
                        <a:uLnTx/>
                        <a:uFillTx/>
                        <a:latin typeface="+mj-lt"/>
                        <a:ea typeface="+mn-ea"/>
                        <a:cs typeface="+mn-cs"/>
                      </a:endParaRPr>
                    </a:p>
                  </a:txBody>
                  <a:tcPr marL="254882" marR="254882" marT="76935" marB="76935"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zh-CN" sz="2000" b="0" i="0" u="none" strike="noStrike" kern="1200" cap="none" spc="0" normalizeH="0" baseline="0" noProof="0" dirty="0">
                        <a:ln>
                          <a:noFill/>
                        </a:ln>
                        <a:solidFill>
                          <a:schemeClr val="bg1"/>
                        </a:solidFill>
                        <a:effectLst/>
                        <a:uLnTx/>
                        <a:uFillTx/>
                        <a:latin typeface="+mj-lt"/>
                        <a:ea typeface="+mn-ea"/>
                        <a:cs typeface="+mn-cs"/>
                      </a:endParaRPr>
                    </a:p>
                  </a:txBody>
                  <a:tcPr marL="254882" marR="254882" marT="76935" marB="76935"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zh-CN" sz="2000" b="0" i="0" u="none" strike="noStrike" kern="1200" cap="none" spc="0" normalizeH="0" baseline="0" noProof="0" dirty="0">
                        <a:ln>
                          <a:noFill/>
                        </a:ln>
                        <a:solidFill>
                          <a:schemeClr val="bg1"/>
                        </a:solidFill>
                        <a:effectLst/>
                        <a:uLnTx/>
                        <a:uFillTx/>
                        <a:latin typeface="+mj-lt"/>
                        <a:ea typeface="+mn-ea"/>
                        <a:cs typeface="+mn-cs"/>
                      </a:endParaRPr>
                    </a:p>
                  </a:txBody>
                  <a:tcPr marL="254882" marR="254882" marT="76935" marB="76935" anchor="ctr">
                    <a:solidFill>
                      <a:schemeClr val="bg1"/>
                    </a:solidFill>
                  </a:tcPr>
                </a:tc>
                <a:extLst>
                  <a:ext uri="{0D108BD9-81ED-4DB2-BD59-A6C34878D82A}">
                    <a16:rowId xmlns:a16="http://schemas.microsoft.com/office/drawing/2014/main" val="3558031040"/>
                  </a:ext>
                </a:extLst>
              </a:tr>
              <a:tr h="4602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0" i="0" u="none" strike="noStrike" kern="1200" cap="none" spc="0" normalizeH="0" noProof="0" dirty="0">
                          <a:ln>
                            <a:noFill/>
                          </a:ln>
                          <a:solidFill>
                            <a:schemeClr val="bg1"/>
                          </a:solidFill>
                          <a:effectLst/>
                          <a:uLnTx/>
                          <a:uFillTx/>
                          <a:latin typeface="+mj-lt"/>
                          <a:ea typeface="+mn-ea"/>
                          <a:cs typeface="+mn-cs"/>
                        </a:rPr>
                        <a:t>First Last</a:t>
                      </a:r>
                      <a:endParaRPr kumimoji="0" lang="en-GB" altLang="zh-CN" sz="2000" b="0" i="0" u="none" strike="noStrike" kern="1200" cap="none" spc="0" normalizeH="0" baseline="0" noProof="0" dirty="0">
                        <a:ln>
                          <a:noFill/>
                        </a:ln>
                        <a:solidFill>
                          <a:schemeClr val="bg1"/>
                        </a:solidFill>
                        <a:effectLst/>
                        <a:uLnTx/>
                        <a:uFillTx/>
                        <a:latin typeface="+mj-lt"/>
                        <a:ea typeface="+mn-ea"/>
                        <a:cs typeface="+mn-cs"/>
                      </a:endParaRPr>
                    </a:p>
                  </a:txBody>
                  <a:tcPr marL="254882" marR="254882" marT="76935" marB="76935"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zh-CN" sz="2000" b="0" i="0" u="none" strike="noStrike" kern="1200" cap="none" spc="0" normalizeH="0" baseline="0" noProof="0" dirty="0">
                        <a:ln>
                          <a:noFill/>
                        </a:ln>
                        <a:solidFill>
                          <a:schemeClr val="bg1"/>
                        </a:solidFill>
                        <a:effectLst/>
                        <a:uLnTx/>
                        <a:uFillTx/>
                        <a:latin typeface="+mj-lt"/>
                        <a:ea typeface="+mn-ea"/>
                        <a:cs typeface="+mn-cs"/>
                      </a:endParaRPr>
                    </a:p>
                  </a:txBody>
                  <a:tcPr marL="254882" marR="254882" marT="76935" marB="76935"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zh-CN" sz="2000" b="0" i="0" u="none" strike="noStrike" kern="1200" cap="none" spc="0" normalizeH="0" baseline="0" noProof="0" dirty="0">
                        <a:ln>
                          <a:noFill/>
                        </a:ln>
                        <a:solidFill>
                          <a:schemeClr val="bg1"/>
                        </a:solidFill>
                        <a:effectLst/>
                        <a:uLnTx/>
                        <a:uFillTx/>
                        <a:latin typeface="+mj-lt"/>
                        <a:ea typeface="+mn-ea"/>
                        <a:cs typeface="+mn-cs"/>
                      </a:endParaRPr>
                    </a:p>
                  </a:txBody>
                  <a:tcPr marL="254882" marR="254882" marT="76935" marB="76935" anchor="ctr">
                    <a:solidFill>
                      <a:schemeClr val="bg1"/>
                    </a:solidFill>
                  </a:tcPr>
                </a:tc>
                <a:extLst>
                  <a:ext uri="{0D108BD9-81ED-4DB2-BD59-A6C34878D82A}">
                    <a16:rowId xmlns:a16="http://schemas.microsoft.com/office/drawing/2014/main" val="1883560168"/>
                  </a:ext>
                </a:extLst>
              </a:tr>
            </a:tbl>
          </a:graphicData>
        </a:graphic>
      </p:graphicFrame>
    </p:spTree>
    <p:extLst>
      <p:ext uri="{BB962C8B-B14F-4D97-AF65-F5344CB8AC3E}">
        <p14:creationId xmlns:p14="http://schemas.microsoft.com/office/powerpoint/2010/main" val="2497512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en-GB"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797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1092200" y="786383"/>
            <a:ext cx="3068833" cy="2093975"/>
          </a:xfrm>
        </p:spPr>
        <p:txBody>
          <a:bodyPr rtlCol="0" anchor="b">
            <a:normAutofit/>
          </a:bodyPr>
          <a:lstStyle/>
          <a:p>
            <a:pPr rtl="0"/>
            <a:r>
              <a:rPr lang="en-GB" b="1" dirty="0"/>
              <a:t>ABSTRACT</a:t>
            </a:r>
          </a:p>
        </p:txBody>
      </p:sp>
      <p:pic>
        <p:nvPicPr>
          <p:cNvPr id="2" name="Picture 1">
            <a:extLst>
              <a:ext uri="{FF2B5EF4-FFF2-40B4-BE49-F238E27FC236}">
                <a16:creationId xmlns:a16="http://schemas.microsoft.com/office/drawing/2014/main" id="{3D31E1E4-E090-7946-14CF-3C875EA2F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65108"/>
            <a:ext cx="4641447" cy="2798471"/>
          </a:xfrm>
          <a:prstGeom prst="rect">
            <a:avLst/>
          </a:prstGeom>
          <a:noFill/>
        </p:spPr>
      </p:pic>
      <p:sp>
        <p:nvSpPr>
          <p:cNvPr id="5" name="TextBox 4">
            <a:extLst>
              <a:ext uri="{FF2B5EF4-FFF2-40B4-BE49-F238E27FC236}">
                <a16:creationId xmlns:a16="http://schemas.microsoft.com/office/drawing/2014/main" id="{12D3E9C8-8C94-4989-EC90-82BBA9E03CA3}"/>
              </a:ext>
            </a:extLst>
          </p:cNvPr>
          <p:cNvSpPr txBox="1"/>
          <p:nvPr/>
        </p:nvSpPr>
        <p:spPr>
          <a:xfrm>
            <a:off x="5266481" y="786383"/>
            <a:ext cx="5960961" cy="5909310"/>
          </a:xfrm>
          <a:prstGeom prst="rect">
            <a:avLst/>
          </a:prstGeom>
          <a:noFill/>
        </p:spPr>
        <p:txBody>
          <a:bodyPr wrap="square" rtlCol="0">
            <a:spAutoFit/>
          </a:bodyPr>
          <a:lstStyle/>
          <a:p>
            <a:r>
              <a:rPr lang="en-US" sz="3200" b="1" dirty="0"/>
              <a:t>Integrated information platform for information about  Universities</a:t>
            </a:r>
          </a:p>
          <a:p>
            <a:endParaRPr lang="en-US" dirty="0"/>
          </a:p>
          <a:p>
            <a:r>
              <a:rPr lang="en-US" dirty="0"/>
              <a:t> </a:t>
            </a:r>
            <a:r>
              <a:rPr lang="en-US" sz="2400" dirty="0"/>
              <a:t>The universities provide various courses on different disciplines and the students have to compare these courses on the basis of various parameters. The integration of these details on a single platform will enhance the transparency and remove difficulty being faced by the students due to lack of information. To provide the students facility of applying to multiple colleges through a single application form and to assist them through chatbot.</a:t>
            </a:r>
            <a:endParaRPr lang="en-US" dirty="0"/>
          </a:p>
        </p:txBody>
      </p:sp>
    </p:spTree>
    <p:extLst>
      <p:ext uri="{BB962C8B-B14F-4D97-AF65-F5344CB8AC3E}">
        <p14:creationId xmlns:p14="http://schemas.microsoft.com/office/powerpoint/2010/main" val="105670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en-GB" dirty="0"/>
              <a:t>FEATURES</a:t>
            </a:r>
          </a:p>
        </p:txBody>
      </p:sp>
      <p:sp>
        <p:nvSpPr>
          <p:cNvPr id="17" name="Oval 16">
            <a:extLst>
              <a:ext uri="{FF2B5EF4-FFF2-40B4-BE49-F238E27FC236}">
                <a16:creationId xmlns:a16="http://schemas.microsoft.com/office/drawing/2014/main" id="{B5BB857A-878D-2FA0-CD20-A9BACB8FD2ED}"/>
              </a:ext>
            </a:extLst>
          </p:cNvPr>
          <p:cNvSpPr/>
          <p:nvPr/>
        </p:nvSpPr>
        <p:spPr>
          <a:xfrm>
            <a:off x="847838" y="3146477"/>
            <a:ext cx="3141158" cy="290664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en-US" dirty="0"/>
          </a:p>
          <a:p>
            <a:endParaRPr lang="en-US" dirty="0"/>
          </a:p>
          <a:p>
            <a:endParaRPr lang="en-US" dirty="0"/>
          </a:p>
          <a:p>
            <a:endParaRPr lang="en-US" dirty="0"/>
          </a:p>
          <a:p>
            <a:endParaRPr lang="en-US" dirty="0"/>
          </a:p>
          <a:p>
            <a:r>
              <a:rPr lang="en-US" dirty="0">
                <a:solidFill>
                  <a:schemeClr val="bg1"/>
                </a:solidFill>
              </a:rPr>
              <a:t>         Sorting</a:t>
            </a:r>
          </a:p>
          <a:p>
            <a:r>
              <a:rPr lang="en-US" dirty="0">
                <a:solidFill>
                  <a:schemeClr val="bg1"/>
                </a:solidFill>
              </a:rPr>
              <a:t>        packages/</a:t>
            </a:r>
          </a:p>
          <a:p>
            <a:r>
              <a:rPr lang="en-US" dirty="0">
                <a:solidFill>
                  <a:schemeClr val="bg1"/>
                </a:solidFill>
              </a:rPr>
              <a:t>       NIRF ranking</a:t>
            </a:r>
          </a:p>
          <a:p>
            <a:r>
              <a:rPr lang="en-US" dirty="0"/>
              <a:t> </a:t>
            </a:r>
          </a:p>
          <a:p>
            <a:endParaRPr lang="en-US" dirty="0"/>
          </a:p>
        </p:txBody>
      </p:sp>
      <p:sp>
        <p:nvSpPr>
          <p:cNvPr id="18" name="Oval 17">
            <a:extLst>
              <a:ext uri="{FF2B5EF4-FFF2-40B4-BE49-F238E27FC236}">
                <a16:creationId xmlns:a16="http://schemas.microsoft.com/office/drawing/2014/main" id="{617D19DC-CE3E-D34F-76ED-0F815B2DD89A}"/>
              </a:ext>
            </a:extLst>
          </p:cNvPr>
          <p:cNvSpPr/>
          <p:nvPr/>
        </p:nvSpPr>
        <p:spPr>
          <a:xfrm>
            <a:off x="4081593" y="229439"/>
            <a:ext cx="3141158" cy="290664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en-US" dirty="0"/>
          </a:p>
          <a:p>
            <a:endParaRPr lang="en-US" dirty="0"/>
          </a:p>
          <a:p>
            <a:endParaRPr lang="en-US" dirty="0"/>
          </a:p>
          <a:p>
            <a:endParaRPr lang="en-US" dirty="0"/>
          </a:p>
          <a:p>
            <a:endParaRPr lang="en-US" dirty="0"/>
          </a:p>
          <a:p>
            <a:endParaRPr lang="en-US" dirty="0"/>
          </a:p>
          <a:p>
            <a:r>
              <a:rPr lang="en-GB" b="1" dirty="0">
                <a:solidFill>
                  <a:schemeClr val="bg1"/>
                </a:solidFill>
              </a:rPr>
              <a:t>     Compare selected    </a:t>
            </a:r>
          </a:p>
          <a:p>
            <a:r>
              <a:rPr lang="en-GB" b="1" dirty="0">
                <a:solidFill>
                  <a:schemeClr val="bg1"/>
                </a:solidFill>
              </a:rPr>
              <a:t>            colleges</a:t>
            </a:r>
          </a:p>
          <a:p>
            <a:endParaRPr lang="en-US" dirty="0"/>
          </a:p>
        </p:txBody>
      </p:sp>
      <p:sp>
        <p:nvSpPr>
          <p:cNvPr id="19" name="Oval 18">
            <a:extLst>
              <a:ext uri="{FF2B5EF4-FFF2-40B4-BE49-F238E27FC236}">
                <a16:creationId xmlns:a16="http://schemas.microsoft.com/office/drawing/2014/main" id="{D52C8793-9DDE-1BCF-3954-2E151BA9325A}"/>
              </a:ext>
            </a:extLst>
          </p:cNvPr>
          <p:cNvSpPr/>
          <p:nvPr/>
        </p:nvSpPr>
        <p:spPr>
          <a:xfrm>
            <a:off x="6782795" y="3664750"/>
            <a:ext cx="3141158" cy="290664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b="1" dirty="0">
                <a:solidFill>
                  <a:schemeClr val="bg1"/>
                </a:solidFill>
              </a:rPr>
              <a:t>              Form</a:t>
            </a:r>
          </a:p>
        </p:txBody>
      </p:sp>
      <p:sp>
        <p:nvSpPr>
          <p:cNvPr id="20" name="Oval 19">
            <a:extLst>
              <a:ext uri="{FF2B5EF4-FFF2-40B4-BE49-F238E27FC236}">
                <a16:creationId xmlns:a16="http://schemas.microsoft.com/office/drawing/2014/main" id="{E96992B1-25F1-BCAE-D62B-946A88CF13CE}"/>
              </a:ext>
            </a:extLst>
          </p:cNvPr>
          <p:cNvSpPr/>
          <p:nvPr/>
        </p:nvSpPr>
        <p:spPr>
          <a:xfrm>
            <a:off x="8674412" y="284035"/>
            <a:ext cx="3141158" cy="290664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en-US" dirty="0"/>
          </a:p>
          <a:p>
            <a:endParaRPr lang="en-US" dirty="0"/>
          </a:p>
          <a:p>
            <a:endParaRPr lang="en-US" dirty="0"/>
          </a:p>
          <a:p>
            <a:endParaRPr lang="en-US" dirty="0"/>
          </a:p>
          <a:p>
            <a:endParaRPr lang="en-US" dirty="0"/>
          </a:p>
          <a:p>
            <a:endParaRPr lang="en-US" dirty="0"/>
          </a:p>
          <a:p>
            <a:r>
              <a:rPr lang="en-US" dirty="0"/>
              <a:t>              </a:t>
            </a:r>
            <a:r>
              <a:rPr lang="en-US" b="1" dirty="0">
                <a:solidFill>
                  <a:schemeClr val="bg1"/>
                </a:solidFill>
              </a:rPr>
              <a:t>Chatbot</a:t>
            </a:r>
          </a:p>
        </p:txBody>
      </p:sp>
      <p:pic>
        <p:nvPicPr>
          <p:cNvPr id="21" name="Picture 20">
            <a:extLst>
              <a:ext uri="{FF2B5EF4-FFF2-40B4-BE49-F238E27FC236}">
                <a16:creationId xmlns:a16="http://schemas.microsoft.com/office/drawing/2014/main" id="{7D26736C-5043-1DCA-BADF-3232676D3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828" y="3489825"/>
            <a:ext cx="2179179" cy="1495525"/>
          </a:xfrm>
          <a:prstGeom prst="rect">
            <a:avLst/>
          </a:prstGeom>
        </p:spPr>
      </p:pic>
      <p:pic>
        <p:nvPicPr>
          <p:cNvPr id="1036" name="Picture 12" descr="What is a Chatbot? 9 Reasons Your Business Needs One | Sendinblue">
            <a:extLst>
              <a:ext uri="{FF2B5EF4-FFF2-40B4-BE49-F238E27FC236}">
                <a16:creationId xmlns:a16="http://schemas.microsoft.com/office/drawing/2014/main" id="{D594B7A9-27E0-8905-EAAF-F03E1FB676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7005" y="1068627"/>
            <a:ext cx="2335971" cy="122826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3E9A130D-EED4-059B-6A49-0ECAF91619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1549" y="759707"/>
            <a:ext cx="2261246" cy="1537189"/>
          </a:xfrm>
          <a:prstGeom prst="rect">
            <a:avLst/>
          </a:prstGeom>
        </p:spPr>
      </p:pic>
      <p:pic>
        <p:nvPicPr>
          <p:cNvPr id="25" name="Picture 24" descr="A picture containing diagram&#10;&#10;Description automatically generated">
            <a:extLst>
              <a:ext uri="{FF2B5EF4-FFF2-40B4-BE49-F238E27FC236}">
                <a16:creationId xmlns:a16="http://schemas.microsoft.com/office/drawing/2014/main" id="{F4D08BC8-49C0-2278-5FF5-4CDE59A29A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18398" y="4027282"/>
            <a:ext cx="1749515" cy="1916136"/>
          </a:xfrm>
          <a:prstGeom prst="rect">
            <a:avLst/>
          </a:prstGeom>
        </p:spPr>
      </p:pic>
    </p:spTree>
    <p:extLst>
      <p:ext uri="{BB962C8B-B14F-4D97-AF65-F5344CB8AC3E}">
        <p14:creationId xmlns:p14="http://schemas.microsoft.com/office/powerpoint/2010/main" val="79633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1520463" y="1237796"/>
            <a:ext cx="3068833" cy="2093975"/>
          </a:xfrm>
        </p:spPr>
        <p:txBody>
          <a:bodyPr rtlCol="0" anchor="b">
            <a:normAutofit/>
          </a:bodyPr>
          <a:lstStyle/>
          <a:p>
            <a:br>
              <a:rPr lang="en-US" sz="1200" dirty="0">
                <a:solidFill>
                  <a:schemeClr val="bg1"/>
                </a:solidFill>
                <a:latin typeface="Bookman Old Style" panose="02050604050505020204" pitchFamily="18" charset="0"/>
              </a:rPr>
            </a:br>
            <a:r>
              <a:rPr lang="en-US" sz="100" dirty="0">
                <a:solidFill>
                  <a:schemeClr val="bg1"/>
                </a:solidFill>
                <a:latin typeface="Bookman Old Style" panose="02050604050505020204" pitchFamily="18" charset="0"/>
              </a:rPr>
              <a:t>A</a:t>
            </a:r>
            <a:br>
              <a:rPr lang="en-US" sz="100" dirty="0">
                <a:solidFill>
                  <a:schemeClr val="bg1"/>
                </a:solidFill>
                <a:latin typeface="Bookman Old Style" panose="02050604050505020204" pitchFamily="18" charset="0"/>
              </a:rPr>
            </a:br>
            <a:r>
              <a:rPr lang="en-US" sz="100" dirty="0">
                <a:solidFill>
                  <a:schemeClr val="bg1"/>
                </a:solidFill>
                <a:latin typeface="Bookman Old Style" panose="02050604050505020204" pitchFamily="18" charset="0"/>
              </a:rPr>
              <a:t>T</a:t>
            </a:r>
            <a:br>
              <a:rPr lang="en-US" sz="100" dirty="0">
                <a:solidFill>
                  <a:srgbClr val="002060"/>
                </a:solidFill>
                <a:latin typeface="Bookman Old Style" panose="02050604050505020204" pitchFamily="18" charset="0"/>
              </a:rPr>
            </a:br>
            <a:r>
              <a:rPr lang="en-US" sz="100" dirty="0">
                <a:solidFill>
                  <a:srgbClr val="002060"/>
                </a:solidFill>
                <a:latin typeface="Bookman Old Style" panose="02050604050505020204" pitchFamily="18" charset="0"/>
              </a:rPr>
              <a:t>A</a:t>
            </a:r>
            <a:endParaRPr lang="en-GB" dirty="0"/>
          </a:p>
        </p:txBody>
      </p:sp>
      <p:sp>
        <p:nvSpPr>
          <p:cNvPr id="5" name="TextBox 4">
            <a:extLst>
              <a:ext uri="{FF2B5EF4-FFF2-40B4-BE49-F238E27FC236}">
                <a16:creationId xmlns:a16="http://schemas.microsoft.com/office/drawing/2014/main" id="{12D3E9C8-8C94-4989-EC90-82BBA9E03CA3}"/>
              </a:ext>
            </a:extLst>
          </p:cNvPr>
          <p:cNvSpPr txBox="1"/>
          <p:nvPr/>
        </p:nvSpPr>
        <p:spPr>
          <a:xfrm>
            <a:off x="5266481" y="786383"/>
            <a:ext cx="5960961" cy="10043775"/>
          </a:xfrm>
          <a:prstGeom prst="rect">
            <a:avLst/>
          </a:prstGeom>
          <a:noFill/>
        </p:spPr>
        <p:txBody>
          <a:bodyPr wrap="square" rtlCol="0">
            <a:spAutoFit/>
          </a:bodyPr>
          <a:lstStyle/>
          <a:p>
            <a:r>
              <a:rPr lang="en-US" sz="2000" b="1" dirty="0"/>
              <a:t>HARDWARE REQUIREMENTS</a:t>
            </a:r>
            <a:r>
              <a:rPr lang="en-US" sz="3200" b="1" dirty="0"/>
              <a:t>:-</a:t>
            </a:r>
          </a:p>
          <a:p>
            <a:pPr marL="457200" indent="-457200">
              <a:buFont typeface="Wingdings" pitchFamily="2" charset="2"/>
              <a:buChar char="v"/>
            </a:pPr>
            <a:r>
              <a:rPr lang="en-US" sz="1600" dirty="0"/>
              <a:t>Intel core i5 processor</a:t>
            </a:r>
          </a:p>
          <a:p>
            <a:pPr marL="457200" indent="-457200">
              <a:buFont typeface="Wingdings" pitchFamily="2" charset="2"/>
              <a:buChar char="v"/>
            </a:pPr>
            <a:r>
              <a:rPr lang="en-US" sz="1600" dirty="0"/>
              <a:t>1 GB RAM</a:t>
            </a:r>
          </a:p>
          <a:p>
            <a:pPr marL="457200" indent="-457200">
              <a:buFont typeface="Wingdings" pitchFamily="2" charset="2"/>
              <a:buChar char="v"/>
            </a:pPr>
            <a:endParaRPr lang="en-US" sz="1600" b="1" dirty="0"/>
          </a:p>
          <a:p>
            <a:r>
              <a:rPr lang="en-US" sz="2000" b="1" dirty="0"/>
              <a:t>SOFTWARE REQUIREMENTS:-</a:t>
            </a:r>
          </a:p>
          <a:p>
            <a:pPr marL="285750" marR="200660" lvl="0" indent="-285750" algn="just">
              <a:lnSpc>
                <a:spcPct val="150000"/>
              </a:lnSpc>
              <a:spcBef>
                <a:spcPts val="285"/>
              </a:spcBef>
              <a:buFont typeface="Wingdings" pitchFamily="2" charset="2"/>
              <a:buChar char="v"/>
              <a:tabLst>
                <a:tab pos="421005" algn="l"/>
              </a:tabLst>
            </a:pPr>
            <a:r>
              <a:rPr lang="en-US" sz="1600" b="0" kern="0" dirty="0" err="1">
                <a:effectLst/>
                <a:latin typeface="Times New Roman" panose="02020603050405020304" pitchFamily="18" charset="0"/>
                <a:ea typeface="Times New Roman" panose="02020603050405020304" pitchFamily="18" charset="0"/>
              </a:rPr>
              <a:t>Xampp</a:t>
            </a:r>
            <a:endParaRPr lang="en-IN" sz="1600" b="1" kern="0" dirty="0">
              <a:effectLst/>
              <a:latin typeface="Times New Roman" panose="02020603050405020304" pitchFamily="18" charset="0"/>
              <a:ea typeface="Times New Roman" panose="02020603050405020304" pitchFamily="18" charset="0"/>
            </a:endParaRPr>
          </a:p>
          <a:p>
            <a:pPr marL="285750" marR="200660" lvl="0" indent="-285750" algn="just">
              <a:lnSpc>
                <a:spcPct val="150000"/>
              </a:lnSpc>
              <a:spcBef>
                <a:spcPts val="285"/>
              </a:spcBef>
              <a:buFont typeface="Wingdings" pitchFamily="2" charset="2"/>
              <a:buChar char="v"/>
              <a:tabLst>
                <a:tab pos="421005" algn="l"/>
              </a:tabLst>
            </a:pPr>
            <a:r>
              <a:rPr lang="en-US" sz="1600" b="0" kern="0" dirty="0">
                <a:effectLst/>
                <a:latin typeface="Times New Roman" panose="02020603050405020304" pitchFamily="18" charset="0"/>
                <a:ea typeface="Times New Roman" panose="02020603050405020304" pitchFamily="18" charset="0"/>
              </a:rPr>
              <a:t>Visual studio code</a:t>
            </a:r>
            <a:endParaRPr lang="en-IN" sz="1600" b="1" kern="0" dirty="0">
              <a:effectLst/>
              <a:latin typeface="Times New Roman" panose="02020603050405020304" pitchFamily="18" charset="0"/>
              <a:ea typeface="Times New Roman" panose="02020603050405020304" pitchFamily="18" charset="0"/>
            </a:endParaRPr>
          </a:p>
          <a:p>
            <a:pPr marL="285750" marR="200660" lvl="0" indent="-285750" algn="just">
              <a:lnSpc>
                <a:spcPct val="150000"/>
              </a:lnSpc>
              <a:spcBef>
                <a:spcPts val="285"/>
              </a:spcBef>
              <a:buFont typeface="Wingdings" pitchFamily="2" charset="2"/>
              <a:buChar char="v"/>
              <a:tabLst>
                <a:tab pos="421005" algn="l"/>
              </a:tabLst>
            </a:pPr>
            <a:r>
              <a:rPr lang="en-US" sz="1600" b="0" kern="0" dirty="0">
                <a:effectLst/>
                <a:latin typeface="Times New Roman" panose="02020603050405020304" pitchFamily="18" charset="0"/>
                <a:ea typeface="Times New Roman" panose="02020603050405020304" pitchFamily="18" charset="0"/>
              </a:rPr>
              <a:t>PhpMyAdmin</a:t>
            </a:r>
            <a:endParaRPr lang="en-IN" sz="1600" b="1" kern="0" dirty="0">
              <a:effectLst/>
              <a:latin typeface="Times New Roman" panose="02020603050405020304" pitchFamily="18" charset="0"/>
              <a:ea typeface="Times New Roman" panose="02020603050405020304" pitchFamily="18" charset="0"/>
            </a:endParaRPr>
          </a:p>
          <a:p>
            <a:pPr marL="285750" marR="200660" lvl="0" indent="-285750" algn="just">
              <a:lnSpc>
                <a:spcPct val="150000"/>
              </a:lnSpc>
              <a:spcBef>
                <a:spcPts val="285"/>
              </a:spcBef>
              <a:buFont typeface="Wingdings" pitchFamily="2" charset="2"/>
              <a:buChar char="v"/>
              <a:tabLst>
                <a:tab pos="421005" algn="l"/>
              </a:tabLst>
            </a:pPr>
            <a:r>
              <a:rPr lang="en-US" sz="1600" b="0" kern="0" dirty="0">
                <a:effectLst/>
                <a:latin typeface="Times New Roman" panose="02020603050405020304" pitchFamily="18" charset="0"/>
                <a:ea typeface="Times New Roman" panose="02020603050405020304" pitchFamily="18" charset="0"/>
                <a:cs typeface="Times New Roman" panose="02020603050405020304" pitchFamily="18" charset="0"/>
              </a:rPr>
              <a:t>Dialog flow</a:t>
            </a:r>
          </a:p>
          <a:p>
            <a:pPr marR="200660" algn="just">
              <a:lnSpc>
                <a:spcPct val="150000"/>
              </a:lnSpc>
              <a:spcBef>
                <a:spcPts val="285"/>
              </a:spcBef>
              <a:tabLst>
                <a:tab pos="421005" algn="l"/>
              </a:tabLst>
            </a:pPr>
            <a:r>
              <a:rPr lang="en-US" b="1" kern="0" dirty="0">
                <a:latin typeface="Times New Roman" panose="02020603050405020304" pitchFamily="18" charset="0"/>
                <a:cs typeface="Times New Roman" panose="02020603050405020304" pitchFamily="18" charset="0"/>
              </a:rPr>
              <a:t>TEXT EDITOR:-</a:t>
            </a:r>
          </a:p>
          <a:p>
            <a:pPr marL="285750" marR="200660" indent="-285750" algn="just">
              <a:lnSpc>
                <a:spcPct val="150000"/>
              </a:lnSpc>
              <a:spcBef>
                <a:spcPts val="285"/>
              </a:spcBef>
              <a:buFont typeface="Wingdings" pitchFamily="2" charset="2"/>
              <a:buChar char="v"/>
              <a:tabLst>
                <a:tab pos="421005" algn="l"/>
              </a:tabLst>
            </a:pPr>
            <a:r>
              <a:rPr lang="en-US" sz="1600" kern="0" dirty="0">
                <a:latin typeface="Times New Roman" panose="02020603050405020304" pitchFamily="18" charset="0"/>
                <a:cs typeface="Times New Roman" panose="02020603050405020304" pitchFamily="18" charset="0"/>
              </a:rPr>
              <a:t>Visual Studio Code</a:t>
            </a:r>
          </a:p>
          <a:p>
            <a:pPr marR="200660" algn="just">
              <a:lnSpc>
                <a:spcPct val="150000"/>
              </a:lnSpc>
              <a:spcBef>
                <a:spcPts val="285"/>
              </a:spcBef>
              <a:tabLst>
                <a:tab pos="421005" algn="l"/>
              </a:tabLst>
            </a:pPr>
            <a:r>
              <a:rPr lang="en-US" sz="1800" b="1" kern="0" dirty="0">
                <a:latin typeface="Times New Roman" panose="02020603050405020304" pitchFamily="18" charset="0"/>
                <a:cs typeface="Times New Roman" panose="02020603050405020304" pitchFamily="18" charset="0"/>
              </a:rPr>
              <a:t>FRONT END:-</a:t>
            </a:r>
          </a:p>
          <a:p>
            <a:pPr marL="285750" marR="200660" indent="-285750" algn="just">
              <a:lnSpc>
                <a:spcPct val="150000"/>
              </a:lnSpc>
              <a:spcBef>
                <a:spcPts val="285"/>
              </a:spcBef>
              <a:buFont typeface="Wingdings" pitchFamily="2" charset="2"/>
              <a:buChar char="v"/>
              <a:tabLst>
                <a:tab pos="421005" algn="l"/>
              </a:tabLst>
            </a:pPr>
            <a:r>
              <a:rPr lang="en-US" sz="1600" kern="0" dirty="0">
                <a:latin typeface="Times New Roman" panose="02020603050405020304" pitchFamily="18" charset="0"/>
                <a:cs typeface="Times New Roman" panose="02020603050405020304" pitchFamily="18" charset="0"/>
              </a:rPr>
              <a:t>Html</a:t>
            </a:r>
          </a:p>
          <a:p>
            <a:pPr marL="285750" marR="200660" indent="-285750" algn="just">
              <a:lnSpc>
                <a:spcPct val="150000"/>
              </a:lnSpc>
              <a:spcBef>
                <a:spcPts val="285"/>
              </a:spcBef>
              <a:buFont typeface="Wingdings" pitchFamily="2" charset="2"/>
              <a:buChar char="v"/>
              <a:tabLst>
                <a:tab pos="421005" algn="l"/>
              </a:tabLst>
            </a:pPr>
            <a:r>
              <a:rPr lang="en-US" sz="1600" kern="0" dirty="0">
                <a:latin typeface="Times New Roman" panose="02020603050405020304" pitchFamily="18" charset="0"/>
                <a:cs typeface="Times New Roman" panose="02020603050405020304" pitchFamily="18" charset="0"/>
              </a:rPr>
              <a:t>CSS</a:t>
            </a:r>
          </a:p>
          <a:p>
            <a:pPr marL="285750" marR="200660" indent="-285750" algn="just">
              <a:lnSpc>
                <a:spcPct val="150000"/>
              </a:lnSpc>
              <a:spcBef>
                <a:spcPts val="285"/>
              </a:spcBef>
              <a:buFont typeface="Wingdings" pitchFamily="2" charset="2"/>
              <a:buChar char="v"/>
              <a:tabLst>
                <a:tab pos="421005" algn="l"/>
              </a:tabLst>
            </a:pPr>
            <a:r>
              <a:rPr lang="en-US" sz="1600" kern="0" dirty="0">
                <a:latin typeface="Times New Roman" panose="02020603050405020304" pitchFamily="18" charset="0"/>
                <a:cs typeface="Times New Roman" panose="02020603050405020304" pitchFamily="18" charset="0"/>
              </a:rPr>
              <a:t>JavaScrip</a:t>
            </a:r>
            <a:r>
              <a:rPr lang="en-US" sz="1600" b="1" kern="0" dirty="0">
                <a:latin typeface="Times New Roman" panose="02020603050405020304" pitchFamily="18" charset="0"/>
                <a:cs typeface="Times New Roman" panose="02020603050405020304" pitchFamily="18" charset="0"/>
              </a:rPr>
              <a:t>t</a:t>
            </a:r>
            <a:endParaRPr lang="en-US" sz="1600" b="1" dirty="0"/>
          </a:p>
          <a:p>
            <a:pPr marR="200660" lvl="0" algn="just">
              <a:lnSpc>
                <a:spcPct val="150000"/>
              </a:lnSpc>
              <a:spcBef>
                <a:spcPts val="285"/>
              </a:spcBef>
              <a:tabLst>
                <a:tab pos="421005" algn="l"/>
              </a:tabLst>
            </a:pPr>
            <a:endPar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200660" lvl="0" indent="-285750" algn="just">
              <a:lnSpc>
                <a:spcPct val="150000"/>
              </a:lnSpc>
              <a:spcBef>
                <a:spcPts val="285"/>
              </a:spcBef>
              <a:buFont typeface="Arial" panose="020B0604020202020204" pitchFamily="34" charset="0"/>
              <a:buChar char="•"/>
              <a:tabLst>
                <a:tab pos="421005" algn="l"/>
              </a:tabLst>
            </a:pPr>
            <a:endPar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200660" lvl="0" algn="just">
              <a:lnSpc>
                <a:spcPct val="150000"/>
              </a:lnSpc>
              <a:spcBef>
                <a:spcPts val="285"/>
              </a:spcBef>
              <a:tabLst>
                <a:tab pos="421005" algn="l"/>
              </a:tabLst>
            </a:pPr>
            <a:endParaRPr lang="en-US" kern="0" dirty="0">
              <a:latin typeface="Times New Roman" panose="02020603050405020304" pitchFamily="18" charset="0"/>
              <a:ea typeface="Times New Roman" panose="02020603050405020304" pitchFamily="18" charset="0"/>
              <a:cs typeface="Times New Roman" panose="02020603050405020304" pitchFamily="18" charset="0"/>
            </a:endParaRPr>
          </a:p>
          <a:p>
            <a:pPr marR="200660" lvl="0" algn="just">
              <a:lnSpc>
                <a:spcPct val="150000"/>
              </a:lnSpc>
              <a:spcBef>
                <a:spcPts val="285"/>
              </a:spcBef>
              <a:tabLst>
                <a:tab pos="421005" algn="l"/>
              </a:tabLst>
            </a:pP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715645" algn="just">
              <a:lnSpc>
                <a:spcPct val="150000"/>
              </a:lnSpc>
              <a:spcBef>
                <a:spcPts val="79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indent="-457200">
              <a:buFont typeface="Wingdings" pitchFamily="2" charset="2"/>
              <a:buChar char="v"/>
            </a:pPr>
            <a:endParaRPr lang="en-US" sz="1600" b="1" dirty="0"/>
          </a:p>
          <a:p>
            <a:endParaRPr lang="en-US" sz="1600" b="1" dirty="0"/>
          </a:p>
          <a:p>
            <a:endParaRPr lang="en-US" sz="3200" b="1" dirty="0"/>
          </a:p>
          <a:p>
            <a:endParaRPr lang="en-US" dirty="0"/>
          </a:p>
          <a:p>
            <a:r>
              <a:rPr lang="en-US" dirty="0"/>
              <a:t> </a:t>
            </a:r>
          </a:p>
        </p:txBody>
      </p:sp>
      <p:sp>
        <p:nvSpPr>
          <p:cNvPr id="3" name="TextBox 2">
            <a:extLst>
              <a:ext uri="{FF2B5EF4-FFF2-40B4-BE49-F238E27FC236}">
                <a16:creationId xmlns:a16="http://schemas.microsoft.com/office/drawing/2014/main" id="{DE32F456-4DA0-5E8B-0628-DC7EEE0D90CF}"/>
              </a:ext>
            </a:extLst>
          </p:cNvPr>
          <p:cNvSpPr txBox="1"/>
          <p:nvPr/>
        </p:nvSpPr>
        <p:spPr>
          <a:xfrm>
            <a:off x="1203767" y="2208331"/>
            <a:ext cx="2924840" cy="584775"/>
          </a:xfrm>
          <a:prstGeom prst="rect">
            <a:avLst/>
          </a:prstGeom>
          <a:noFill/>
        </p:spPr>
        <p:txBody>
          <a:bodyPr wrap="none" rtlCol="0">
            <a:spAutoFit/>
          </a:bodyPr>
          <a:lstStyle/>
          <a:p>
            <a:r>
              <a:rPr lang="en-US" sz="3200" b="1" dirty="0">
                <a:solidFill>
                  <a:schemeClr val="bg1"/>
                </a:solidFill>
              </a:rPr>
              <a:t>REQUIREMENTS</a:t>
            </a:r>
          </a:p>
        </p:txBody>
      </p:sp>
    </p:spTree>
    <p:extLst>
      <p:ext uri="{BB962C8B-B14F-4D97-AF65-F5344CB8AC3E}">
        <p14:creationId xmlns:p14="http://schemas.microsoft.com/office/powerpoint/2010/main" val="134228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1092200" y="786383"/>
            <a:ext cx="3068833" cy="2093975"/>
          </a:xfrm>
        </p:spPr>
        <p:txBody>
          <a:bodyPr rtlCol="0" anchor="b">
            <a:normAutofit/>
          </a:bodyPr>
          <a:lstStyle/>
          <a:p>
            <a:pPr rtl="0"/>
            <a:r>
              <a:rPr lang="en-GB" b="1" dirty="0"/>
              <a:t>ALGORITHMS</a:t>
            </a:r>
            <a:br>
              <a:rPr lang="en-GB" b="1" dirty="0"/>
            </a:br>
            <a:r>
              <a:rPr lang="en-GB" b="1" dirty="0"/>
              <a:t>     USED</a:t>
            </a:r>
          </a:p>
        </p:txBody>
      </p:sp>
      <p:sp>
        <p:nvSpPr>
          <p:cNvPr id="4" name="TextBox 3">
            <a:extLst>
              <a:ext uri="{FF2B5EF4-FFF2-40B4-BE49-F238E27FC236}">
                <a16:creationId xmlns:a16="http://schemas.microsoft.com/office/drawing/2014/main" id="{DBCDDFA4-F3B4-3025-6509-C4F99025176D}"/>
              </a:ext>
            </a:extLst>
          </p:cNvPr>
          <p:cNvSpPr txBox="1"/>
          <p:nvPr/>
        </p:nvSpPr>
        <p:spPr>
          <a:xfrm>
            <a:off x="4525701" y="893498"/>
            <a:ext cx="6753828" cy="4433906"/>
          </a:xfrm>
          <a:prstGeom prst="rect">
            <a:avLst/>
          </a:prstGeom>
          <a:noFill/>
        </p:spPr>
        <p:txBody>
          <a:bodyPr wrap="square">
            <a:spAutoFit/>
          </a:bodyPr>
          <a:lstStyle/>
          <a:p>
            <a:pPr marL="742950" indent="-285750" algn="just">
              <a:lnSpc>
                <a:spcPct val="150000"/>
              </a:lnSpc>
              <a:buFont typeface="Wingdings" pitchFamily="2" charset="2"/>
              <a:buChar char="v"/>
              <a:tabLst>
                <a:tab pos="476885" algn="l"/>
              </a:tabLst>
            </a:pPr>
            <a:r>
              <a:rPr lang="en-US" sz="1800" b="1">
                <a:solidFill>
                  <a:srgbClr val="202024"/>
                </a:solidFill>
                <a:effectLst/>
                <a:latin typeface="Times New Roman" panose="02020603050405020304" pitchFamily="18" charset="0"/>
                <a:ea typeface="Times New Roman" panose="02020603050405020304" pitchFamily="18" charset="0"/>
              </a:rPr>
              <a:t>SORT</a:t>
            </a:r>
            <a:r>
              <a:rPr lang="en-US" sz="1800">
                <a:solidFill>
                  <a:srgbClr val="202024"/>
                </a:solidFill>
                <a:effectLst/>
                <a:latin typeface="Times New Roman" panose="02020603050405020304" pitchFamily="18" charset="0"/>
                <a:ea typeface="Times New Roman" panose="02020603050405020304" pitchFamily="18" charset="0"/>
              </a:rPr>
              <a:t> </a:t>
            </a:r>
            <a:r>
              <a:rPr lang="en-US" sz="1800" dirty="0">
                <a:solidFill>
                  <a:srgbClr val="202024"/>
                </a:solidFill>
                <a:effectLst/>
                <a:latin typeface="Times New Roman" panose="02020603050405020304" pitchFamily="18" charset="0"/>
                <a:ea typeface="Times New Roman" panose="02020603050405020304" pitchFamily="18" charset="0"/>
              </a:rPr>
              <a:t>: mechanism like class “sortable” which is present in </a:t>
            </a:r>
            <a:r>
              <a:rPr lang="en-US" sz="1800" dirty="0" err="1">
                <a:solidFill>
                  <a:srgbClr val="202024"/>
                </a:solidFill>
                <a:effectLst/>
                <a:latin typeface="Times New Roman" panose="02020603050405020304" pitchFamily="18" charset="0"/>
                <a:ea typeface="Times New Roman" panose="02020603050405020304" pitchFamily="18" charset="0"/>
              </a:rPr>
              <a:t>javascript</a:t>
            </a:r>
            <a:r>
              <a:rPr lang="en-US" sz="1800" dirty="0">
                <a:solidFill>
                  <a:srgbClr val="202024"/>
                </a:solidFill>
                <a:effectLst/>
                <a:latin typeface="Times New Roman" panose="02020603050405020304" pitchFamily="18" charset="0"/>
                <a:ea typeface="Times New Roman" panose="02020603050405020304" pitchFamily="18" charset="0"/>
              </a:rPr>
              <a:t> is used for</a:t>
            </a:r>
            <a:r>
              <a:rPr lang="en-IN" sz="1600" dirty="0">
                <a:latin typeface="Times New Roman" panose="02020603050405020304" pitchFamily="18" charset="0"/>
                <a:ea typeface="Times New Roman" panose="02020603050405020304" pitchFamily="18" charset="0"/>
              </a:rPr>
              <a:t> </a:t>
            </a:r>
            <a:r>
              <a:rPr lang="en-US" sz="1800" dirty="0">
                <a:solidFill>
                  <a:srgbClr val="202024"/>
                </a:solidFill>
                <a:effectLst/>
                <a:latin typeface="Times New Roman" panose="02020603050405020304" pitchFamily="18" charset="0"/>
                <a:ea typeface="Times New Roman" panose="02020603050405020304" pitchFamily="18" charset="0"/>
              </a:rPr>
              <a:t>sorting data table with </a:t>
            </a:r>
            <a:r>
              <a:rPr lang="en-US" sz="1800" dirty="0" err="1">
                <a:solidFill>
                  <a:srgbClr val="202024"/>
                </a:solidFill>
                <a:effectLst/>
                <a:latin typeface="Times New Roman" panose="02020603050405020304" pitchFamily="18" charset="0"/>
                <a:ea typeface="Times New Roman" panose="02020603050405020304" pitchFamily="18" charset="0"/>
              </a:rPr>
              <a:t>orderdata</a:t>
            </a:r>
            <a:r>
              <a:rPr lang="en-US" sz="1800" dirty="0">
                <a:solidFill>
                  <a:srgbClr val="202024"/>
                </a:solidFill>
                <a:effectLst/>
                <a:latin typeface="Times New Roman" panose="02020603050405020304" pitchFamily="18" charset="0"/>
                <a:ea typeface="Times New Roman" panose="02020603050405020304" pitchFamily="18" charset="0"/>
              </a:rPr>
              <a:t> method based upon their average packages, the details are placed in html tables,  user can search for </a:t>
            </a:r>
            <a:r>
              <a:rPr lang="en-US" sz="1800" dirty="0" err="1">
                <a:solidFill>
                  <a:srgbClr val="202024"/>
                </a:solidFill>
                <a:effectLst/>
                <a:latin typeface="Times New Roman" panose="02020603050405020304" pitchFamily="18" charset="0"/>
                <a:ea typeface="Times New Roman" panose="02020603050405020304" pitchFamily="18" charset="0"/>
              </a:rPr>
              <a:t>equired</a:t>
            </a:r>
            <a:r>
              <a:rPr lang="en-US" sz="1800" dirty="0">
                <a:solidFill>
                  <a:srgbClr val="202024"/>
                </a:solidFill>
                <a:effectLst/>
                <a:latin typeface="Times New Roman" panose="02020603050405020304" pitchFamily="18" charset="0"/>
                <a:ea typeface="Times New Roman" panose="02020603050405020304" pitchFamily="18" charset="0"/>
              </a:rPr>
              <a:t> college, compare colleges  and also can know all the details about the college efficiently and clearly.</a:t>
            </a:r>
          </a:p>
          <a:p>
            <a:pPr marL="457200" algn="just">
              <a:lnSpc>
                <a:spcPct val="150000"/>
              </a:lnSpc>
              <a:tabLst>
                <a:tab pos="476885" algn="l"/>
              </a:tabLst>
            </a:pPr>
            <a:endParaRPr lang="en-US" dirty="0">
              <a:solidFill>
                <a:srgbClr val="202024"/>
              </a:solidFill>
              <a:latin typeface="Times New Roman" panose="02020603050405020304" pitchFamily="18" charset="0"/>
              <a:ea typeface="Times New Roman" panose="02020603050405020304" pitchFamily="18" charset="0"/>
            </a:endParaRPr>
          </a:p>
          <a:p>
            <a:pPr marL="742950" indent="-285750" algn="just">
              <a:lnSpc>
                <a:spcPct val="150000"/>
              </a:lnSpc>
              <a:buFont typeface="Wingdings" pitchFamily="2" charset="2"/>
              <a:buChar char="v"/>
              <a:tabLst>
                <a:tab pos="476885" algn="l"/>
              </a:tabLst>
            </a:pPr>
            <a:r>
              <a:rPr lang="en-US" sz="1600" b="1" dirty="0">
                <a:solidFill>
                  <a:srgbClr val="202024"/>
                </a:solidFill>
                <a:latin typeface="Times New Roman" panose="02020603050405020304" pitchFamily="18" charset="0"/>
                <a:ea typeface="Times New Roman" panose="02020603050405020304" pitchFamily="18" charset="0"/>
              </a:rPr>
              <a:t>MAIL TO FUNCTION </a:t>
            </a:r>
          </a:p>
          <a:p>
            <a:pPr marL="457200" algn="just">
              <a:lnSpc>
                <a:spcPct val="150000"/>
              </a:lnSpc>
              <a:tabLst>
                <a:tab pos="476885" algn="l"/>
              </a:tabLst>
            </a:pPr>
            <a:endParaRPr lang="en-US" sz="1600" b="1" dirty="0">
              <a:solidFill>
                <a:srgbClr val="202024"/>
              </a:solidFill>
              <a:latin typeface="Times New Roman" panose="02020603050405020304" pitchFamily="18" charset="0"/>
              <a:ea typeface="Times New Roman" panose="02020603050405020304" pitchFamily="18" charset="0"/>
            </a:endParaRPr>
          </a:p>
          <a:p>
            <a:pPr marL="742950" indent="-285750" algn="just">
              <a:lnSpc>
                <a:spcPct val="150000"/>
              </a:lnSpc>
              <a:buFont typeface="Wingdings" pitchFamily="2" charset="2"/>
              <a:buChar char="v"/>
              <a:tabLst>
                <a:tab pos="476885" algn="l"/>
              </a:tabLst>
            </a:pPr>
            <a:r>
              <a:rPr lang="en-US" sz="1600" b="1" dirty="0">
                <a:solidFill>
                  <a:srgbClr val="202024"/>
                </a:solidFill>
                <a:latin typeface="Times New Roman" panose="02020603050405020304" pitchFamily="18" charset="0"/>
                <a:ea typeface="Times New Roman" panose="02020603050405020304" pitchFamily="18" charset="0"/>
              </a:rPr>
              <a:t>DIALOG FLOW</a:t>
            </a:r>
            <a:endParaRPr lang="en-US" sz="1600" b="1" dirty="0">
              <a:solidFill>
                <a:srgbClr val="202024"/>
              </a:solidFill>
              <a:effectLst/>
              <a:latin typeface="Times New Roman" panose="02020603050405020304" pitchFamily="18" charset="0"/>
              <a:ea typeface="Times New Roman" panose="02020603050405020304" pitchFamily="18" charset="0"/>
            </a:endParaRPr>
          </a:p>
          <a:p>
            <a:pPr marL="457200" algn="just">
              <a:lnSpc>
                <a:spcPct val="150000"/>
              </a:lnSpc>
              <a:tabLst>
                <a:tab pos="476885" algn="l"/>
              </a:tabLst>
            </a:pPr>
            <a:endParaRPr lang="en-IN"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5394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90374C-1A59-4A71-8148-5C0E026A3A75}"/>
              </a:ext>
            </a:extLst>
          </p:cNvPr>
          <p:cNvSpPr>
            <a:spLocks noGrp="1"/>
          </p:cNvSpPr>
          <p:nvPr>
            <p:ph type="title"/>
          </p:nvPr>
        </p:nvSpPr>
        <p:spPr>
          <a:xfrm>
            <a:off x="289368" y="1921397"/>
            <a:ext cx="3871666" cy="2057703"/>
          </a:xfrm>
        </p:spPr>
        <p:txBody>
          <a:bodyPr rtlCol="0"/>
          <a:lstStyle/>
          <a:p>
            <a:pPr rtl="0"/>
            <a:r>
              <a:rPr lang="en-GB" sz="4400" b="1" dirty="0">
                <a:solidFill>
                  <a:schemeClr val="tx1"/>
                </a:solidFill>
              </a:rPr>
              <a:t>DEPENDENCIES:</a:t>
            </a:r>
            <a:br>
              <a:rPr lang="en-GB" sz="4400" b="1" dirty="0">
                <a:solidFill>
                  <a:schemeClr val="tx1"/>
                </a:solidFill>
              </a:rPr>
            </a:br>
            <a:endParaRPr lang="en-GB" dirty="0"/>
          </a:p>
        </p:txBody>
      </p:sp>
      <p:sp>
        <p:nvSpPr>
          <p:cNvPr id="7" name="Content Placeholder 6">
            <a:extLst>
              <a:ext uri="{FF2B5EF4-FFF2-40B4-BE49-F238E27FC236}">
                <a16:creationId xmlns:a16="http://schemas.microsoft.com/office/drawing/2014/main" id="{21A8359F-00D6-408F-ACF5-D8A1A931CD93}"/>
              </a:ext>
            </a:extLst>
          </p:cNvPr>
          <p:cNvSpPr>
            <a:spLocks noGrp="1"/>
          </p:cNvSpPr>
          <p:nvPr>
            <p:ph idx="1"/>
          </p:nvPr>
        </p:nvSpPr>
        <p:spPr/>
        <p:txBody>
          <a:bodyPr rtlCol="0"/>
          <a:lstStyle/>
          <a:p>
            <a:pPr rtl="0"/>
            <a:r>
              <a:rPr lang="en-GB" sz="2400" dirty="0"/>
              <a:t>HEAVY DATABASE</a:t>
            </a:r>
            <a:endParaRPr lang="en-GB" dirty="0"/>
          </a:p>
          <a:p>
            <a:pPr rtl="0"/>
            <a:r>
              <a:rPr lang="en-GB" sz="2400" dirty="0"/>
              <a:t>To Collect authentic information about colleges and their accreditations</a:t>
            </a:r>
            <a:endParaRPr lang="en-GB" dirty="0"/>
          </a:p>
        </p:txBody>
      </p:sp>
      <p:sp>
        <p:nvSpPr>
          <p:cNvPr id="8"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rtlCol="0" anchor="ctr" anchorCtr="1" compatLnSpc="0"/>
          <a:lstStyle/>
          <a:p>
            <a:pPr marL="0" marR="0" lvl="0" indent="0" rtl="0" hangingPunct="0">
              <a:lnSpc>
                <a:spcPct val="100000"/>
              </a:lnSpc>
              <a:spcBef>
                <a:spcPts val="0"/>
              </a:spcBef>
              <a:spcAft>
                <a:spcPts val="0"/>
              </a:spcAft>
              <a:buNone/>
              <a:tabLst/>
            </a:pPr>
            <a:endParaRPr lang="en-GB"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345419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90374C-1A59-4A71-8148-5C0E026A3A75}"/>
              </a:ext>
            </a:extLst>
          </p:cNvPr>
          <p:cNvSpPr>
            <a:spLocks noGrp="1"/>
          </p:cNvSpPr>
          <p:nvPr>
            <p:ph type="title"/>
          </p:nvPr>
        </p:nvSpPr>
        <p:spPr>
          <a:xfrm>
            <a:off x="289368" y="1921397"/>
            <a:ext cx="3871666" cy="2057703"/>
          </a:xfrm>
        </p:spPr>
        <p:txBody>
          <a:bodyPr rtlCol="0"/>
          <a:lstStyle/>
          <a:p>
            <a:pPr rtl="0"/>
            <a:r>
              <a:rPr lang="en-GB" dirty="0">
                <a:solidFill>
                  <a:schemeClr val="tx1"/>
                </a:solidFill>
              </a:rPr>
              <a:t>USE CASES:</a:t>
            </a:r>
            <a:br>
              <a:rPr lang="en-GB" sz="4400" b="1" dirty="0">
                <a:solidFill>
                  <a:schemeClr val="tx1"/>
                </a:solidFill>
              </a:rPr>
            </a:br>
            <a:endParaRPr lang="en-GB" dirty="0"/>
          </a:p>
        </p:txBody>
      </p:sp>
      <p:pic>
        <p:nvPicPr>
          <p:cNvPr id="3" name="Picture 2" descr="Diagram&#10;&#10;Description automatically generated">
            <a:extLst>
              <a:ext uri="{FF2B5EF4-FFF2-40B4-BE49-F238E27FC236}">
                <a16:creationId xmlns:a16="http://schemas.microsoft.com/office/drawing/2014/main" id="{174E16A5-D7A0-C72E-3EAD-4293AC2E98CE}"/>
              </a:ext>
            </a:extLst>
          </p:cNvPr>
          <p:cNvPicPr>
            <a:picLocks noChangeAspect="1"/>
          </p:cNvPicPr>
          <p:nvPr/>
        </p:nvPicPr>
        <p:blipFill rotWithShape="1">
          <a:blip r:embed="rId3">
            <a:extLst>
              <a:ext uri="{28A0092B-C50C-407E-A947-70E740481C1C}">
                <a14:useLocalDpi xmlns:a14="http://schemas.microsoft.com/office/drawing/2010/main" val="0"/>
              </a:ext>
            </a:extLst>
          </a:blip>
          <a:srcRect r="-3" b="3538"/>
          <a:stretch/>
        </p:blipFill>
        <p:spPr>
          <a:xfrm>
            <a:off x="6259590" y="675249"/>
            <a:ext cx="4853887" cy="4614203"/>
          </a:xfrm>
          <a:prstGeom prst="rect">
            <a:avLst/>
          </a:prstGeom>
          <a:noFill/>
        </p:spPr>
      </p:pic>
    </p:spTree>
    <p:extLst>
      <p:ext uri="{BB962C8B-B14F-4D97-AF65-F5344CB8AC3E}">
        <p14:creationId xmlns:p14="http://schemas.microsoft.com/office/powerpoint/2010/main" val="95440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90374C-1A59-4A71-8148-5C0E026A3A75}"/>
              </a:ext>
            </a:extLst>
          </p:cNvPr>
          <p:cNvSpPr>
            <a:spLocks noGrp="1"/>
          </p:cNvSpPr>
          <p:nvPr>
            <p:ph type="title"/>
          </p:nvPr>
        </p:nvSpPr>
        <p:spPr>
          <a:xfrm>
            <a:off x="289368" y="1921397"/>
            <a:ext cx="3871666" cy="2057703"/>
          </a:xfrm>
        </p:spPr>
        <p:txBody>
          <a:bodyPr rtlCol="0"/>
          <a:lstStyle/>
          <a:p>
            <a:pPr rtl="0"/>
            <a:r>
              <a:rPr lang="en-GB" dirty="0">
                <a:solidFill>
                  <a:schemeClr val="tx1"/>
                </a:solidFill>
              </a:rPr>
              <a:t>USE CASES:</a:t>
            </a:r>
            <a:br>
              <a:rPr lang="en-GB" sz="4400" b="1" dirty="0">
                <a:solidFill>
                  <a:schemeClr val="tx1"/>
                </a:solidFill>
              </a:rPr>
            </a:br>
            <a:endParaRPr lang="en-GB" dirty="0"/>
          </a:p>
        </p:txBody>
      </p:sp>
      <p:pic>
        <p:nvPicPr>
          <p:cNvPr id="2" name="Content Placeholder 3" descr="Diagram&#10;&#10;Description automatically generated">
            <a:extLst>
              <a:ext uri="{FF2B5EF4-FFF2-40B4-BE49-F238E27FC236}">
                <a16:creationId xmlns:a16="http://schemas.microsoft.com/office/drawing/2014/main" id="{A30433AB-DB99-18FE-C83D-A2A9255C7F65}"/>
              </a:ext>
            </a:extLst>
          </p:cNvPr>
          <p:cNvPicPr>
            <a:picLocks noChangeAspect="1"/>
          </p:cNvPicPr>
          <p:nvPr/>
        </p:nvPicPr>
        <p:blipFill rotWithShape="1">
          <a:blip r:embed="rId3">
            <a:extLst>
              <a:ext uri="{28A0092B-C50C-407E-A947-70E740481C1C}">
                <a14:useLocalDpi xmlns:a14="http://schemas.microsoft.com/office/drawing/2010/main" val="0"/>
              </a:ext>
            </a:extLst>
          </a:blip>
          <a:srcRect t="8100" r="-3" b="9674"/>
          <a:stretch/>
        </p:blipFill>
        <p:spPr>
          <a:xfrm>
            <a:off x="6515944" y="659756"/>
            <a:ext cx="4925992" cy="4421529"/>
          </a:xfrm>
          <a:prstGeom prst="rect">
            <a:avLst/>
          </a:prstGeom>
          <a:noFill/>
        </p:spPr>
      </p:pic>
    </p:spTree>
    <p:extLst>
      <p:ext uri="{BB962C8B-B14F-4D97-AF65-F5344CB8AC3E}">
        <p14:creationId xmlns:p14="http://schemas.microsoft.com/office/powerpoint/2010/main" val="230773794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646_TF33476885.potx" id="{25B040FA-E600-4EB5-AA34-338152A62F48}" vid="{4FA4FB5C-3D19-4709-A178-FA8EEAD325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RetrospectVTI</Template>
  <TotalTime>6861</TotalTime>
  <Words>834</Words>
  <Application>Microsoft Macintosh PowerPoint</Application>
  <PresentationFormat>Widescreen</PresentationFormat>
  <Paragraphs>199</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Bookman Old Style</vt:lpstr>
      <vt:lpstr>Calibri</vt:lpstr>
      <vt:lpstr>Calibri Light</vt:lpstr>
      <vt:lpstr>Times New Roman</vt:lpstr>
      <vt:lpstr>Wingdings</vt:lpstr>
      <vt:lpstr>RetrospectVTI</vt:lpstr>
      <vt:lpstr>COLLEGE INFORMATION BANK</vt:lpstr>
      <vt:lpstr>PROBLEM STATEMENT</vt:lpstr>
      <vt:lpstr>ABSTRACT</vt:lpstr>
      <vt:lpstr>FEATURES</vt:lpstr>
      <vt:lpstr> A T A</vt:lpstr>
      <vt:lpstr>ALGORITHMS      USED</vt:lpstr>
      <vt:lpstr>DEPENDENCIES: </vt:lpstr>
      <vt:lpstr>USE CASES: </vt:lpstr>
      <vt:lpstr>USE CASES: </vt:lpstr>
      <vt:lpstr>USE CASES:- </vt:lpstr>
      <vt:lpstr>USE CASE  1:- </vt:lpstr>
      <vt:lpstr>USE CASE  2:- </vt:lpstr>
      <vt:lpstr>USE CASE  3:- </vt:lpstr>
      <vt:lpstr>USE CASE  4:- </vt:lpstr>
      <vt:lpstr>USE CASE  5:- </vt:lpstr>
      <vt:lpstr> </vt:lpstr>
      <vt:lpstr> </vt:lpstr>
      <vt:lpstr>         SEARCHING  :-</vt:lpstr>
      <vt:lpstr>PIE CHARTS</vt:lpstr>
      <vt:lpstr>IMPLEMENTATION:-</vt:lpstr>
      <vt:lpstr>IMPLEMENTATION:-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INFORMATION BANK</dc:title>
  <dc:creator>Santosh Kumar Velupally</dc:creator>
  <cp:lastModifiedBy>Santosh Kumar Velupally</cp:lastModifiedBy>
  <cp:revision>44</cp:revision>
  <dcterms:created xsi:type="dcterms:W3CDTF">2023-03-03T16:54:48Z</dcterms:created>
  <dcterms:modified xsi:type="dcterms:W3CDTF">2023-05-19T07:34:47Z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