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80" r:id="rId9"/>
    <p:sldId id="266" r:id="rId10"/>
    <p:sldId id="268" r:id="rId11"/>
    <p:sldId id="262" r:id="rId12"/>
    <p:sldId id="272" r:id="rId13"/>
    <p:sldId id="273" r:id="rId14"/>
    <p:sldId id="277" r:id="rId15"/>
    <p:sldId id="274" r:id="rId16"/>
    <p:sldId id="275" r:id="rId17"/>
    <p:sldId id="276" r:id="rId18"/>
    <p:sldId id="278" r:id="rId19"/>
    <p:sldId id="279" r:id="rId20"/>
    <p:sldId id="263" r:id="rId21"/>
    <p:sldId id="271" r:id="rId22"/>
    <p:sldId id="270"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showGuides="1">
      <p:cViewPr varScale="1">
        <p:scale>
          <a:sx n="110" d="100"/>
          <a:sy n="110" d="100"/>
        </p:scale>
        <p:origin x="368" y="176"/>
      </p:cViewPr>
      <p:guideLst>
        <p:guide orient="horz" pos="2160"/>
        <p:guide pos="3840"/>
      </p:guideLst>
    </p:cSldViewPr>
  </p:slideViewPr>
  <p:notesTextViewPr>
    <p:cViewPr>
      <p:scale>
        <a:sx n="1" d="1"/>
        <a:sy n="1" d="1"/>
      </p:scale>
      <p:origin x="0" y="0"/>
    </p:cViewPr>
  </p:notesText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817458061149779E-2"/>
          <c:y val="3.4759305086569402E-2"/>
          <c:w val="0.92692285496134874"/>
          <c:h val="0.69718110236220487"/>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572-47D6-91B5-B08EA9A0FA41}"/>
            </c:ext>
          </c:extLst>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572-47D6-91B5-B08EA9A0FA41}"/>
            </c:ext>
          </c:extLst>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572-47D6-91B5-B08EA9A0FA41}"/>
            </c:ext>
          </c:extLst>
        </c:ser>
        <c:dLbls>
          <c:showLegendKey val="0"/>
          <c:showVal val="0"/>
          <c:showCatName val="0"/>
          <c:showSerName val="0"/>
          <c:showPercent val="0"/>
          <c:showBubbleSize val="0"/>
        </c:dLbls>
        <c:gapWidth val="100"/>
        <c:overlap val="-24"/>
        <c:axId val="153876992"/>
        <c:axId val="418303936"/>
      </c:barChart>
      <c:catAx>
        <c:axId val="1538769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18303936"/>
        <c:crosses val="autoZero"/>
        <c:auto val="1"/>
        <c:lblAlgn val="ctr"/>
        <c:lblOffset val="100"/>
        <c:noMultiLvlLbl val="0"/>
      </c:catAx>
      <c:valAx>
        <c:axId val="418303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15387699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GB" noProof="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jpe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a:extLst xmlns:a="http://schemas.openxmlformats.org/drawingml/2006/main">
            <a:ext uri="{FF2B5EF4-FFF2-40B4-BE49-F238E27FC236}">
              <a16:creationId xmlns:a16="http://schemas.microsoft.com/office/drawing/2014/main" id="{52D8CCB2-776C-C73E-3C28-14D87B03546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822223" y="-1840524"/>
          <a:ext cx="4088423" cy="311833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F28AB76-B240-4EB5-BBB8-1585E350B0EB}" type="datetime1">
              <a:rPr lang="en-GB" smtClean="0"/>
              <a:t>04/03/2023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n-GB"/>
              <a:t>‹#›</a:t>
            </a:fld>
            <a:endParaRPr lang="en-GB"/>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254F394-CA94-44AB-AA5C-030F15B3DF9F}" type="datetime1">
              <a:rPr lang="en-GB" noProof="0" smtClean="0"/>
              <a:t>04/03/2023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n-GB" noProof="0"/>
              <a:t>‹#›</a:t>
            </a:fld>
            <a:endParaRPr lang="en-GB"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i="1">
                <a:latin typeface="Arial" pitchFamily="34" charset="0"/>
                <a:cs typeface="Arial" pitchFamily="34" charset="0"/>
              </a:rPr>
              <a:t>NOTE:</a:t>
            </a:r>
          </a:p>
          <a:p>
            <a:pPr rtl="0"/>
            <a:r>
              <a:rPr lang="en-GB" i="1">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rtlCol="0"/>
          <a:lstStyle/>
          <a:p>
            <a:pPr rtl="0"/>
            <a:fld id="{0A3C37BE-C303-496D-B5CD-85F2937540FC}" type="slidenum">
              <a:rPr lang="en-GB" smtClean="0"/>
              <a:t>1</a:t>
            </a:fld>
            <a:endParaRPr lang="en-GB"/>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2</a:t>
            </a:fld>
            <a:endParaRPr lang="en-GB"/>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3</a:t>
            </a:fld>
            <a:endParaRPr lang="en-GB"/>
          </a:p>
        </p:txBody>
      </p:sp>
    </p:spTree>
    <p:extLst>
      <p:ext uri="{BB962C8B-B14F-4D97-AF65-F5344CB8AC3E}">
        <p14:creationId xmlns:p14="http://schemas.microsoft.com/office/powerpoint/2010/main" val="32672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4</a:t>
            </a:fld>
            <a:endParaRPr lang="en-GB"/>
          </a:p>
        </p:txBody>
      </p:sp>
    </p:spTree>
    <p:extLst>
      <p:ext uri="{BB962C8B-B14F-4D97-AF65-F5344CB8AC3E}">
        <p14:creationId xmlns:p14="http://schemas.microsoft.com/office/powerpoint/2010/main" val="112891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6</a:t>
            </a:fld>
            <a:endParaRPr lang="en-GB"/>
          </a:p>
        </p:txBody>
      </p:sp>
    </p:spTree>
    <p:extLst>
      <p:ext uri="{BB962C8B-B14F-4D97-AF65-F5344CB8AC3E}">
        <p14:creationId xmlns:p14="http://schemas.microsoft.com/office/powerpoint/2010/main" val="380468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7</a:t>
            </a:fld>
            <a:endParaRPr lang="en-GB"/>
          </a:p>
        </p:txBody>
      </p:sp>
    </p:spTree>
    <p:extLst>
      <p:ext uri="{BB962C8B-B14F-4D97-AF65-F5344CB8AC3E}">
        <p14:creationId xmlns:p14="http://schemas.microsoft.com/office/powerpoint/2010/main" val="125201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8</a:t>
            </a:fld>
            <a:endParaRPr lang="en-GB"/>
          </a:p>
        </p:txBody>
      </p:sp>
    </p:spTree>
    <p:extLst>
      <p:ext uri="{BB962C8B-B14F-4D97-AF65-F5344CB8AC3E}">
        <p14:creationId xmlns:p14="http://schemas.microsoft.com/office/powerpoint/2010/main" val="101658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A3C37BE-C303-496D-B5CD-85F2937540FC}" type="slidenum">
              <a:rPr lang="en-GB" smtClean="0"/>
              <a:t>17</a:t>
            </a:fld>
            <a:endParaRPr lang="en-GB"/>
          </a:p>
        </p:txBody>
      </p:sp>
    </p:spTree>
    <p:extLst>
      <p:ext uri="{BB962C8B-B14F-4D97-AF65-F5344CB8AC3E}">
        <p14:creationId xmlns:p14="http://schemas.microsoft.com/office/powerpoint/2010/main" val="2507115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fld id="{0A3C37BE-C303-496D-B5CD-85F2937540FC}" type="slidenum">
              <a:rPr lang="en-GB" smtClean="0">
                <a:solidFill>
                  <a:prstClr val="black"/>
                </a:solidFill>
                <a:latin typeface="Calibri"/>
              </a:rPr>
              <a:pPr/>
              <a:t>19</a:t>
            </a:fld>
            <a:endParaRPr lang="en-GB">
              <a:solidFill>
                <a:prstClr val="black"/>
              </a:solidFill>
              <a:latin typeface="Calibri"/>
            </a:endParaRPr>
          </a:p>
        </p:txBody>
      </p:sp>
    </p:spTree>
    <p:extLst>
      <p:ext uri="{BB962C8B-B14F-4D97-AF65-F5344CB8AC3E}">
        <p14:creationId xmlns:p14="http://schemas.microsoft.com/office/powerpoint/2010/main" val="12522850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n-GB" noProof="0"/>
              <a:t>Click to edit Master title style</a:t>
            </a:r>
          </a:p>
        </p:txBody>
      </p:sp>
      <p:sp>
        <p:nvSpPr>
          <p:cNvPr id="3" name="Subtitle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Date Placeholder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520D413B-D766-4408-A8E4-D0943F95F6A1}" type="datetime1">
              <a:rPr lang="en-GB" noProof="0" smtClean="0"/>
              <a:t>04/03/2023</a:t>
            </a:fld>
            <a:endParaRPr lang="en-GB" noProof="0"/>
          </a:p>
        </p:txBody>
      </p:sp>
      <p:sp>
        <p:nvSpPr>
          <p:cNvPr id="5" name="Footer Placeholder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en-GB" noProof="0" smtClean="0"/>
              <a:pPr/>
              <a:t>‹#›</a:t>
            </a:fld>
            <a:endParaRPr lang="en-GB"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GB" noProof="0"/>
              <a:t>Click to edit Master title style</a:t>
            </a:r>
          </a:p>
        </p:txBody>
      </p:sp>
      <p:sp>
        <p:nvSpPr>
          <p:cNvPr id="4" name="Text Placeholder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5" name="Date Placeholder 4"/>
          <p:cNvSpPr>
            <a:spLocks noGrp="1"/>
          </p:cNvSpPr>
          <p:nvPr>
            <p:ph type="dt" sz="half" idx="10"/>
          </p:nvPr>
        </p:nvSpPr>
        <p:spPr/>
        <p:txBody>
          <a:bodyPr rtlCol="0"/>
          <a:lstStyle/>
          <a:p>
            <a:pPr rtl="0"/>
            <a:fld id="{844ABC67-7F5E-4178-9DFA-02F5BA36DBD3}" type="datetime1">
              <a:rPr lang="en-GB" noProof="0" smtClean="0"/>
              <a:t>04/03/2023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AAAFE8D9-1727-42D1-B2C4-F4FCDE24444F}" type="datetime1">
              <a:rPr lang="en-GB" noProof="0" smtClean="0"/>
              <a:t>04/03/2023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FF0FE9A-6841-4A36-9540-864C6A1F3EBE}" type="datetime1">
              <a:rPr lang="en-GB" noProof="0" smtClean="0"/>
              <a:t>04/03/2023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a:t>‹#›</a:t>
            </a:fld>
            <a:endParaRPr lang="en-GB" noProof="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777120A-BC0F-4DD5-9E46-BB9C1EFA7416}" type="datetime1">
              <a:rPr lang="en-GB" noProof="0" smtClean="0"/>
              <a:t>04/03/2023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n-GB" noProof="0"/>
              <a:t>Click to edit Master title style</a:t>
            </a:r>
          </a:p>
        </p:txBody>
      </p:sp>
      <p:sp>
        <p:nvSpPr>
          <p:cNvPr id="3" name="Subtitle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GB" noProof="0"/>
              <a:t>Click icon to add picture</a:t>
            </a: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n-GB" noProof="0"/>
              <a:t>Click to edit Master title style</a:t>
            </a:r>
          </a:p>
        </p:txBody>
      </p:sp>
      <p:sp>
        <p:nvSpPr>
          <p:cNvPr id="3" name="Text Placeholder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8E899421-673F-4CCD-A44F-8F8B5E53A971}" type="datetime1">
              <a:rPr lang="en-GB" noProof="0" smtClean="0"/>
              <a:t>04/03/2023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CCDFEFAA-F37E-4197-82A3-46DA1629A2E1}" type="datetime1">
              <a:rPr lang="en-GB" noProof="0" smtClean="0"/>
              <a:t>04/03/2023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4900" y="2424112"/>
            <a:ext cx="4919472" cy="37480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66110" y="2424112"/>
            <a:ext cx="4919472" cy="37480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818E844-891C-40D1-97EA-9B7B72C7EA69}" type="datetime1">
              <a:rPr lang="en-GB" noProof="0" smtClean="0"/>
              <a:t>04/03/2023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64E1ADA3-2D10-4D19-9D01-17EEDB2CF09C}" type="datetime1">
              <a:rPr lang="en-GB" noProof="0" smtClean="0"/>
              <a:t>04/03/2023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B1607E5-5283-43B8-A7FC-26C1F3C9FF56}" type="datetime1">
              <a:rPr lang="en-GB" noProof="0" smtClean="0"/>
              <a:t>04/03/2023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GB" noProof="0"/>
              <a:t>Click to edit Master title style</a:t>
            </a:r>
          </a:p>
        </p:txBody>
      </p:sp>
      <p:sp>
        <p:nvSpPr>
          <p:cNvPr id="4" name="Text Placeholder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3" name="Content Placeholder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C181A209-F933-43E2-BD0A-1CB83143268B}" type="datetime1">
              <a:rPr lang="en-GB" noProof="0" smtClean="0"/>
              <a:t>04/03/2023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a:t>‹#›</a:t>
            </a:fld>
            <a:endParaRPr lang="en-GB"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a:p>
            <a:pPr lvl="5" rtl="0"/>
            <a:r>
              <a:rPr lang="en-GB" noProof="0"/>
              <a:t>Sixth level</a:t>
            </a:r>
          </a:p>
          <a:p>
            <a:pPr lvl="6" rtl="0"/>
            <a:r>
              <a:rPr lang="en-GB" noProof="0"/>
              <a:t>Seventh level</a:t>
            </a:r>
          </a:p>
          <a:p>
            <a:pPr lvl="7" rtl="0"/>
            <a:r>
              <a:rPr lang="en-GB" noProof="0"/>
              <a:t>Eighth level</a:t>
            </a:r>
          </a:p>
          <a:p>
            <a:pPr lvl="8" rtl="0"/>
            <a:r>
              <a:rPr lang="en-GB" noProof="0"/>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6BC1B948-4E86-4900-BCE2-2386EC9BC47E}" type="datetime1">
              <a:rPr lang="en-GB" noProof="0" smtClean="0"/>
              <a:t>04/03/2023</a:t>
            </a:fld>
            <a:endParaRPr lang="en-GB" noProof="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en-GB" noProof="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en-GB" noProof="0" smtClean="0"/>
              <a:pPr/>
              <a:t>‹#›</a:t>
            </a:fld>
            <a:endParaRPr lang="en-GB" noProof="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sa/3.0/" TargetMode="External"/><Relationship Id="rId4" Type="http://schemas.openxmlformats.org/officeDocument/2006/relationships/hyperlink" Target="https://www.picserver.org/highway-signs2/c/college-station.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QwrCPOO4LDc" TargetMode="External"/><Relationship Id="rId2" Type="http://schemas.openxmlformats.org/officeDocument/2006/relationships/hyperlink" Target="https://youtu.be/RamIl-pjGE4" TargetMode="External"/><Relationship Id="rId1" Type="http://schemas.openxmlformats.org/officeDocument/2006/relationships/slideLayout" Target="../slideLayouts/slideLayout7.xml"/><Relationship Id="rId4" Type="http://schemas.openxmlformats.org/officeDocument/2006/relationships/hyperlink" Target="https://www.javatpoint.com/how-to-sort-table-data-in-html-using-javascrip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rtlCol="0" anchor="ctr">
            <a:normAutofit/>
          </a:bodyPr>
          <a:lstStyle/>
          <a:p>
            <a:pPr rtl="0"/>
            <a:r>
              <a:rPr lang="en-GB" sz="2400" b="1" dirty="0"/>
              <a:t>       COLLEGE INFORMATION BANK</a:t>
            </a:r>
          </a:p>
        </p:txBody>
      </p:sp>
      <p:sp>
        <p:nvSpPr>
          <p:cNvPr id="7" name="Subtitle 6"/>
          <p:cNvSpPr>
            <a:spLocks noGrp="1"/>
          </p:cNvSpPr>
          <p:nvPr>
            <p:ph type="subTitle" idx="1"/>
          </p:nvPr>
        </p:nvSpPr>
        <p:spPr>
          <a:xfrm>
            <a:off x="1947483" y="3643313"/>
            <a:ext cx="5734050" cy="908469"/>
          </a:xfrm>
        </p:spPr>
        <p:txBody>
          <a:bodyPr rtlCol="0">
            <a:normAutofit fontScale="25000" lnSpcReduction="20000"/>
          </a:bodyPr>
          <a:lstStyle/>
          <a:p>
            <a:pPr rtl="0">
              <a:spcAft>
                <a:spcPts val="600"/>
              </a:spcAft>
            </a:pPr>
            <a:r>
              <a:rPr lang="en-GB" sz="4800" dirty="0"/>
              <a:t>One stop place for college selection </a:t>
            </a:r>
          </a:p>
          <a:p>
            <a:pPr rtl="0">
              <a:spcAft>
                <a:spcPts val="600"/>
              </a:spcAft>
            </a:pPr>
            <a:endParaRPr lang="en-GB" sz="4800" dirty="0"/>
          </a:p>
          <a:p>
            <a:pPr rtl="0">
              <a:spcAft>
                <a:spcPts val="600"/>
              </a:spcAft>
            </a:pPr>
            <a:endParaRPr lang="en-GB" sz="4800" dirty="0"/>
          </a:p>
          <a:p>
            <a:pPr rtl="0">
              <a:spcAft>
                <a:spcPts val="600"/>
              </a:spcAft>
            </a:pPr>
            <a:endParaRPr lang="en-GB" sz="4800" dirty="0"/>
          </a:p>
          <a:p>
            <a:pPr rtl="0">
              <a:spcAft>
                <a:spcPts val="600"/>
              </a:spcAft>
            </a:pPr>
            <a:endParaRPr lang="en-GB" sz="4800" dirty="0"/>
          </a:p>
          <a:p>
            <a:pPr rtl="0">
              <a:spcAft>
                <a:spcPts val="600"/>
              </a:spcAft>
            </a:pPr>
            <a:r>
              <a:rPr lang="en-GB" sz="4800" dirty="0"/>
              <a:t>V. </a:t>
            </a:r>
            <a:r>
              <a:rPr lang="en-GB" sz="4800" dirty="0" err="1"/>
              <a:t>Harshita</a:t>
            </a:r>
            <a:r>
              <a:rPr lang="en-GB" sz="4800" dirty="0"/>
              <a:t>                    1602-20-737-134</a:t>
            </a:r>
          </a:p>
          <a:p>
            <a:pPr rtl="0">
              <a:spcAft>
                <a:spcPts val="600"/>
              </a:spcAft>
            </a:pPr>
            <a:r>
              <a:rPr lang="en-GB" sz="4800" dirty="0" err="1"/>
              <a:t>D.Lakshmi</a:t>
            </a:r>
            <a:r>
              <a:rPr lang="en-GB" sz="4800" dirty="0"/>
              <a:t> Bhavani             1602-20-727-141</a:t>
            </a:r>
          </a:p>
          <a:p>
            <a:pPr rtl="0">
              <a:spcAft>
                <a:spcPts val="600"/>
              </a:spcAft>
            </a:pPr>
            <a:r>
              <a:rPr lang="en-GB" sz="4800" dirty="0"/>
              <a:t>K. </a:t>
            </a:r>
            <a:r>
              <a:rPr lang="en-GB" sz="4800" dirty="0" err="1"/>
              <a:t>Nidish</a:t>
            </a:r>
            <a:r>
              <a:rPr lang="en-GB" sz="4800" dirty="0"/>
              <a:t>                      1602-20-737-147</a:t>
            </a:r>
          </a:p>
        </p:txBody>
      </p:sp>
      <p:pic>
        <p:nvPicPr>
          <p:cNvPr id="16" name="Picture Placeholder 15" descr="A green street sign&#10;&#10;Description automatically generated with medium confidence">
            <a:extLst>
              <a:ext uri="{FF2B5EF4-FFF2-40B4-BE49-F238E27FC236}">
                <a16:creationId xmlns:a16="http://schemas.microsoft.com/office/drawing/2014/main" id="{55A5C19A-0701-7615-B4F0-9EC06D2C6F9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733" r="8733"/>
          <a:stretch>
            <a:fillRect/>
          </a:stretch>
        </p:blipFill>
        <p:spPr>
          <a:xfrm>
            <a:off x="6981063" y="1310656"/>
            <a:ext cx="5210937" cy="4208604"/>
          </a:xfrm>
        </p:spPr>
      </p:pic>
      <p:sp>
        <p:nvSpPr>
          <p:cNvPr id="17" name="TextBox 16">
            <a:extLst>
              <a:ext uri="{FF2B5EF4-FFF2-40B4-BE49-F238E27FC236}">
                <a16:creationId xmlns:a16="http://schemas.microsoft.com/office/drawing/2014/main" id="{1B059CB1-3A02-C880-4CA5-EDD787FCF727}"/>
              </a:ext>
            </a:extLst>
          </p:cNvPr>
          <p:cNvSpPr txBox="1"/>
          <p:nvPr/>
        </p:nvSpPr>
        <p:spPr>
          <a:xfrm>
            <a:off x="6981063" y="5519260"/>
            <a:ext cx="5210937" cy="230832"/>
          </a:xfrm>
          <a:prstGeom prst="rect">
            <a:avLst/>
          </a:prstGeom>
          <a:noFill/>
        </p:spPr>
        <p:txBody>
          <a:bodyPr wrap="square" rtlCol="0">
            <a:spAutoFit/>
          </a:bodyPr>
          <a:lstStyle/>
          <a:p>
            <a:r>
              <a:rPr lang="en-US" sz="900">
                <a:hlinkClick r:id="rId4" tooltip="https://www.picserver.org/highway-signs2/c/college-station.html"/>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15B6-3FE5-74D9-8761-6118F7DE0D3F}"/>
              </a:ext>
            </a:extLst>
          </p:cNvPr>
          <p:cNvSpPr>
            <a:spLocks noGrp="1"/>
          </p:cNvSpPr>
          <p:nvPr>
            <p:ph type="title"/>
          </p:nvPr>
        </p:nvSpPr>
        <p:spPr/>
        <p:txBody>
          <a:bodyPr/>
          <a:lstStyle/>
          <a:p>
            <a:r>
              <a:rPr lang="en-US" dirty="0"/>
              <a:t>USE CASE </a:t>
            </a:r>
            <a:r>
              <a:rPr lang="en-US" sz="3600" dirty="0"/>
              <a:t>2</a:t>
            </a:r>
            <a:r>
              <a:rPr lang="en-US" dirty="0"/>
              <a:t>:-</a:t>
            </a:r>
          </a:p>
        </p:txBody>
      </p:sp>
      <p:sp>
        <p:nvSpPr>
          <p:cNvPr id="3" name="Content Placeholder 2">
            <a:extLst>
              <a:ext uri="{FF2B5EF4-FFF2-40B4-BE49-F238E27FC236}">
                <a16:creationId xmlns:a16="http://schemas.microsoft.com/office/drawing/2014/main" id="{DA8B8852-FEED-5905-56F5-91C4A3EAD84E}"/>
              </a:ext>
            </a:extLst>
          </p:cNvPr>
          <p:cNvSpPr>
            <a:spLocks noGrp="1"/>
          </p:cNvSpPr>
          <p:nvPr>
            <p:ph idx="1"/>
          </p:nvPr>
        </p:nvSpPr>
        <p:spPr>
          <a:xfrm>
            <a:off x="1103382" y="1474470"/>
            <a:ext cx="9982200" cy="4572000"/>
          </a:xfrm>
        </p:spPr>
        <p:txBody>
          <a:bodyPr/>
          <a:lstStyle/>
          <a:p>
            <a:r>
              <a:rPr lang="en-US" dirty="0"/>
              <a:t>To Sort the colleges according to the rating or by the average salary .</a:t>
            </a:r>
          </a:p>
          <a:p>
            <a:r>
              <a:rPr lang="en-US" dirty="0"/>
              <a:t>Use Case Name:-College Information</a:t>
            </a:r>
          </a:p>
          <a:p>
            <a:r>
              <a:rPr lang="en-US" dirty="0"/>
              <a:t>Actors:-User , System</a:t>
            </a:r>
          </a:p>
          <a:p>
            <a:r>
              <a:rPr lang="en-US" dirty="0"/>
              <a:t>Description:- To sort the selected colleges </a:t>
            </a:r>
          </a:p>
          <a:p>
            <a:r>
              <a:rPr lang="en-US" dirty="0"/>
              <a:t>Pre Condition:- College Selection</a:t>
            </a:r>
          </a:p>
          <a:p>
            <a:r>
              <a:rPr lang="en-US" dirty="0"/>
              <a:t>Post Condition:-Getting information about college by clicking</a:t>
            </a:r>
          </a:p>
          <a:p>
            <a:pPr marL="0" indent="0">
              <a:buNone/>
            </a:pPr>
            <a:endParaRPr lang="en-US" dirty="0"/>
          </a:p>
        </p:txBody>
      </p:sp>
      <p:graphicFrame>
        <p:nvGraphicFramePr>
          <p:cNvPr id="5" name="Table 5">
            <a:extLst>
              <a:ext uri="{FF2B5EF4-FFF2-40B4-BE49-F238E27FC236}">
                <a16:creationId xmlns:a16="http://schemas.microsoft.com/office/drawing/2014/main" id="{23639472-ECB8-89E6-2B77-648053954C49}"/>
              </a:ext>
            </a:extLst>
          </p:cNvPr>
          <p:cNvGraphicFramePr>
            <a:graphicFrameLocks noGrp="1"/>
          </p:cNvGraphicFramePr>
          <p:nvPr>
            <p:extLst>
              <p:ext uri="{D42A27DB-BD31-4B8C-83A1-F6EECF244321}">
                <p14:modId xmlns:p14="http://schemas.microsoft.com/office/powerpoint/2010/main" val="2538398498"/>
              </p:ext>
            </p:extLst>
          </p:nvPr>
        </p:nvGraphicFramePr>
        <p:xfrm>
          <a:off x="1574800" y="4864418"/>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87121852"/>
                    </a:ext>
                  </a:extLst>
                </a:gridCol>
                <a:gridCol w="4064000">
                  <a:extLst>
                    <a:ext uri="{9D8B030D-6E8A-4147-A177-3AD203B41FA5}">
                      <a16:colId xmlns:a16="http://schemas.microsoft.com/office/drawing/2014/main" val="2192477989"/>
                    </a:ext>
                  </a:extLst>
                </a:gridCol>
              </a:tblGrid>
              <a:tr h="370840">
                <a:tc>
                  <a:txBody>
                    <a:bodyPr/>
                    <a:lstStyle/>
                    <a:p>
                      <a:r>
                        <a:rPr lang="en-US" dirty="0"/>
                        <a:t>USER</a:t>
                      </a:r>
                    </a:p>
                  </a:txBody>
                  <a:tcPr/>
                </a:tc>
                <a:tc>
                  <a:txBody>
                    <a:bodyPr/>
                    <a:lstStyle/>
                    <a:p>
                      <a:r>
                        <a:rPr lang="en-US" dirty="0"/>
                        <a:t>SYSTEM</a:t>
                      </a:r>
                    </a:p>
                  </a:txBody>
                  <a:tcPr/>
                </a:tc>
                <a:extLst>
                  <a:ext uri="{0D108BD9-81ED-4DB2-BD59-A6C34878D82A}">
                    <a16:rowId xmlns:a16="http://schemas.microsoft.com/office/drawing/2014/main" val="3079001482"/>
                  </a:ext>
                </a:extLst>
              </a:tr>
              <a:tr h="370840">
                <a:tc>
                  <a:txBody>
                    <a:bodyPr/>
                    <a:lstStyle/>
                    <a:p>
                      <a:r>
                        <a:rPr lang="en-US" dirty="0"/>
                        <a:t>1.Select desired colleges by checkbox</a:t>
                      </a:r>
                    </a:p>
                  </a:txBody>
                  <a:tcPr/>
                </a:tc>
                <a:tc>
                  <a:txBody>
                    <a:bodyPr/>
                    <a:lstStyle/>
                    <a:p>
                      <a:endParaRPr lang="en-US"/>
                    </a:p>
                  </a:txBody>
                  <a:tcPr/>
                </a:tc>
                <a:extLst>
                  <a:ext uri="{0D108BD9-81ED-4DB2-BD59-A6C34878D82A}">
                    <a16:rowId xmlns:a16="http://schemas.microsoft.com/office/drawing/2014/main" val="3982831372"/>
                  </a:ext>
                </a:extLst>
              </a:tr>
              <a:tr h="370840">
                <a:tc>
                  <a:txBody>
                    <a:bodyPr/>
                    <a:lstStyle/>
                    <a:p>
                      <a:endParaRPr lang="en-US"/>
                    </a:p>
                  </a:txBody>
                  <a:tcPr/>
                </a:tc>
                <a:tc>
                  <a:txBody>
                    <a:bodyPr/>
                    <a:lstStyle/>
                    <a:p>
                      <a:r>
                        <a:rPr lang="en-US" dirty="0"/>
                        <a:t>2.Sorting according to salary</a:t>
                      </a:r>
                    </a:p>
                  </a:txBody>
                  <a:tcPr/>
                </a:tc>
                <a:extLst>
                  <a:ext uri="{0D108BD9-81ED-4DB2-BD59-A6C34878D82A}">
                    <a16:rowId xmlns:a16="http://schemas.microsoft.com/office/drawing/2014/main" val="1421278811"/>
                  </a:ext>
                </a:extLst>
              </a:tr>
              <a:tr h="370840">
                <a:tc>
                  <a:txBody>
                    <a:bodyPr/>
                    <a:lstStyle/>
                    <a:p>
                      <a:endParaRPr lang="en-US"/>
                    </a:p>
                  </a:txBody>
                  <a:tcPr/>
                </a:tc>
                <a:tc>
                  <a:txBody>
                    <a:bodyPr/>
                    <a:lstStyle/>
                    <a:p>
                      <a:r>
                        <a:rPr lang="en-US" dirty="0"/>
                        <a:t>3.Order is Displayed</a:t>
                      </a:r>
                    </a:p>
                  </a:txBody>
                  <a:tcPr/>
                </a:tc>
                <a:extLst>
                  <a:ext uri="{0D108BD9-81ED-4DB2-BD59-A6C34878D82A}">
                    <a16:rowId xmlns:a16="http://schemas.microsoft.com/office/drawing/2014/main" val="2441731155"/>
                  </a:ext>
                </a:extLst>
              </a:tr>
            </a:tbl>
          </a:graphicData>
        </a:graphic>
      </p:graphicFrame>
    </p:spTree>
    <p:extLst>
      <p:ext uri="{BB962C8B-B14F-4D97-AF65-F5344CB8AC3E}">
        <p14:creationId xmlns:p14="http://schemas.microsoft.com/office/powerpoint/2010/main" val="278802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1856-8C76-C2C3-A6B0-9EB4D3411D74}"/>
              </a:ext>
            </a:extLst>
          </p:cNvPr>
          <p:cNvSpPr>
            <a:spLocks noGrp="1"/>
          </p:cNvSpPr>
          <p:nvPr>
            <p:ph type="title"/>
          </p:nvPr>
        </p:nvSpPr>
        <p:spPr/>
        <p:txBody>
          <a:bodyPr/>
          <a:lstStyle/>
          <a:p>
            <a:r>
              <a:rPr lang="en-US" dirty="0"/>
              <a:t>Login/Register:-</a:t>
            </a:r>
          </a:p>
        </p:txBody>
      </p:sp>
      <p:pic>
        <p:nvPicPr>
          <p:cNvPr id="5" name="Picture 4">
            <a:extLst>
              <a:ext uri="{FF2B5EF4-FFF2-40B4-BE49-F238E27FC236}">
                <a16:creationId xmlns:a16="http://schemas.microsoft.com/office/drawing/2014/main" id="{87974C77-77F4-0A49-E8A1-8ACE1F9D6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035" y="1703070"/>
            <a:ext cx="7772400" cy="4488392"/>
          </a:xfrm>
          <a:prstGeom prst="rect">
            <a:avLst/>
          </a:prstGeom>
        </p:spPr>
      </p:pic>
    </p:spTree>
    <p:extLst>
      <p:ext uri="{BB962C8B-B14F-4D97-AF65-F5344CB8AC3E}">
        <p14:creationId xmlns:p14="http://schemas.microsoft.com/office/powerpoint/2010/main" val="268155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F10D-6032-2961-F4F4-15DADC825B15}"/>
              </a:ext>
            </a:extLst>
          </p:cNvPr>
          <p:cNvSpPr>
            <a:spLocks noGrp="1"/>
          </p:cNvSpPr>
          <p:nvPr>
            <p:ph type="title"/>
          </p:nvPr>
        </p:nvSpPr>
        <p:spPr/>
        <p:txBody>
          <a:bodyPr/>
          <a:lstStyle/>
          <a:p>
            <a:r>
              <a:rPr lang="en-US" dirty="0"/>
              <a:t>OUTPUTS:-</a:t>
            </a:r>
          </a:p>
        </p:txBody>
      </p:sp>
      <p:pic>
        <p:nvPicPr>
          <p:cNvPr id="6" name="Picture 5">
            <a:extLst>
              <a:ext uri="{FF2B5EF4-FFF2-40B4-BE49-F238E27FC236}">
                <a16:creationId xmlns:a16="http://schemas.microsoft.com/office/drawing/2014/main" id="{CA156962-76D8-69FF-C4C7-806078A45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398" y="2057400"/>
            <a:ext cx="7772400" cy="4415154"/>
          </a:xfrm>
          <a:prstGeom prst="rect">
            <a:avLst/>
          </a:prstGeom>
        </p:spPr>
      </p:pic>
      <p:sp>
        <p:nvSpPr>
          <p:cNvPr id="7" name="TextBox 6">
            <a:extLst>
              <a:ext uri="{FF2B5EF4-FFF2-40B4-BE49-F238E27FC236}">
                <a16:creationId xmlns:a16="http://schemas.microsoft.com/office/drawing/2014/main" id="{427EA4B3-B5DB-63EB-7307-F1D857F6290D}"/>
              </a:ext>
            </a:extLst>
          </p:cNvPr>
          <p:cNvSpPr txBox="1"/>
          <p:nvPr/>
        </p:nvSpPr>
        <p:spPr>
          <a:xfrm>
            <a:off x="1885950" y="1430615"/>
            <a:ext cx="1516954" cy="369332"/>
          </a:xfrm>
          <a:prstGeom prst="rect">
            <a:avLst/>
          </a:prstGeom>
          <a:noFill/>
        </p:spPr>
        <p:txBody>
          <a:bodyPr wrap="none" rtlCol="0">
            <a:spAutoFit/>
          </a:bodyPr>
          <a:lstStyle/>
          <a:p>
            <a:r>
              <a:rPr lang="en-US" dirty="0"/>
              <a:t>Home Page:-</a:t>
            </a:r>
          </a:p>
        </p:txBody>
      </p:sp>
    </p:spTree>
    <p:extLst>
      <p:ext uri="{BB962C8B-B14F-4D97-AF65-F5344CB8AC3E}">
        <p14:creationId xmlns:p14="http://schemas.microsoft.com/office/powerpoint/2010/main" val="267177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4109-9430-E900-5908-CB0BFCD3839D}"/>
              </a:ext>
            </a:extLst>
          </p:cNvPr>
          <p:cNvSpPr>
            <a:spLocks noGrp="1"/>
          </p:cNvSpPr>
          <p:nvPr>
            <p:ph type="title"/>
          </p:nvPr>
        </p:nvSpPr>
        <p:spPr/>
        <p:txBody>
          <a:bodyPr/>
          <a:lstStyle/>
          <a:p>
            <a:r>
              <a:rPr lang="en-US" dirty="0"/>
              <a:t>List Of Colleges:-</a:t>
            </a:r>
          </a:p>
        </p:txBody>
      </p:sp>
      <p:pic>
        <p:nvPicPr>
          <p:cNvPr id="5" name="Picture 4">
            <a:extLst>
              <a:ext uri="{FF2B5EF4-FFF2-40B4-BE49-F238E27FC236}">
                <a16:creationId xmlns:a16="http://schemas.microsoft.com/office/drawing/2014/main" id="{59EE3896-30E5-DFDF-D777-B00331923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838" y="1908810"/>
            <a:ext cx="8070850" cy="4417200"/>
          </a:xfrm>
          <a:prstGeom prst="rect">
            <a:avLst/>
          </a:prstGeom>
        </p:spPr>
      </p:pic>
    </p:spTree>
    <p:extLst>
      <p:ext uri="{BB962C8B-B14F-4D97-AF65-F5344CB8AC3E}">
        <p14:creationId xmlns:p14="http://schemas.microsoft.com/office/powerpoint/2010/main" val="2574773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2877-B5E4-927D-94B1-99C9CFF1432C}"/>
              </a:ext>
            </a:extLst>
          </p:cNvPr>
          <p:cNvSpPr>
            <a:spLocks noGrp="1"/>
          </p:cNvSpPr>
          <p:nvPr>
            <p:ph type="title"/>
          </p:nvPr>
        </p:nvSpPr>
        <p:spPr/>
        <p:txBody>
          <a:bodyPr/>
          <a:lstStyle/>
          <a:p>
            <a:r>
              <a:rPr lang="en-US" dirty="0"/>
              <a:t>College Information Display Format:-</a:t>
            </a:r>
          </a:p>
        </p:txBody>
      </p:sp>
      <p:pic>
        <p:nvPicPr>
          <p:cNvPr id="5" name="Picture 4">
            <a:extLst>
              <a:ext uri="{FF2B5EF4-FFF2-40B4-BE49-F238E27FC236}">
                <a16:creationId xmlns:a16="http://schemas.microsoft.com/office/drawing/2014/main" id="{4B6296B2-E7BE-91DA-8EAB-27C638B9A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10" y="2266950"/>
            <a:ext cx="7772400" cy="3758277"/>
          </a:xfrm>
          <a:prstGeom prst="rect">
            <a:avLst/>
          </a:prstGeom>
        </p:spPr>
      </p:pic>
    </p:spTree>
    <p:extLst>
      <p:ext uri="{BB962C8B-B14F-4D97-AF65-F5344CB8AC3E}">
        <p14:creationId xmlns:p14="http://schemas.microsoft.com/office/powerpoint/2010/main" val="343045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E06B-8AE8-59F5-59E6-608FC817E335}"/>
              </a:ext>
            </a:extLst>
          </p:cNvPr>
          <p:cNvSpPr>
            <a:spLocks noGrp="1"/>
          </p:cNvSpPr>
          <p:nvPr>
            <p:ph type="title"/>
          </p:nvPr>
        </p:nvSpPr>
        <p:spPr/>
        <p:txBody>
          <a:bodyPr/>
          <a:lstStyle/>
          <a:p>
            <a:r>
              <a:rPr lang="en-US" dirty="0"/>
              <a:t>SEARCHING </a:t>
            </a:r>
          </a:p>
        </p:txBody>
      </p:sp>
      <p:pic>
        <p:nvPicPr>
          <p:cNvPr id="4" name="Content Placeholder 3" descr="Diagram&#10;&#10;Description automatically generated">
            <a:extLst>
              <a:ext uri="{FF2B5EF4-FFF2-40B4-BE49-F238E27FC236}">
                <a16:creationId xmlns:a16="http://schemas.microsoft.com/office/drawing/2014/main" id="{680A77C5-73D6-129C-CFEA-C0F9117822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52777" y="2200758"/>
            <a:ext cx="6459351" cy="3409628"/>
          </a:xfrm>
          <a:prstGeom prst="rect">
            <a:avLst/>
          </a:prstGeom>
        </p:spPr>
      </p:pic>
    </p:spTree>
    <p:extLst>
      <p:ext uri="{BB962C8B-B14F-4D97-AF65-F5344CB8AC3E}">
        <p14:creationId xmlns:p14="http://schemas.microsoft.com/office/powerpoint/2010/main" val="4043538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F2F0-6022-89B9-5CC9-F64948BD9F74}"/>
              </a:ext>
            </a:extLst>
          </p:cNvPr>
          <p:cNvSpPr>
            <a:spLocks noGrp="1"/>
          </p:cNvSpPr>
          <p:nvPr>
            <p:ph type="title"/>
          </p:nvPr>
        </p:nvSpPr>
        <p:spPr/>
        <p:txBody>
          <a:bodyPr/>
          <a:lstStyle/>
          <a:p>
            <a:r>
              <a:rPr lang="en-US" dirty="0"/>
              <a:t>SORTING</a:t>
            </a:r>
          </a:p>
        </p:txBody>
      </p:sp>
      <p:pic>
        <p:nvPicPr>
          <p:cNvPr id="4" name="Content Placeholder 3" descr="Table&#10;&#10;Description automatically generated with medium confidence">
            <a:extLst>
              <a:ext uri="{FF2B5EF4-FFF2-40B4-BE49-F238E27FC236}">
                <a16:creationId xmlns:a16="http://schemas.microsoft.com/office/drawing/2014/main" id="{8A80D056-9233-70CF-39B9-7D59A0953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550" y="1771650"/>
            <a:ext cx="7962900" cy="4229100"/>
          </a:xfrm>
          <a:prstGeom prst="rect">
            <a:avLst/>
          </a:prstGeom>
        </p:spPr>
      </p:pic>
    </p:spTree>
    <p:extLst>
      <p:ext uri="{BB962C8B-B14F-4D97-AF65-F5344CB8AC3E}">
        <p14:creationId xmlns:p14="http://schemas.microsoft.com/office/powerpoint/2010/main" val="3708907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b="1" dirty="0"/>
              <a:t>Future Scope:</a:t>
            </a:r>
          </a:p>
        </p:txBody>
      </p:sp>
      <p:sp>
        <p:nvSpPr>
          <p:cNvPr id="3" name="Rectangle 2"/>
          <p:cNvSpPr/>
          <p:nvPr/>
        </p:nvSpPr>
        <p:spPr>
          <a:xfrm>
            <a:off x="926123" y="2192216"/>
            <a:ext cx="8217877" cy="3724096"/>
          </a:xfrm>
          <a:prstGeom prst="rect">
            <a:avLst/>
          </a:prstGeom>
        </p:spPr>
        <p:txBody>
          <a:bodyPr wrap="square">
            <a:spAutoFit/>
          </a:bodyPr>
          <a:lstStyle/>
          <a:p>
            <a:pPr marL="285750" indent="-285750">
              <a:buFont typeface="Arial" pitchFamily="34" charset="0"/>
              <a:buChar char="•"/>
            </a:pPr>
            <a:r>
              <a:rPr lang="en-US" sz="2000" dirty="0"/>
              <a:t>To make the website Available for wide Range of </a:t>
            </a:r>
          </a:p>
          <a:p>
            <a:r>
              <a:rPr lang="en-US" sz="2000" dirty="0"/>
              <a:t>  Colleges.</a:t>
            </a:r>
          </a:p>
          <a:p>
            <a:endParaRPr lang="en-US" sz="2000" dirty="0"/>
          </a:p>
          <a:p>
            <a:endParaRPr lang="en-US" dirty="0"/>
          </a:p>
          <a:p>
            <a:pPr marL="285750" indent="-285750">
              <a:buFont typeface="Arial" pitchFamily="34" charset="0"/>
              <a:buChar char="•"/>
            </a:pPr>
            <a:r>
              <a:rPr lang="en-US" sz="2000" dirty="0"/>
              <a:t>To Enable the users interact with the  Alumni of the </a:t>
            </a:r>
          </a:p>
          <a:p>
            <a:r>
              <a:rPr lang="en-US" sz="2000" dirty="0"/>
              <a:t>    Respective Colleges.</a:t>
            </a:r>
          </a:p>
          <a:p>
            <a:endParaRPr lang="en-US" sz="2000" dirty="0"/>
          </a:p>
          <a:p>
            <a:pPr marL="342900" lvl="0" indent="-342900">
              <a:buFont typeface="Arial" panose="020B0604020202020204" pitchFamily="34" charset="0"/>
              <a:buChar char="•"/>
            </a:pPr>
            <a:r>
              <a:rPr lang="en-US" sz="2000" dirty="0">
                <a:effectLst/>
                <a:latin typeface="Euphemia" panose="020B0503040102020104" pitchFamily="34" charset="0"/>
                <a:ea typeface="Courier New" panose="02070309020205020404" pitchFamily="49" charset="0"/>
                <a:cs typeface="Courier New" panose="02070309020205020404" pitchFamily="49" charset="0"/>
              </a:rPr>
              <a:t>To submit the b-cat applications by filling the form only once and by clicking</a:t>
            </a:r>
            <a:r>
              <a:rPr lang="en-IN" sz="2000" dirty="0">
                <a:latin typeface="Euphemia" panose="020B0503040102020104" pitchFamily="34" charset="0"/>
                <a:ea typeface="Courier New" panose="02070309020205020404" pitchFamily="49" charset="0"/>
              </a:rPr>
              <a:t> </a:t>
            </a:r>
            <a:r>
              <a:rPr lang="en-US" sz="2000" dirty="0">
                <a:effectLst/>
                <a:latin typeface="Euphemia" panose="020B0503040102020104" pitchFamily="34" charset="0"/>
                <a:ea typeface="Courier New" panose="02070309020205020404" pitchFamily="49" charset="0"/>
                <a:cs typeface="Courier New" panose="02070309020205020404" pitchFamily="49" charset="0"/>
              </a:rPr>
              <a:t>on the colleges into which the user want to join rather than filling the same details multiple </a:t>
            </a:r>
            <a:r>
              <a:rPr lang="en-US" sz="2000" dirty="0" err="1">
                <a:effectLst/>
                <a:latin typeface="Euphemia" panose="020B0503040102020104" pitchFamily="34" charset="0"/>
                <a:ea typeface="Courier New" panose="02070309020205020404" pitchFamily="49" charset="0"/>
                <a:cs typeface="Courier New" panose="02070309020205020404" pitchFamily="49" charset="0"/>
              </a:rPr>
              <a:t>times.SSS</a:t>
            </a:r>
            <a:endParaRPr lang="en-IN" sz="2000" dirty="0">
              <a:effectLst/>
              <a:latin typeface="Euphemia" panose="020B0503040102020104" pitchFamily="34" charset="0"/>
              <a:ea typeface="Courier New" panose="02070309020205020404" pitchFamily="49" charset="0"/>
            </a:endParaRPr>
          </a:p>
          <a:p>
            <a:pPr>
              <a:spcBef>
                <a:spcPts val="15"/>
              </a:spcBef>
            </a:pPr>
            <a:r>
              <a:rPr lang="en-US" sz="1800" dirty="0">
                <a:effectLst/>
                <a:latin typeface="Calibri" panose="020F0502020204030204" pitchFamily="34" charset="0"/>
                <a:ea typeface="Courier New" panose="02070309020205020404" pitchFamily="49" charset="0"/>
                <a:cs typeface="Courier New" panose="02070309020205020404" pitchFamily="49" charset="0"/>
              </a:rPr>
              <a:t> </a:t>
            </a:r>
            <a:endParaRPr lang="en-IN" sz="1800" dirty="0">
              <a:effectLst/>
              <a:latin typeface="Courier New" panose="02070309020205020404" pitchFamily="49" charset="0"/>
              <a:ea typeface="Courier New" panose="02070309020205020404" pitchFamily="49" charset="0"/>
            </a:endParaRPr>
          </a:p>
          <a:p>
            <a:endParaRPr lang="en-US" sz="2000"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03F1-F8BA-A4DA-98D2-4C9143059D22}"/>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CA432086-C8D3-E5F5-DFB4-EC74EC7CDDF7}"/>
              </a:ext>
            </a:extLst>
          </p:cNvPr>
          <p:cNvSpPr txBox="1"/>
          <p:nvPr/>
        </p:nvSpPr>
        <p:spPr>
          <a:xfrm>
            <a:off x="1325880" y="1554480"/>
            <a:ext cx="8485208" cy="2862322"/>
          </a:xfrm>
          <a:prstGeom prst="rect">
            <a:avLst/>
          </a:prstGeom>
          <a:noFill/>
        </p:spPr>
        <p:txBody>
          <a:bodyPr wrap="none" rtlCol="0">
            <a:spAutoFit/>
          </a:bodyPr>
          <a:lstStyle/>
          <a:p>
            <a:pPr marL="285750" indent="-285750">
              <a:buFont typeface="Wingdings" pitchFamily="2" charset="2"/>
              <a:buChar char="v"/>
            </a:pPr>
            <a:endParaRPr lang="en-US" dirty="0"/>
          </a:p>
          <a:p>
            <a:pPr marL="285750" indent="-285750">
              <a:buFont typeface="Wingdings" pitchFamily="2" charset="2"/>
              <a:buChar char="v"/>
            </a:pPr>
            <a:r>
              <a:rPr lang="en-US" dirty="0">
                <a:hlinkClick r:id="rId2"/>
              </a:rPr>
              <a:t>https://youtu.be/RamIl-pjGE4</a:t>
            </a:r>
            <a:endParaRPr lang="en-US" dirty="0"/>
          </a:p>
          <a:p>
            <a:pPr marL="285750" indent="-285750">
              <a:buFont typeface="Wingdings" pitchFamily="2" charset="2"/>
              <a:buChar char="v"/>
            </a:pPr>
            <a:endParaRPr lang="en-US" dirty="0"/>
          </a:p>
          <a:p>
            <a:pPr marL="285750" indent="-285750">
              <a:buFont typeface="Wingdings" pitchFamily="2" charset="2"/>
              <a:buChar char="v"/>
            </a:pPr>
            <a:r>
              <a:rPr lang="en-US" dirty="0">
                <a:hlinkClick r:id="rId3"/>
              </a:rPr>
              <a:t>https://youtu.be/QwrCPOO4LDc</a:t>
            </a:r>
            <a:endParaRPr lang="en-US" dirty="0"/>
          </a:p>
          <a:p>
            <a:pPr marL="285750" indent="-285750">
              <a:buFont typeface="Wingdings" pitchFamily="2" charset="2"/>
              <a:buChar char="v"/>
            </a:pPr>
            <a:endParaRPr lang="en-US" dirty="0"/>
          </a:p>
          <a:p>
            <a:pPr marL="285750" indent="-285750">
              <a:buFont typeface="Wingdings" pitchFamily="2" charset="2"/>
              <a:buChar char="v"/>
            </a:pPr>
            <a:r>
              <a:rPr lang="en-US" dirty="0"/>
              <a:t>https://</a:t>
            </a:r>
            <a:r>
              <a:rPr lang="en-US" dirty="0" err="1"/>
              <a:t>youtu.be</a:t>
            </a:r>
            <a:r>
              <a:rPr lang="en-US" dirty="0"/>
              <a:t>/</a:t>
            </a:r>
            <a:r>
              <a:rPr lang="en-US" dirty="0" err="1"/>
              <a:t>eJcOHPkPiZg</a:t>
            </a:r>
            <a:endParaRPr lang="en-US" dirty="0"/>
          </a:p>
          <a:p>
            <a:pPr marL="285750" indent="-285750">
              <a:buFont typeface="Wingdings" pitchFamily="2" charset="2"/>
              <a:buChar char="v"/>
            </a:pPr>
            <a:endParaRPr lang="en-US" dirty="0"/>
          </a:p>
          <a:p>
            <a:pPr marL="285750" indent="-285750">
              <a:buFont typeface="Wingdings" pitchFamily="2" charset="2"/>
              <a:buChar char="v"/>
            </a:pPr>
            <a:r>
              <a:rPr lang="en-US" dirty="0">
                <a:hlinkClick r:id="rId4"/>
              </a:rPr>
              <a:t>https://www.javatpoint.com/how-to-sort-table-data-in-html-using-javascript</a:t>
            </a: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p:txBody>
      </p:sp>
    </p:spTree>
    <p:extLst>
      <p:ext uri="{BB962C8B-B14F-4D97-AF65-F5344CB8AC3E}">
        <p14:creationId xmlns:p14="http://schemas.microsoft.com/office/powerpoint/2010/main" val="1527379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2800" y="-11289"/>
            <a:ext cx="6299200" cy="685799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892800" cy="6858000"/>
          </a:xfrm>
          <a:prstGeom prst="rect">
            <a:avLst/>
          </a:prstGeom>
        </p:spPr>
      </p:pic>
    </p:spTree>
    <p:extLst>
      <p:ext uri="{BB962C8B-B14F-4D97-AF65-F5344CB8AC3E}">
        <p14:creationId xmlns:p14="http://schemas.microsoft.com/office/powerpoint/2010/main" val="2119783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pPr rtl="0"/>
            <a:r>
              <a:rPr lang="en-GB" dirty="0"/>
              <a:t>PROBLEM STATEMENT </a:t>
            </a:r>
          </a:p>
        </p:txBody>
      </p:sp>
      <p:sp>
        <p:nvSpPr>
          <p:cNvPr id="3" name="Content Placeholder 2">
            <a:extLst>
              <a:ext uri="{FF2B5EF4-FFF2-40B4-BE49-F238E27FC236}">
                <a16:creationId xmlns:a16="http://schemas.microsoft.com/office/drawing/2014/main" id="{6FC03E65-A9EF-0EC5-E1DC-B4777F60A5D1}"/>
              </a:ext>
            </a:extLst>
          </p:cNvPr>
          <p:cNvSpPr>
            <a:spLocks noGrp="1"/>
          </p:cNvSpPr>
          <p:nvPr>
            <p:ph idx="1"/>
          </p:nvPr>
        </p:nvSpPr>
        <p:spPr>
          <a:xfrm>
            <a:off x="714376" y="1436077"/>
            <a:ext cx="10372725" cy="5058508"/>
          </a:xfrm>
        </p:spPr>
        <p:txBody>
          <a:bodyPr>
            <a:normAutofit/>
          </a:bodyPr>
          <a:lstStyle/>
          <a:p>
            <a:pPr marL="0" indent="0">
              <a:buNone/>
            </a:pPr>
            <a:r>
              <a:rPr lang="en-US" sz="2400" b="1" dirty="0"/>
              <a:t>All India Council for Technical Education (AICTE). </a:t>
            </a:r>
          </a:p>
          <a:p>
            <a:pPr marL="0" indent="0">
              <a:buNone/>
            </a:pPr>
            <a:endParaRPr lang="en-US" sz="1900" dirty="0"/>
          </a:p>
          <a:p>
            <a:pPr marL="0" indent="0">
              <a:buNone/>
            </a:pPr>
            <a:r>
              <a:rPr lang="en-US" sz="1900" dirty="0"/>
              <a:t>There are more than 1000 universities in India and these universities are offering thousands of undergraduate, post-Graduate and doctorate courses. The students applying for these universities have to do a lot of comparison for choosing the university/course on the basis of various criteria’s. </a:t>
            </a:r>
            <a:r>
              <a:rPr lang="en-US" sz="2400" b="1" dirty="0"/>
              <a:t>A PAN India university information bank </a:t>
            </a:r>
            <a:r>
              <a:rPr lang="en-US" sz="1900" dirty="0"/>
              <a:t>is required for accessing course details, comparison of courses, facilities and faculty, admission, tracking student mobility, viewing results, evaluation and certification, verification of certificates, joint online courses (MOOCs). This will help both student and faculty communities for self improvement through comparison and emulations. Lack of information is leading to self glorification and inbreeding among University and College student and faculty members.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ABSTRACT</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299628215"/>
              </p:ext>
            </p:extLst>
          </p:nvPr>
        </p:nvGraphicFramePr>
        <p:xfrm>
          <a:off x="7822223" y="1840524"/>
          <a:ext cx="4088423" cy="3118338"/>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1172308" y="2274838"/>
            <a:ext cx="6096000" cy="3046988"/>
          </a:xfrm>
          <a:prstGeom prst="rect">
            <a:avLst/>
          </a:prstGeom>
        </p:spPr>
        <p:txBody>
          <a:bodyPr>
            <a:spAutoFit/>
          </a:bodyPr>
          <a:lstStyle/>
          <a:p>
            <a:r>
              <a:rPr lang="en-US" sz="2400" b="1" dirty="0"/>
              <a:t>Integrated information platform for information about Indian Universities</a:t>
            </a:r>
          </a:p>
          <a:p>
            <a:endParaRPr lang="en-US" dirty="0"/>
          </a:p>
          <a:p>
            <a:r>
              <a:rPr lang="en-US" dirty="0"/>
              <a:t> The universities in India provide various courses on different disciplines and the students have to compare these courses on the basis of various parameters. The courses range from Bachelor, Masters and </a:t>
            </a:r>
            <a:r>
              <a:rPr lang="en-US" dirty="0" err="1"/>
              <a:t>P.hd</a:t>
            </a:r>
            <a:r>
              <a:rPr lang="en-US" dirty="0"/>
              <a:t> courses. The integration of these details on a single platform will enhance the transparency and remove difficulty being faced by the students due to lack of information</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FEATURES</a:t>
            </a:r>
          </a:p>
        </p:txBody>
      </p:sp>
      <p:sp>
        <p:nvSpPr>
          <p:cNvPr id="3" name="Content Placeholder 2"/>
          <p:cNvSpPr>
            <a:spLocks noGrp="1"/>
          </p:cNvSpPr>
          <p:nvPr>
            <p:ph sz="half" idx="1"/>
          </p:nvPr>
        </p:nvSpPr>
        <p:spPr/>
        <p:txBody>
          <a:bodyPr rtlCol="0"/>
          <a:lstStyle/>
          <a:p>
            <a:pPr rtl="0"/>
            <a:r>
              <a:rPr lang="en-GB" dirty="0"/>
              <a:t>Compare  selected colleges</a:t>
            </a:r>
          </a:p>
          <a:p>
            <a:pPr rtl="0"/>
            <a:r>
              <a:rPr lang="en-GB" dirty="0"/>
              <a:t>Sorting of colleges based on NIRF Rankings, Average package</a:t>
            </a:r>
          </a:p>
          <a:p>
            <a:pPr rtl="0"/>
            <a:r>
              <a:rPr lang="en-GB" dirty="0"/>
              <a:t>Google maps API to find college Location</a:t>
            </a:r>
          </a:p>
          <a:p>
            <a:pPr rtl="0"/>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4163769"/>
            <a:ext cx="3411418" cy="2319073"/>
          </a:xfrm>
          <a:prstGeom prst="rect">
            <a:avLst/>
          </a:prstGeo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104899" y="4169470"/>
            <a:ext cx="3149663" cy="1565286"/>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241" y="1600200"/>
            <a:ext cx="3113210" cy="2136531"/>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F494-94DF-3C0E-89AF-84D7F518A0A0}"/>
              </a:ext>
            </a:extLst>
          </p:cNvPr>
          <p:cNvSpPr>
            <a:spLocks noGrp="1"/>
          </p:cNvSpPr>
          <p:nvPr>
            <p:ph type="title"/>
          </p:nvPr>
        </p:nvSpPr>
        <p:spPr/>
        <p:txBody>
          <a:bodyPr/>
          <a:lstStyle/>
          <a:p>
            <a:r>
              <a:rPr lang="en-US" dirty="0"/>
              <a:t>DATA FLOW DIAGRAM</a:t>
            </a:r>
          </a:p>
        </p:txBody>
      </p:sp>
      <p:pic>
        <p:nvPicPr>
          <p:cNvPr id="5" name="Picture 4" descr="Diagram&#10;&#10;Description automatically generated">
            <a:extLst>
              <a:ext uri="{FF2B5EF4-FFF2-40B4-BE49-F238E27FC236}">
                <a16:creationId xmlns:a16="http://schemas.microsoft.com/office/drawing/2014/main" id="{7B4D8A8C-8A1A-123A-6838-C96ADE4B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108" y="1441450"/>
            <a:ext cx="5930265" cy="5118100"/>
          </a:xfrm>
          <a:prstGeom prst="rect">
            <a:avLst/>
          </a:prstGeom>
        </p:spPr>
      </p:pic>
    </p:spTree>
    <p:extLst>
      <p:ext uri="{BB962C8B-B14F-4D97-AF65-F5344CB8AC3E}">
        <p14:creationId xmlns:p14="http://schemas.microsoft.com/office/powerpoint/2010/main" val="51484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38" y="-548481"/>
            <a:ext cx="9980682" cy="1096962"/>
          </a:xfrm>
        </p:spPr>
        <p:txBody>
          <a:bodyPr rtlCol="0"/>
          <a:lstStyle/>
          <a:p>
            <a:pPr rtl="0"/>
            <a:r>
              <a:rPr lang="en-GB" dirty="0">
                <a:latin typeface="Algerian" pitchFamily="82" charset="0"/>
              </a:rPr>
              <a:t>IDEA / APPROCH DETAILS</a:t>
            </a:r>
          </a:p>
        </p:txBody>
      </p:sp>
      <p:sp>
        <p:nvSpPr>
          <p:cNvPr id="4" name="Text Placeholder 3"/>
          <p:cNvSpPr>
            <a:spLocks noGrp="1"/>
          </p:cNvSpPr>
          <p:nvPr>
            <p:ph sz="half" idx="1"/>
          </p:nvPr>
        </p:nvSpPr>
        <p:spPr/>
        <p:txBody>
          <a:bodyPr rtlCol="0">
            <a:normAutofit/>
          </a:bodyPr>
          <a:lstStyle/>
          <a:p>
            <a:pPr marL="0" indent="0" rtl="0">
              <a:buNone/>
            </a:pPr>
            <a:r>
              <a:rPr lang="en-GB" b="1" dirty="0"/>
              <a:t>DESCRIPTION</a:t>
            </a:r>
          </a:p>
          <a:p>
            <a:r>
              <a:rPr lang="en-GB" dirty="0"/>
              <a:t>A WEB Application which helps students gather information.</a:t>
            </a:r>
          </a:p>
          <a:p>
            <a:r>
              <a:rPr lang="en-GB" dirty="0"/>
              <a:t>Helps  students to choose the best college</a:t>
            </a:r>
          </a:p>
          <a:p>
            <a:r>
              <a:rPr lang="en-GB" dirty="0"/>
              <a:t>To save Time and Efforts of students spent in Decision Making.</a:t>
            </a:r>
          </a:p>
          <a:p>
            <a:r>
              <a:rPr lang="en-GB" dirty="0"/>
              <a:t>To help students not to fall prey of information/misinformation.</a:t>
            </a:r>
          </a:p>
        </p:txBody>
      </p:sp>
      <p:sp>
        <p:nvSpPr>
          <p:cNvPr id="6" name="Content Placeholder 5"/>
          <p:cNvSpPr>
            <a:spLocks noGrp="1"/>
          </p:cNvSpPr>
          <p:nvPr>
            <p:ph sz="half" idx="2"/>
          </p:nvPr>
        </p:nvSpPr>
        <p:spPr/>
        <p:txBody>
          <a:bodyPr>
            <a:normAutofit/>
          </a:bodyPr>
          <a:lstStyle/>
          <a:p>
            <a:pPr marL="0" indent="0">
              <a:buNone/>
            </a:pPr>
            <a:r>
              <a:rPr lang="en-US" b="1" dirty="0"/>
              <a:t>TECHNOLOGY USED</a:t>
            </a:r>
          </a:p>
          <a:p>
            <a:r>
              <a:rPr lang="en-US" dirty="0"/>
              <a:t>TEXT EDITOR: VISUALSTUDIO CODE</a:t>
            </a:r>
            <a:endParaRPr lang="en-US" b="1" u="sng" dirty="0"/>
          </a:p>
          <a:p>
            <a:r>
              <a:rPr lang="en-US" b="1" dirty="0"/>
              <a:t>Front end:</a:t>
            </a:r>
          </a:p>
          <a:p>
            <a:pPr marL="0" indent="0">
              <a:buNone/>
            </a:pPr>
            <a:r>
              <a:rPr lang="en-US" b="1" dirty="0"/>
              <a:t>HTML</a:t>
            </a:r>
            <a:r>
              <a:rPr lang="en-US" dirty="0"/>
              <a:t>(</a:t>
            </a:r>
            <a:r>
              <a:rPr lang="en-US" sz="1200" dirty="0"/>
              <a:t>to create the structure of the website)</a:t>
            </a:r>
          </a:p>
          <a:p>
            <a:pPr marL="0" indent="0">
              <a:buNone/>
            </a:pPr>
            <a:r>
              <a:rPr lang="en-US" b="1" dirty="0"/>
              <a:t>CSS(</a:t>
            </a:r>
            <a:r>
              <a:rPr lang="en-US" sz="1200" dirty="0"/>
              <a:t>Cascading Style Sheets to style and web Layout</a:t>
            </a:r>
            <a:r>
              <a:rPr lang="en-US" b="1" dirty="0"/>
              <a:t>)</a:t>
            </a:r>
          </a:p>
          <a:p>
            <a:pPr marL="0" indent="0">
              <a:buNone/>
            </a:pPr>
            <a:r>
              <a:rPr lang="en-US" b="1" dirty="0"/>
              <a:t>JAVASCRIPT(</a:t>
            </a:r>
            <a:r>
              <a:rPr lang="en-US" sz="1200" dirty="0"/>
              <a:t>to make page Responsive)</a:t>
            </a:r>
          </a:p>
          <a:p>
            <a:r>
              <a:rPr lang="en-US" b="1" dirty="0"/>
              <a:t>Back end:</a:t>
            </a:r>
          </a:p>
          <a:p>
            <a:pPr marL="0" indent="0">
              <a:buNone/>
            </a:pPr>
            <a:r>
              <a:rPr lang="en-US" b="1" dirty="0"/>
              <a:t>EXPRESS JS(</a:t>
            </a:r>
            <a:r>
              <a:rPr lang="en-US" sz="1200" dirty="0"/>
              <a:t>to make a single page or multipage web app</a:t>
            </a:r>
            <a:r>
              <a:rPr lang="en-US" b="1" dirty="0"/>
              <a:t>)</a:t>
            </a:r>
          </a:p>
          <a:p>
            <a:pPr marL="0" indent="0">
              <a:buNone/>
            </a:pPr>
            <a:r>
              <a:rPr lang="en-US" b="1" dirty="0"/>
              <a:t>NODE JS(</a:t>
            </a:r>
            <a:r>
              <a:rPr lang="en-US" sz="1200" dirty="0"/>
              <a:t>to handle huge I/O operations</a:t>
            </a:r>
            <a:r>
              <a:rPr lang="en-US" b="1" dirty="0"/>
              <a:t>)</a:t>
            </a:r>
          </a:p>
          <a:p>
            <a:pPr marL="0" indent="0">
              <a:buNone/>
            </a:pPr>
            <a:endParaRPr lang="en-US" b="1"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a:bodyPr>
          <a:lstStyle/>
          <a:p>
            <a:pPr marL="342900" indent="-342900" rtl="0">
              <a:buFont typeface="Arial" pitchFamily="34" charset="0"/>
              <a:buChar char="•"/>
            </a:pPr>
            <a:r>
              <a:rPr lang="en-GB" sz="2400" b="1" dirty="0"/>
              <a:t>DEPENDENCIES:</a:t>
            </a:r>
            <a:br>
              <a:rPr lang="en-GB" sz="2400" b="1" dirty="0"/>
            </a:br>
            <a:br>
              <a:rPr lang="en-GB" sz="2400" dirty="0"/>
            </a:br>
            <a:r>
              <a:rPr lang="en-GB" sz="2400" dirty="0" err="1"/>
              <a:t>HeaVY</a:t>
            </a:r>
            <a:r>
              <a:rPr lang="en-GB" sz="2400" dirty="0"/>
              <a:t> DATABASE</a:t>
            </a:r>
            <a:br>
              <a:rPr lang="en-GB" sz="2400" dirty="0"/>
            </a:br>
            <a:br>
              <a:rPr lang="en-GB" sz="2400" dirty="0"/>
            </a:br>
            <a:r>
              <a:rPr lang="en-GB" sz="2400" dirty="0"/>
              <a:t>TO Collect authentic information about colleges and their </a:t>
            </a:r>
            <a:r>
              <a:rPr lang="en-GB" sz="2400" dirty="0" err="1"/>
              <a:t>accreditions</a:t>
            </a:r>
            <a:r>
              <a:rPr lang="en-GB" sz="2400" dirty="0"/>
              <a:t>.</a:t>
            </a:r>
            <a:endParaRPr lang="en-GB" sz="2400" b="1"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rtlCol="0" anchor="b">
            <a:normAutofit/>
          </a:bodyPr>
          <a:lstStyle/>
          <a:p>
            <a:pPr rtl="0"/>
            <a:r>
              <a:rPr lang="en-GB" b="1" dirty="0"/>
              <a:t>USECASE:</a:t>
            </a:r>
          </a:p>
        </p:txBody>
      </p:sp>
      <p:pic>
        <p:nvPicPr>
          <p:cNvPr id="3" name="Picture 2" descr="Diagram&#10;&#10;Description automatically generated">
            <a:extLst>
              <a:ext uri="{FF2B5EF4-FFF2-40B4-BE49-F238E27FC236}">
                <a16:creationId xmlns:a16="http://schemas.microsoft.com/office/drawing/2014/main" id="{703E7C85-C038-E9B8-60E5-AD0D174F5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282" y="1600200"/>
            <a:ext cx="4653435" cy="4572000"/>
          </a:xfrm>
          <a:prstGeom prst="rect">
            <a:avLst/>
          </a:prstGeom>
          <a:noFill/>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7517-A320-1010-3839-3328875C1068}"/>
              </a:ext>
            </a:extLst>
          </p:cNvPr>
          <p:cNvSpPr>
            <a:spLocks noGrp="1"/>
          </p:cNvSpPr>
          <p:nvPr>
            <p:ph type="title"/>
          </p:nvPr>
        </p:nvSpPr>
        <p:spPr/>
        <p:txBody>
          <a:bodyPr/>
          <a:lstStyle/>
          <a:p>
            <a:r>
              <a:rPr lang="en-US" dirty="0"/>
              <a:t>USE CASE  </a:t>
            </a:r>
            <a:r>
              <a:rPr lang="en-US" sz="4400" dirty="0"/>
              <a:t>1</a:t>
            </a:r>
            <a:r>
              <a:rPr lang="en-US" dirty="0"/>
              <a:t>:- </a:t>
            </a:r>
          </a:p>
        </p:txBody>
      </p:sp>
      <p:sp>
        <p:nvSpPr>
          <p:cNvPr id="3" name="Content Placeholder 2">
            <a:extLst>
              <a:ext uri="{FF2B5EF4-FFF2-40B4-BE49-F238E27FC236}">
                <a16:creationId xmlns:a16="http://schemas.microsoft.com/office/drawing/2014/main" id="{513EA62D-FB5B-9036-B3B0-0C5BCA746AC6}"/>
              </a:ext>
            </a:extLst>
          </p:cNvPr>
          <p:cNvSpPr>
            <a:spLocks noGrp="1"/>
          </p:cNvSpPr>
          <p:nvPr>
            <p:ph idx="1"/>
          </p:nvPr>
        </p:nvSpPr>
        <p:spPr/>
        <p:txBody>
          <a:bodyPr/>
          <a:lstStyle/>
          <a:p>
            <a:r>
              <a:rPr lang="en-US" dirty="0"/>
              <a:t>Use Case Name:-College Information</a:t>
            </a:r>
          </a:p>
          <a:p>
            <a:r>
              <a:rPr lang="en-US" dirty="0"/>
              <a:t>Actors:-User , System</a:t>
            </a:r>
          </a:p>
          <a:p>
            <a:r>
              <a:rPr lang="en-US" dirty="0"/>
              <a:t>Description:- To get the information about college which user want to know</a:t>
            </a:r>
          </a:p>
          <a:p>
            <a:r>
              <a:rPr lang="en-US" dirty="0"/>
              <a:t>Pre Condition:- College Selection</a:t>
            </a:r>
          </a:p>
          <a:p>
            <a:r>
              <a:rPr lang="en-US" dirty="0"/>
              <a:t>Post Condition:-Getting information about college by clicking</a:t>
            </a:r>
          </a:p>
          <a:p>
            <a:pPr marL="0" indent="0">
              <a:buNone/>
            </a:pPr>
            <a:endParaRPr lang="en-US" dirty="0"/>
          </a:p>
        </p:txBody>
      </p:sp>
      <p:graphicFrame>
        <p:nvGraphicFramePr>
          <p:cNvPr id="4" name="Table 4">
            <a:extLst>
              <a:ext uri="{FF2B5EF4-FFF2-40B4-BE49-F238E27FC236}">
                <a16:creationId xmlns:a16="http://schemas.microsoft.com/office/drawing/2014/main" id="{59E1CB6C-CC59-8ED1-C970-BC006FA8C143}"/>
              </a:ext>
            </a:extLst>
          </p:cNvPr>
          <p:cNvGraphicFramePr>
            <a:graphicFrameLocks noGrp="1"/>
          </p:cNvGraphicFramePr>
          <p:nvPr>
            <p:extLst>
              <p:ext uri="{D42A27DB-BD31-4B8C-83A1-F6EECF244321}">
                <p14:modId xmlns:p14="http://schemas.microsoft.com/office/powerpoint/2010/main" val="303535789"/>
              </p:ext>
            </p:extLst>
          </p:nvPr>
        </p:nvGraphicFramePr>
        <p:xfrm>
          <a:off x="1277620" y="4701540"/>
          <a:ext cx="8247380" cy="1826260"/>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1325685946"/>
                    </a:ext>
                  </a:extLst>
                </a:gridCol>
                <a:gridCol w="4064000">
                  <a:extLst>
                    <a:ext uri="{9D8B030D-6E8A-4147-A177-3AD203B41FA5}">
                      <a16:colId xmlns:a16="http://schemas.microsoft.com/office/drawing/2014/main" val="2389910899"/>
                    </a:ext>
                  </a:extLst>
                </a:gridCol>
              </a:tblGrid>
              <a:tr h="455930">
                <a:tc>
                  <a:txBody>
                    <a:bodyPr/>
                    <a:lstStyle/>
                    <a:p>
                      <a:r>
                        <a:rPr lang="en-US" dirty="0"/>
                        <a:t>            USER</a:t>
                      </a:r>
                    </a:p>
                  </a:txBody>
                  <a:tcPr/>
                </a:tc>
                <a:tc>
                  <a:txBody>
                    <a:bodyPr/>
                    <a:lstStyle/>
                    <a:p>
                      <a:r>
                        <a:rPr lang="en-US" dirty="0"/>
                        <a:t>         SYSTEM</a:t>
                      </a:r>
                    </a:p>
                  </a:txBody>
                  <a:tcPr/>
                </a:tc>
                <a:extLst>
                  <a:ext uri="{0D108BD9-81ED-4DB2-BD59-A6C34878D82A}">
                    <a16:rowId xmlns:a16="http://schemas.microsoft.com/office/drawing/2014/main" val="2076757041"/>
                  </a:ext>
                </a:extLst>
              </a:tr>
              <a:tr h="455930">
                <a:tc>
                  <a:txBody>
                    <a:bodyPr/>
                    <a:lstStyle/>
                    <a:p>
                      <a:endParaRPr lang="en-US" dirty="0"/>
                    </a:p>
                  </a:txBody>
                  <a:tcPr/>
                </a:tc>
                <a:tc>
                  <a:txBody>
                    <a:bodyPr/>
                    <a:lstStyle/>
                    <a:p>
                      <a:r>
                        <a:rPr lang="en-US" dirty="0"/>
                        <a:t>1.List of colleges displayed</a:t>
                      </a:r>
                    </a:p>
                  </a:txBody>
                  <a:tcPr/>
                </a:tc>
                <a:extLst>
                  <a:ext uri="{0D108BD9-81ED-4DB2-BD59-A6C34878D82A}">
                    <a16:rowId xmlns:a16="http://schemas.microsoft.com/office/drawing/2014/main" val="2360292190"/>
                  </a:ext>
                </a:extLst>
              </a:tr>
              <a:tr h="455930">
                <a:tc>
                  <a:txBody>
                    <a:bodyPr/>
                    <a:lstStyle/>
                    <a:p>
                      <a:r>
                        <a:rPr lang="en-US" dirty="0"/>
                        <a:t>2.User clicks on the desirable college</a:t>
                      </a:r>
                    </a:p>
                    <a:p>
                      <a:endParaRPr lang="en-US" dirty="0"/>
                    </a:p>
                  </a:txBody>
                  <a:tcPr/>
                </a:tc>
                <a:tc>
                  <a:txBody>
                    <a:bodyPr/>
                    <a:lstStyle/>
                    <a:p>
                      <a:endParaRPr lang="en-US" dirty="0"/>
                    </a:p>
                    <a:p>
                      <a:endParaRPr lang="en-US" dirty="0"/>
                    </a:p>
                    <a:p>
                      <a:r>
                        <a:rPr lang="en-US" dirty="0"/>
                        <a:t>3.College information is Displayed</a:t>
                      </a:r>
                    </a:p>
                  </a:txBody>
                  <a:tcPr/>
                </a:tc>
                <a:extLst>
                  <a:ext uri="{0D108BD9-81ED-4DB2-BD59-A6C34878D82A}">
                    <a16:rowId xmlns:a16="http://schemas.microsoft.com/office/drawing/2014/main" val="1946785629"/>
                  </a:ext>
                </a:extLst>
              </a:tr>
            </a:tbl>
          </a:graphicData>
        </a:graphic>
      </p:graphicFrame>
    </p:spTree>
    <p:extLst>
      <p:ext uri="{BB962C8B-B14F-4D97-AF65-F5344CB8AC3E}">
        <p14:creationId xmlns:p14="http://schemas.microsoft.com/office/powerpoint/2010/main" val="143085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2_TF03431380_Win32" id="{9F77B225-3BCD-41DF-83BA-1A1FCAD4280D}" vid="{1324906F-0A7A-4BF6-870A-D77CB82CE6A6}"/>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Literature 16x9</Template>
  <TotalTime>2186</TotalTime>
  <Words>690</Words>
  <Application>Microsoft Macintosh PowerPoint</Application>
  <PresentationFormat>Widescreen</PresentationFormat>
  <Paragraphs>103</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Courier New</vt:lpstr>
      <vt:lpstr>Euphemia</vt:lpstr>
      <vt:lpstr>Plantagenet Cherokee</vt:lpstr>
      <vt:lpstr>Wingdings</vt:lpstr>
      <vt:lpstr>Academic Literature 16x9</vt:lpstr>
      <vt:lpstr>       COLLEGE INFORMATION BANK</vt:lpstr>
      <vt:lpstr>PROBLEM STATEMENT </vt:lpstr>
      <vt:lpstr>ABSTRACT</vt:lpstr>
      <vt:lpstr>FEATURES</vt:lpstr>
      <vt:lpstr>DATA FLOW DIAGRAM</vt:lpstr>
      <vt:lpstr>IDEA / APPROCH DETAILS</vt:lpstr>
      <vt:lpstr>DEPENDENCIES:  HeaVY DATABASE  TO Collect authentic information about colleges and their accreditions.</vt:lpstr>
      <vt:lpstr>USECASE:</vt:lpstr>
      <vt:lpstr>USE CASE  1:- </vt:lpstr>
      <vt:lpstr>USE CASE 2:-</vt:lpstr>
      <vt:lpstr>Login/Register:-</vt:lpstr>
      <vt:lpstr>OUTPUTS:-</vt:lpstr>
      <vt:lpstr>List Of Colleges:-</vt:lpstr>
      <vt:lpstr>College Information Display Format:-</vt:lpstr>
      <vt:lpstr>SEARCHING </vt:lpstr>
      <vt:lpstr>SORTING</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PULSE</dc:title>
  <dc:creator>harshitaicsu@gmail.com</dc:creator>
  <cp:lastModifiedBy>Santosh Kumar Velupally</cp:lastModifiedBy>
  <cp:revision>35</cp:revision>
  <dcterms:created xsi:type="dcterms:W3CDTF">2022-10-30T06:17:23Z</dcterms:created>
  <dcterms:modified xsi:type="dcterms:W3CDTF">2023-03-04T06:06:53Z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