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08" r:id="rId5"/>
    <p:sldId id="256" r:id="rId6"/>
    <p:sldId id="257" r:id="rId7"/>
    <p:sldId id="294" r:id="rId8"/>
    <p:sldId id="258" r:id="rId9"/>
    <p:sldId id="295" r:id="rId10"/>
    <p:sldId id="296" r:id="rId11"/>
    <p:sldId id="260" r:id="rId12"/>
    <p:sldId id="293" r:id="rId13"/>
    <p:sldId id="297" r:id="rId14"/>
    <p:sldId id="298" r:id="rId15"/>
    <p:sldId id="299" r:id="rId16"/>
    <p:sldId id="300" r:id="rId17"/>
    <p:sldId id="301" r:id="rId18"/>
    <p:sldId id="302" r:id="rId19"/>
    <p:sldId id="306" r:id="rId20"/>
    <p:sldId id="307" r:id="rId21"/>
    <p:sldId id="30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34E-96A1-9CFD-B4D7-D2E357D419C5}"/>
              </a:ext>
            </a:extLst>
          </p:cNvPr>
          <p:cNvSpPr>
            <a:spLocks noGrp="1"/>
          </p:cNvSpPr>
          <p:nvPr>
            <p:ph type="ctrTitle"/>
          </p:nvPr>
        </p:nvSpPr>
        <p:spPr>
          <a:xfrm>
            <a:off x="2752611" y="1713390"/>
            <a:ext cx="7077456" cy="1837145"/>
          </a:xfrm>
        </p:spPr>
        <p:txBody>
          <a:bodyPr/>
          <a:lstStyle/>
          <a:p>
            <a:r>
              <a:rPr lang="en-US" sz="6600" dirty="0"/>
              <a:t>Automobile World</a:t>
            </a:r>
            <a:endParaRPr lang="en-IN" dirty="0"/>
          </a:p>
        </p:txBody>
      </p:sp>
      <p:sp>
        <p:nvSpPr>
          <p:cNvPr id="7" name="TextBox 6">
            <a:extLst>
              <a:ext uri="{FF2B5EF4-FFF2-40B4-BE49-F238E27FC236}">
                <a16:creationId xmlns:a16="http://schemas.microsoft.com/office/drawing/2014/main" id="{F3B1DD6E-9689-5CA7-9AB3-3BCC30212D06}"/>
              </a:ext>
            </a:extLst>
          </p:cNvPr>
          <p:cNvSpPr txBox="1"/>
          <p:nvPr/>
        </p:nvSpPr>
        <p:spPr>
          <a:xfrm>
            <a:off x="2947387" y="3484485"/>
            <a:ext cx="6107836" cy="369332"/>
          </a:xfrm>
          <a:prstGeom prst="rect">
            <a:avLst/>
          </a:prstGeom>
          <a:noFill/>
        </p:spPr>
        <p:txBody>
          <a:bodyPr wrap="square">
            <a:spAutoFit/>
          </a:bodyPr>
          <a:lstStyle/>
          <a:p>
            <a:r>
              <a:rPr lang="en-IN" dirty="0">
                <a:solidFill>
                  <a:schemeClr val="accent1">
                    <a:lumMod val="60000"/>
                    <a:lumOff val="40000"/>
                  </a:schemeClr>
                </a:solidFill>
              </a:rPr>
              <a:t>DAB-103 </a:t>
            </a:r>
            <a:r>
              <a:rPr lang="en-IN" dirty="0" err="1">
                <a:solidFill>
                  <a:schemeClr val="accent1">
                    <a:lumMod val="60000"/>
                    <a:lumOff val="40000"/>
                  </a:schemeClr>
                </a:solidFill>
              </a:rPr>
              <a:t>Aanlytical</a:t>
            </a:r>
            <a:r>
              <a:rPr lang="en-IN" dirty="0">
                <a:solidFill>
                  <a:schemeClr val="accent1">
                    <a:lumMod val="60000"/>
                    <a:lumOff val="40000"/>
                  </a:schemeClr>
                </a:solidFill>
              </a:rPr>
              <a:t> Tools &amp; Decision Making</a:t>
            </a:r>
          </a:p>
        </p:txBody>
      </p:sp>
    </p:spTree>
    <p:extLst>
      <p:ext uri="{BB962C8B-B14F-4D97-AF65-F5344CB8AC3E}">
        <p14:creationId xmlns:p14="http://schemas.microsoft.com/office/powerpoint/2010/main" val="131942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dirty="0">
                <a:latin typeface="Calibri" panose="020F0502020204030204" pitchFamily="34" charset="0"/>
                <a:cs typeface="Calibri" panose="020F0502020204030204" pitchFamily="34" charset="0"/>
              </a:rPr>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6" name="Picture 5" descr="Chart, bar chart&#10;&#10;Description automatically generated">
            <a:extLst>
              <a:ext uri="{FF2B5EF4-FFF2-40B4-BE49-F238E27FC236}">
                <a16:creationId xmlns:a16="http://schemas.microsoft.com/office/drawing/2014/main" id="{839EAE09-A543-CFE6-6DFB-5DBE8F9095D2}"/>
              </a:ext>
            </a:extLst>
          </p:cNvPr>
          <p:cNvPicPr>
            <a:picLocks noChangeAspect="1"/>
          </p:cNvPicPr>
          <p:nvPr/>
        </p:nvPicPr>
        <p:blipFill rotWithShape="1">
          <a:blip r:embed="rId2"/>
          <a:srcRect t="4010"/>
          <a:stretch/>
        </p:blipFill>
        <p:spPr>
          <a:xfrm>
            <a:off x="598713" y="1734527"/>
            <a:ext cx="8765589" cy="4094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0FF69C8-A503-F58B-6749-48795B205125}"/>
              </a:ext>
            </a:extLst>
          </p:cNvPr>
          <p:cNvSpPr txBox="1"/>
          <p:nvPr/>
        </p:nvSpPr>
        <p:spPr>
          <a:xfrm>
            <a:off x="9626871" y="1734527"/>
            <a:ext cx="2120629" cy="1569660"/>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Analysis of discount and depreciation of different cars.</a:t>
            </a:r>
          </a:p>
        </p:txBody>
      </p:sp>
    </p:spTree>
    <p:extLst>
      <p:ext uri="{BB962C8B-B14F-4D97-AF65-F5344CB8AC3E}">
        <p14:creationId xmlns:p14="http://schemas.microsoft.com/office/powerpoint/2010/main" val="703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dirty="0">
                <a:latin typeface="Calibri" panose="020F0502020204030204" pitchFamily="34" charset="0"/>
                <a:cs typeface="Calibri" panose="020F0502020204030204" pitchFamily="34" charset="0"/>
              </a:rPr>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sp>
        <p:nvSpPr>
          <p:cNvPr id="7" name="TextBox 6">
            <a:extLst>
              <a:ext uri="{FF2B5EF4-FFF2-40B4-BE49-F238E27FC236}">
                <a16:creationId xmlns:a16="http://schemas.microsoft.com/office/drawing/2014/main" id="{F8280BF8-FD4D-149D-3500-8430C18EE62E}"/>
              </a:ext>
            </a:extLst>
          </p:cNvPr>
          <p:cNvSpPr txBox="1"/>
          <p:nvPr/>
        </p:nvSpPr>
        <p:spPr>
          <a:xfrm>
            <a:off x="8877670" y="1775534"/>
            <a:ext cx="2689934" cy="923330"/>
          </a:xfrm>
          <a:prstGeom prst="rect">
            <a:avLst/>
          </a:prstGeom>
          <a:noFill/>
        </p:spPr>
        <p:txBody>
          <a:bodyPr wrap="square" rtlCol="0">
            <a:spAutoFit/>
          </a:bodyPr>
          <a:lstStyle/>
          <a:p>
            <a:r>
              <a:rPr lang="en-IN" dirty="0">
                <a:solidFill>
                  <a:schemeClr val="bg1"/>
                </a:solidFill>
              </a:rPr>
              <a:t>Analysis of sale and resell price of different car companies .</a:t>
            </a:r>
          </a:p>
        </p:txBody>
      </p:sp>
      <p:pic>
        <p:nvPicPr>
          <p:cNvPr id="10" name="Picture 9">
            <a:extLst>
              <a:ext uri="{FF2B5EF4-FFF2-40B4-BE49-F238E27FC236}">
                <a16:creationId xmlns:a16="http://schemas.microsoft.com/office/drawing/2014/main" id="{9FBEE856-8EAE-539B-A285-DBF4EC862106}"/>
              </a:ext>
            </a:extLst>
          </p:cNvPr>
          <p:cNvPicPr>
            <a:picLocks noChangeAspect="1"/>
          </p:cNvPicPr>
          <p:nvPr/>
        </p:nvPicPr>
        <p:blipFill>
          <a:blip r:embed="rId2"/>
          <a:stretch>
            <a:fillRect/>
          </a:stretch>
        </p:blipFill>
        <p:spPr>
          <a:xfrm>
            <a:off x="523782" y="1586706"/>
            <a:ext cx="7832507" cy="3747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9570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9" name="Picture 8" descr="Table&#10;&#10;Description automatically generated">
            <a:extLst>
              <a:ext uri="{FF2B5EF4-FFF2-40B4-BE49-F238E27FC236}">
                <a16:creationId xmlns:a16="http://schemas.microsoft.com/office/drawing/2014/main" id="{14018BB2-1F78-BAB3-2A49-65680376C596}"/>
              </a:ext>
            </a:extLst>
          </p:cNvPr>
          <p:cNvPicPr>
            <a:picLocks noChangeAspect="1"/>
          </p:cNvPicPr>
          <p:nvPr/>
        </p:nvPicPr>
        <p:blipFill rotWithShape="1">
          <a:blip r:embed="rId2"/>
          <a:srcRect t="32437"/>
          <a:stretch/>
        </p:blipFill>
        <p:spPr>
          <a:xfrm>
            <a:off x="558981" y="1740022"/>
            <a:ext cx="3511550" cy="2593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Table&#10;&#10;Description automatically generated">
            <a:extLst>
              <a:ext uri="{FF2B5EF4-FFF2-40B4-BE49-F238E27FC236}">
                <a16:creationId xmlns:a16="http://schemas.microsoft.com/office/drawing/2014/main" id="{0727F57E-36C7-6CE1-7307-23CB57A2BD7D}"/>
              </a:ext>
            </a:extLst>
          </p:cNvPr>
          <p:cNvPicPr>
            <a:picLocks noChangeAspect="1"/>
          </p:cNvPicPr>
          <p:nvPr/>
        </p:nvPicPr>
        <p:blipFill rotWithShape="1">
          <a:blip r:embed="rId3"/>
          <a:srcRect t="8619"/>
          <a:stretch/>
        </p:blipFill>
        <p:spPr>
          <a:xfrm>
            <a:off x="4397375" y="1740022"/>
            <a:ext cx="3397250" cy="3508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FAFAA677-F370-706E-6CB2-DD271EDE2291}"/>
              </a:ext>
            </a:extLst>
          </p:cNvPr>
          <p:cNvSpPr txBox="1"/>
          <p:nvPr/>
        </p:nvSpPr>
        <p:spPr>
          <a:xfrm>
            <a:off x="8345010" y="1873188"/>
            <a:ext cx="2760955" cy="1200329"/>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We are analysing the ambiguity of our dataset</a:t>
            </a:r>
          </a:p>
        </p:txBody>
      </p:sp>
    </p:spTree>
    <p:extLst>
      <p:ext uri="{BB962C8B-B14F-4D97-AF65-F5344CB8AC3E}">
        <p14:creationId xmlns:p14="http://schemas.microsoft.com/office/powerpoint/2010/main" val="36149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6" name="Picture 5" descr="Table&#10;&#10;Description automatically generated">
            <a:extLst>
              <a:ext uri="{FF2B5EF4-FFF2-40B4-BE49-F238E27FC236}">
                <a16:creationId xmlns:a16="http://schemas.microsoft.com/office/drawing/2014/main" id="{F1528000-968F-90E1-A2B8-75D849CA28AA}"/>
              </a:ext>
            </a:extLst>
          </p:cNvPr>
          <p:cNvPicPr>
            <a:picLocks noChangeAspect="1"/>
          </p:cNvPicPr>
          <p:nvPr/>
        </p:nvPicPr>
        <p:blipFill rotWithShape="1">
          <a:blip r:embed="rId2"/>
          <a:srcRect t="8801"/>
          <a:stretch/>
        </p:blipFill>
        <p:spPr>
          <a:xfrm>
            <a:off x="5375975" y="1597802"/>
            <a:ext cx="4127500" cy="4390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E4572B88-B6C7-D5E3-1A23-2BD018F870AB}"/>
              </a:ext>
            </a:extLst>
          </p:cNvPr>
          <p:cNvSpPr txBox="1"/>
          <p:nvPr/>
        </p:nvSpPr>
        <p:spPr>
          <a:xfrm>
            <a:off x="656948" y="1775534"/>
            <a:ext cx="4438835" cy="1569660"/>
          </a:xfrm>
          <a:prstGeom prst="rect">
            <a:avLst/>
          </a:prstGeom>
          <a:noFill/>
        </p:spPr>
        <p:txBody>
          <a:bodyPr wrap="square" rtlCol="0">
            <a:spAutoFit/>
          </a:bodyPr>
          <a:lstStyle/>
          <a:p>
            <a:r>
              <a:rPr lang="en-IN" sz="3200" dirty="0">
                <a:solidFill>
                  <a:schemeClr val="bg1"/>
                </a:solidFill>
              </a:rPr>
              <a:t>Table for the count of null values in our</a:t>
            </a:r>
          </a:p>
          <a:p>
            <a:r>
              <a:rPr lang="en-IN" sz="3200" dirty="0">
                <a:solidFill>
                  <a:schemeClr val="bg1"/>
                </a:solidFill>
              </a:rPr>
              <a:t> datasets.</a:t>
            </a:r>
          </a:p>
        </p:txBody>
      </p:sp>
    </p:spTree>
    <p:extLst>
      <p:ext uri="{BB962C8B-B14F-4D97-AF65-F5344CB8AC3E}">
        <p14:creationId xmlns:p14="http://schemas.microsoft.com/office/powerpoint/2010/main" val="20590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5" name="Picture 4" descr="Chart, bar chart&#10;&#10;Description automatically generated">
            <a:extLst>
              <a:ext uri="{FF2B5EF4-FFF2-40B4-BE49-F238E27FC236}">
                <a16:creationId xmlns:a16="http://schemas.microsoft.com/office/drawing/2014/main" id="{D3F63F04-9951-0D34-F1EB-F8DE63F4CF18}"/>
              </a:ext>
            </a:extLst>
          </p:cNvPr>
          <p:cNvPicPr>
            <a:picLocks noChangeAspect="1"/>
          </p:cNvPicPr>
          <p:nvPr/>
        </p:nvPicPr>
        <p:blipFill rotWithShape="1">
          <a:blip r:embed="rId2"/>
          <a:srcRect t="3269"/>
          <a:stretch/>
        </p:blipFill>
        <p:spPr>
          <a:xfrm>
            <a:off x="515521" y="1436369"/>
            <a:ext cx="6856632" cy="4520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433324E-5168-7095-E423-95E3D3F7781E}"/>
              </a:ext>
            </a:extLst>
          </p:cNvPr>
          <p:cNvSpPr txBox="1"/>
          <p:nvPr/>
        </p:nvSpPr>
        <p:spPr>
          <a:xfrm>
            <a:off x="7830105" y="1365147"/>
            <a:ext cx="3577701" cy="1384995"/>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Analysis of different age group buying the data.</a:t>
            </a:r>
          </a:p>
        </p:txBody>
      </p:sp>
    </p:spTree>
    <p:extLst>
      <p:ext uri="{BB962C8B-B14F-4D97-AF65-F5344CB8AC3E}">
        <p14:creationId xmlns:p14="http://schemas.microsoft.com/office/powerpoint/2010/main" val="203243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5" name="Picture 4" descr="Table&#10;&#10;Description automatically generated">
            <a:extLst>
              <a:ext uri="{FF2B5EF4-FFF2-40B4-BE49-F238E27FC236}">
                <a16:creationId xmlns:a16="http://schemas.microsoft.com/office/drawing/2014/main" id="{3B9CA3D6-4522-6A69-C3D8-BD673CD8CD7D}"/>
              </a:ext>
            </a:extLst>
          </p:cNvPr>
          <p:cNvPicPr>
            <a:picLocks noChangeAspect="1"/>
          </p:cNvPicPr>
          <p:nvPr/>
        </p:nvPicPr>
        <p:blipFill rotWithShape="1">
          <a:blip r:embed="rId2"/>
          <a:srcRect l="15879" t="13203"/>
          <a:stretch/>
        </p:blipFill>
        <p:spPr>
          <a:xfrm>
            <a:off x="728585" y="1513982"/>
            <a:ext cx="4422891" cy="3757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DB4B3D64-528A-6FD7-B6C4-0E52B3D00326}"/>
              </a:ext>
            </a:extLst>
          </p:cNvPr>
          <p:cNvSpPr txBox="1"/>
          <p:nvPr/>
        </p:nvSpPr>
        <p:spPr>
          <a:xfrm>
            <a:off x="6383045" y="1513982"/>
            <a:ext cx="4092605" cy="1815882"/>
          </a:xfrm>
          <a:prstGeom prst="rect">
            <a:avLst/>
          </a:prstGeom>
          <a:noFill/>
        </p:spPr>
        <p:txBody>
          <a:bodyPr wrap="square" rtlCol="0">
            <a:spAutoFit/>
          </a:bodyPr>
          <a:lstStyle/>
          <a:p>
            <a:r>
              <a:rPr lang="en-IN" sz="2800" dirty="0">
                <a:solidFill>
                  <a:schemeClr val="bg1"/>
                </a:solidFill>
              </a:rPr>
              <a:t>This table depicts the mean of resell and sale price of different car companies .</a:t>
            </a:r>
          </a:p>
        </p:txBody>
      </p:sp>
    </p:spTree>
    <p:extLst>
      <p:ext uri="{BB962C8B-B14F-4D97-AF65-F5344CB8AC3E}">
        <p14:creationId xmlns:p14="http://schemas.microsoft.com/office/powerpoint/2010/main" val="282140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6" name="Picture 5" descr="Graphical user interface, table&#10;&#10;Description automatically generated">
            <a:extLst>
              <a:ext uri="{FF2B5EF4-FFF2-40B4-BE49-F238E27FC236}">
                <a16:creationId xmlns:a16="http://schemas.microsoft.com/office/drawing/2014/main" id="{8160681B-9371-6FC3-B876-13AD8250FB1D}"/>
              </a:ext>
            </a:extLst>
          </p:cNvPr>
          <p:cNvPicPr>
            <a:picLocks noChangeAspect="1"/>
          </p:cNvPicPr>
          <p:nvPr/>
        </p:nvPicPr>
        <p:blipFill rotWithShape="1">
          <a:blip r:embed="rId2"/>
          <a:srcRect l="11366" t="18045"/>
          <a:stretch/>
        </p:blipFill>
        <p:spPr>
          <a:xfrm>
            <a:off x="674702" y="1833177"/>
            <a:ext cx="7333633" cy="3438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4DC0D43-68B3-7C95-9F04-5BC24AE5621A}"/>
              </a:ext>
            </a:extLst>
          </p:cNvPr>
          <p:cNvSpPr txBox="1"/>
          <p:nvPr/>
        </p:nvSpPr>
        <p:spPr>
          <a:xfrm>
            <a:off x="8371642" y="1748901"/>
            <a:ext cx="2880558" cy="1815882"/>
          </a:xfrm>
          <a:prstGeom prst="rect">
            <a:avLst/>
          </a:prstGeom>
          <a:noFill/>
        </p:spPr>
        <p:txBody>
          <a:bodyPr wrap="square" rtlCol="0">
            <a:spAutoFit/>
          </a:bodyPr>
          <a:lstStyle/>
          <a:p>
            <a:r>
              <a:rPr lang="en-IN" sz="2800" dirty="0">
                <a:solidFill>
                  <a:schemeClr val="bg1"/>
                </a:solidFill>
              </a:rPr>
              <a:t>Corelation between different features of our datasets .</a:t>
            </a:r>
          </a:p>
        </p:txBody>
      </p:sp>
    </p:spTree>
    <p:extLst>
      <p:ext uri="{BB962C8B-B14F-4D97-AF65-F5344CB8AC3E}">
        <p14:creationId xmlns:p14="http://schemas.microsoft.com/office/powerpoint/2010/main" val="28034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5" name="Picture 4" descr="Chart, box and whisker chart&#10;&#10;Description automatically generated">
            <a:extLst>
              <a:ext uri="{FF2B5EF4-FFF2-40B4-BE49-F238E27FC236}">
                <a16:creationId xmlns:a16="http://schemas.microsoft.com/office/drawing/2014/main" id="{19544CDA-30A3-46CC-F755-3202A10E6CAB}"/>
              </a:ext>
            </a:extLst>
          </p:cNvPr>
          <p:cNvPicPr>
            <a:picLocks noChangeAspect="1"/>
          </p:cNvPicPr>
          <p:nvPr/>
        </p:nvPicPr>
        <p:blipFill rotWithShape="1">
          <a:blip r:embed="rId2"/>
          <a:srcRect r="10190"/>
          <a:stretch/>
        </p:blipFill>
        <p:spPr>
          <a:xfrm>
            <a:off x="239405" y="1586706"/>
            <a:ext cx="3089721"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Chart, box and whisker chart&#10;&#10;Description automatically generated">
            <a:extLst>
              <a:ext uri="{FF2B5EF4-FFF2-40B4-BE49-F238E27FC236}">
                <a16:creationId xmlns:a16="http://schemas.microsoft.com/office/drawing/2014/main" id="{8B297BDC-7EEC-03D9-0CCF-047FD76403F0}"/>
              </a:ext>
            </a:extLst>
          </p:cNvPr>
          <p:cNvPicPr>
            <a:picLocks noChangeAspect="1"/>
          </p:cNvPicPr>
          <p:nvPr/>
        </p:nvPicPr>
        <p:blipFill rotWithShape="1">
          <a:blip r:embed="rId3"/>
          <a:srcRect r="8297"/>
          <a:stretch/>
        </p:blipFill>
        <p:spPr>
          <a:xfrm>
            <a:off x="3943468" y="1586706"/>
            <a:ext cx="3317638"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Chart, box and whisker chart&#10;&#10;Description automatically generated">
            <a:extLst>
              <a:ext uri="{FF2B5EF4-FFF2-40B4-BE49-F238E27FC236}">
                <a16:creationId xmlns:a16="http://schemas.microsoft.com/office/drawing/2014/main" id="{98B15847-EE88-DA8C-A9F6-4399493965D6}"/>
              </a:ext>
            </a:extLst>
          </p:cNvPr>
          <p:cNvPicPr>
            <a:picLocks noChangeAspect="1"/>
          </p:cNvPicPr>
          <p:nvPr/>
        </p:nvPicPr>
        <p:blipFill rotWithShape="1">
          <a:blip r:embed="rId4"/>
          <a:srcRect l="2695" r="2208"/>
          <a:stretch/>
        </p:blipFill>
        <p:spPr>
          <a:xfrm>
            <a:off x="8081022" y="1586706"/>
            <a:ext cx="3666478" cy="2990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01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51ED-30BC-74E0-CDAF-3EFDD61EF051}"/>
              </a:ext>
            </a:extLst>
          </p:cNvPr>
          <p:cNvSpPr>
            <a:spLocks noGrp="1"/>
          </p:cNvSpPr>
          <p:nvPr>
            <p:ph type="title"/>
          </p:nvPr>
        </p:nvSpPr>
        <p:spPr>
          <a:xfrm>
            <a:off x="870730" y="177800"/>
            <a:ext cx="11214100" cy="535531"/>
          </a:xfrm>
        </p:spPr>
        <p:txBody>
          <a:bodyPr/>
          <a:lstStyle/>
          <a:p>
            <a:r>
              <a:rPr lang="en-IN" dirty="0"/>
              <a:t>Jira work distribution </a:t>
            </a:r>
          </a:p>
        </p:txBody>
      </p:sp>
      <p:sp>
        <p:nvSpPr>
          <p:cNvPr id="3" name="Slide Number Placeholder 2">
            <a:extLst>
              <a:ext uri="{FF2B5EF4-FFF2-40B4-BE49-F238E27FC236}">
                <a16:creationId xmlns:a16="http://schemas.microsoft.com/office/drawing/2014/main" id="{B6A953C1-E57F-D66B-A14D-8797FC7ADB8B}"/>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D3BDFF69-24A1-2A29-91B1-5DCF17747F8C}"/>
              </a:ext>
            </a:extLst>
          </p:cNvPr>
          <p:cNvSpPr>
            <a:spLocks noGrp="1"/>
          </p:cNvSpPr>
          <p:nvPr>
            <p:ph type="body" sz="quarter" idx="13"/>
          </p:nvPr>
        </p:nvSpPr>
        <p:spPr/>
        <p:txBody>
          <a:bodyPr/>
          <a:lstStyle/>
          <a:p>
            <a:endParaRPr lang="en-IN" dirty="0"/>
          </a:p>
        </p:txBody>
      </p:sp>
      <p:pic>
        <p:nvPicPr>
          <p:cNvPr id="8" name="Picture 7">
            <a:extLst>
              <a:ext uri="{FF2B5EF4-FFF2-40B4-BE49-F238E27FC236}">
                <a16:creationId xmlns:a16="http://schemas.microsoft.com/office/drawing/2014/main" id="{F9F7C571-F7AE-C7EE-3BE8-F914B4ABFFCD}"/>
              </a:ext>
            </a:extLst>
          </p:cNvPr>
          <p:cNvPicPr>
            <a:picLocks noChangeAspect="1"/>
          </p:cNvPicPr>
          <p:nvPr/>
        </p:nvPicPr>
        <p:blipFill rotWithShape="1">
          <a:blip r:embed="rId2"/>
          <a:srcRect t="16614" r="34031"/>
          <a:stretch/>
        </p:blipFill>
        <p:spPr>
          <a:xfrm>
            <a:off x="5850384" y="812692"/>
            <a:ext cx="5897116" cy="571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7CA25B3-5190-F497-6FE5-E14D4991D18C}"/>
              </a:ext>
            </a:extLst>
          </p:cNvPr>
          <p:cNvPicPr>
            <a:picLocks noChangeAspect="1"/>
          </p:cNvPicPr>
          <p:nvPr/>
        </p:nvPicPr>
        <p:blipFill rotWithShape="1">
          <a:blip r:embed="rId3"/>
          <a:srcRect t="16614" r="33092" b="6925"/>
          <a:stretch/>
        </p:blipFill>
        <p:spPr>
          <a:xfrm>
            <a:off x="150920" y="812692"/>
            <a:ext cx="5442012" cy="571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2369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84865" y="2079238"/>
            <a:ext cx="7555779" cy="3842168"/>
          </a:xfrm>
        </p:spPr>
        <p:txBody>
          <a:bodyPr>
            <a:normAutofit/>
          </a:bodyPr>
          <a:lstStyle/>
          <a:p>
            <a:pPr marL="0" indent="0">
              <a:buNone/>
            </a:pPr>
            <a:r>
              <a:rPr lang="en-US" sz="3200" b="1" dirty="0">
                <a:latin typeface="Calibri" panose="020F0502020204030204" pitchFamily="34" charset="0"/>
                <a:cs typeface="Calibri" panose="020F0502020204030204" pitchFamily="34" charset="0"/>
              </a:rPr>
              <a:t>Group Members</a:t>
            </a:r>
          </a:p>
          <a:p>
            <a:pPr marL="0" indent="0">
              <a:buNone/>
            </a:pPr>
            <a:r>
              <a:rPr lang="en-US" sz="2400" dirty="0">
                <a:latin typeface="Calibri" panose="020F0502020204030204" pitchFamily="34" charset="0"/>
                <a:cs typeface="Calibri" panose="020F0502020204030204" pitchFamily="34" charset="0"/>
              </a:rPr>
              <a:t>1.Vishant Bhatia</a:t>
            </a:r>
          </a:p>
          <a:p>
            <a:pPr marL="0" indent="0">
              <a:buNone/>
            </a:pPr>
            <a:r>
              <a:rPr lang="en-US" sz="2400" dirty="0">
                <a:latin typeface="Calibri" panose="020F0502020204030204" pitchFamily="34" charset="0"/>
                <a:cs typeface="Calibri" panose="020F0502020204030204" pitchFamily="34" charset="0"/>
              </a:rPr>
              <a:t>2.Asbin Ghimire</a:t>
            </a:r>
          </a:p>
          <a:p>
            <a:pPr marL="0" indent="0">
              <a:buNone/>
            </a:pPr>
            <a:r>
              <a:rPr lang="en-US" sz="2400" dirty="0">
                <a:latin typeface="Calibri" panose="020F0502020204030204" pitchFamily="34" charset="0"/>
                <a:cs typeface="Calibri" panose="020F0502020204030204" pitchFamily="34" charset="0"/>
              </a:rPr>
              <a:t>3.Mahima Mehandiratta</a:t>
            </a:r>
          </a:p>
          <a:p>
            <a:pPr marL="0" indent="0">
              <a:buNone/>
            </a:pPr>
            <a:r>
              <a:rPr lang="en-US" sz="2400" dirty="0">
                <a:latin typeface="Calibri" panose="020F0502020204030204" pitchFamily="34" charset="0"/>
                <a:cs typeface="Calibri" panose="020F0502020204030204" pitchFamily="34" charset="0"/>
              </a:rPr>
              <a:t>4.Alisha Mahajan</a:t>
            </a:r>
          </a:p>
          <a:p>
            <a:pPr marL="0" indent="0">
              <a:buNone/>
            </a:pPr>
            <a:r>
              <a:rPr lang="en-US" sz="2400" dirty="0">
                <a:latin typeface="Calibri" panose="020F0502020204030204" pitchFamily="34" charset="0"/>
                <a:cs typeface="Calibri" panose="020F0502020204030204" pitchFamily="34" charset="0"/>
              </a:rPr>
              <a:t>5.Harshita Sanjay Dhiman</a:t>
            </a:r>
          </a:p>
          <a:p>
            <a:pPr marL="0" indent="0">
              <a:buNone/>
            </a:pPr>
            <a:endParaRPr lang="en-US"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74CD419-548D-3498-1543-C67872C3CE7D}"/>
              </a:ext>
            </a:extLst>
          </p:cNvPr>
          <p:cNvSpPr txBox="1"/>
          <p:nvPr/>
        </p:nvSpPr>
        <p:spPr>
          <a:xfrm>
            <a:off x="2484866" y="1600627"/>
            <a:ext cx="5327374" cy="523220"/>
          </a:xfrm>
          <a:prstGeom prst="rect">
            <a:avLst/>
          </a:prstGeom>
          <a:noFill/>
        </p:spPr>
        <p:txBody>
          <a:bodyPr wrap="square" rtlCol="0">
            <a:spAutoFit/>
          </a:bodyPr>
          <a:lstStyle/>
          <a:p>
            <a:r>
              <a:rPr lang="en-US" sz="2800" b="1" dirty="0">
                <a:solidFill>
                  <a:schemeClr val="bg1"/>
                </a:solidFill>
              </a:rPr>
              <a:t>Group 002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176789" y="1667309"/>
            <a:ext cx="7781544" cy="859055"/>
          </a:xfrm>
        </p:spPr>
        <p:txBody>
          <a:bodyPr>
            <a:normAutofit/>
          </a:bodyPr>
          <a:lstStyle/>
          <a:p>
            <a:r>
              <a:rPr lang="en-US" sz="4800" dirty="0"/>
              <a:t>Contents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20673" y="2526364"/>
            <a:ext cx="7556257" cy="1949397"/>
          </a:xfrm>
        </p:spPr>
        <p:txBody>
          <a:bodyPr>
            <a:normAutofit fontScale="85000" lnSpcReduction="20000"/>
          </a:bodyPr>
          <a:lstStyle/>
          <a:p>
            <a:pPr marL="342900" indent="-342900">
              <a:buAutoNum type="arabicPeriod"/>
            </a:pPr>
            <a:r>
              <a:rPr lang="en-US" dirty="0"/>
              <a:t>Proposal</a:t>
            </a:r>
          </a:p>
          <a:p>
            <a:pPr marL="342900" indent="-342900">
              <a:buAutoNum type="arabicPeriod"/>
            </a:pPr>
            <a:r>
              <a:rPr lang="en-US" dirty="0"/>
              <a:t>Motivation</a:t>
            </a:r>
          </a:p>
          <a:p>
            <a:pPr marL="342900" indent="-342900">
              <a:buAutoNum type="arabicPeriod"/>
            </a:pPr>
            <a:r>
              <a:rPr lang="en-US" dirty="0"/>
              <a:t>Data Description</a:t>
            </a:r>
          </a:p>
          <a:p>
            <a:pPr marL="342900" indent="-342900">
              <a:buAutoNum type="arabicPeriod"/>
            </a:pPr>
            <a:r>
              <a:rPr lang="en-US" dirty="0"/>
              <a:t>Problem Statement</a:t>
            </a:r>
          </a:p>
          <a:p>
            <a:pPr marL="342900" indent="-342900">
              <a:buAutoNum type="arabicPeriod"/>
            </a:pPr>
            <a:r>
              <a:rPr lang="en-US" dirty="0"/>
              <a:t>Target Audience</a:t>
            </a:r>
          </a:p>
          <a:p>
            <a:pPr marL="342900" indent="-342900">
              <a:buAutoNum type="arabicPeriod"/>
            </a:pPr>
            <a:r>
              <a:rPr lang="en-US" dirty="0"/>
              <a:t>Analyzing Questions</a:t>
            </a:r>
          </a:p>
          <a:p>
            <a:pPr marL="342900" indent="-342900">
              <a:buAutoNum type="arabicPeriod"/>
            </a:pPr>
            <a:r>
              <a:rPr lang="en-US" dirty="0"/>
              <a:t>Exploratory Data Analysis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Description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012055"/>
            <a:ext cx="7429993" cy="292962"/>
          </a:xfrm>
        </p:spPr>
        <p:txBody>
          <a:bodyPr/>
          <a:lstStyle/>
          <a:p>
            <a:pPr marL="0" indent="0">
              <a:buNone/>
            </a:pPr>
            <a:r>
              <a:rPr lang="en-US" b="1" dirty="0"/>
              <a:t>Dataset Link </a:t>
            </a:r>
            <a:r>
              <a:rPr lang="en-US" dirty="0"/>
              <a:t>:https://</a:t>
            </a:r>
            <a:r>
              <a:rPr lang="en-US" dirty="0" err="1"/>
              <a:t>data.world</a:t>
            </a:r>
            <a:r>
              <a:rPr lang="en-US" dirty="0"/>
              <a:t>/</a:t>
            </a:r>
            <a:r>
              <a:rPr lang="en-US" dirty="0" err="1"/>
              <a:t>vizwiz</a:t>
            </a:r>
            <a:r>
              <a:rPr lang="en-US" dirty="0"/>
              <a:t>/car-sales-mock-data</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hought Bubble: Cloud 2">
            <a:extLst>
              <a:ext uri="{FF2B5EF4-FFF2-40B4-BE49-F238E27FC236}">
                <a16:creationId xmlns:a16="http://schemas.microsoft.com/office/drawing/2014/main" id="{8545F842-750D-683C-CAFF-49D06F44C18B}"/>
              </a:ext>
            </a:extLst>
          </p:cNvPr>
          <p:cNvSpPr/>
          <p:nvPr/>
        </p:nvSpPr>
        <p:spPr>
          <a:xfrm>
            <a:off x="3715304" y="2876365"/>
            <a:ext cx="3391270" cy="1828800"/>
          </a:xfrm>
          <a:prstGeom prst="cloudCallout">
            <a:avLst>
              <a:gd name="adj1" fmla="val -9053"/>
              <a:gd name="adj2" fmla="val 48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CE2B685E-5349-D6DF-C612-DE80D43FEA41}"/>
              </a:ext>
            </a:extLst>
          </p:cNvPr>
          <p:cNvGraphicFramePr>
            <a:graphicFrameLocks noGrp="1"/>
          </p:cNvGraphicFramePr>
          <p:nvPr/>
        </p:nvGraphicFramePr>
        <p:xfrm>
          <a:off x="1238250" y="3790765"/>
          <a:ext cx="1687743" cy="3048000"/>
        </p:xfrm>
        <a:graphic>
          <a:graphicData uri="http://schemas.openxmlformats.org/drawingml/2006/table">
            <a:tbl>
              <a:tblPr firstRow="1" bandRow="1">
                <a:tableStyleId>{5C22544A-7EE6-4342-B048-85BDC9FD1C3A}</a:tableStyleId>
              </a:tblPr>
              <a:tblGrid>
                <a:gridCol w="1687743">
                  <a:extLst>
                    <a:ext uri="{9D8B030D-6E8A-4147-A177-3AD203B41FA5}">
                      <a16:colId xmlns:a16="http://schemas.microsoft.com/office/drawing/2014/main" val="552549080"/>
                    </a:ext>
                  </a:extLst>
                </a:gridCol>
              </a:tblGrid>
              <a:tr h="258619">
                <a:tc>
                  <a:txBody>
                    <a:bodyPr/>
                    <a:lstStyle/>
                    <a:p>
                      <a:r>
                        <a:rPr lang="en-IN" sz="1400" dirty="0"/>
                        <a:t>Categorical</a:t>
                      </a:r>
                    </a:p>
                  </a:txBody>
                  <a:tcPr/>
                </a:tc>
                <a:extLst>
                  <a:ext uri="{0D108BD9-81ED-4DB2-BD59-A6C34878D82A}">
                    <a16:rowId xmlns:a16="http://schemas.microsoft.com/office/drawing/2014/main" val="4013503343"/>
                  </a:ext>
                </a:extLst>
              </a:tr>
              <a:tr h="25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Make</a:t>
                      </a:r>
                    </a:p>
                  </a:txBody>
                  <a:tcPr/>
                </a:tc>
                <a:extLst>
                  <a:ext uri="{0D108BD9-81ED-4DB2-BD59-A6C34878D82A}">
                    <a16:rowId xmlns:a16="http://schemas.microsoft.com/office/drawing/2014/main" val="4040160682"/>
                  </a:ext>
                </a:extLst>
              </a:tr>
              <a:tr h="258619">
                <a:tc>
                  <a:txBody>
                    <a:bodyPr/>
                    <a:lstStyle/>
                    <a:p>
                      <a:r>
                        <a:rPr lang="en-IN" sz="1400" dirty="0"/>
                        <a:t>model</a:t>
                      </a:r>
                    </a:p>
                  </a:txBody>
                  <a:tcPr/>
                </a:tc>
                <a:extLst>
                  <a:ext uri="{0D108BD9-81ED-4DB2-BD59-A6C34878D82A}">
                    <a16:rowId xmlns:a16="http://schemas.microsoft.com/office/drawing/2014/main" val="3300757899"/>
                  </a:ext>
                </a:extLst>
              </a:tr>
              <a:tr h="258619">
                <a:tc>
                  <a:txBody>
                    <a:bodyPr/>
                    <a:lstStyle/>
                    <a:p>
                      <a:r>
                        <a:rPr lang="en-IN" sz="1400" dirty="0"/>
                        <a:t>Car gender</a:t>
                      </a:r>
                    </a:p>
                  </a:txBody>
                  <a:tcPr/>
                </a:tc>
                <a:extLst>
                  <a:ext uri="{0D108BD9-81ED-4DB2-BD59-A6C34878D82A}">
                    <a16:rowId xmlns:a16="http://schemas.microsoft.com/office/drawing/2014/main" val="4110352423"/>
                  </a:ext>
                </a:extLst>
              </a:tr>
              <a:tr h="258619">
                <a:tc>
                  <a:txBody>
                    <a:bodyPr/>
                    <a:lstStyle/>
                    <a:p>
                      <a:r>
                        <a:rPr lang="en-IN" sz="1400" dirty="0"/>
                        <a:t>Buyer gender</a:t>
                      </a:r>
                    </a:p>
                  </a:txBody>
                  <a:tcPr/>
                </a:tc>
                <a:extLst>
                  <a:ext uri="{0D108BD9-81ED-4DB2-BD59-A6C34878D82A}">
                    <a16:rowId xmlns:a16="http://schemas.microsoft.com/office/drawing/2014/main" val="2420843047"/>
                  </a:ext>
                </a:extLst>
              </a:tr>
              <a:tr h="258619">
                <a:tc>
                  <a:txBody>
                    <a:bodyPr/>
                    <a:lstStyle/>
                    <a:p>
                      <a:r>
                        <a:rPr lang="en-IN" sz="1400" dirty="0"/>
                        <a:t>Country </a:t>
                      </a:r>
                    </a:p>
                  </a:txBody>
                  <a:tcPr/>
                </a:tc>
                <a:extLst>
                  <a:ext uri="{0D108BD9-81ED-4DB2-BD59-A6C34878D82A}">
                    <a16:rowId xmlns:a16="http://schemas.microsoft.com/office/drawing/2014/main" val="2603383551"/>
                  </a:ext>
                </a:extLst>
              </a:tr>
              <a:tr h="258619">
                <a:tc>
                  <a:txBody>
                    <a:bodyPr/>
                    <a:lstStyle/>
                    <a:p>
                      <a:r>
                        <a:rPr lang="en-IN" sz="1400" dirty="0"/>
                        <a:t>City </a:t>
                      </a:r>
                    </a:p>
                  </a:txBody>
                  <a:tcPr/>
                </a:tc>
                <a:extLst>
                  <a:ext uri="{0D108BD9-81ED-4DB2-BD59-A6C34878D82A}">
                    <a16:rowId xmlns:a16="http://schemas.microsoft.com/office/drawing/2014/main" val="713412719"/>
                  </a:ext>
                </a:extLst>
              </a:tr>
              <a:tr h="258619">
                <a:tc>
                  <a:txBody>
                    <a:bodyPr/>
                    <a:lstStyle/>
                    <a:p>
                      <a:r>
                        <a:rPr lang="en-IN" sz="1400" dirty="0"/>
                        <a:t>Buzzword</a:t>
                      </a:r>
                    </a:p>
                  </a:txBody>
                  <a:tcPr/>
                </a:tc>
                <a:extLst>
                  <a:ext uri="{0D108BD9-81ED-4DB2-BD59-A6C34878D82A}">
                    <a16:rowId xmlns:a16="http://schemas.microsoft.com/office/drawing/2014/main" val="2365366182"/>
                  </a:ext>
                </a:extLst>
              </a:tr>
              <a:tr h="258619">
                <a:tc>
                  <a:txBody>
                    <a:bodyPr/>
                    <a:lstStyle/>
                    <a:p>
                      <a:r>
                        <a:rPr lang="en-IN" sz="1400" dirty="0"/>
                        <a:t>colour</a:t>
                      </a:r>
                    </a:p>
                  </a:txBody>
                  <a:tcPr/>
                </a:tc>
                <a:extLst>
                  <a:ext uri="{0D108BD9-81ED-4DB2-BD59-A6C34878D82A}">
                    <a16:rowId xmlns:a16="http://schemas.microsoft.com/office/drawing/2014/main" val="3054708365"/>
                  </a:ext>
                </a:extLst>
              </a:tr>
              <a:tr h="258619">
                <a:tc>
                  <a:txBody>
                    <a:bodyPr/>
                    <a:lstStyle/>
                    <a:p>
                      <a:r>
                        <a:rPr lang="en-IN" sz="1400" dirty="0"/>
                        <a:t>New car</a:t>
                      </a:r>
                    </a:p>
                  </a:txBody>
                  <a:tcPr/>
                </a:tc>
                <a:extLst>
                  <a:ext uri="{0D108BD9-81ED-4DB2-BD59-A6C34878D82A}">
                    <a16:rowId xmlns:a16="http://schemas.microsoft.com/office/drawing/2014/main" val="1731329443"/>
                  </a:ext>
                </a:extLst>
              </a:tr>
            </a:tbl>
          </a:graphicData>
        </a:graphic>
      </p:graphicFrame>
      <p:graphicFrame>
        <p:nvGraphicFramePr>
          <p:cNvPr id="5" name="Table 4">
            <a:extLst>
              <a:ext uri="{FF2B5EF4-FFF2-40B4-BE49-F238E27FC236}">
                <a16:creationId xmlns:a16="http://schemas.microsoft.com/office/drawing/2014/main" id="{0D4974ED-A393-3760-231B-DE9DA8D945E5}"/>
              </a:ext>
            </a:extLst>
          </p:cNvPr>
          <p:cNvGraphicFramePr>
            <a:graphicFrameLocks noGrp="1"/>
          </p:cNvGraphicFramePr>
          <p:nvPr/>
        </p:nvGraphicFramePr>
        <p:xfrm>
          <a:off x="7874492" y="3903709"/>
          <a:ext cx="1855433" cy="2743200"/>
        </p:xfrm>
        <a:graphic>
          <a:graphicData uri="http://schemas.openxmlformats.org/drawingml/2006/table">
            <a:tbl>
              <a:tblPr firstRow="1" bandRow="1">
                <a:tableStyleId>{5C22544A-7EE6-4342-B048-85BDC9FD1C3A}</a:tableStyleId>
              </a:tblPr>
              <a:tblGrid>
                <a:gridCol w="1855433">
                  <a:extLst>
                    <a:ext uri="{9D8B030D-6E8A-4147-A177-3AD203B41FA5}">
                      <a16:colId xmlns:a16="http://schemas.microsoft.com/office/drawing/2014/main" val="552549080"/>
                    </a:ext>
                  </a:extLst>
                </a:gridCol>
              </a:tblGrid>
              <a:tr h="258619">
                <a:tc>
                  <a:txBody>
                    <a:bodyPr/>
                    <a:lstStyle/>
                    <a:p>
                      <a:r>
                        <a:rPr lang="en-IN" sz="1400" dirty="0"/>
                        <a:t>Numeric Variables</a:t>
                      </a:r>
                    </a:p>
                  </a:txBody>
                  <a:tcPr/>
                </a:tc>
                <a:extLst>
                  <a:ext uri="{0D108BD9-81ED-4DB2-BD59-A6C34878D82A}">
                    <a16:rowId xmlns:a16="http://schemas.microsoft.com/office/drawing/2014/main" val="4013503343"/>
                  </a:ext>
                </a:extLst>
              </a:tr>
              <a:tr h="25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Buyer age</a:t>
                      </a:r>
                    </a:p>
                  </a:txBody>
                  <a:tcPr/>
                </a:tc>
                <a:extLst>
                  <a:ext uri="{0D108BD9-81ED-4DB2-BD59-A6C34878D82A}">
                    <a16:rowId xmlns:a16="http://schemas.microsoft.com/office/drawing/2014/main" val="4040160682"/>
                  </a:ext>
                </a:extLst>
              </a:tr>
              <a:tr h="258619">
                <a:tc>
                  <a:txBody>
                    <a:bodyPr/>
                    <a:lstStyle/>
                    <a:p>
                      <a:r>
                        <a:rPr lang="en-IN" sz="1400" dirty="0"/>
                        <a:t>Dealer Latitude</a:t>
                      </a:r>
                    </a:p>
                  </a:txBody>
                  <a:tcPr/>
                </a:tc>
                <a:extLst>
                  <a:ext uri="{0D108BD9-81ED-4DB2-BD59-A6C34878D82A}">
                    <a16:rowId xmlns:a16="http://schemas.microsoft.com/office/drawing/2014/main" val="3300757899"/>
                  </a:ext>
                </a:extLst>
              </a:tr>
              <a:tr h="258619">
                <a:tc>
                  <a:txBody>
                    <a:bodyPr/>
                    <a:lstStyle/>
                    <a:p>
                      <a:r>
                        <a:rPr lang="en-IN" sz="1400" dirty="0"/>
                        <a:t>Dealer longitude</a:t>
                      </a:r>
                    </a:p>
                  </a:txBody>
                  <a:tcPr/>
                </a:tc>
                <a:extLst>
                  <a:ext uri="{0D108BD9-81ED-4DB2-BD59-A6C34878D82A}">
                    <a16:rowId xmlns:a16="http://schemas.microsoft.com/office/drawing/2014/main" val="4110352423"/>
                  </a:ext>
                </a:extLst>
              </a:tr>
              <a:tr h="258619">
                <a:tc>
                  <a:txBody>
                    <a:bodyPr/>
                    <a:lstStyle/>
                    <a:p>
                      <a:r>
                        <a:rPr lang="en-IN" sz="1400" dirty="0"/>
                        <a:t>Top speed</a:t>
                      </a:r>
                    </a:p>
                  </a:txBody>
                  <a:tcPr/>
                </a:tc>
                <a:extLst>
                  <a:ext uri="{0D108BD9-81ED-4DB2-BD59-A6C34878D82A}">
                    <a16:rowId xmlns:a16="http://schemas.microsoft.com/office/drawing/2014/main" val="2420843047"/>
                  </a:ext>
                </a:extLst>
              </a:tr>
              <a:tr h="258619">
                <a:tc>
                  <a:txBody>
                    <a:bodyPr/>
                    <a:lstStyle/>
                    <a:p>
                      <a:r>
                        <a:rPr lang="en-IN" sz="1400" dirty="0"/>
                        <a:t>0-60 time</a:t>
                      </a:r>
                    </a:p>
                  </a:txBody>
                  <a:tcPr/>
                </a:tc>
                <a:extLst>
                  <a:ext uri="{0D108BD9-81ED-4DB2-BD59-A6C34878D82A}">
                    <a16:rowId xmlns:a16="http://schemas.microsoft.com/office/drawing/2014/main" val="2603383551"/>
                  </a:ext>
                </a:extLst>
              </a:tr>
              <a:tr h="258619">
                <a:tc>
                  <a:txBody>
                    <a:bodyPr/>
                    <a:lstStyle/>
                    <a:p>
                      <a:r>
                        <a:rPr lang="en-IN" sz="1400" dirty="0"/>
                        <a:t>Discount</a:t>
                      </a:r>
                    </a:p>
                  </a:txBody>
                  <a:tcPr/>
                </a:tc>
                <a:extLst>
                  <a:ext uri="{0D108BD9-81ED-4DB2-BD59-A6C34878D82A}">
                    <a16:rowId xmlns:a16="http://schemas.microsoft.com/office/drawing/2014/main" val="713412719"/>
                  </a:ext>
                </a:extLst>
              </a:tr>
              <a:tr h="258619">
                <a:tc>
                  <a:txBody>
                    <a:bodyPr/>
                    <a:lstStyle/>
                    <a:p>
                      <a:r>
                        <a:rPr lang="en-IN" sz="1400" dirty="0"/>
                        <a:t>Sale price</a:t>
                      </a:r>
                    </a:p>
                  </a:txBody>
                  <a:tcPr/>
                </a:tc>
                <a:extLst>
                  <a:ext uri="{0D108BD9-81ED-4DB2-BD59-A6C34878D82A}">
                    <a16:rowId xmlns:a16="http://schemas.microsoft.com/office/drawing/2014/main" val="2365366182"/>
                  </a:ext>
                </a:extLst>
              </a:tr>
              <a:tr h="258619">
                <a:tc>
                  <a:txBody>
                    <a:bodyPr/>
                    <a:lstStyle/>
                    <a:p>
                      <a:r>
                        <a:rPr lang="en-IN" sz="1400" dirty="0"/>
                        <a:t>Resale price</a:t>
                      </a:r>
                    </a:p>
                  </a:txBody>
                  <a:tcPr/>
                </a:tc>
                <a:extLst>
                  <a:ext uri="{0D108BD9-81ED-4DB2-BD59-A6C34878D82A}">
                    <a16:rowId xmlns:a16="http://schemas.microsoft.com/office/drawing/2014/main" val="3054708365"/>
                  </a:ext>
                </a:extLst>
              </a:tr>
            </a:tbl>
          </a:graphicData>
        </a:graphic>
      </p:graphicFrame>
      <p:cxnSp>
        <p:nvCxnSpPr>
          <p:cNvPr id="8" name="Straight Connector 7">
            <a:extLst>
              <a:ext uri="{FF2B5EF4-FFF2-40B4-BE49-F238E27FC236}">
                <a16:creationId xmlns:a16="http://schemas.microsoft.com/office/drawing/2014/main" id="{94C1934C-D364-C423-1C11-70A62E05C6DB}"/>
              </a:ext>
            </a:extLst>
          </p:cNvPr>
          <p:cNvCxnSpPr/>
          <p:nvPr/>
        </p:nvCxnSpPr>
        <p:spPr>
          <a:xfrm flipV="1">
            <a:off x="2925993" y="4429957"/>
            <a:ext cx="1361922" cy="1189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3B6321E3-60F4-5FF1-E24C-A565CDB2BCA1}"/>
              </a:ext>
            </a:extLst>
          </p:cNvPr>
          <p:cNvCxnSpPr>
            <a:cxnSpLocks/>
          </p:cNvCxnSpPr>
          <p:nvPr/>
        </p:nvCxnSpPr>
        <p:spPr>
          <a:xfrm flipH="1" flipV="1">
            <a:off x="6408135" y="4429957"/>
            <a:ext cx="1466357" cy="100317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615B921F-B37F-3607-A492-9B6DFDA76B26}"/>
              </a:ext>
            </a:extLst>
          </p:cNvPr>
          <p:cNvSpPr txBox="1"/>
          <p:nvPr/>
        </p:nvSpPr>
        <p:spPr>
          <a:xfrm>
            <a:off x="4327863" y="3313711"/>
            <a:ext cx="2166151" cy="954107"/>
          </a:xfrm>
          <a:prstGeom prst="rect">
            <a:avLst/>
          </a:prstGeom>
          <a:noFill/>
        </p:spPr>
        <p:txBody>
          <a:bodyPr wrap="square" rtlCol="0">
            <a:spAutoFit/>
          </a:bodyPr>
          <a:lstStyle/>
          <a:p>
            <a:pPr algn="ctr"/>
            <a:r>
              <a:rPr lang="en-US" sz="2800" b="1" dirty="0">
                <a:solidFill>
                  <a:schemeClr val="bg1"/>
                </a:solidFill>
              </a:rPr>
              <a:t>Automobile World</a:t>
            </a:r>
            <a:endParaRPr lang="en-IN" sz="2800" b="1" dirty="0">
              <a:solidFill>
                <a:schemeClr val="bg1"/>
              </a:solidFill>
            </a:endParaRPr>
          </a:p>
        </p:txBody>
      </p:sp>
      <p:sp>
        <p:nvSpPr>
          <p:cNvPr id="11" name="TextBox 10">
            <a:extLst>
              <a:ext uri="{FF2B5EF4-FFF2-40B4-BE49-F238E27FC236}">
                <a16:creationId xmlns:a16="http://schemas.microsoft.com/office/drawing/2014/main" id="{676CEB0D-6604-22BA-1157-81B90F0C09DC}"/>
              </a:ext>
            </a:extLst>
          </p:cNvPr>
          <p:cNvSpPr txBox="1"/>
          <p:nvPr/>
        </p:nvSpPr>
        <p:spPr>
          <a:xfrm>
            <a:off x="444498" y="1238435"/>
            <a:ext cx="6094520" cy="2031325"/>
          </a:xfrm>
          <a:prstGeom prst="rect">
            <a:avLst/>
          </a:prstGeom>
          <a:noFill/>
        </p:spPr>
        <p:txBody>
          <a:bodyPr wrap="square">
            <a:spAutoFit/>
          </a:bodyPr>
          <a:lstStyle/>
          <a:p>
            <a:pPr marL="0" indent="0">
              <a:buNone/>
            </a:pPr>
            <a:r>
              <a:rPr lang="en-US" dirty="0">
                <a:solidFill>
                  <a:schemeClr val="bg1"/>
                </a:solidFill>
                <a:latin typeface="Calibri" panose="020F0502020204030204" pitchFamily="34" charset="0"/>
                <a:cs typeface="Calibri" panose="020F0502020204030204" pitchFamily="34" charset="0"/>
              </a:rPr>
              <a:t>Rows: 10,000, Columns: 20</a:t>
            </a:r>
          </a:p>
          <a:p>
            <a:pPr marL="0" indent="0">
              <a:buNone/>
            </a:pPr>
            <a:r>
              <a:rPr lang="en-US" dirty="0">
                <a:solidFill>
                  <a:schemeClr val="bg1"/>
                </a:solidFill>
                <a:latin typeface="Calibri" panose="020F0502020204030204" pitchFamily="34" charset="0"/>
                <a:cs typeface="Calibri" panose="020F0502020204030204" pitchFamily="34" charset="0"/>
              </a:rPr>
              <a:t>Data Types</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Boolean</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Float</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Integer</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object</a:t>
            </a:r>
          </a:p>
          <a:p>
            <a:pPr marL="342900" indent="-342900">
              <a:buAutoNum type="arabicPeriod"/>
            </a:pP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844765"/>
            <a:ext cx="11214100" cy="590931"/>
          </a:xfrm>
        </p:spPr>
        <p:txBody>
          <a:bodyPr/>
          <a:lstStyle/>
          <a:p>
            <a:r>
              <a:rPr lang="en-US" sz="3600" dirty="0"/>
              <a:t>Motivation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2464" y="1612132"/>
            <a:ext cx="8129657" cy="3542963"/>
          </a:xfrm>
        </p:spPr>
        <p:txBody>
          <a:bodyPr/>
          <a:lstStyle/>
          <a:p>
            <a:pPr marL="0" indent="0">
              <a:lnSpc>
                <a:spcPct val="107000"/>
              </a:lnSpc>
              <a:spcAft>
                <a:spcPts val="800"/>
              </a:spcAft>
              <a:buNone/>
            </a:pPr>
            <a:r>
              <a:rPr lang="en-CA" sz="2400" dirty="0">
                <a:effectLst/>
                <a:latin typeface="Calibri" panose="020F0502020204030204" pitchFamily="34" charset="0"/>
                <a:ea typeface="Calibri" panose="020F0502020204030204" pitchFamily="34" charset="0"/>
                <a:cs typeface="Calibri" panose="020F0502020204030204" pitchFamily="34" charset="0"/>
              </a:rPr>
              <a:t>The automobile industry, over the years, has revolutionized modern society making people more approachable to jobs and services, and above all personal freedom. Earlier, people relied on public transit to commute but with the comfort and ease that comes with a car, we have seen a huge shift from public transport to personal cars. However, not everyone can afford the luxury of a new car owing to numerous reasons thus increasing the market of used cars. The basis for selecting this dataset is to make data-driven decisions about sales of used cars in different countries based on different aspects such as the colour, make, model, depreciation, buyer gender and age, to name a few.</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41300" y="1596539"/>
            <a:ext cx="11214100" cy="563231"/>
          </a:xfrm>
        </p:spPr>
        <p:txBody>
          <a:bodyPr/>
          <a:lstStyle/>
          <a:p>
            <a:r>
              <a:rPr lang="en-US" sz="3400" dirty="0"/>
              <a:t>Problem Statements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41300" y="2275179"/>
            <a:ext cx="7506804" cy="1846279"/>
          </a:xfrm>
        </p:spPr>
        <p:txBody>
          <a:bodyPr/>
          <a:lstStyle/>
          <a:p>
            <a:pPr marL="0" indent="0">
              <a:buNone/>
            </a:pPr>
            <a:r>
              <a:rPr lang="en-US" sz="2400" b="0" i="0" dirty="0">
                <a:effectLst/>
              </a:rPr>
              <a:t>Analyzing the dataset will help us gain insights into the used car sales market. What are the factors that an individual considers while looking for a used car? Which gender across the globe is more inclined towards buying a used car rather than a new one? Which country around the world has a booming second-hand car market?</a:t>
            </a: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21265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88950" y="1910086"/>
            <a:ext cx="11214100" cy="563231"/>
          </a:xfrm>
        </p:spPr>
        <p:txBody>
          <a:bodyPr/>
          <a:lstStyle/>
          <a:p>
            <a:r>
              <a:rPr lang="en-US" sz="3400" dirty="0">
                <a:latin typeface="Calibri" panose="020F0502020204030204" pitchFamily="34" charset="0"/>
                <a:cs typeface="Calibri" panose="020F0502020204030204" pitchFamily="34" charset="0"/>
              </a:rPr>
              <a:t>Target Audience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036780" y="3116833"/>
            <a:ext cx="6718300" cy="1561699"/>
          </a:xfrm>
        </p:spPr>
        <p:txBody>
          <a:bodyPr/>
          <a:lstStyle/>
          <a:p>
            <a:pPr marL="342900" indent="-342900">
              <a:buAutoNum type="arabicPeriod"/>
            </a:pPr>
            <a:r>
              <a:rPr lang="en-US" sz="2400" b="1" dirty="0"/>
              <a:t>Car Resellers</a:t>
            </a:r>
          </a:p>
          <a:p>
            <a:pPr marL="342900" indent="-342900">
              <a:buAutoNum type="arabicPeriod"/>
            </a:pPr>
            <a:r>
              <a:rPr lang="en-US" sz="2400" b="1" dirty="0"/>
              <a:t>Car Buyers</a:t>
            </a:r>
          </a:p>
          <a:p>
            <a:pPr marL="342900" indent="-342900">
              <a:buAutoNum type="arabicPeriod"/>
            </a:pPr>
            <a:r>
              <a:rPr lang="en-US" sz="2400" b="1" dirty="0"/>
              <a:t>Car Companies</a:t>
            </a:r>
          </a:p>
          <a:p>
            <a:pPr marL="342900" indent="-342900">
              <a:buAutoNum type="arabicPeriod"/>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89375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31535" y="254976"/>
            <a:ext cx="7781544" cy="859055"/>
          </a:xfrm>
        </p:spPr>
        <p:txBody>
          <a:bodyPr>
            <a:normAutofit/>
          </a:bodyPr>
          <a:lstStyle/>
          <a:p>
            <a:r>
              <a:rPr lang="en-US" sz="3400" dirty="0">
                <a:latin typeface="Calibri" panose="020F0502020204030204" pitchFamily="34" charset="0"/>
                <a:cs typeface="Calibri" panose="020F0502020204030204" pitchFamily="34" charset="0"/>
              </a:rPr>
              <a:t>Analyzing Questions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47536" y="1428584"/>
            <a:ext cx="8709715" cy="4124077"/>
          </a:xfrm>
        </p:spPr>
        <p:txBody>
          <a:bodyPr>
            <a:noAutofit/>
          </a:bodyPr>
          <a:lstStyle/>
          <a:p>
            <a:pPr marL="342900" indent="-342900">
              <a:buAutoNum type="arabicPeriod"/>
            </a:pPr>
            <a:r>
              <a:rPr lang="en-US" sz="2400" dirty="0">
                <a:solidFill>
                  <a:schemeClr val="bg1"/>
                </a:solidFill>
                <a:latin typeface="Calibri" panose="020F0502020204030204" pitchFamily="34" charset="0"/>
                <a:cs typeface="Calibri" panose="020F0502020204030204" pitchFamily="34" charset="0"/>
              </a:rPr>
              <a:t>Explain the sales and profits of second-hand cars market across the globe?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How to recommend a car the with its model or by special features?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Which maker has more resell value?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Is the car worth the money? (comparison between car’s sale price and resell price)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What is the correlation between sale price and resell price?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What age group is more interested in purchasing cars?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How to depict country-by-country sales of automobile manufacturers?</a:t>
            </a:r>
          </a:p>
          <a:p>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AutoNum type="arabicPeriod"/>
            </a:pP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dirty="0"/>
              <a:t>Exploratory Data Analysis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586706"/>
            <a:ext cx="5157787" cy="4390024"/>
          </a:xfrm>
        </p:spPr>
        <p:txBody>
          <a:bodyPr/>
          <a:lstStyle/>
          <a:p>
            <a:pPr marL="0" indent="0">
              <a:buNone/>
            </a:pPr>
            <a:endParaRPr lang="en-US" dirty="0"/>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FB3C0D46-CB3F-E6D6-9B37-24A23734CEFA}"/>
              </a:ext>
            </a:extLst>
          </p:cNvPr>
          <p:cNvPicPr>
            <a:picLocks noChangeAspect="1"/>
          </p:cNvPicPr>
          <p:nvPr/>
        </p:nvPicPr>
        <p:blipFill rotWithShape="1">
          <a:blip r:embed="rId2"/>
          <a:srcRect l="9791" t="19232"/>
          <a:stretch/>
        </p:blipFill>
        <p:spPr>
          <a:xfrm>
            <a:off x="2977042" y="1608205"/>
            <a:ext cx="8681558" cy="269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7D50A873-C344-F53F-DBE7-8F363528DB99}"/>
              </a:ext>
            </a:extLst>
          </p:cNvPr>
          <p:cNvSpPr txBox="1"/>
          <p:nvPr/>
        </p:nvSpPr>
        <p:spPr>
          <a:xfrm>
            <a:off x="3024051" y="5185485"/>
            <a:ext cx="7614688" cy="1200329"/>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Calculation of certain statistical information about the </a:t>
            </a:r>
            <a:r>
              <a:rPr lang="en-US" sz="2400" dirty="0" err="1">
                <a:solidFill>
                  <a:schemeClr val="bg1"/>
                </a:solidFill>
                <a:latin typeface="Calibri" panose="020F0502020204030204" pitchFamily="34" charset="0"/>
                <a:cs typeface="Calibri" panose="020F0502020204030204" pitchFamily="34" charset="0"/>
              </a:rPr>
              <a:t>DataFrame's</a:t>
            </a:r>
            <a:r>
              <a:rPr lang="en-US" sz="2400" dirty="0">
                <a:solidFill>
                  <a:schemeClr val="bg1"/>
                </a:solidFill>
                <a:latin typeface="Calibri" panose="020F0502020204030204" pitchFamily="34" charset="0"/>
                <a:cs typeface="Calibri" panose="020F0502020204030204" pitchFamily="34" charset="0"/>
              </a:rPr>
              <a:t> numerical values, such as percentile, mean, and standard deviation.</a:t>
            </a:r>
          </a:p>
        </p:txBody>
      </p:sp>
      <p:pic>
        <p:nvPicPr>
          <p:cNvPr id="3" name="Picture 2" descr="Graphical user interface&#10;&#10;Description automatically generated">
            <a:extLst>
              <a:ext uri="{FF2B5EF4-FFF2-40B4-BE49-F238E27FC236}">
                <a16:creationId xmlns:a16="http://schemas.microsoft.com/office/drawing/2014/main" id="{EEF70AE2-9368-315D-B4DA-DA72E1B3BAEB}"/>
              </a:ext>
            </a:extLst>
          </p:cNvPr>
          <p:cNvPicPr>
            <a:picLocks noChangeAspect="1"/>
          </p:cNvPicPr>
          <p:nvPr/>
        </p:nvPicPr>
        <p:blipFill rotWithShape="1">
          <a:blip r:embed="rId3"/>
          <a:srcRect l="39338" t="4556"/>
          <a:stretch/>
        </p:blipFill>
        <p:spPr>
          <a:xfrm>
            <a:off x="986230" y="1608204"/>
            <a:ext cx="1611570" cy="4552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33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1422</TotalTime>
  <Words>532</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Trade Gothic LT Pro</vt:lpstr>
      <vt:lpstr>Trebuchet MS</vt:lpstr>
      <vt:lpstr>Office Theme</vt:lpstr>
      <vt:lpstr>Automobile World</vt:lpstr>
      <vt:lpstr>PowerPoint Presentation</vt:lpstr>
      <vt:lpstr>Contents</vt:lpstr>
      <vt:lpstr>Data Description</vt:lpstr>
      <vt:lpstr>Motivation</vt:lpstr>
      <vt:lpstr>Problem Statements</vt:lpstr>
      <vt:lpstr>Target Audience</vt:lpstr>
      <vt:lpstr>Analyzing Questions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Jira work distribution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World</dc:title>
  <dc:creator>Asbin Ghimire</dc:creator>
  <cp:lastModifiedBy>Harshita Dhiman</cp:lastModifiedBy>
  <cp:revision>25</cp:revision>
  <dcterms:created xsi:type="dcterms:W3CDTF">2022-11-08T22:36:24Z</dcterms:created>
  <dcterms:modified xsi:type="dcterms:W3CDTF">2022-11-10T13:02:03Z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