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20" r:id="rId4"/>
  </p:sldMasterIdLst>
  <p:notesMasterIdLst>
    <p:notesMasterId r:id="rId30"/>
  </p:notesMasterIdLst>
  <p:handoutMasterIdLst>
    <p:handoutMasterId r:id="rId31"/>
  </p:handoutMasterIdLst>
  <p:sldIdLst>
    <p:sldId id="308" r:id="rId5"/>
    <p:sldId id="256" r:id="rId6"/>
    <p:sldId id="313" r:id="rId7"/>
    <p:sldId id="257" r:id="rId8"/>
    <p:sldId id="258" r:id="rId9"/>
    <p:sldId id="296" r:id="rId10"/>
    <p:sldId id="295" r:id="rId11"/>
    <p:sldId id="260" r:id="rId12"/>
    <p:sldId id="310" r:id="rId13"/>
    <p:sldId id="322" r:id="rId14"/>
    <p:sldId id="323" r:id="rId15"/>
    <p:sldId id="294" r:id="rId16"/>
    <p:sldId id="318" r:id="rId17"/>
    <p:sldId id="319" r:id="rId18"/>
    <p:sldId id="300" r:id="rId19"/>
    <p:sldId id="317" r:id="rId20"/>
    <p:sldId id="306" r:id="rId21"/>
    <p:sldId id="302" r:id="rId22"/>
    <p:sldId id="316" r:id="rId23"/>
    <p:sldId id="297" r:id="rId24"/>
    <p:sldId id="293" r:id="rId25"/>
    <p:sldId id="320" r:id="rId26"/>
    <p:sldId id="321" r:id="rId27"/>
    <p:sldId id="324"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5" autoAdjust="0"/>
    <p:restoredTop sz="94660"/>
  </p:normalViewPr>
  <p:slideViewPr>
    <p:cSldViewPr snapToGrid="0">
      <p:cViewPr varScale="1">
        <p:scale>
          <a:sx n="69" d="100"/>
          <a:sy n="69" d="100"/>
        </p:scale>
        <p:origin x="594"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12/4/2022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
        <p:nvSpPr>
          <p:cNvPr id="8" name="Rectangle 7">
            <a:extLst>
              <a:ext uri="{FF2B5EF4-FFF2-40B4-BE49-F238E27FC236}">
                <a16:creationId xmlns:a16="http://schemas.microsoft.com/office/drawing/2014/main" id="{64F28642-C7A7-115E-22BB-D52625EFD32C}"/>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9" name="Group 8">
            <a:extLst>
              <a:ext uri="{FF2B5EF4-FFF2-40B4-BE49-F238E27FC236}">
                <a16:creationId xmlns:a16="http://schemas.microsoft.com/office/drawing/2014/main" id="{03F83B06-0F96-AAB7-0770-9BCB300993AB}"/>
              </a:ext>
            </a:extLst>
          </p:cNvPr>
          <p:cNvGrpSpPr/>
          <p:nvPr userDrawn="1"/>
        </p:nvGrpSpPr>
        <p:grpSpPr>
          <a:xfrm>
            <a:off x="-1604709" y="-3756"/>
            <a:ext cx="13796710" cy="6861756"/>
            <a:chOff x="-1604709" y="-3756"/>
            <a:chExt cx="13796710" cy="6861756"/>
          </a:xfrm>
        </p:grpSpPr>
        <p:grpSp>
          <p:nvGrpSpPr>
            <p:cNvPr id="10" name="Group 9">
              <a:extLst>
                <a:ext uri="{FF2B5EF4-FFF2-40B4-BE49-F238E27FC236}">
                  <a16:creationId xmlns:a16="http://schemas.microsoft.com/office/drawing/2014/main" id="{638E2FDD-2136-A431-2CFC-DCDA9E2B2EE2}"/>
                </a:ext>
              </a:extLst>
            </p:cNvPr>
            <p:cNvGrpSpPr/>
            <p:nvPr/>
          </p:nvGrpSpPr>
          <p:grpSpPr>
            <a:xfrm>
              <a:off x="-16298" y="0"/>
              <a:ext cx="12208299" cy="6858000"/>
              <a:chOff x="-16298" y="0"/>
              <a:chExt cx="12208299" cy="6858000"/>
            </a:xfrm>
          </p:grpSpPr>
          <p:sp>
            <p:nvSpPr>
              <p:cNvPr id="17" name="Freeform: Shape 16">
                <a:extLst>
                  <a:ext uri="{FF2B5EF4-FFF2-40B4-BE49-F238E27FC236}">
                    <a16:creationId xmlns:a16="http://schemas.microsoft.com/office/drawing/2014/main" id="{8A9FE07F-A942-4F73-EEA7-11D70D3901E7}"/>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92620D6A-63DC-F66D-336E-F4FB603F1C5D}"/>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F0B6F8FB-CC6B-88C9-2205-C75EE69A34D1}"/>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3FF106C5-0F94-2AFA-4C07-BC2D504C2D1D}"/>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ight Triangle 20">
                <a:extLst>
                  <a:ext uri="{FF2B5EF4-FFF2-40B4-BE49-F238E27FC236}">
                    <a16:creationId xmlns:a16="http://schemas.microsoft.com/office/drawing/2014/main" id="{77D2491F-A073-CF1A-5E7E-5607D88C9167}"/>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C36EBC2-17B3-1719-2311-9345E5F1657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Freeform: Shape 10">
              <a:extLst>
                <a:ext uri="{FF2B5EF4-FFF2-40B4-BE49-F238E27FC236}">
                  <a16:creationId xmlns:a16="http://schemas.microsoft.com/office/drawing/2014/main" id="{4DF3D9A1-7C6E-8A6A-C343-B7AB5F8AE4ED}"/>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C93866A0-1FD7-413C-2039-79B740733172}"/>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6A197E42-0F6F-39E8-EEB6-A70D13AC0E09}"/>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id="{5C092CF3-FB2F-E69B-1464-FFA23E3C1B8B}"/>
                </a:ext>
              </a:extLst>
            </p:cNvPr>
            <p:cNvGrpSpPr/>
            <p:nvPr/>
          </p:nvGrpSpPr>
          <p:grpSpPr>
            <a:xfrm>
              <a:off x="-760406" y="4672937"/>
              <a:ext cx="1520812" cy="1520812"/>
              <a:chOff x="-1604709" y="3012880"/>
              <a:chExt cx="3211378" cy="3211378"/>
            </a:xfrm>
          </p:grpSpPr>
          <p:sp>
            <p:nvSpPr>
              <p:cNvPr id="15" name="Freeform: Shape 14">
                <a:extLst>
                  <a:ext uri="{FF2B5EF4-FFF2-40B4-BE49-F238E27FC236}">
                    <a16:creationId xmlns:a16="http://schemas.microsoft.com/office/drawing/2014/main" id="{AEF71A78-0DEE-EF1D-99B2-CEDDAA5EB6A7}"/>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2">
                <a:extLst>
                  <a:ext uri="{FF2B5EF4-FFF2-40B4-BE49-F238E27FC236}">
                    <a16:creationId xmlns:a16="http://schemas.microsoft.com/office/drawing/2014/main" id="{8C48C59D-D517-9156-2B3A-4C58BFCD1CC6}"/>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188326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936292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63D6C4-4840-40CC-AC84-17E24B3B7BDE}" type="slidenum">
              <a:rPr lang="en-US" noProof="0" smtClean="0"/>
              <a:t>‹#›</a:t>
            </a:fld>
            <a:endParaRPr lang="en-US" noProof="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867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6625470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63D6C4-4840-40CC-AC84-17E24B3B7BDE}" type="slidenum">
              <a:rPr lang="en-US" noProof="0" smtClean="0"/>
              <a:t>‹#›</a:t>
            </a:fld>
            <a:endParaRPr lang="en-US" noProof="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91547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4817662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6727664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7718537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105737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179682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87FEE8F6-6966-41F5-F11E-6D7894C1E57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740B03-9F84-1AF2-9514-D0C6F9AD0206}"/>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EE7844D9-D397-F2AF-3C8A-C02AC9842F40}"/>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12F2967F-0752-12BC-36DE-E5EE09D4F34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58BB10D-57CE-B08F-7AF3-E61561031E9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16D61C91-11C3-D5CF-E9D5-79F2219AF88F}"/>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693D169B-3A12-0DA7-9C04-52BFE628DC4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B41D852-7AAC-1627-7E93-4363BD5B0FD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236C5D83-9CC1-6D30-0719-946BBC23EA43}"/>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CB523731-5123-8B7B-E28F-70766038842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A10B7736-8E36-18EB-B101-2CC60FD4687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77E793D0-7DB3-3CC0-C74A-CCD2A477C44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8842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D593AD49-FA9B-DFED-5790-F27471FE459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BDC87039-31D6-D8DE-7FE6-16F46EFCCFD4}"/>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47394215-31BB-97EC-3526-E187A67920B6}"/>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A412EE07-4ABF-0543-AC72-2A65B0924A42}"/>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91B255DC-4C8C-B038-3D3C-58B398FEBE4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A0F9B082-2BBA-9EF8-3E4E-EB6E1B742297}"/>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1F4B682C-9374-6B7C-6C78-92BF0272A232}"/>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0ABA34F-2FDC-F0FD-2692-ED5306789547}"/>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FC062867-4B16-0C5E-A5EC-5B4E02424231}"/>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7" name="Group 16">
            <a:extLst>
              <a:ext uri="{FF2B5EF4-FFF2-40B4-BE49-F238E27FC236}">
                <a16:creationId xmlns:a16="http://schemas.microsoft.com/office/drawing/2014/main" id="{028C812E-0D17-0E74-6FAF-C8E83D09FC01}"/>
              </a:ext>
            </a:extLst>
          </p:cNvPr>
          <p:cNvGrpSpPr/>
          <p:nvPr userDrawn="1"/>
        </p:nvGrpSpPr>
        <p:grpSpPr>
          <a:xfrm rot="16200000">
            <a:off x="431651" y="-917359"/>
            <a:ext cx="1532001" cy="1826463"/>
            <a:chOff x="10800164" y="7142066"/>
            <a:chExt cx="2775293" cy="3308724"/>
          </a:xfrm>
        </p:grpSpPr>
        <p:sp>
          <p:nvSpPr>
            <p:cNvPr id="18" name="Freeform: Shape 17">
              <a:extLst>
                <a:ext uri="{FF2B5EF4-FFF2-40B4-BE49-F238E27FC236}">
                  <a16:creationId xmlns:a16="http://schemas.microsoft.com/office/drawing/2014/main" id="{AA2B1AFF-F6CF-00D5-ADD4-70B44D9D3130}"/>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BE548C76-5D4F-EB2E-D54A-E98219FE9ABA}"/>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 name="Group 19">
            <a:extLst>
              <a:ext uri="{FF2B5EF4-FFF2-40B4-BE49-F238E27FC236}">
                <a16:creationId xmlns:a16="http://schemas.microsoft.com/office/drawing/2014/main" id="{5EB993C5-C3A3-5292-B770-A9278131E84C}"/>
              </a:ext>
            </a:extLst>
          </p:cNvPr>
          <p:cNvGrpSpPr/>
          <p:nvPr userDrawn="1"/>
        </p:nvGrpSpPr>
        <p:grpSpPr>
          <a:xfrm rot="16200000">
            <a:off x="1992859" y="-497210"/>
            <a:ext cx="818398" cy="986162"/>
            <a:chOff x="10945855" y="7317026"/>
            <a:chExt cx="2483924" cy="2993104"/>
          </a:xfrm>
        </p:grpSpPr>
        <p:sp>
          <p:nvSpPr>
            <p:cNvPr id="21" name="Freeform: Shape 20">
              <a:extLst>
                <a:ext uri="{FF2B5EF4-FFF2-40B4-BE49-F238E27FC236}">
                  <a16:creationId xmlns:a16="http://schemas.microsoft.com/office/drawing/2014/main" id="{AF059359-A3BC-40C5-1A96-348A976DDD9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F10D73B7-9B32-CBDD-63D0-45A346D5E75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114755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263D6C4-4840-40CC-AC84-17E24B3B7BDE}" type="slidenum">
              <a:rPr lang="en-US" noProof="0" smtClean="0"/>
              <a:pPr/>
              <a:t>‹#›</a:t>
            </a:fld>
            <a:endParaRPr lang="en-US" noProof="0" dirty="0"/>
          </a:p>
        </p:txBody>
      </p:sp>
      <p:sp>
        <p:nvSpPr>
          <p:cNvPr id="2" name="Rectangle 1">
            <a:extLst>
              <a:ext uri="{FF2B5EF4-FFF2-40B4-BE49-F238E27FC236}">
                <a16:creationId xmlns:a16="http://schemas.microsoft.com/office/drawing/2014/main" id="{BA27B209-122F-9EA3-3C93-63D6DA1CA0A4}"/>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DBB09175-3C43-A7E0-8FEB-1D273A8D7FF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12403807-1D72-9304-AEA9-4EC85A90AAC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BD48BB9F-29BE-1B94-BF34-762501CE872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4D20644C-AFFF-8045-445A-C1F7D4890416}"/>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id="{8B7C3503-77F6-B778-F7A3-7C304F26147F}"/>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AEE3B043-52E1-CA54-0903-A90541F2395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3975E57F-F064-A805-A97D-45026D76ED9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4B531078-4E09-47B9-96C9-F9FF415C50FD}"/>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F30CA706-1BF1-E1AA-5086-3210D846755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Rectangle: Single Corner Snipped 18">
              <a:extLst>
                <a:ext uri="{FF2B5EF4-FFF2-40B4-BE49-F238E27FC236}">
                  <a16:creationId xmlns:a16="http://schemas.microsoft.com/office/drawing/2014/main" id="{34CDE93C-6B70-D9DD-FACD-51777836660A}"/>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19">
            <a:extLst>
              <a:ext uri="{FF2B5EF4-FFF2-40B4-BE49-F238E27FC236}">
                <a16:creationId xmlns:a16="http://schemas.microsoft.com/office/drawing/2014/main" id="{85A85DFC-AA97-404E-C527-4C5EB07E9D4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93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1803685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F12BBB4D-BF90-4EDB-29DF-E1C608D640AC}"/>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A75A87C-076B-5E91-FC12-1441FDAB6D1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F2011260-E67A-4F6D-D681-FE55ACCAE03B}"/>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CBB054EF-783C-1B41-7FC2-127EF6A4A07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CE5BCE8D-7391-F182-0B42-4EDB54FD07E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299F3CA2-611F-4A1E-5795-FB154B35E920}"/>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F13891F0-8422-ED4E-80EC-0786FD38AC2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FAC6C149-3CC1-01AE-DFB2-D4372B4F44F5}"/>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4F8BA5A1-1A6D-E47C-58DC-237BB9F60D40}"/>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861FE54F-B48F-E676-0B45-E2EDCA2E510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9F5161A9-A200-3730-665E-A1D21FE1640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E6A6C951-CB1A-C312-B636-45787F19B7C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31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3FABE654-1926-E6B4-6837-CA2F9541FE86}"/>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B9F3AEE1-98AC-4BD5-F03D-7CD9BF4930C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3C0262A6-37B8-CF09-11AD-327F1E962D18}"/>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8E45D21E-E0A5-9703-57EF-580213E6958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9192545E-8084-7107-AEAF-C807D28C9C4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299E6EF1-7BFF-0DCC-6A3F-D9D88B881940}"/>
              </a:ext>
            </a:extLst>
          </p:cNvPr>
          <p:cNvGrpSpPr/>
          <p:nvPr userDrawn="1"/>
        </p:nvGrpSpPr>
        <p:grpSpPr>
          <a:xfrm rot="16200000">
            <a:off x="499388" y="-322655"/>
            <a:ext cx="535531" cy="645309"/>
            <a:chOff x="10945855" y="7317026"/>
            <a:chExt cx="2483924" cy="2993104"/>
          </a:xfrm>
        </p:grpSpPr>
        <p:sp>
          <p:nvSpPr>
            <p:cNvPr id="12" name="Freeform: Shape 15">
              <a:extLst>
                <a:ext uri="{FF2B5EF4-FFF2-40B4-BE49-F238E27FC236}">
                  <a16:creationId xmlns:a16="http://schemas.microsoft.com/office/drawing/2014/main" id="{EE75CF26-9A0C-FF9E-F67E-D9CBAE6B44D3}"/>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6">
              <a:extLst>
                <a:ext uri="{FF2B5EF4-FFF2-40B4-BE49-F238E27FC236}">
                  <a16:creationId xmlns:a16="http://schemas.microsoft.com/office/drawing/2014/main" id="{EC793568-A9E4-372E-4B20-C81AA58E375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23">
            <a:extLst>
              <a:ext uri="{FF2B5EF4-FFF2-40B4-BE49-F238E27FC236}">
                <a16:creationId xmlns:a16="http://schemas.microsoft.com/office/drawing/2014/main" id="{EF99A593-F333-D69E-92BA-638AB14311C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4202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CAC24499-C5EE-79F8-69DC-05F3263CE35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4DB39709-82E0-2666-8905-81F02F92D0A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82D5A99F-53B1-FE1D-BEFD-BCA52883B7F8}"/>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DA9E2539-9B48-CAE8-CE0D-51B95208B6A0}"/>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14E64D67-30B6-C695-B040-EFA18FA8BDD2}"/>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id="{9FD0AC5D-E01B-F329-E251-FD1F3DAFA2CF}"/>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9E633EB3-0C4F-D744-D7A3-06EB33469C5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7200E0A0-C370-37C4-C1A2-7C2E0053CA0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4693B4A-AAB7-4A31-D333-492ABAC7F7B1}"/>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E2DC2154-AD71-7F67-1DB2-20DE5615D7F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Single Corner Snipped 18">
              <a:extLst>
                <a:ext uri="{FF2B5EF4-FFF2-40B4-BE49-F238E27FC236}">
                  <a16:creationId xmlns:a16="http://schemas.microsoft.com/office/drawing/2014/main" id="{81354CB6-A8E4-E9B8-DEA6-2E0BBB4D4A0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19">
            <a:extLst>
              <a:ext uri="{FF2B5EF4-FFF2-40B4-BE49-F238E27FC236}">
                <a16:creationId xmlns:a16="http://schemas.microsoft.com/office/drawing/2014/main" id="{74466F9F-9B96-9665-DA5E-133BB055FAD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165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140B6AFB-0F80-5A60-E46E-4C57A5A47E3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D80D9B02-597A-C2DF-8D6F-715EC2F9C68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7CE32E85-AC42-C1F9-C037-13CFD6B9CE0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EDBDD8F-89B4-5CDF-9AE3-F927829C12A5}"/>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8F0738-A05B-0001-5452-DB29A7CFA98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id="{D31FE99A-9070-C70B-4318-C74B288BE07C}"/>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90EF31BD-D7ED-3AE0-F6F6-142F276E365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A22C12-56C5-A473-F39C-7B03439BCBA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81FB3B6E-F135-207F-BEDD-E3D8E9FA4603}"/>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7008723A-DD43-5F54-BCD6-6EE43EC9BA69}"/>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Single Corner Snipped 18">
              <a:extLst>
                <a:ext uri="{FF2B5EF4-FFF2-40B4-BE49-F238E27FC236}">
                  <a16:creationId xmlns:a16="http://schemas.microsoft.com/office/drawing/2014/main" id="{3C83B61D-59F8-EC35-CEC8-7DCB0C2550DD}"/>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19">
            <a:extLst>
              <a:ext uri="{FF2B5EF4-FFF2-40B4-BE49-F238E27FC236}">
                <a16:creationId xmlns:a16="http://schemas.microsoft.com/office/drawing/2014/main" id="{40A938DD-010D-2DB3-344E-487318C8168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280633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alpha val="8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12/4/2022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63D6C4-4840-40CC-AC84-17E24B3B7BDE}" type="slidenum">
              <a:rPr lang="en-US" noProof="0" smtClean="0"/>
              <a:t>‹#›</a:t>
            </a:fld>
            <a:endParaRPr lang="en-US" noProof="0" dirty="0"/>
          </a:p>
        </p:txBody>
      </p:sp>
      <p:sp>
        <p:nvSpPr>
          <p:cNvPr id="8" name="Rectangle 7">
            <a:extLst>
              <a:ext uri="{FF2B5EF4-FFF2-40B4-BE49-F238E27FC236}">
                <a16:creationId xmlns:a16="http://schemas.microsoft.com/office/drawing/2014/main" id="{012194E5-08C1-F6B5-F30E-9236FA0DE09F}"/>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7D3EF895-01CF-A0E7-26BE-1490D42E3DFB}"/>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6" name="Freeform: Shape 17">
            <a:extLst>
              <a:ext uri="{FF2B5EF4-FFF2-40B4-BE49-F238E27FC236}">
                <a16:creationId xmlns:a16="http://schemas.microsoft.com/office/drawing/2014/main" id="{FF5E426B-BA27-64E7-0ACC-65A7CD463B6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7" name="Freeform: Shape 36">
            <a:extLst>
              <a:ext uri="{FF2B5EF4-FFF2-40B4-BE49-F238E27FC236}">
                <a16:creationId xmlns:a16="http://schemas.microsoft.com/office/drawing/2014/main" id="{587E2203-EB92-FBE0-F635-802784589A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7">
            <a:extLst>
              <a:ext uri="{FF2B5EF4-FFF2-40B4-BE49-F238E27FC236}">
                <a16:creationId xmlns:a16="http://schemas.microsoft.com/office/drawing/2014/main" id="{90AF5B47-4ECD-7EEA-3AF1-6B0447EFE7C4}"/>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Title 1">
            <a:extLst>
              <a:ext uri="{FF2B5EF4-FFF2-40B4-BE49-F238E27FC236}">
                <a16:creationId xmlns:a16="http://schemas.microsoft.com/office/drawing/2014/main" id="{9564EE92-11AE-8F42-D970-873B5EA2696F}"/>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40" name="Group 39">
            <a:extLst>
              <a:ext uri="{FF2B5EF4-FFF2-40B4-BE49-F238E27FC236}">
                <a16:creationId xmlns:a16="http://schemas.microsoft.com/office/drawing/2014/main" id="{CDDC81AC-37C1-881B-9E7E-D7DC22257B13}"/>
              </a:ext>
            </a:extLst>
          </p:cNvPr>
          <p:cNvGrpSpPr/>
          <p:nvPr userDrawn="1"/>
        </p:nvGrpSpPr>
        <p:grpSpPr>
          <a:xfrm rot="16200000">
            <a:off x="499388" y="-322655"/>
            <a:ext cx="535531" cy="645309"/>
            <a:chOff x="10945855" y="7317026"/>
            <a:chExt cx="2483924" cy="2993104"/>
          </a:xfrm>
        </p:grpSpPr>
        <p:sp>
          <p:nvSpPr>
            <p:cNvPr id="41" name="Freeform: Shape 15">
              <a:extLst>
                <a:ext uri="{FF2B5EF4-FFF2-40B4-BE49-F238E27FC236}">
                  <a16:creationId xmlns:a16="http://schemas.microsoft.com/office/drawing/2014/main" id="{670298B1-7614-EDFF-D88B-4192EC3BE01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Freeform: Shape 16">
              <a:extLst>
                <a:ext uri="{FF2B5EF4-FFF2-40B4-BE49-F238E27FC236}">
                  <a16:creationId xmlns:a16="http://schemas.microsoft.com/office/drawing/2014/main" id="{FAC158D0-EDDC-0A98-D3BC-E1622903F3D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43" name="Group 42">
            <a:extLst>
              <a:ext uri="{FF2B5EF4-FFF2-40B4-BE49-F238E27FC236}">
                <a16:creationId xmlns:a16="http://schemas.microsoft.com/office/drawing/2014/main" id="{58EF3E42-73EA-6C8A-EA69-BA8B6052B584}"/>
              </a:ext>
            </a:extLst>
          </p:cNvPr>
          <p:cNvGrpSpPr/>
          <p:nvPr userDrawn="1"/>
        </p:nvGrpSpPr>
        <p:grpSpPr>
          <a:xfrm>
            <a:off x="-1" y="1357409"/>
            <a:ext cx="12192001" cy="4846320"/>
            <a:chOff x="-1" y="1357409"/>
            <a:chExt cx="12192001" cy="4917518"/>
          </a:xfrm>
        </p:grpSpPr>
        <p:sp>
          <p:nvSpPr>
            <p:cNvPr id="44" name="Rectangle: Single Corner Snipped 18">
              <a:extLst>
                <a:ext uri="{FF2B5EF4-FFF2-40B4-BE49-F238E27FC236}">
                  <a16:creationId xmlns:a16="http://schemas.microsoft.com/office/drawing/2014/main" id="{498BBA02-D90B-D9A5-3365-631197F922D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5" name="Rectangle: Single Corner Snipped 2">
              <a:extLst>
                <a:ext uri="{FF2B5EF4-FFF2-40B4-BE49-F238E27FC236}">
                  <a16:creationId xmlns:a16="http://schemas.microsoft.com/office/drawing/2014/main" id="{4EB0D9C2-5A9B-5BB8-343A-09E5DF35F3A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46" name="Freeform: Shape 45">
            <a:extLst>
              <a:ext uri="{FF2B5EF4-FFF2-40B4-BE49-F238E27FC236}">
                <a16:creationId xmlns:a16="http://schemas.microsoft.com/office/drawing/2014/main" id="{142408FE-B5D5-5C4E-195D-B206400F4D1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Slide Number Placeholder 4">
            <a:extLst>
              <a:ext uri="{FF2B5EF4-FFF2-40B4-BE49-F238E27FC236}">
                <a16:creationId xmlns:a16="http://schemas.microsoft.com/office/drawing/2014/main" id="{74FEC381-8F0F-4D92-BB1D-286CF4C6871B}"/>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514656563"/>
      </p:ext>
    </p:extLst>
  </p:cSld>
  <p:clrMap bg1="lt1" tx1="dk1" bg2="lt2" tx2="dk2" accent1="accent1" accent2="accent2" accent3="accent3" accent4="accent4" accent5="accent5" accent6="accent6" hlink="hlink" folHlink="folHlink"/>
  <p:sldLayoutIdLst>
    <p:sldLayoutId id="2147484921" r:id="rId1"/>
    <p:sldLayoutId id="2147484922" r:id="rId2"/>
    <p:sldLayoutId id="2147484923" r:id="rId3"/>
    <p:sldLayoutId id="2147484924" r:id="rId4"/>
    <p:sldLayoutId id="2147484925" r:id="rId5"/>
    <p:sldLayoutId id="2147484926" r:id="rId6"/>
    <p:sldLayoutId id="2147484927" r:id="rId7"/>
    <p:sldLayoutId id="2147484928" r:id="rId8"/>
    <p:sldLayoutId id="2147484929" r:id="rId9"/>
    <p:sldLayoutId id="2147484930" r:id="rId10"/>
    <p:sldLayoutId id="2147484931" r:id="rId11"/>
    <p:sldLayoutId id="2147484932" r:id="rId12"/>
    <p:sldLayoutId id="2147484933" r:id="rId13"/>
    <p:sldLayoutId id="2147484934" r:id="rId14"/>
    <p:sldLayoutId id="2147484935" r:id="rId15"/>
    <p:sldLayoutId id="2147484936" r:id="rId16"/>
    <p:sldLayoutId id="2147484937" r:id="rId17"/>
    <p:sldLayoutId id="2147484938" r:id="rId18"/>
    <p:sldLayoutId id="2147483651" r:id="rId19"/>
    <p:sldLayoutId id="2147483666" r:id="rId20"/>
    <p:sldLayoutId id="2147483661" r:id="rId21"/>
    <p:sldLayoutId id="2147483677" r:id="rId22"/>
    <p:sldLayoutId id="2147483674" r:id="rId23"/>
    <p:sldLayoutId id="2147483665" r:id="rId24"/>
    <p:sldLayoutId id="2147483673" r:id="rId25"/>
    <p:sldLayoutId id="2147483662" r:id="rId26"/>
    <p:sldLayoutId id="2147483663" r:id="rId27"/>
    <p:sldLayoutId id="2147483664" r:id="rId28"/>
    <p:sldLayoutId id="2147483675" r:id="rId29"/>
    <p:sldLayoutId id="2147483676" r:id="rId30"/>
    <p:sldLayoutId id="2147483672" r:id="rId31"/>
    <p:sldLayoutId id="2147483667" r:id="rId32"/>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ata.world/vizwiz/car-sales-mock-data"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forbes.com/sites/davekeating/2020/09/29/covid-causing-shift-from-public-transport-to-cars/?sh=671609725aea"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forbes.com/sites/davekeating/2020/09/29/covid-causing-shift-from-public-transport-to-cars/?sh=671609725aea"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arshita0410/automobile_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34E-96A1-9CFD-B4D7-D2E357D419C5}"/>
              </a:ext>
            </a:extLst>
          </p:cNvPr>
          <p:cNvSpPr>
            <a:spLocks noGrp="1"/>
          </p:cNvSpPr>
          <p:nvPr>
            <p:ph type="ctrTitle"/>
          </p:nvPr>
        </p:nvSpPr>
        <p:spPr>
          <a:xfrm>
            <a:off x="1335741" y="1157579"/>
            <a:ext cx="9014279" cy="1837145"/>
          </a:xfrm>
        </p:spPr>
        <p:txBody>
          <a:bodyPr>
            <a:noAutofit/>
          </a:bodyPr>
          <a:lstStyle/>
          <a:p>
            <a:r>
              <a:rPr lang="en-US" sz="7500" b="1" dirty="0">
                <a:solidFill>
                  <a:schemeClr val="bg1"/>
                </a:solidFill>
                <a:latin typeface="Lato" panose="020F0502020204030203" pitchFamily="34" charset="0"/>
                <a:ea typeface="Lato" panose="020F0502020204030203" pitchFamily="34" charset="0"/>
                <a:cs typeface="Lato" panose="020F0502020204030203" pitchFamily="34" charset="0"/>
              </a:rPr>
              <a:t>Automobile World</a:t>
            </a:r>
            <a:endParaRPr lang="en-IN" sz="75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F3B1DD6E-9689-5CA7-9AB3-3BCC30212D06}"/>
              </a:ext>
            </a:extLst>
          </p:cNvPr>
          <p:cNvSpPr txBox="1"/>
          <p:nvPr/>
        </p:nvSpPr>
        <p:spPr>
          <a:xfrm>
            <a:off x="1416423" y="2994724"/>
            <a:ext cx="8167717" cy="553998"/>
          </a:xfrm>
          <a:prstGeom prst="rect">
            <a:avLst/>
          </a:prstGeom>
          <a:noFill/>
        </p:spPr>
        <p:txBody>
          <a:bodyPr wrap="square">
            <a:spAutoFit/>
          </a:bodyPr>
          <a:lstStyle/>
          <a:p>
            <a:r>
              <a:rPr lang="en-IN" sz="3000" b="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DAB-103 Analytical Tools &amp; Decision Making</a:t>
            </a:r>
          </a:p>
        </p:txBody>
      </p:sp>
      <p:cxnSp>
        <p:nvCxnSpPr>
          <p:cNvPr id="6" name="Straight Connector 5">
            <a:extLst>
              <a:ext uri="{FF2B5EF4-FFF2-40B4-BE49-F238E27FC236}">
                <a16:creationId xmlns:a16="http://schemas.microsoft.com/office/drawing/2014/main" id="{7FFF0E72-9550-4BB8-B114-AD4701700783}"/>
              </a:ext>
            </a:extLst>
          </p:cNvPr>
          <p:cNvCxnSpPr>
            <a:cxnSpLocks/>
          </p:cNvCxnSpPr>
          <p:nvPr/>
        </p:nvCxnSpPr>
        <p:spPr>
          <a:xfrm>
            <a:off x="1506071" y="2878179"/>
            <a:ext cx="794272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Graphic 2" descr="Car">
            <a:extLst>
              <a:ext uri="{FF2B5EF4-FFF2-40B4-BE49-F238E27FC236}">
                <a16:creationId xmlns:a16="http://schemas.microsoft.com/office/drawing/2014/main" id="{CD1D9920-3029-6D93-BE39-3B3D0C6239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1191" y="2994724"/>
            <a:ext cx="4391654" cy="4391654"/>
          </a:xfrm>
          <a:prstGeom prst="rect">
            <a:avLst/>
          </a:prstGeom>
        </p:spPr>
      </p:pic>
    </p:spTree>
    <p:extLst>
      <p:ext uri="{BB962C8B-B14F-4D97-AF65-F5344CB8AC3E}">
        <p14:creationId xmlns:p14="http://schemas.microsoft.com/office/powerpoint/2010/main" val="131942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a:xfrm>
            <a:off x="493873" y="416291"/>
            <a:ext cx="11204253" cy="1159866"/>
          </a:xfrm>
        </p:spPr>
        <p:txBody>
          <a:bodyPr>
            <a:normAutofit/>
          </a:bodyPr>
          <a:lstStyle/>
          <a:p>
            <a:pPr algn="ctr"/>
            <a:r>
              <a:rPr lang="en-CA" sz="6600" b="1" dirty="0">
                <a:latin typeface="Calibri" panose="020F0502020204030204" pitchFamily="34" charset="0"/>
                <a:cs typeface="Calibri" panose="020F0502020204030204" pitchFamily="34" charset="0"/>
              </a:rPr>
              <a:t>JIRA</a:t>
            </a:r>
            <a:endParaRPr lang="en-IN" sz="6600" b="1" dirty="0">
              <a:latin typeface="Calibri" panose="020F0502020204030204" pitchFamily="34" charset="0"/>
              <a:cs typeface="Calibri" panose="020F0502020204030204" pitchFamily="34" charset="0"/>
            </a:endParaRPr>
          </a:p>
        </p:txBody>
      </p:sp>
      <p:pic>
        <p:nvPicPr>
          <p:cNvPr id="5" name="Picture 4" descr="Graphical user interface, chart, treemap chart&#10;&#10;Description automatically generated">
            <a:extLst>
              <a:ext uri="{FF2B5EF4-FFF2-40B4-BE49-F238E27FC236}">
                <a16:creationId xmlns:a16="http://schemas.microsoft.com/office/drawing/2014/main" id="{67B46FED-FE7C-743A-8CBA-57E1E80FFEC2}"/>
              </a:ext>
            </a:extLst>
          </p:cNvPr>
          <p:cNvPicPr>
            <a:picLocks noChangeAspect="1"/>
          </p:cNvPicPr>
          <p:nvPr/>
        </p:nvPicPr>
        <p:blipFill>
          <a:blip r:embed="rId2"/>
          <a:stretch>
            <a:fillRect/>
          </a:stretch>
        </p:blipFill>
        <p:spPr>
          <a:xfrm>
            <a:off x="353741" y="1819308"/>
            <a:ext cx="5476863" cy="387882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9D6ADB4A-9A99-FF18-4C56-376F461005B8}"/>
              </a:ext>
            </a:extLst>
          </p:cNvPr>
          <p:cNvPicPr>
            <a:picLocks noChangeAspect="1"/>
          </p:cNvPicPr>
          <p:nvPr/>
        </p:nvPicPr>
        <p:blipFill>
          <a:blip r:embed="rId3"/>
          <a:stretch>
            <a:fillRect/>
          </a:stretch>
        </p:blipFill>
        <p:spPr>
          <a:xfrm>
            <a:off x="6095999" y="1819308"/>
            <a:ext cx="5742260" cy="3878826"/>
          </a:xfrm>
          <a:prstGeom prst="rect">
            <a:avLst/>
          </a:prstGeom>
        </p:spPr>
      </p:pic>
    </p:spTree>
    <p:extLst>
      <p:ext uri="{BB962C8B-B14F-4D97-AF65-F5344CB8AC3E}">
        <p14:creationId xmlns:p14="http://schemas.microsoft.com/office/powerpoint/2010/main" val="414028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Graphical user interface, application, Word&#10;&#10;Description automatically generated">
            <a:extLst>
              <a:ext uri="{FF2B5EF4-FFF2-40B4-BE49-F238E27FC236}">
                <a16:creationId xmlns:a16="http://schemas.microsoft.com/office/drawing/2014/main" id="{6D401267-F8EF-FCA5-863F-DFE8B33271D9}"/>
              </a:ext>
            </a:extLst>
          </p:cNvPr>
          <p:cNvPicPr>
            <a:picLocks noChangeAspect="1"/>
          </p:cNvPicPr>
          <p:nvPr/>
        </p:nvPicPr>
        <p:blipFill>
          <a:blip r:embed="rId2"/>
          <a:stretch>
            <a:fillRect/>
          </a:stretch>
        </p:blipFill>
        <p:spPr>
          <a:xfrm>
            <a:off x="1784555" y="1381125"/>
            <a:ext cx="8244348" cy="4095750"/>
          </a:xfrm>
          <a:prstGeom prst="rect">
            <a:avLst/>
          </a:prstGeom>
        </p:spPr>
      </p:pic>
    </p:spTree>
    <p:extLst>
      <p:ext uri="{BB962C8B-B14F-4D97-AF65-F5344CB8AC3E}">
        <p14:creationId xmlns:p14="http://schemas.microsoft.com/office/powerpoint/2010/main" val="109013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277907"/>
            <a:ext cx="11214100" cy="1107996"/>
          </a:xfrm>
        </p:spPr>
        <p:txBody>
          <a:bodyPr/>
          <a:lstStyle/>
          <a:p>
            <a:pPr algn="ctr"/>
            <a:r>
              <a:rPr lang="en-US" sz="6600" dirty="0">
                <a:solidFill>
                  <a:schemeClr val="tx1">
                    <a:lumMod val="85000"/>
                    <a:lumOff val="15000"/>
                  </a:schemeClr>
                </a:solidFill>
                <a:latin typeface="Calibri" panose="020F0502020204030204" pitchFamily="34" charset="0"/>
                <a:cs typeface="Calibri" panose="020F0502020204030204" pitchFamily="34" charset="0"/>
              </a:rPr>
              <a:t>Data Description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75027"/>
            <a:ext cx="7429993" cy="292962"/>
          </a:xfrm>
        </p:spPr>
        <p:txBody>
          <a:bodyPr/>
          <a:lstStyle/>
          <a:p>
            <a:pPr marL="0" indent="0">
              <a:buNone/>
            </a:pPr>
            <a:r>
              <a:rPr lang="en-US" b="1" dirty="0">
                <a:solidFill>
                  <a:schemeClr val="tx1"/>
                </a:solidFill>
                <a:highlight>
                  <a:srgbClr val="FFFF00"/>
                </a:highlight>
              </a:rPr>
              <a:t>Dataset Link</a:t>
            </a:r>
            <a:r>
              <a:rPr lang="en-US" dirty="0">
                <a:solidFill>
                  <a:schemeClr val="tx1"/>
                </a:solidFill>
                <a:highlight>
                  <a:srgbClr val="FFFF00"/>
                </a:highlight>
              </a:rPr>
              <a:t>: </a:t>
            </a:r>
            <a:r>
              <a:rPr lang="en-US" dirty="0">
                <a:solidFill>
                  <a:schemeClr val="tx1"/>
                </a:solidFill>
                <a:highlight>
                  <a:srgbClr val="FFFF00"/>
                </a:highlight>
                <a:hlinkClick r:id="rId2">
                  <a:extLst>
                    <a:ext uri="{A12FA001-AC4F-418D-AE19-62706E023703}">
                      <ahyp:hlinkClr xmlns:ahyp="http://schemas.microsoft.com/office/drawing/2018/hyperlinkcolor" val="tx"/>
                    </a:ext>
                  </a:extLst>
                </a:hlinkClick>
              </a:rPr>
              <a:t>https://data.world/vizwiz/car-sales-mock-data</a:t>
            </a:r>
            <a:endParaRPr lang="en-US" dirty="0">
              <a:solidFill>
                <a:schemeClr val="tx1"/>
              </a:solidFill>
              <a:highlight>
                <a:srgbClr val="FFFF00"/>
              </a:highlight>
            </a:endParaRPr>
          </a:p>
          <a:p>
            <a:pPr marL="0" indent="0">
              <a:buNone/>
            </a:pPr>
            <a:endParaRPr lang="en-US" dirty="0"/>
          </a:p>
          <a:p>
            <a:pPr marL="0" indent="0">
              <a:buNone/>
            </a:pPr>
            <a:endParaRPr lang="en-US" dirty="0"/>
          </a:p>
        </p:txBody>
      </p:sp>
      <p:sp>
        <p:nvSpPr>
          <p:cNvPr id="3" name="Thought Bubble: Cloud 2">
            <a:extLst>
              <a:ext uri="{FF2B5EF4-FFF2-40B4-BE49-F238E27FC236}">
                <a16:creationId xmlns:a16="http://schemas.microsoft.com/office/drawing/2014/main" id="{8545F842-750D-683C-CAFF-49D06F44C18B}"/>
              </a:ext>
            </a:extLst>
          </p:cNvPr>
          <p:cNvSpPr/>
          <p:nvPr/>
        </p:nvSpPr>
        <p:spPr>
          <a:xfrm>
            <a:off x="3729318" y="2117613"/>
            <a:ext cx="3594073" cy="2660575"/>
          </a:xfrm>
          <a:prstGeom prst="cloudCallout">
            <a:avLst>
              <a:gd name="adj1" fmla="val -9053"/>
              <a:gd name="adj2" fmla="val 48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 name="Table 4">
            <a:extLst>
              <a:ext uri="{FF2B5EF4-FFF2-40B4-BE49-F238E27FC236}">
                <a16:creationId xmlns:a16="http://schemas.microsoft.com/office/drawing/2014/main" id="{CE2B685E-5349-D6DF-C612-DE80D43FEA41}"/>
              </a:ext>
            </a:extLst>
          </p:cNvPr>
          <p:cNvGraphicFramePr>
            <a:graphicFrameLocks noGrp="1"/>
          </p:cNvGraphicFramePr>
          <p:nvPr>
            <p:extLst>
              <p:ext uri="{D42A27DB-BD31-4B8C-83A1-F6EECF244321}">
                <p14:modId xmlns:p14="http://schemas.microsoft.com/office/powerpoint/2010/main" val="203985139"/>
              </p:ext>
            </p:extLst>
          </p:nvPr>
        </p:nvGraphicFramePr>
        <p:xfrm>
          <a:off x="289638" y="3427790"/>
          <a:ext cx="2798451" cy="3338463"/>
        </p:xfrm>
        <a:graphic>
          <a:graphicData uri="http://schemas.openxmlformats.org/drawingml/2006/table">
            <a:tbl>
              <a:tblPr firstRow="1" bandRow="1">
                <a:tableStyleId>{5C22544A-7EE6-4342-B048-85BDC9FD1C3A}</a:tableStyleId>
              </a:tblPr>
              <a:tblGrid>
                <a:gridCol w="1477797">
                  <a:extLst>
                    <a:ext uri="{9D8B030D-6E8A-4147-A177-3AD203B41FA5}">
                      <a16:colId xmlns:a16="http://schemas.microsoft.com/office/drawing/2014/main" val="552549080"/>
                    </a:ext>
                  </a:extLst>
                </a:gridCol>
                <a:gridCol w="1320654">
                  <a:extLst>
                    <a:ext uri="{9D8B030D-6E8A-4147-A177-3AD203B41FA5}">
                      <a16:colId xmlns:a16="http://schemas.microsoft.com/office/drawing/2014/main" val="1920649445"/>
                    </a:ext>
                  </a:extLst>
                </a:gridCol>
              </a:tblGrid>
              <a:tr h="319296">
                <a:tc>
                  <a:txBody>
                    <a:bodyPr/>
                    <a:lstStyle/>
                    <a:p>
                      <a:r>
                        <a:rPr lang="en-IN" sz="1400" dirty="0"/>
                        <a:t>Categorical</a:t>
                      </a:r>
                    </a:p>
                  </a:txBody>
                  <a:tcPr/>
                </a:tc>
                <a:tc>
                  <a:txBody>
                    <a:bodyPr/>
                    <a:lstStyle/>
                    <a:p>
                      <a:r>
                        <a:rPr lang="en-IN" sz="1400" dirty="0"/>
                        <a:t>Data types</a:t>
                      </a:r>
                    </a:p>
                  </a:txBody>
                  <a:tcPr/>
                </a:tc>
                <a:extLst>
                  <a:ext uri="{0D108BD9-81ED-4DB2-BD59-A6C34878D82A}">
                    <a16:rowId xmlns:a16="http://schemas.microsoft.com/office/drawing/2014/main" val="4013503343"/>
                  </a:ext>
                </a:extLst>
              </a:tr>
              <a:tr h="335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Make</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160682"/>
                  </a:ext>
                </a:extLst>
              </a:tr>
              <a:tr h="335463">
                <a:tc>
                  <a:txBody>
                    <a:bodyPr/>
                    <a:lstStyle/>
                    <a:p>
                      <a:r>
                        <a:rPr lang="en-IN" sz="1400" dirty="0"/>
                        <a:t>Model</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00757899"/>
                  </a:ext>
                </a:extLst>
              </a:tr>
              <a:tr h="335463">
                <a:tc>
                  <a:txBody>
                    <a:bodyPr/>
                    <a:lstStyle/>
                    <a:p>
                      <a:r>
                        <a:rPr lang="en-IN" sz="1400" dirty="0"/>
                        <a:t>Car Gender</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0352423"/>
                  </a:ext>
                </a:extLst>
              </a:tr>
              <a:tr h="335463">
                <a:tc>
                  <a:txBody>
                    <a:bodyPr/>
                    <a:lstStyle/>
                    <a:p>
                      <a:r>
                        <a:rPr lang="en-IN" sz="1400" dirty="0"/>
                        <a:t>Country </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03383551"/>
                  </a:ext>
                </a:extLst>
              </a:tr>
              <a:tr h="335463">
                <a:tc>
                  <a:txBody>
                    <a:bodyPr/>
                    <a:lstStyle/>
                    <a:p>
                      <a:r>
                        <a:rPr lang="en-IN" sz="1400" dirty="0"/>
                        <a:t>City </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13412719"/>
                  </a:ext>
                </a:extLst>
              </a:tr>
              <a:tr h="335463">
                <a:tc>
                  <a:txBody>
                    <a:bodyPr/>
                    <a:lstStyle/>
                    <a:p>
                      <a:r>
                        <a:rPr lang="en-IN" sz="1400" dirty="0"/>
                        <a:t>Buzzword</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65366182"/>
                  </a:ext>
                </a:extLst>
              </a:tr>
              <a:tr h="335463">
                <a:tc>
                  <a:txBody>
                    <a:bodyPr/>
                    <a:lstStyle/>
                    <a:p>
                      <a:r>
                        <a:rPr lang="en-IN" sz="1400" dirty="0"/>
                        <a:t>Colour</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54708365"/>
                  </a:ext>
                </a:extLst>
              </a:tr>
              <a:tr h="335463">
                <a:tc>
                  <a:txBody>
                    <a:bodyPr/>
                    <a:lstStyle/>
                    <a:p>
                      <a:r>
                        <a:rPr lang="en-IN" sz="1400" dirty="0"/>
                        <a:t>New car</a:t>
                      </a:r>
                    </a:p>
                  </a:txBody>
                  <a:tcPr>
                    <a:lnR w="12700" cap="flat" cmpd="sng" algn="ctr">
                      <a:solidFill>
                        <a:schemeClr val="tx1"/>
                      </a:solidFill>
                      <a:prstDash val="solid"/>
                      <a:round/>
                      <a:headEnd type="none" w="med" len="med"/>
                      <a:tailEnd type="none" w="med" len="med"/>
                    </a:lnR>
                  </a:tcPr>
                </a:tc>
                <a:tc>
                  <a:txBody>
                    <a:bodyPr/>
                    <a:lstStyle/>
                    <a:p>
                      <a:r>
                        <a:rPr lang="en-IN" sz="1400" dirty="0"/>
                        <a:t>Bool</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31329443"/>
                  </a:ext>
                </a:extLst>
              </a:tr>
              <a:tr h="335463">
                <a:tc>
                  <a:txBody>
                    <a:bodyPr/>
                    <a:lstStyle/>
                    <a:p>
                      <a:r>
                        <a:rPr lang="en-CA" sz="1400" dirty="0"/>
                        <a:t>Purchase Date</a:t>
                      </a:r>
                      <a:endParaRPr lang="en-IN" sz="1400" dirty="0"/>
                    </a:p>
                  </a:txBody>
                  <a:tcPr>
                    <a:lnR w="12700" cap="flat" cmpd="sng" algn="ctr">
                      <a:solidFill>
                        <a:schemeClr val="tx1"/>
                      </a:solidFill>
                      <a:prstDash val="solid"/>
                      <a:round/>
                      <a:headEnd type="none" w="med" len="med"/>
                      <a:tailEnd type="none" w="med" len="med"/>
                    </a:lnR>
                  </a:tcPr>
                </a:tc>
                <a:tc>
                  <a:txBody>
                    <a:bodyPr/>
                    <a:lstStyle/>
                    <a:p>
                      <a:r>
                        <a:rPr lang="en-CA" sz="1400" dirty="0"/>
                        <a:t>Object</a:t>
                      </a:r>
                      <a:endParaRPr lang="en-IN"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0690288"/>
                  </a:ext>
                </a:extLst>
              </a:tr>
            </a:tbl>
          </a:graphicData>
        </a:graphic>
      </p:graphicFrame>
      <p:graphicFrame>
        <p:nvGraphicFramePr>
          <p:cNvPr id="5" name="Table 4">
            <a:extLst>
              <a:ext uri="{FF2B5EF4-FFF2-40B4-BE49-F238E27FC236}">
                <a16:creationId xmlns:a16="http://schemas.microsoft.com/office/drawing/2014/main" id="{0D4974ED-A393-3760-231B-DE9DA8D945E5}"/>
              </a:ext>
            </a:extLst>
          </p:cNvPr>
          <p:cNvGraphicFramePr>
            <a:graphicFrameLocks noGrp="1"/>
          </p:cNvGraphicFramePr>
          <p:nvPr>
            <p:extLst>
              <p:ext uri="{D42A27DB-BD31-4B8C-83A1-F6EECF244321}">
                <p14:modId xmlns:p14="http://schemas.microsoft.com/office/powerpoint/2010/main" val="4158161565"/>
              </p:ext>
            </p:extLst>
          </p:nvPr>
        </p:nvGraphicFramePr>
        <p:xfrm>
          <a:off x="7904087" y="3478336"/>
          <a:ext cx="3095608" cy="3207539"/>
        </p:xfrm>
        <a:graphic>
          <a:graphicData uri="http://schemas.openxmlformats.org/drawingml/2006/table">
            <a:tbl>
              <a:tblPr firstRow="1" bandRow="1">
                <a:tableStyleId>{5C22544A-7EE6-4342-B048-85BDC9FD1C3A}</a:tableStyleId>
              </a:tblPr>
              <a:tblGrid>
                <a:gridCol w="2078500">
                  <a:extLst>
                    <a:ext uri="{9D8B030D-6E8A-4147-A177-3AD203B41FA5}">
                      <a16:colId xmlns:a16="http://schemas.microsoft.com/office/drawing/2014/main" val="552549080"/>
                    </a:ext>
                  </a:extLst>
                </a:gridCol>
                <a:gridCol w="1017108">
                  <a:extLst>
                    <a:ext uri="{9D8B030D-6E8A-4147-A177-3AD203B41FA5}">
                      <a16:colId xmlns:a16="http://schemas.microsoft.com/office/drawing/2014/main" val="1257198786"/>
                    </a:ext>
                  </a:extLst>
                </a:gridCol>
              </a:tblGrid>
              <a:tr h="562147">
                <a:tc>
                  <a:txBody>
                    <a:bodyPr/>
                    <a:lstStyle/>
                    <a:p>
                      <a:r>
                        <a:rPr lang="en-IN" sz="1400" dirty="0"/>
                        <a:t>Numerical Variables</a:t>
                      </a:r>
                    </a:p>
                  </a:txBody>
                  <a:tcPr/>
                </a:tc>
                <a:tc>
                  <a:txBody>
                    <a:bodyPr/>
                    <a:lstStyle/>
                    <a:p>
                      <a:r>
                        <a:rPr lang="en-IN" sz="1400" dirty="0"/>
                        <a:t>Data types</a:t>
                      </a:r>
                    </a:p>
                  </a:txBody>
                  <a:tcPr/>
                </a:tc>
                <a:extLst>
                  <a:ext uri="{0D108BD9-81ED-4DB2-BD59-A6C34878D82A}">
                    <a16:rowId xmlns:a16="http://schemas.microsoft.com/office/drawing/2014/main" val="4013503343"/>
                  </a:ext>
                </a:extLst>
              </a:tr>
              <a:tr h="330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Buyer age</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int64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160682"/>
                  </a:ext>
                </a:extLst>
              </a:tr>
              <a:tr h="330674">
                <a:tc>
                  <a:txBody>
                    <a:bodyPr/>
                    <a:lstStyle/>
                    <a:p>
                      <a:r>
                        <a:rPr lang="en-IN" sz="1400" dirty="0"/>
                        <a:t>Dealer Latitude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00757899"/>
                  </a:ext>
                </a:extLst>
              </a:tr>
              <a:tr h="330674">
                <a:tc>
                  <a:txBody>
                    <a:bodyPr/>
                    <a:lstStyle/>
                    <a:p>
                      <a:r>
                        <a:rPr lang="en-IN" sz="1400" dirty="0"/>
                        <a:t>Dealer longitude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0352423"/>
                  </a:ext>
                </a:extLst>
              </a:tr>
              <a:tr h="330674">
                <a:tc>
                  <a:txBody>
                    <a:bodyPr/>
                    <a:lstStyle/>
                    <a:p>
                      <a:r>
                        <a:rPr lang="en-IN" sz="1400" dirty="0"/>
                        <a:t>Top speed</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0843047"/>
                  </a:ext>
                </a:extLst>
              </a:tr>
              <a:tr h="330674">
                <a:tc>
                  <a:txBody>
                    <a:bodyPr/>
                    <a:lstStyle/>
                    <a:p>
                      <a:r>
                        <a:rPr lang="en-IN" sz="1400" dirty="0"/>
                        <a:t>0-60 time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03383551"/>
                  </a:ext>
                </a:extLst>
              </a:tr>
              <a:tr h="330674">
                <a:tc>
                  <a:txBody>
                    <a:bodyPr/>
                    <a:lstStyle/>
                    <a:p>
                      <a:r>
                        <a:rPr lang="en-IN" sz="1400" dirty="0"/>
                        <a:t>Discount</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13412719"/>
                  </a:ext>
                </a:extLst>
              </a:tr>
              <a:tr h="330674">
                <a:tc>
                  <a:txBody>
                    <a:bodyPr/>
                    <a:lstStyle/>
                    <a:p>
                      <a:r>
                        <a:rPr lang="en-IN" sz="1400" dirty="0"/>
                        <a:t>Sale price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65366182"/>
                  </a:ext>
                </a:extLst>
              </a:tr>
              <a:tr h="330674">
                <a:tc>
                  <a:txBody>
                    <a:bodyPr/>
                    <a:lstStyle/>
                    <a:p>
                      <a:r>
                        <a:rPr lang="en-IN" sz="1400" dirty="0"/>
                        <a:t>Resale price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54708365"/>
                  </a:ext>
                </a:extLst>
              </a:tr>
            </a:tbl>
          </a:graphicData>
        </a:graphic>
      </p:graphicFrame>
      <p:cxnSp>
        <p:nvCxnSpPr>
          <p:cNvPr id="8" name="Straight Connector 7">
            <a:extLst>
              <a:ext uri="{FF2B5EF4-FFF2-40B4-BE49-F238E27FC236}">
                <a16:creationId xmlns:a16="http://schemas.microsoft.com/office/drawing/2014/main" id="{94C1934C-D364-C423-1C11-70A62E05C6DB}"/>
              </a:ext>
            </a:extLst>
          </p:cNvPr>
          <p:cNvCxnSpPr>
            <a:cxnSpLocks/>
            <a:stCxn id="4" idx="3"/>
          </p:cNvCxnSpPr>
          <p:nvPr/>
        </p:nvCxnSpPr>
        <p:spPr>
          <a:xfrm flipV="1">
            <a:off x="3088089" y="4425031"/>
            <a:ext cx="1186601" cy="67199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3B6321E3-60F4-5FF1-E24C-A565CDB2BCA1}"/>
              </a:ext>
            </a:extLst>
          </p:cNvPr>
          <p:cNvCxnSpPr>
            <a:cxnSpLocks/>
          </p:cNvCxnSpPr>
          <p:nvPr/>
        </p:nvCxnSpPr>
        <p:spPr>
          <a:xfrm flipH="1" flipV="1">
            <a:off x="6408135" y="4429957"/>
            <a:ext cx="1495952" cy="568838"/>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615B921F-B37F-3607-A492-9B6DFDA76B26}"/>
              </a:ext>
            </a:extLst>
          </p:cNvPr>
          <p:cNvSpPr txBox="1"/>
          <p:nvPr/>
        </p:nvSpPr>
        <p:spPr>
          <a:xfrm>
            <a:off x="4475433" y="2950737"/>
            <a:ext cx="2261196" cy="954107"/>
          </a:xfrm>
          <a:prstGeom prst="rect">
            <a:avLst/>
          </a:prstGeom>
          <a:noFill/>
        </p:spPr>
        <p:txBody>
          <a:bodyPr wrap="square" rtlCol="0">
            <a:spAutoFit/>
          </a:bodyPr>
          <a:lstStyle/>
          <a:p>
            <a:pPr algn="ctr"/>
            <a:r>
              <a:rPr lang="en-US" sz="2800" b="1" dirty="0">
                <a:solidFill>
                  <a:schemeClr val="bg1"/>
                </a:solidFill>
              </a:rPr>
              <a:t>Automobile World</a:t>
            </a:r>
            <a:endParaRPr lang="en-IN" sz="2800" b="1" dirty="0">
              <a:solidFill>
                <a:schemeClr val="bg1"/>
              </a:solidFill>
            </a:endParaRPr>
          </a:p>
        </p:txBody>
      </p:sp>
    </p:spTree>
    <p:extLst>
      <p:ext uri="{BB962C8B-B14F-4D97-AF65-F5344CB8AC3E}">
        <p14:creationId xmlns:p14="http://schemas.microsoft.com/office/powerpoint/2010/main" val="403161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a:xfrm>
            <a:off x="493873" y="416291"/>
            <a:ext cx="11204253" cy="1159866"/>
          </a:xfrm>
        </p:spPr>
        <p:txBody>
          <a:bodyPr>
            <a:normAutofit/>
          </a:bodyPr>
          <a:lstStyle/>
          <a:p>
            <a:pPr algn="ctr"/>
            <a:r>
              <a:rPr lang="en-IN" sz="6600" b="1" dirty="0">
                <a:latin typeface="Calibri" panose="020F0502020204030204" pitchFamily="34" charset="0"/>
                <a:cs typeface="Calibri" panose="020F0502020204030204" pitchFamily="34" charset="0"/>
              </a:rPr>
              <a:t>Data Cleaning</a:t>
            </a:r>
          </a:p>
        </p:txBody>
      </p:sp>
      <p:sp>
        <p:nvSpPr>
          <p:cNvPr id="4" name="Content Placeholder 3">
            <a:extLst>
              <a:ext uri="{FF2B5EF4-FFF2-40B4-BE49-F238E27FC236}">
                <a16:creationId xmlns:a16="http://schemas.microsoft.com/office/drawing/2014/main" id="{2F5A7FA9-1D1D-A7D5-57C5-39F85D98177A}"/>
              </a:ext>
            </a:extLst>
          </p:cNvPr>
          <p:cNvSpPr>
            <a:spLocks noGrp="1"/>
          </p:cNvSpPr>
          <p:nvPr>
            <p:ph idx="1"/>
          </p:nvPr>
        </p:nvSpPr>
        <p:spPr>
          <a:xfrm>
            <a:off x="322730" y="1911928"/>
            <a:ext cx="11522906" cy="4321962"/>
          </a:xfrm>
        </p:spPr>
        <p:txBody>
          <a:bodyPr>
            <a:normAutofit/>
          </a:bodyPr>
          <a:lstStyle/>
          <a:p>
            <a:pPr marL="0" indent="0">
              <a:lnSpc>
                <a:spcPct val="107000"/>
              </a:lnSpc>
              <a:spcAft>
                <a:spcPts val="800"/>
              </a:spcAft>
              <a:buNone/>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datatype of </a:t>
            </a:r>
            <a:r>
              <a:rPr lang="en-US" sz="2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Purchase_Date</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columns was converted from object to Date Time.</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There are some columns in our data set that could not be used to gain insight that would be beneficial for automobile dealers so few of the columns were removed from the original data set and a new data set was created the columns that were deleted are as follows: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Arial" panose="020B0604020202020204" pitchFamily="34" charset="0"/>
              <a:buChar char="•"/>
            </a:pP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Car Gender</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Nickname</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sz="2000" dirty="0">
              <a:highlight>
                <a:srgbClr val="FFFF00"/>
              </a:highlight>
            </a:endParaRPr>
          </a:p>
        </p:txBody>
      </p:sp>
    </p:spTree>
    <p:extLst>
      <p:ext uri="{BB962C8B-B14F-4D97-AF65-F5344CB8AC3E}">
        <p14:creationId xmlns:p14="http://schemas.microsoft.com/office/powerpoint/2010/main" val="339966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a:xfrm>
            <a:off x="493873" y="416291"/>
            <a:ext cx="11204253" cy="1159866"/>
          </a:xfrm>
        </p:spPr>
        <p:txBody>
          <a:bodyPr>
            <a:normAutofit/>
          </a:bodyPr>
          <a:lstStyle/>
          <a:p>
            <a:pPr algn="ctr"/>
            <a:r>
              <a:rPr lang="en-IN" sz="6600" b="1" dirty="0">
                <a:latin typeface="Calibri" panose="020F0502020204030204" pitchFamily="34" charset="0"/>
                <a:cs typeface="Calibri" panose="020F0502020204030204" pitchFamily="34" charset="0"/>
              </a:rPr>
              <a:t>Data Transformation</a:t>
            </a:r>
          </a:p>
        </p:txBody>
      </p:sp>
      <p:sp>
        <p:nvSpPr>
          <p:cNvPr id="3" name="TextBox 2">
            <a:extLst>
              <a:ext uri="{FF2B5EF4-FFF2-40B4-BE49-F238E27FC236}">
                <a16:creationId xmlns:a16="http://schemas.microsoft.com/office/drawing/2014/main" id="{100457B2-238B-56D0-84C7-F26A330A1D5B}"/>
              </a:ext>
            </a:extLst>
          </p:cNvPr>
          <p:cNvSpPr txBox="1"/>
          <p:nvPr/>
        </p:nvSpPr>
        <p:spPr>
          <a:xfrm>
            <a:off x="692727" y="2244436"/>
            <a:ext cx="10751128" cy="3844707"/>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name of the columns in the original dataset had spaces between them which were replaced by an underscore for ease </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of </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coding.</a:t>
            </a:r>
          </a:p>
          <a:p>
            <a:pPr marL="342900" lvl="0" indent="-342900">
              <a:lnSpc>
                <a:spcPct val="107000"/>
              </a:lnSpc>
              <a:spcAft>
                <a:spcPts val="800"/>
              </a:spcAft>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Sale and Resell Price was calculated for each maker using a group by and aggregate function and a scatter plot was created with a trend line to observe the relationship between sale and resell price for different car companies.</a:t>
            </a:r>
          </a:p>
          <a:p>
            <a:pPr marL="342900" indent="-342900">
              <a:lnSpc>
                <a:spcPct val="107000"/>
              </a:lnSpc>
              <a:spcAft>
                <a:spcPts val="800"/>
              </a:spcAft>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Buyer Age column in the original dataset had discrete values which were converted into bins (continuous) so that the bar chart could be plotted to observe which age group is more inclined towards buying cars.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9995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241597" cy="4561846"/>
          </a:xfrm>
        </p:spPr>
        <p:txBody>
          <a:bodyPr/>
          <a:lstStyle/>
          <a:p>
            <a:pPr marL="0" indent="0">
              <a:buNone/>
            </a:pPr>
            <a:endParaRPr lang="en-US" dirty="0"/>
          </a:p>
          <a:p>
            <a:endParaRPr lang="en-US" dirty="0"/>
          </a:p>
        </p:txBody>
      </p:sp>
      <p:sp>
        <p:nvSpPr>
          <p:cNvPr id="2" name="TextBox 1">
            <a:extLst>
              <a:ext uri="{FF2B5EF4-FFF2-40B4-BE49-F238E27FC236}">
                <a16:creationId xmlns:a16="http://schemas.microsoft.com/office/drawing/2014/main" id="{CEDA7367-CC9F-2C02-A464-AA2A9123B5D3}"/>
              </a:ext>
            </a:extLst>
          </p:cNvPr>
          <p:cNvSpPr txBox="1"/>
          <p:nvPr/>
        </p:nvSpPr>
        <p:spPr>
          <a:xfrm>
            <a:off x="8605640" y="1477093"/>
            <a:ext cx="3372787" cy="4708981"/>
          </a:xfrm>
          <a:prstGeom prst="rect">
            <a:avLst/>
          </a:prstGeom>
          <a:noFill/>
        </p:spPr>
        <p:txBody>
          <a:bodyPr wrap="square" rtlCol="0">
            <a:spAutoFit/>
          </a:bodyPr>
          <a:lstStyle/>
          <a:p>
            <a:r>
              <a:rPr lang="en-US" sz="2500" b="1" dirty="0">
                <a:solidFill>
                  <a:schemeClr val="bg1"/>
                </a:solidFill>
              </a:rPr>
              <a:t>The two plots presented in this and the next slide clearly represent the car companies (top and bottom 10) that have maximum and minimum profits.</a:t>
            </a:r>
          </a:p>
          <a:p>
            <a:r>
              <a:rPr lang="en-US" sz="2500" b="1" dirty="0">
                <a:solidFill>
                  <a:schemeClr val="bg1"/>
                </a:solidFill>
              </a:rPr>
              <a:t>MG is the automaker with the highest profit margin. </a:t>
            </a:r>
          </a:p>
        </p:txBody>
      </p:sp>
      <p:pic>
        <p:nvPicPr>
          <p:cNvPr id="7" name="Picture 6" descr="Chart, bar chart&#10;&#10;Description automatically generated">
            <a:extLst>
              <a:ext uri="{FF2B5EF4-FFF2-40B4-BE49-F238E27FC236}">
                <a16:creationId xmlns:a16="http://schemas.microsoft.com/office/drawing/2014/main" id="{4BDCC1AF-AFE2-F801-61E1-A3252309C4D7}"/>
              </a:ext>
            </a:extLst>
          </p:cNvPr>
          <p:cNvPicPr>
            <a:picLocks noChangeAspect="1"/>
          </p:cNvPicPr>
          <p:nvPr/>
        </p:nvPicPr>
        <p:blipFill>
          <a:blip r:embed="rId2"/>
          <a:stretch>
            <a:fillRect/>
          </a:stretch>
        </p:blipFill>
        <p:spPr>
          <a:xfrm>
            <a:off x="447122" y="1240335"/>
            <a:ext cx="8014708" cy="5305608"/>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A16D04CB-C7C0-51D5-CA91-1245A198DB3C}"/>
              </a:ext>
            </a:extLst>
          </p:cNvPr>
          <p:cNvSpPr txBox="1"/>
          <p:nvPr/>
        </p:nvSpPr>
        <p:spPr>
          <a:xfrm flipH="1">
            <a:off x="627609" y="484909"/>
            <a:ext cx="10968645" cy="677108"/>
          </a:xfrm>
          <a:prstGeom prst="rect">
            <a:avLst/>
          </a:prstGeom>
          <a:noFill/>
        </p:spPr>
        <p:txBody>
          <a:bodyPr wrap="square" rtlCol="0">
            <a:spAutoFit/>
          </a:bodyPr>
          <a:lstStyle/>
          <a:p>
            <a:pPr algn="ctr"/>
            <a:r>
              <a:rPr lang="en-CA" sz="3800" b="1" dirty="0">
                <a:latin typeface="Calibri" panose="020F0502020204030204" pitchFamily="34" charset="0"/>
                <a:ea typeface="Calibri" panose="020F0502020204030204" pitchFamily="34" charset="0"/>
                <a:cs typeface="Calibri" panose="020F0502020204030204" pitchFamily="34" charset="0"/>
              </a:rPr>
              <a:t>Car companies with Maximum and Minimum Profit</a:t>
            </a:r>
            <a:endParaRPr lang="en-IN" sz="3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90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imeline&#10;&#10;Description automatically generated with medium confidence">
            <a:extLst>
              <a:ext uri="{FF2B5EF4-FFF2-40B4-BE49-F238E27FC236}">
                <a16:creationId xmlns:a16="http://schemas.microsoft.com/office/drawing/2014/main" id="{7FA4F3AA-DA44-46AB-9079-C48B519BB1D2}"/>
              </a:ext>
            </a:extLst>
          </p:cNvPr>
          <p:cNvPicPr>
            <a:picLocks noChangeAspect="1"/>
          </p:cNvPicPr>
          <p:nvPr/>
        </p:nvPicPr>
        <p:blipFill>
          <a:blip r:embed="rId2"/>
          <a:stretch>
            <a:fillRect/>
          </a:stretch>
        </p:blipFill>
        <p:spPr>
          <a:xfrm>
            <a:off x="667658" y="841275"/>
            <a:ext cx="8026400" cy="517544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0FB393AF-911E-1AC8-7EC0-DAFAC4D62C7A}"/>
              </a:ext>
            </a:extLst>
          </p:cNvPr>
          <p:cNvSpPr txBox="1"/>
          <p:nvPr/>
        </p:nvSpPr>
        <p:spPr>
          <a:xfrm flipH="1">
            <a:off x="9005453" y="1534002"/>
            <a:ext cx="2518889" cy="3539430"/>
          </a:xfrm>
          <a:prstGeom prst="rect">
            <a:avLst/>
          </a:prstGeom>
          <a:noFill/>
        </p:spPr>
        <p:txBody>
          <a:bodyPr wrap="square">
            <a:spAutoFit/>
          </a:bodyPr>
          <a:lstStyle/>
          <a:p>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Corbin, on the other side, is a company that is hardly turning a profit.</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853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7" name="Picture 6" descr="Chart, bar chart">
            <a:extLst>
              <a:ext uri="{FF2B5EF4-FFF2-40B4-BE49-F238E27FC236}">
                <a16:creationId xmlns:a16="http://schemas.microsoft.com/office/drawing/2014/main" id="{902ED885-C7C3-DDB8-9398-8DF20DA9BEB0}"/>
              </a:ext>
            </a:extLst>
          </p:cNvPr>
          <p:cNvPicPr>
            <a:picLocks noChangeAspect="1"/>
          </p:cNvPicPr>
          <p:nvPr/>
        </p:nvPicPr>
        <p:blipFill>
          <a:blip r:embed="rId2"/>
          <a:stretch>
            <a:fillRect/>
          </a:stretch>
        </p:blipFill>
        <p:spPr>
          <a:xfrm>
            <a:off x="444500" y="1052944"/>
            <a:ext cx="11303000" cy="4565977"/>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0C45976-E42C-C3A5-1C3C-0A113D5EB552}"/>
              </a:ext>
            </a:extLst>
          </p:cNvPr>
          <p:cNvSpPr txBox="1"/>
          <p:nvPr/>
        </p:nvSpPr>
        <p:spPr>
          <a:xfrm>
            <a:off x="1689652" y="184262"/>
            <a:ext cx="8812695" cy="707886"/>
          </a:xfrm>
          <a:prstGeom prst="rect">
            <a:avLst/>
          </a:prstGeom>
          <a:noFill/>
        </p:spPr>
        <p:txBody>
          <a:bodyPr wrap="square" rtlCol="0">
            <a:spAutoFit/>
          </a:bodyPr>
          <a:lstStyle/>
          <a:p>
            <a:pPr algn="ctr"/>
            <a:r>
              <a:rPr lang="en-US" sz="40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Average Resell Price of Car Companies</a:t>
            </a:r>
          </a:p>
        </p:txBody>
      </p:sp>
      <p:sp>
        <p:nvSpPr>
          <p:cNvPr id="10" name="TextBox 9">
            <a:extLst>
              <a:ext uri="{FF2B5EF4-FFF2-40B4-BE49-F238E27FC236}">
                <a16:creationId xmlns:a16="http://schemas.microsoft.com/office/drawing/2014/main" id="{E9F8C5E1-E66C-E595-0DE5-912CF5E3D296}"/>
              </a:ext>
            </a:extLst>
          </p:cNvPr>
          <p:cNvSpPr txBox="1"/>
          <p:nvPr/>
        </p:nvSpPr>
        <p:spPr>
          <a:xfrm>
            <a:off x="990530" y="5817895"/>
            <a:ext cx="10756970" cy="1231106"/>
          </a:xfrm>
          <a:prstGeom prst="rect">
            <a:avLst/>
          </a:prstGeom>
          <a:noFill/>
        </p:spPr>
        <p:txBody>
          <a:bodyPr wrap="square" rtlCol="0">
            <a:spAutoFit/>
          </a:bodyPr>
          <a:lstStyle/>
          <a:p>
            <a:pPr algn="ctr"/>
            <a:r>
              <a:rPr lang="en-US"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bar chart clearly shows that the Hillman car company has the highest average resell value.  </a:t>
            </a:r>
          </a:p>
          <a:p>
            <a:endParaRPr lang="en-US" dirty="0"/>
          </a:p>
        </p:txBody>
      </p:sp>
    </p:spTree>
    <p:extLst>
      <p:ext uri="{BB962C8B-B14F-4D97-AF65-F5344CB8AC3E}">
        <p14:creationId xmlns:p14="http://schemas.microsoft.com/office/powerpoint/2010/main" val="28034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F4DF249-08E1-C260-9AB0-8877C8E92A65}"/>
              </a:ext>
            </a:extLst>
          </p:cNvPr>
          <p:cNvSpPr>
            <a:spLocks noGrp="1"/>
          </p:cNvSpPr>
          <p:nvPr>
            <p:ph type="title"/>
          </p:nvPr>
        </p:nvSpPr>
        <p:spPr>
          <a:xfrm>
            <a:off x="488950" y="302651"/>
            <a:ext cx="11214100" cy="563231"/>
          </a:xfrm>
        </p:spPr>
        <p:txBody>
          <a:bodyPr>
            <a:noAutofit/>
          </a:bodyPr>
          <a:lstStyle/>
          <a:p>
            <a:pPr algn="ctr"/>
            <a:r>
              <a:rPr lang="en-US" sz="3400" b="1" dirty="0">
                <a:latin typeface="Calibri" panose="020F0502020204030204" pitchFamily="34" charset="0"/>
                <a:cs typeface="Calibri" panose="020F0502020204030204" pitchFamily="34" charset="0"/>
              </a:rPr>
              <a:t>Comparison of Sale and Resell Prices of different Companies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sp>
        <p:nvSpPr>
          <p:cNvPr id="3" name="TextBox 2">
            <a:extLst>
              <a:ext uri="{FF2B5EF4-FFF2-40B4-BE49-F238E27FC236}">
                <a16:creationId xmlns:a16="http://schemas.microsoft.com/office/drawing/2014/main" id="{DB4B3D64-528A-6FD7-B6C4-0E52B3D00326}"/>
              </a:ext>
            </a:extLst>
          </p:cNvPr>
          <p:cNvSpPr txBox="1"/>
          <p:nvPr/>
        </p:nvSpPr>
        <p:spPr>
          <a:xfrm>
            <a:off x="6383045" y="1513982"/>
            <a:ext cx="4092605" cy="523220"/>
          </a:xfrm>
          <a:prstGeom prst="rect">
            <a:avLst/>
          </a:prstGeom>
          <a:noFill/>
        </p:spPr>
        <p:txBody>
          <a:bodyPr wrap="square" rtlCol="0">
            <a:spAutoFit/>
          </a:bodyPr>
          <a:lstStyle/>
          <a:p>
            <a:r>
              <a:rPr lang="en-IN" sz="2800" dirty="0">
                <a:solidFill>
                  <a:schemeClr val="bg1"/>
                </a:solidFill>
              </a:rPr>
              <a:t>.</a:t>
            </a:r>
          </a:p>
        </p:txBody>
      </p:sp>
      <p:pic>
        <p:nvPicPr>
          <p:cNvPr id="7" name="Picture 6">
            <a:extLst>
              <a:ext uri="{FF2B5EF4-FFF2-40B4-BE49-F238E27FC236}">
                <a16:creationId xmlns:a16="http://schemas.microsoft.com/office/drawing/2014/main" id="{420884EE-E923-2001-6D12-320EA6BA5522}"/>
              </a:ext>
            </a:extLst>
          </p:cNvPr>
          <p:cNvPicPr>
            <a:picLocks noChangeAspect="1"/>
          </p:cNvPicPr>
          <p:nvPr/>
        </p:nvPicPr>
        <p:blipFill>
          <a:blip r:embed="rId2"/>
          <a:stretch>
            <a:fillRect/>
          </a:stretch>
        </p:blipFill>
        <p:spPr>
          <a:xfrm>
            <a:off x="230606" y="1465491"/>
            <a:ext cx="6974026" cy="4390024"/>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639B1403-E746-D054-3AF1-3363B1C474F7}"/>
              </a:ext>
            </a:extLst>
          </p:cNvPr>
          <p:cNvSpPr txBox="1"/>
          <p:nvPr/>
        </p:nvSpPr>
        <p:spPr>
          <a:xfrm>
            <a:off x="7418526" y="1513982"/>
            <a:ext cx="4542868" cy="4247317"/>
          </a:xfrm>
          <a:prstGeom prst="rect">
            <a:avLst/>
          </a:prstGeom>
          <a:noFill/>
        </p:spPr>
        <p:txBody>
          <a:bodyPr wrap="square" rtlCol="0">
            <a:spAutoFit/>
          </a:bodyPr>
          <a:lstStyle/>
          <a:p>
            <a:r>
              <a:rPr lang="en-US"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Mean Sale Price and Mean Resell Price of the car companies have a positive correlation. The </a:t>
            </a:r>
            <a:r>
              <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trend line</a:t>
            </a:r>
            <a:r>
              <a:rPr lang="en-US"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shows that the Mean Resell Price increases proportionally with the increase of the Mean Sale Price.</a:t>
            </a:r>
          </a:p>
          <a:p>
            <a:endParaRPr lang="en-US" dirty="0"/>
          </a:p>
        </p:txBody>
      </p:sp>
    </p:spTree>
    <p:extLst>
      <p:ext uri="{BB962C8B-B14F-4D97-AF65-F5344CB8AC3E}">
        <p14:creationId xmlns:p14="http://schemas.microsoft.com/office/powerpoint/2010/main" val="282140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3333474" y="3269732"/>
            <a:ext cx="5157787" cy="4390024"/>
          </a:xfrm>
        </p:spPr>
        <p:txBody>
          <a:bodyPr/>
          <a:lstStyle/>
          <a:p>
            <a:pPr marL="0" indent="0">
              <a:buNone/>
            </a:pPr>
            <a:endParaRPr lang="en-US" dirty="0"/>
          </a:p>
          <a:p>
            <a:endParaRPr lang="en-US" dirty="0"/>
          </a:p>
        </p:txBody>
      </p:sp>
      <p:sp>
        <p:nvSpPr>
          <p:cNvPr id="6" name="TextBox 5">
            <a:extLst>
              <a:ext uri="{FF2B5EF4-FFF2-40B4-BE49-F238E27FC236}">
                <a16:creationId xmlns:a16="http://schemas.microsoft.com/office/drawing/2014/main" id="{ACCAF2A6-4C83-4E6B-F178-9A8D52818C82}"/>
              </a:ext>
            </a:extLst>
          </p:cNvPr>
          <p:cNvSpPr txBox="1"/>
          <p:nvPr/>
        </p:nvSpPr>
        <p:spPr>
          <a:xfrm>
            <a:off x="443345" y="447473"/>
            <a:ext cx="11086045" cy="584775"/>
          </a:xfrm>
          <a:prstGeom prst="rect">
            <a:avLst/>
          </a:prstGeom>
          <a:noFill/>
        </p:spPr>
        <p:txBody>
          <a:bodyPr wrap="square" rtlCol="0">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Different Age groups of people inclined towards buying a car</a:t>
            </a:r>
          </a:p>
        </p:txBody>
      </p:sp>
      <p:sp>
        <p:nvSpPr>
          <p:cNvPr id="5" name="TextBox 4">
            <a:extLst>
              <a:ext uri="{FF2B5EF4-FFF2-40B4-BE49-F238E27FC236}">
                <a16:creationId xmlns:a16="http://schemas.microsoft.com/office/drawing/2014/main" id="{44513BFB-EE53-6537-CCA3-03203860EAC1}"/>
              </a:ext>
            </a:extLst>
          </p:cNvPr>
          <p:cNvSpPr txBox="1"/>
          <p:nvPr/>
        </p:nvSpPr>
        <p:spPr>
          <a:xfrm>
            <a:off x="7977809" y="1375466"/>
            <a:ext cx="3551582" cy="4682116"/>
          </a:xfrm>
          <a:prstGeom prst="rect">
            <a:avLst/>
          </a:prstGeom>
          <a:noFill/>
        </p:spPr>
        <p:txBody>
          <a:bodyPr wrap="square" rtlCol="0">
            <a:spAutoFit/>
          </a:bodyPr>
          <a:lstStyle/>
          <a:p>
            <a:pPr marL="0" marR="0">
              <a:lnSpc>
                <a:spcPct val="107000"/>
              </a:lnSpc>
              <a:spcBef>
                <a:spcPts val="0"/>
              </a:spcBef>
              <a:spcAft>
                <a:spcPts val="800"/>
              </a:spcAft>
            </a:pPr>
            <a:r>
              <a:rPr lang="en-US"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Age Group that is more into buying cars is between 31-40, leading the age group 41-50 by a smaller margin while the people between the age group 71-80 have the least interest in buying a car. </a:t>
            </a:r>
          </a:p>
        </p:txBody>
      </p:sp>
      <p:pic>
        <p:nvPicPr>
          <p:cNvPr id="3" name="Picture 2" descr="Chart, bar chart&#10;&#10;Description automatically generated">
            <a:extLst>
              <a:ext uri="{FF2B5EF4-FFF2-40B4-BE49-F238E27FC236}">
                <a16:creationId xmlns:a16="http://schemas.microsoft.com/office/drawing/2014/main" id="{C395242E-A14F-9C64-6D35-51C742591773}"/>
              </a:ext>
            </a:extLst>
          </p:cNvPr>
          <p:cNvPicPr>
            <a:picLocks noChangeAspect="1"/>
          </p:cNvPicPr>
          <p:nvPr/>
        </p:nvPicPr>
        <p:blipFill>
          <a:blip r:embed="rId2"/>
          <a:stretch>
            <a:fillRect/>
          </a:stretch>
        </p:blipFill>
        <p:spPr>
          <a:xfrm>
            <a:off x="250247" y="1375466"/>
            <a:ext cx="7727562" cy="5000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292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76518" y="1222702"/>
            <a:ext cx="9502587" cy="5420145"/>
          </a:xfrm>
        </p:spPr>
        <p:txBody>
          <a:bodyPr>
            <a:normAutofit/>
          </a:bodyPr>
          <a:lstStyle/>
          <a:p>
            <a:r>
              <a:rPr lang="en-US" sz="4000" dirty="0">
                <a:solidFill>
                  <a:schemeClr val="bg1"/>
                </a:solidFill>
                <a:latin typeface="Calibri" panose="020F0502020204030204" pitchFamily="34" charset="0"/>
                <a:cs typeface="Calibri" panose="020F0502020204030204" pitchFamily="34" charset="0"/>
              </a:rPr>
              <a:t>        </a:t>
            </a:r>
            <a:r>
              <a:rPr lang="en-US" sz="4000" dirty="0" err="1">
                <a:solidFill>
                  <a:schemeClr val="bg1"/>
                </a:solidFill>
                <a:latin typeface="Calibri" panose="020F0502020204030204" pitchFamily="34" charset="0"/>
                <a:cs typeface="Calibri" panose="020F0502020204030204" pitchFamily="34" charset="0"/>
              </a:rPr>
              <a:t>Vishant</a:t>
            </a:r>
            <a:r>
              <a:rPr lang="en-US" sz="4000" dirty="0">
                <a:solidFill>
                  <a:schemeClr val="bg1"/>
                </a:solidFill>
                <a:latin typeface="Calibri" panose="020F0502020204030204" pitchFamily="34" charset="0"/>
                <a:cs typeface="Calibri" panose="020F0502020204030204" pitchFamily="34" charset="0"/>
              </a:rPr>
              <a:t> Bhatia			         Alisha Mahajan                       </a:t>
            </a:r>
          </a:p>
          <a:p>
            <a:pPr marL="0" indent="0">
              <a:buNone/>
            </a:pPr>
            <a:r>
              <a:rPr lang="en-US" sz="4000" dirty="0">
                <a:solidFill>
                  <a:schemeClr val="bg1"/>
                </a:solidFill>
                <a:latin typeface="Calibri" panose="020F0502020204030204" pitchFamily="34" charset="0"/>
                <a:cs typeface="Calibri" panose="020F0502020204030204" pitchFamily="34" charset="0"/>
              </a:rPr>
              <a:t>       </a:t>
            </a:r>
          </a:p>
          <a:p>
            <a:pPr marL="0" indent="0">
              <a:buNone/>
            </a:pPr>
            <a:endParaRPr lang="en-US" sz="4500" dirty="0">
              <a:solidFill>
                <a:schemeClr val="bg1"/>
              </a:solidFill>
              <a:latin typeface="Calibri" panose="020F0502020204030204" pitchFamily="34" charset="0"/>
              <a:cs typeface="Calibri" panose="020F0502020204030204" pitchFamily="34" charset="0"/>
            </a:endParaRPr>
          </a:p>
          <a:p>
            <a:pPr marL="0" indent="0">
              <a:buNone/>
            </a:pPr>
            <a:r>
              <a:rPr lang="en-US" sz="4500" dirty="0">
                <a:solidFill>
                  <a:schemeClr val="bg1"/>
                </a:solidFill>
                <a:latin typeface="Calibri" panose="020F0502020204030204" pitchFamily="34" charset="0"/>
                <a:cs typeface="Calibri" panose="020F0502020204030204" pitchFamily="34" charset="0"/>
              </a:rPr>
              <a:t>    </a:t>
            </a:r>
          </a:p>
          <a:p>
            <a:pPr marL="0" indent="0">
              <a:buNone/>
            </a:pPr>
            <a:endParaRPr lang="en-US" sz="2400" dirty="0">
              <a:solidFill>
                <a:schemeClr val="bg1"/>
              </a:solidFill>
              <a:latin typeface="Calibri" panose="020F0502020204030204" pitchFamily="34" charset="0"/>
              <a:cs typeface="Calibri" panose="020F0502020204030204" pitchFamily="34" charset="0"/>
            </a:endParaRPr>
          </a:p>
          <a:p>
            <a:pPr marL="0" indent="0">
              <a:buNone/>
            </a:pPr>
            <a:endParaRPr lang="en-US" sz="2400" dirty="0">
              <a:solidFill>
                <a:schemeClr val="bg1"/>
              </a:solidFill>
              <a:latin typeface="Calibri" panose="020F0502020204030204" pitchFamily="34" charset="0"/>
              <a:cs typeface="Calibri" panose="020F0502020204030204" pitchFamily="34" charset="0"/>
            </a:endParaRPr>
          </a:p>
          <a:p>
            <a:pPr marL="0" indent="0">
              <a:buNone/>
            </a:pPr>
            <a:r>
              <a:rPr lang="en-US" sz="2400" dirty="0">
                <a:solidFill>
                  <a:schemeClr val="bg1"/>
                </a:solidFill>
                <a:latin typeface="Calibri" panose="020F0502020204030204" pitchFamily="34" charset="0"/>
                <a:cs typeface="Calibri" panose="020F0502020204030204" pitchFamily="34" charset="0"/>
              </a:rPr>
              <a:t> </a:t>
            </a:r>
          </a:p>
          <a:p>
            <a:pPr marL="0" indent="0">
              <a:buNone/>
            </a:pPr>
            <a:endParaRPr lang="en-US" sz="2400" dirty="0">
              <a:solidFill>
                <a:schemeClr val="bg1"/>
              </a:solidFill>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74CD419-548D-3498-1543-C67872C3CE7D}"/>
              </a:ext>
            </a:extLst>
          </p:cNvPr>
          <p:cNvSpPr txBox="1"/>
          <p:nvPr/>
        </p:nvSpPr>
        <p:spPr>
          <a:xfrm>
            <a:off x="-13193" y="215152"/>
            <a:ext cx="12066648" cy="1015663"/>
          </a:xfrm>
          <a:prstGeom prst="rect">
            <a:avLst/>
          </a:prstGeom>
          <a:noFill/>
        </p:spPr>
        <p:txBody>
          <a:bodyPr wrap="square" rtlCol="0">
            <a:spAutoFit/>
          </a:bodyPr>
          <a:lstStyle/>
          <a:p>
            <a:pPr algn="ctr"/>
            <a:r>
              <a:rPr lang="en-US" sz="6000" b="1" dirty="0">
                <a:latin typeface="Calibri" panose="020F0502020204030204" pitchFamily="34" charset="0"/>
                <a:ea typeface="Calibri" panose="020F0502020204030204" pitchFamily="34" charset="0"/>
                <a:cs typeface="Calibri" panose="020F0502020204030204" pitchFamily="34" charset="0"/>
              </a:rPr>
              <a:t>Group 002</a:t>
            </a:r>
          </a:p>
        </p:txBody>
      </p:sp>
      <p:sp>
        <p:nvSpPr>
          <p:cNvPr id="2" name="AutoShape 2">
            <a:extLst>
              <a:ext uri="{FF2B5EF4-FFF2-40B4-BE49-F238E27FC236}">
                <a16:creationId xmlns:a16="http://schemas.microsoft.com/office/drawing/2014/main" id="{6BA70ABC-3656-63FE-146E-3690701C7F3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F6D51F24-4ACB-FD49-FB04-035B04746E6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E466268C-E0F5-98B2-1D04-D15E58D29350}"/>
              </a:ext>
            </a:extLst>
          </p:cNvPr>
          <p:cNvPicPr>
            <a:picLocks noChangeAspect="1"/>
          </p:cNvPicPr>
          <p:nvPr/>
        </p:nvPicPr>
        <p:blipFill>
          <a:blip r:embed="rId2"/>
          <a:stretch>
            <a:fillRect/>
          </a:stretch>
        </p:blipFill>
        <p:spPr>
          <a:xfrm>
            <a:off x="1482876" y="2085816"/>
            <a:ext cx="2756615" cy="2686367"/>
          </a:xfrm>
          <a:prstGeom prst="rect">
            <a:avLst/>
          </a:prstGeom>
        </p:spPr>
      </p:pic>
      <p:pic>
        <p:nvPicPr>
          <p:cNvPr id="6" name="Picture 5">
            <a:extLst>
              <a:ext uri="{FF2B5EF4-FFF2-40B4-BE49-F238E27FC236}">
                <a16:creationId xmlns:a16="http://schemas.microsoft.com/office/drawing/2014/main" id="{55A3AFAA-ABAF-D672-9193-58C511F4EEE2}"/>
              </a:ext>
            </a:extLst>
          </p:cNvPr>
          <p:cNvPicPr>
            <a:picLocks noChangeAspect="1"/>
          </p:cNvPicPr>
          <p:nvPr/>
        </p:nvPicPr>
        <p:blipFill>
          <a:blip r:embed="rId3"/>
          <a:stretch>
            <a:fillRect/>
          </a:stretch>
        </p:blipFill>
        <p:spPr>
          <a:xfrm>
            <a:off x="6879001" y="2044860"/>
            <a:ext cx="2756615" cy="2768277"/>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sp>
        <p:nvSpPr>
          <p:cNvPr id="6" name="TextBox 5">
            <a:extLst>
              <a:ext uri="{FF2B5EF4-FFF2-40B4-BE49-F238E27FC236}">
                <a16:creationId xmlns:a16="http://schemas.microsoft.com/office/drawing/2014/main" id="{ACCAF2A6-4C83-4E6B-F178-9A8D52818C82}"/>
              </a:ext>
            </a:extLst>
          </p:cNvPr>
          <p:cNvSpPr txBox="1"/>
          <p:nvPr/>
        </p:nvSpPr>
        <p:spPr>
          <a:xfrm>
            <a:off x="418692" y="194777"/>
            <a:ext cx="11354616" cy="707886"/>
          </a:xfrm>
          <a:prstGeom prst="rect">
            <a:avLst/>
          </a:prstGeom>
          <a:noFill/>
        </p:spPr>
        <p:txBody>
          <a:bodyPr wrap="square" rtlCol="0">
            <a:spAutoFit/>
          </a:bodyPr>
          <a:lstStyle/>
          <a:p>
            <a:pPr algn="ctr"/>
            <a:r>
              <a:rPr lang="en-US" sz="40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Country-wise Sale of Car Companies</a:t>
            </a:r>
          </a:p>
        </p:txBody>
      </p:sp>
      <p:pic>
        <p:nvPicPr>
          <p:cNvPr id="7" name="Picture 6" descr="Map&#10;&#10;Description automatically generated">
            <a:extLst>
              <a:ext uri="{FF2B5EF4-FFF2-40B4-BE49-F238E27FC236}">
                <a16:creationId xmlns:a16="http://schemas.microsoft.com/office/drawing/2014/main" id="{96AE157E-3018-55CC-B51C-CB937779A2AD}"/>
              </a:ext>
            </a:extLst>
          </p:cNvPr>
          <p:cNvPicPr>
            <a:picLocks noChangeAspect="1"/>
          </p:cNvPicPr>
          <p:nvPr/>
        </p:nvPicPr>
        <p:blipFill>
          <a:blip r:embed="rId2"/>
          <a:stretch>
            <a:fillRect/>
          </a:stretch>
        </p:blipFill>
        <p:spPr>
          <a:xfrm>
            <a:off x="560439" y="1091381"/>
            <a:ext cx="7536426" cy="5109536"/>
          </a:xfrm>
          <a:prstGeom prst="rect">
            <a:avLst/>
          </a:prstGeom>
        </p:spPr>
      </p:pic>
      <p:sp>
        <p:nvSpPr>
          <p:cNvPr id="11" name="TextBox 10">
            <a:extLst>
              <a:ext uri="{FF2B5EF4-FFF2-40B4-BE49-F238E27FC236}">
                <a16:creationId xmlns:a16="http://schemas.microsoft.com/office/drawing/2014/main" id="{ED3785D3-ACA7-F524-37AF-BE8ACE56B90D}"/>
              </a:ext>
            </a:extLst>
          </p:cNvPr>
          <p:cNvSpPr txBox="1"/>
          <p:nvPr/>
        </p:nvSpPr>
        <p:spPr>
          <a:xfrm>
            <a:off x="8409708" y="1445546"/>
            <a:ext cx="3363600" cy="4832092"/>
          </a:xfrm>
          <a:prstGeom prst="rect">
            <a:avLst/>
          </a:prstGeom>
          <a:noFill/>
        </p:spPr>
        <p:txBody>
          <a:bodyPr wrap="square">
            <a:spAutoFit/>
          </a:bodyPr>
          <a:lstStyle/>
          <a:p>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The map above displays the country-by-country sales of the top 10 automobile manufacturers. When it comes to global auto sales, Hillman boasts the largest global sales presence.</a:t>
            </a:r>
          </a:p>
        </p:txBody>
      </p:sp>
    </p:spTree>
    <p:extLst>
      <p:ext uri="{BB962C8B-B14F-4D97-AF65-F5344CB8AC3E}">
        <p14:creationId xmlns:p14="http://schemas.microsoft.com/office/powerpoint/2010/main" val="703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7" name="Picture 6">
            <a:extLst>
              <a:ext uri="{FF2B5EF4-FFF2-40B4-BE49-F238E27FC236}">
                <a16:creationId xmlns:a16="http://schemas.microsoft.com/office/drawing/2014/main" id="{BFEC1E06-C4FA-F6D4-AA31-DE59D380D90F}"/>
              </a:ext>
            </a:extLst>
          </p:cNvPr>
          <p:cNvPicPr>
            <a:picLocks noChangeAspect="1"/>
          </p:cNvPicPr>
          <p:nvPr/>
        </p:nvPicPr>
        <p:blipFill>
          <a:blip r:embed="rId2"/>
          <a:stretch>
            <a:fillRect/>
          </a:stretch>
        </p:blipFill>
        <p:spPr>
          <a:xfrm>
            <a:off x="745938" y="1290221"/>
            <a:ext cx="5639872" cy="498299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788C93D1-7F87-711F-3EBC-3DDC768FA501}"/>
              </a:ext>
            </a:extLst>
          </p:cNvPr>
          <p:cNvSpPr txBox="1"/>
          <p:nvPr/>
        </p:nvSpPr>
        <p:spPr>
          <a:xfrm>
            <a:off x="6687248" y="2690336"/>
            <a:ext cx="5168348" cy="1661993"/>
          </a:xfrm>
          <a:prstGeom prst="rect">
            <a:avLst/>
          </a:prstGeom>
          <a:noFill/>
        </p:spPr>
        <p:txBody>
          <a:bodyPr wrap="square" rtlCol="0">
            <a:spAutoFit/>
          </a:bodyPr>
          <a:lstStyle/>
          <a:p>
            <a:r>
              <a:rPr lang="en-US"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Car buyers are more fascinated with the keyword (Feature) that are more readable in the picture.</a:t>
            </a:r>
            <a:r>
              <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TextBox 3">
            <a:extLst>
              <a:ext uri="{FF2B5EF4-FFF2-40B4-BE49-F238E27FC236}">
                <a16:creationId xmlns:a16="http://schemas.microsoft.com/office/drawing/2014/main" id="{72D2ECC5-E5D7-C61B-1C9F-C32CCA32249A}"/>
              </a:ext>
            </a:extLst>
          </p:cNvPr>
          <p:cNvSpPr txBox="1"/>
          <p:nvPr/>
        </p:nvSpPr>
        <p:spPr>
          <a:xfrm>
            <a:off x="845126" y="510190"/>
            <a:ext cx="10543309" cy="584775"/>
          </a:xfrm>
          <a:prstGeom prst="rect">
            <a:avLst/>
          </a:prstGeom>
          <a:noFill/>
        </p:spPr>
        <p:txBody>
          <a:bodyPr wrap="square">
            <a:spAutoFit/>
          </a:bodyPr>
          <a:lstStyle/>
          <a:p>
            <a:pPr algn="ctr"/>
            <a:r>
              <a:rPr lang="en-US" sz="3200" b="1" dirty="0">
                <a:latin typeface="Calibri" panose="020F0502020204030204" pitchFamily="34" charset="0"/>
                <a:cs typeface="Calibri" panose="020F0502020204030204" pitchFamily="34" charset="0"/>
              </a:rPr>
              <a:t>Which feature in the car is more preferred by the buyers?</a:t>
            </a:r>
          </a:p>
        </p:txBody>
      </p:sp>
    </p:spTree>
    <p:extLst>
      <p:ext uri="{BB962C8B-B14F-4D97-AF65-F5344CB8AC3E}">
        <p14:creationId xmlns:p14="http://schemas.microsoft.com/office/powerpoint/2010/main" val="24133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a:xfrm>
            <a:off x="493873" y="416291"/>
            <a:ext cx="11204253" cy="1159866"/>
          </a:xfrm>
        </p:spPr>
        <p:txBody>
          <a:bodyPr>
            <a:normAutofit/>
          </a:bodyPr>
          <a:lstStyle/>
          <a:p>
            <a:pPr algn="ctr"/>
            <a:r>
              <a:rPr lang="en-IN" sz="6600" b="1" dirty="0">
                <a:latin typeface="Calibri" panose="020F0502020204030204" pitchFamily="34" charset="0"/>
                <a:cs typeface="Calibri" panose="020F0502020204030204" pitchFamily="34" charset="0"/>
              </a:rPr>
              <a:t>Conclusion</a:t>
            </a:r>
          </a:p>
        </p:txBody>
      </p:sp>
      <p:sp>
        <p:nvSpPr>
          <p:cNvPr id="3" name="TextBox 2">
            <a:extLst>
              <a:ext uri="{FF2B5EF4-FFF2-40B4-BE49-F238E27FC236}">
                <a16:creationId xmlns:a16="http://schemas.microsoft.com/office/drawing/2014/main" id="{100457B2-238B-56D0-84C7-F26A330A1D5B}"/>
              </a:ext>
            </a:extLst>
          </p:cNvPr>
          <p:cNvSpPr txBox="1"/>
          <p:nvPr/>
        </p:nvSpPr>
        <p:spPr>
          <a:xfrm>
            <a:off x="720436" y="1630264"/>
            <a:ext cx="10751128" cy="4811445"/>
          </a:xfrm>
          <a:prstGeom prst="rect">
            <a:avLst/>
          </a:prstGeom>
          <a:noFill/>
        </p:spPr>
        <p:txBody>
          <a:bodyPr wrap="square" rtlCol="0">
            <a:spAutoFit/>
          </a:bodyPr>
          <a:lstStyle/>
          <a:p>
            <a:pPr algn="ctr">
              <a:lnSpc>
                <a:spcPct val="107000"/>
              </a:lnSpc>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conclude, on the basis of slides 14 and 17, Hillman has the highest average sale and resell price w</a:t>
            </a:r>
            <a:r>
              <a:rPr lang="en-US" sz="3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hich is in agreement with the trend line shown in the plot (slide 15) which depicts that the higher the sale price, the higher the resell value. W</a:t>
            </a: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ith the help of a map, we can easily learn which automakers </a:t>
            </a:r>
            <a:r>
              <a:rPr lang="en-US" sz="3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hold a strong position </a:t>
            </a: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which country. Furthermore, we are also aware of the age group that purchases the most cars. Additionally, we can determine which country would be best for growing our business and investment.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810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a:xfrm>
            <a:off x="493873" y="416291"/>
            <a:ext cx="11204253" cy="1159866"/>
          </a:xfrm>
        </p:spPr>
        <p:txBody>
          <a:bodyPr>
            <a:normAutofit/>
          </a:bodyPr>
          <a:lstStyle/>
          <a:p>
            <a:pPr algn="ctr"/>
            <a:r>
              <a:rPr lang="en-IN" sz="6600" b="1" dirty="0">
                <a:latin typeface="Calibri" panose="020F0502020204030204" pitchFamily="34" charset="0"/>
                <a:cs typeface="Calibri" panose="020F0502020204030204" pitchFamily="34" charset="0"/>
              </a:rPr>
              <a:t>Recommendations</a:t>
            </a:r>
          </a:p>
        </p:txBody>
      </p:sp>
      <p:sp>
        <p:nvSpPr>
          <p:cNvPr id="3" name="TextBox 2">
            <a:extLst>
              <a:ext uri="{FF2B5EF4-FFF2-40B4-BE49-F238E27FC236}">
                <a16:creationId xmlns:a16="http://schemas.microsoft.com/office/drawing/2014/main" id="{100457B2-238B-56D0-84C7-F26A330A1D5B}"/>
              </a:ext>
            </a:extLst>
          </p:cNvPr>
          <p:cNvSpPr txBox="1"/>
          <p:nvPr/>
        </p:nvSpPr>
        <p:spPr>
          <a:xfrm>
            <a:off x="720435" y="1842655"/>
            <a:ext cx="10751128" cy="3029997"/>
          </a:xfrm>
          <a:prstGeom prst="rect">
            <a:avLst/>
          </a:prstGeom>
          <a:noFill/>
        </p:spPr>
        <p:txBody>
          <a:bodyPr wrap="square" rtlCol="0">
            <a:spAutoFit/>
          </a:bodyPr>
          <a:lstStyle/>
          <a:p>
            <a:pPr algn="ctr">
              <a:lnSpc>
                <a:spcPct val="107000"/>
              </a:lnSpc>
              <a:spcAft>
                <a:spcPts val="800"/>
              </a:spcAft>
            </a:pPr>
            <a:r>
              <a:rPr lang="en-US" sz="3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F</a:t>
            </a:r>
            <a:r>
              <a:rPr lang="en-US" sz="3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 expanding the business, car dealers should concentrate on expanding their car inventory with thos</a:t>
            </a:r>
            <a:r>
              <a:rPr lang="en-US" sz="3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e models that fascinate the buyers most and </a:t>
            </a:r>
            <a:r>
              <a:rPr lang="en-US" sz="3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can help in the overall expansion of their business with respect to sales and profit.</a:t>
            </a:r>
            <a:endParaRPr lang="en-IN" sz="3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9696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29152" y="560679"/>
            <a:ext cx="11214100" cy="1107996"/>
          </a:xfrm>
        </p:spPr>
        <p:txBody>
          <a:bodyPr/>
          <a:lstStyle/>
          <a:p>
            <a:pPr algn="ctr"/>
            <a:r>
              <a:rPr lang="en-US" sz="6600" dirty="0">
                <a:solidFill>
                  <a:schemeClr val="tx1">
                    <a:lumMod val="85000"/>
                    <a:lumOff val="15000"/>
                  </a:schemeClr>
                </a:solidFill>
                <a:latin typeface="Calibri" panose="020F0502020204030204" pitchFamily="34" charset="0"/>
                <a:cs typeface="Calibri" panose="020F0502020204030204" pitchFamily="34" charset="0"/>
              </a:rPr>
              <a:t>References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9152" y="2092036"/>
            <a:ext cx="11533696" cy="3144982"/>
          </a:xfrm>
        </p:spPr>
        <p:txBody>
          <a:bodyPr/>
          <a:lstStyle/>
          <a:p>
            <a:pPr marL="0" indent="0" algn="ctr">
              <a:buNone/>
            </a:pPr>
            <a:r>
              <a:rPr lang="en-CA" sz="2800" b="1" dirty="0">
                <a:effectLst/>
                <a:latin typeface="Calibri" panose="020F0502020204030204" pitchFamily="34" charset="0"/>
                <a:ea typeface="Calibri" panose="020F0502020204030204" pitchFamily="34" charset="0"/>
                <a:cs typeface="Times New Roman" panose="02020603050405020304" pitchFamily="18" charset="0"/>
              </a:rPr>
              <a:t>[1] </a:t>
            </a:r>
            <a:r>
              <a:rPr lang="en-CA" sz="2800" b="1"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https://www.forbes.com/sites/davekeating/2020/09/29/covid-causing-shift-from-public-transport-to-cars/?sh=671609725aea </a:t>
            </a:r>
            <a:endParaRPr lang="en-CA" sz="2800" b="1" dirty="0">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1089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pic>
        <p:nvPicPr>
          <p:cNvPr id="3" name="Graphic 2" descr="Car">
            <a:extLst>
              <a:ext uri="{FF2B5EF4-FFF2-40B4-BE49-F238E27FC236}">
                <a16:creationId xmlns:a16="http://schemas.microsoft.com/office/drawing/2014/main" id="{2876577A-05B7-259B-810D-9B448AD26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14186" y="3429000"/>
            <a:ext cx="4391654" cy="4391654"/>
          </a:xfrm>
          <a:prstGeom prst="rect">
            <a:avLst/>
          </a:prstGeom>
        </p:spPr>
      </p:pic>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E102A-EBF5-2835-4353-95BB815341C5}"/>
              </a:ext>
            </a:extLst>
          </p:cNvPr>
          <p:cNvSpPr>
            <a:spLocks noGrp="1"/>
          </p:cNvSpPr>
          <p:nvPr>
            <p:ph idx="1"/>
          </p:nvPr>
        </p:nvSpPr>
        <p:spPr>
          <a:xfrm>
            <a:off x="161365" y="207566"/>
            <a:ext cx="11753543" cy="6212541"/>
          </a:xfrm>
        </p:spPr>
        <p:txBody>
          <a:bodyPr>
            <a:normAutofit/>
          </a:bodyPr>
          <a:lstStyle/>
          <a:p>
            <a:pPr marL="0" indent="0">
              <a:buNone/>
            </a:pPr>
            <a:r>
              <a:rPr lang="en-US" sz="4000" dirty="0">
                <a:solidFill>
                  <a:schemeClr val="bg1"/>
                </a:solidFill>
                <a:latin typeface="Calibri" panose="020F0502020204030204" pitchFamily="34" charset="0"/>
                <a:cs typeface="Calibri" panose="020F0502020204030204" pitchFamily="34" charset="0"/>
              </a:rPr>
              <a:t>      Harshita Sanjay Dhiman             </a:t>
            </a:r>
            <a:r>
              <a:rPr lang="en-US" sz="4000" dirty="0" err="1">
                <a:solidFill>
                  <a:schemeClr val="bg1"/>
                </a:solidFill>
                <a:latin typeface="Calibri" panose="020F0502020204030204" pitchFamily="34" charset="0"/>
                <a:cs typeface="Calibri" panose="020F0502020204030204" pitchFamily="34" charset="0"/>
              </a:rPr>
              <a:t>Asbin</a:t>
            </a:r>
            <a:r>
              <a:rPr lang="en-US" sz="4000" dirty="0">
                <a:solidFill>
                  <a:schemeClr val="bg1"/>
                </a:solidFill>
                <a:latin typeface="Calibri" panose="020F0502020204030204" pitchFamily="34" charset="0"/>
                <a:cs typeface="Calibri" panose="020F0502020204030204" pitchFamily="34" charset="0"/>
              </a:rPr>
              <a:t> Ghimire</a:t>
            </a:r>
          </a:p>
          <a:p>
            <a:pPr marL="0" indent="0">
              <a:buNone/>
            </a:pPr>
            <a:r>
              <a:rPr lang="en-US" sz="4000" dirty="0">
                <a:solidFill>
                  <a:schemeClr val="bg1"/>
                </a:solidFill>
                <a:latin typeface="Calibri" panose="020F0502020204030204" pitchFamily="34" charset="0"/>
                <a:cs typeface="Calibri" panose="020F0502020204030204" pitchFamily="34" charset="0"/>
              </a:rPr>
              <a:t>                 </a:t>
            </a:r>
          </a:p>
          <a:p>
            <a:pPr marL="0" indent="0">
              <a:buNone/>
            </a:pPr>
            <a:endParaRPr lang="en-IN" sz="4000" dirty="0"/>
          </a:p>
          <a:p>
            <a:pPr marL="0" indent="0">
              <a:buNone/>
            </a:pPr>
            <a:endParaRPr lang="en-IN" sz="4000" dirty="0"/>
          </a:p>
          <a:p>
            <a:pPr marL="0" indent="0" algn="ctr">
              <a:buNone/>
            </a:pPr>
            <a:r>
              <a:rPr lang="en-US" sz="4000" dirty="0">
                <a:solidFill>
                  <a:schemeClr val="bg1"/>
                </a:solidFill>
                <a:latin typeface="Calibri" panose="020F0502020204030204" pitchFamily="34" charset="0"/>
                <a:cs typeface="Calibri" panose="020F0502020204030204" pitchFamily="34" charset="0"/>
              </a:rPr>
              <a:t>Mahima Mehandiratta        </a:t>
            </a:r>
          </a:p>
          <a:p>
            <a:pPr marL="0" indent="0">
              <a:buNone/>
            </a:pPr>
            <a:endParaRPr lang="en-IN" sz="4000" dirty="0"/>
          </a:p>
        </p:txBody>
      </p:sp>
      <p:pic>
        <p:nvPicPr>
          <p:cNvPr id="7" name="Picture 6">
            <a:extLst>
              <a:ext uri="{FF2B5EF4-FFF2-40B4-BE49-F238E27FC236}">
                <a16:creationId xmlns:a16="http://schemas.microsoft.com/office/drawing/2014/main" id="{A624BCDF-0E5F-8D1E-5CDC-F30D16537AE1}"/>
              </a:ext>
            </a:extLst>
          </p:cNvPr>
          <p:cNvPicPr>
            <a:picLocks noChangeAspect="1"/>
          </p:cNvPicPr>
          <p:nvPr/>
        </p:nvPicPr>
        <p:blipFill>
          <a:blip r:embed="rId2"/>
          <a:stretch>
            <a:fillRect/>
          </a:stretch>
        </p:blipFill>
        <p:spPr>
          <a:xfrm>
            <a:off x="2270629" y="986792"/>
            <a:ext cx="2588984" cy="2212610"/>
          </a:xfrm>
          <a:prstGeom prst="rect">
            <a:avLst/>
          </a:prstGeom>
        </p:spPr>
      </p:pic>
      <p:pic>
        <p:nvPicPr>
          <p:cNvPr id="2" name="Picture 1">
            <a:extLst>
              <a:ext uri="{FF2B5EF4-FFF2-40B4-BE49-F238E27FC236}">
                <a16:creationId xmlns:a16="http://schemas.microsoft.com/office/drawing/2014/main" id="{9D0D9A4C-01BE-5342-B85A-58044F1DCBAB}"/>
              </a:ext>
            </a:extLst>
          </p:cNvPr>
          <p:cNvPicPr>
            <a:picLocks noChangeAspect="1"/>
          </p:cNvPicPr>
          <p:nvPr/>
        </p:nvPicPr>
        <p:blipFill>
          <a:blip r:embed="rId3"/>
          <a:stretch>
            <a:fillRect/>
          </a:stretch>
        </p:blipFill>
        <p:spPr>
          <a:xfrm>
            <a:off x="7384473" y="878364"/>
            <a:ext cx="2854036" cy="2207392"/>
          </a:xfrm>
          <a:prstGeom prst="rect">
            <a:avLst/>
          </a:prstGeom>
        </p:spPr>
      </p:pic>
      <p:pic>
        <p:nvPicPr>
          <p:cNvPr id="4" name="Picture 3">
            <a:extLst>
              <a:ext uri="{FF2B5EF4-FFF2-40B4-BE49-F238E27FC236}">
                <a16:creationId xmlns:a16="http://schemas.microsoft.com/office/drawing/2014/main" id="{12B46066-A302-0E25-7DD4-1570C414DFFC}"/>
              </a:ext>
            </a:extLst>
          </p:cNvPr>
          <p:cNvPicPr>
            <a:picLocks noChangeAspect="1"/>
          </p:cNvPicPr>
          <p:nvPr/>
        </p:nvPicPr>
        <p:blipFill>
          <a:blip r:embed="rId4"/>
          <a:stretch>
            <a:fillRect/>
          </a:stretch>
        </p:blipFill>
        <p:spPr>
          <a:xfrm>
            <a:off x="4530436" y="3978627"/>
            <a:ext cx="2854037" cy="2179438"/>
          </a:xfrm>
          <a:prstGeom prst="rect">
            <a:avLst/>
          </a:prstGeom>
        </p:spPr>
      </p:pic>
    </p:spTree>
    <p:extLst>
      <p:ext uri="{BB962C8B-B14F-4D97-AF65-F5344CB8AC3E}">
        <p14:creationId xmlns:p14="http://schemas.microsoft.com/office/powerpoint/2010/main" val="372350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31812" y="215026"/>
            <a:ext cx="11050588" cy="1262277"/>
          </a:xfrm>
        </p:spPr>
        <p:txBody>
          <a:bodyPr>
            <a:normAutofit/>
          </a:bodyPr>
          <a:lstStyle/>
          <a:p>
            <a:pPr algn="ctr"/>
            <a:r>
              <a:rPr lang="en-US" sz="6600" b="1" dirty="0">
                <a:latin typeface="Calibri" panose="020F0502020204030204" pitchFamily="34" charset="0"/>
                <a:cs typeface="Calibri" panose="020F0502020204030204" pitchFamily="34" charset="0"/>
              </a:rPr>
              <a:t>Contents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531812" y="1911927"/>
            <a:ext cx="11128376" cy="4094426"/>
          </a:xfrm>
        </p:spPr>
        <p:txBody>
          <a:bodyPr>
            <a:normAutofit fontScale="92500" lnSpcReduction="20000"/>
          </a:bodyPr>
          <a:lstStyle/>
          <a:p>
            <a:pPr marL="342900" indent="-342900">
              <a:buAutoNum type="arabicPeriod"/>
            </a:pPr>
            <a:r>
              <a:rPr lang="en-US" sz="3200" dirty="0">
                <a:solidFill>
                  <a:schemeClr val="bg1"/>
                </a:solidFill>
              </a:rPr>
              <a:t>Background/Motivation</a:t>
            </a:r>
          </a:p>
          <a:p>
            <a:pPr marL="342900" indent="-342900">
              <a:buAutoNum type="arabicPeriod"/>
            </a:pPr>
            <a:r>
              <a:rPr lang="en-US" sz="3200" dirty="0">
                <a:solidFill>
                  <a:schemeClr val="bg1"/>
                </a:solidFill>
              </a:rPr>
              <a:t>Problem Statement</a:t>
            </a:r>
          </a:p>
          <a:p>
            <a:pPr marL="342900" indent="-342900">
              <a:buFont typeface="Wingdings 3" charset="2"/>
              <a:buAutoNum type="arabicPeriod"/>
            </a:pPr>
            <a:r>
              <a:rPr lang="en-US" sz="3200" dirty="0">
                <a:solidFill>
                  <a:schemeClr val="bg1"/>
                </a:solidFill>
              </a:rPr>
              <a:t>Target Audience</a:t>
            </a:r>
          </a:p>
          <a:p>
            <a:pPr marL="342900" indent="-342900">
              <a:buFont typeface="Wingdings 3" charset="2"/>
              <a:buAutoNum type="arabicPeriod"/>
            </a:pPr>
            <a:r>
              <a:rPr lang="en-US" sz="3200" dirty="0">
                <a:solidFill>
                  <a:schemeClr val="bg1"/>
                </a:solidFill>
              </a:rPr>
              <a:t>Analyzing Questions</a:t>
            </a:r>
          </a:p>
          <a:p>
            <a:pPr marL="342900" indent="-342900">
              <a:buAutoNum type="arabicPeriod"/>
            </a:pPr>
            <a:r>
              <a:rPr lang="en-US" sz="3200" dirty="0">
                <a:solidFill>
                  <a:schemeClr val="bg1"/>
                </a:solidFill>
              </a:rPr>
              <a:t>Data Description</a:t>
            </a:r>
          </a:p>
          <a:p>
            <a:pPr marL="342900" indent="-342900">
              <a:buAutoNum type="arabicPeriod"/>
            </a:pPr>
            <a:r>
              <a:rPr lang="en-US" sz="3200" dirty="0">
                <a:solidFill>
                  <a:schemeClr val="bg1"/>
                </a:solidFill>
              </a:rPr>
              <a:t>Data Cleaning </a:t>
            </a:r>
          </a:p>
          <a:p>
            <a:pPr marL="342900" indent="-342900">
              <a:buAutoNum type="arabicPeriod"/>
            </a:pPr>
            <a:r>
              <a:rPr lang="en-US" sz="3200" dirty="0">
                <a:solidFill>
                  <a:schemeClr val="bg1"/>
                </a:solidFill>
              </a:rPr>
              <a:t>Data Transformation</a:t>
            </a:r>
          </a:p>
          <a:p>
            <a:pPr marL="342900" indent="-342900">
              <a:buAutoNum type="arabicPeriod"/>
            </a:pPr>
            <a:r>
              <a:rPr lang="en-US" sz="3200" dirty="0">
                <a:solidFill>
                  <a:schemeClr val="bg1"/>
                </a:solidFill>
              </a:rPr>
              <a:t>Visualizations</a:t>
            </a:r>
          </a:p>
          <a:p>
            <a:endParaRPr lang="en-US" sz="3200"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32464" y="177801"/>
            <a:ext cx="11214100" cy="1107996"/>
          </a:xfrm>
        </p:spPr>
        <p:txBody>
          <a:bodyPr/>
          <a:lstStyle/>
          <a:p>
            <a:pPr algn="ctr"/>
            <a:r>
              <a:rPr lang="en-US" sz="6600" dirty="0">
                <a:solidFill>
                  <a:schemeClr val="tx1">
                    <a:lumMod val="85000"/>
                    <a:lumOff val="15000"/>
                  </a:schemeClr>
                </a:solidFill>
                <a:latin typeface="Calibri" panose="020F0502020204030204" pitchFamily="34" charset="0"/>
                <a:cs typeface="Calibri" panose="020F0502020204030204" pitchFamily="34" charset="0"/>
              </a:rPr>
              <a:t>Motivation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solidFill>
                  <a:schemeClr val="tx1"/>
                </a:solidFill>
              </a:rPr>
              <a:pPr/>
              <a:t>5</a:t>
            </a:fld>
            <a:endParaRPr lang="en-US" dirty="0">
              <a:solidFill>
                <a:schemeClr val="tx1"/>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32464" y="1482437"/>
            <a:ext cx="11640881" cy="4932218"/>
          </a:xfrm>
        </p:spPr>
        <p:txBody>
          <a:bodyPr/>
          <a:lstStyle/>
          <a:p>
            <a:pPr marL="0" indent="0" algn="ctr">
              <a:lnSpc>
                <a:spcPct val="107000"/>
              </a:lnSpc>
              <a:spcAft>
                <a:spcPts val="800"/>
              </a:spcAft>
              <a:buNone/>
            </a:pPr>
            <a:r>
              <a:rPr lang="en-CA" sz="2500" b="1" dirty="0">
                <a:effectLst/>
                <a:latin typeface="Calibri" panose="020F0502020204030204" pitchFamily="34" charset="0"/>
                <a:ea typeface="Calibri" panose="020F0502020204030204" pitchFamily="34" charset="0"/>
                <a:cs typeface="Calibri" panose="020F0502020204030204" pitchFamily="34" charset="0"/>
              </a:rPr>
              <a:t>The automobile industry, over the years, has revolutionized modern society making people more approachable to jobs and services, and above all personal freedom. Earlier, people relied on public transit to commute but with the comfort and ease that comes with a car, we have seen a huge shift from public transport to personal cars[1]. However, not everyone can afford the luxury of a new car owing to numerous reasons thus increasing the market of used cars. The basis for selecting this dataset is to make data-driven decisions about sales of used cars in different countries based on different aspects such as the colour, make, model, depreciation, buyer gender and age, to name a few.</a:t>
            </a:r>
            <a:endParaRPr lang="en-CA" sz="25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CA" sz="25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Source:  </a:t>
            </a:r>
            <a:r>
              <a:rPr lang="en-CA" sz="2500" b="1"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hlinkClick r:id="rId2"/>
              </a:rPr>
              <a:t>https://www.forbes.com/sites/davekeating/2020/09/29/covid-causing-shift-from-public-transport-to-cars/?sh=671609725aea </a:t>
            </a:r>
            <a:endParaRPr lang="en-CA" sz="2500" b="1"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CA" sz="24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29152" y="560679"/>
            <a:ext cx="11214100" cy="1107996"/>
          </a:xfrm>
        </p:spPr>
        <p:txBody>
          <a:bodyPr/>
          <a:lstStyle/>
          <a:p>
            <a:pPr algn="ctr"/>
            <a:r>
              <a:rPr lang="en-US" sz="6600" dirty="0">
                <a:solidFill>
                  <a:schemeClr val="tx1">
                    <a:lumMod val="85000"/>
                    <a:lumOff val="15000"/>
                  </a:schemeClr>
                </a:solidFill>
                <a:latin typeface="Calibri" panose="020F0502020204030204" pitchFamily="34" charset="0"/>
                <a:cs typeface="Calibri" panose="020F0502020204030204" pitchFamily="34" charset="0"/>
              </a:rPr>
              <a:t>Target Audience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9152" y="2092036"/>
            <a:ext cx="11533696" cy="3144982"/>
          </a:xfrm>
        </p:spPr>
        <p:txBody>
          <a:bodyPr/>
          <a:lstStyle/>
          <a:p>
            <a:pPr marL="0" indent="0" algn="ctr">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The automobile dealers who would benefit from our project's EDA are our primary target audience. This enables them to accomplish their goal of offering their client the finest deal possible. As a result, they will benefit from an overall rise in customer satisfaction and business growth.</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375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41300" y="242048"/>
            <a:ext cx="11214100" cy="1107996"/>
          </a:xfrm>
        </p:spPr>
        <p:txBody>
          <a:bodyPr/>
          <a:lstStyle/>
          <a:p>
            <a:pPr algn="ctr"/>
            <a:r>
              <a:rPr lang="en-US" sz="6600" dirty="0">
                <a:solidFill>
                  <a:schemeClr val="tx1">
                    <a:lumMod val="85000"/>
                    <a:lumOff val="15000"/>
                  </a:schemeClr>
                </a:solidFill>
                <a:latin typeface="Calibri" panose="020F0502020204030204" pitchFamily="34" charset="0"/>
                <a:cs typeface="Calibri" panose="020F0502020204030204" pitchFamily="34" charset="0"/>
              </a:rPr>
              <a:t>Problem Statement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41300" y="2189017"/>
            <a:ext cx="11590482" cy="3933877"/>
          </a:xfrm>
        </p:spPr>
        <p:txBody>
          <a:bodyPr/>
          <a:lstStyle/>
          <a:p>
            <a:pPr marL="0" indent="0" algn="ctr">
              <a:buNone/>
            </a:pPr>
            <a:r>
              <a:rPr lang="en-US" sz="2800" b="1" i="0" dirty="0">
                <a:effectLst/>
                <a:latin typeface="Calibri" panose="020F0502020204030204" pitchFamily="34" charset="0"/>
                <a:ea typeface="Calibri" panose="020F0502020204030204" pitchFamily="34" charset="0"/>
                <a:cs typeface="Calibri" panose="020F0502020204030204" pitchFamily="34" charset="0"/>
              </a:rPr>
              <a:t>Automobile dealers need to know which car companies are most popular in their country, which age group to target and which type of cars give a better resale value to increase their inventory, expand their business and provide the best deal to their clients.</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265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97064" y="80682"/>
            <a:ext cx="11026900" cy="934737"/>
          </a:xfrm>
        </p:spPr>
        <p:txBody>
          <a:bodyPr>
            <a:noAutofit/>
          </a:bodyPr>
          <a:lstStyle/>
          <a:p>
            <a:pPr algn="ctr"/>
            <a:r>
              <a:rPr lang="en-US" sz="6600" b="1" dirty="0">
                <a:latin typeface="Calibri" panose="020F0502020204030204" pitchFamily="34" charset="0"/>
                <a:cs typeface="Calibri" panose="020F0502020204030204" pitchFamily="34" charset="0"/>
              </a:rPr>
              <a:t>Analyzing Questions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97064" y="1414729"/>
            <a:ext cx="11287265" cy="4596337"/>
          </a:xfrm>
        </p:spPr>
        <p:txBody>
          <a:bodyPr>
            <a:noAutofit/>
          </a:bodyPr>
          <a:lstStyle/>
          <a:p>
            <a:pPr marL="342900" indent="-342900">
              <a:buAutoNum type="arabicPeriod"/>
            </a:pPr>
            <a:r>
              <a:rPr lang="en-US" sz="2800" dirty="0">
                <a:solidFill>
                  <a:schemeClr val="bg1"/>
                </a:solidFill>
                <a:latin typeface="Calibri" panose="020F0502020204030204" pitchFamily="34" charset="0"/>
                <a:cs typeface="Calibri" panose="020F0502020204030204" pitchFamily="34" charset="0"/>
              </a:rPr>
              <a:t>Explain the profits of the second-hand cars market across the globe.</a:t>
            </a:r>
          </a:p>
          <a:p>
            <a:pPr marL="342900" indent="-342900">
              <a:buFont typeface="Arial" panose="020B0604020202020204" pitchFamily="34" charset="0"/>
              <a:buAutoNum type="arabicPeriod"/>
            </a:pPr>
            <a:r>
              <a:rPr lang="en-US" sz="2800" dirty="0">
                <a:solidFill>
                  <a:schemeClr val="bg1"/>
                </a:solidFill>
                <a:latin typeface="Calibri" panose="020F0502020204030204" pitchFamily="34" charset="0"/>
                <a:cs typeface="Calibri" panose="020F0502020204030204" pitchFamily="34" charset="0"/>
              </a:rPr>
              <a:t>Which maker has more resell value?</a:t>
            </a:r>
          </a:p>
          <a:p>
            <a:pPr marL="342900" indent="-342900">
              <a:buFont typeface="Arial" panose="020B0604020202020204" pitchFamily="34" charset="0"/>
              <a:buAutoNum type="arabicPeriod"/>
            </a:pPr>
            <a:r>
              <a:rPr lang="en-US" sz="2800" dirty="0">
                <a:solidFill>
                  <a:schemeClr val="bg1"/>
                </a:solidFill>
                <a:latin typeface="Calibri" panose="020F0502020204030204" pitchFamily="34" charset="0"/>
                <a:cs typeface="Calibri" panose="020F0502020204030204" pitchFamily="34" charset="0"/>
              </a:rPr>
              <a:t>Is the car worth the money? (comparison between a car’s sale price and resell price)</a:t>
            </a:r>
          </a:p>
          <a:p>
            <a:pPr marL="342900" indent="-342900">
              <a:buFont typeface="Arial" panose="020B0604020202020204" pitchFamily="34" charset="0"/>
              <a:buAutoNum type="arabicPeriod"/>
            </a:pPr>
            <a:r>
              <a:rPr lang="en-US" sz="2800" dirty="0">
                <a:solidFill>
                  <a:schemeClr val="bg1"/>
                </a:solidFill>
                <a:latin typeface="Calibri" panose="020F0502020204030204" pitchFamily="34" charset="0"/>
                <a:cs typeface="Calibri" panose="020F0502020204030204" pitchFamily="34" charset="0"/>
              </a:rPr>
              <a:t>Which age group is more inclined towards purchasing cars?</a:t>
            </a:r>
          </a:p>
          <a:p>
            <a:pPr marL="342900" indent="-342900">
              <a:buFont typeface="Arial" panose="020B0604020202020204" pitchFamily="34" charset="0"/>
              <a:buAutoNum type="arabicPeriod"/>
            </a:pPr>
            <a:r>
              <a:rPr lang="en-US" sz="2800" dirty="0">
                <a:solidFill>
                  <a:schemeClr val="bg1"/>
                </a:solidFill>
                <a:latin typeface="Calibri" panose="020F0502020204030204" pitchFamily="34" charset="0"/>
                <a:cs typeface="Calibri" panose="020F0502020204030204" pitchFamily="34" charset="0"/>
              </a:rPr>
              <a:t>How to depict country-by-country sales of automobile manufacturers?</a:t>
            </a:r>
          </a:p>
          <a:p>
            <a:pPr marL="342900" indent="-342900">
              <a:buFont typeface="Arial" panose="020B0604020202020204" pitchFamily="34" charset="0"/>
              <a:buAutoNum type="arabicPeriod"/>
            </a:pPr>
            <a:r>
              <a:rPr lang="en-US" sz="2800" dirty="0">
                <a:solidFill>
                  <a:schemeClr val="bg1"/>
                </a:solidFill>
                <a:latin typeface="Calibri" panose="020F0502020204030204" pitchFamily="34" charset="0"/>
                <a:cs typeface="Calibri" panose="020F0502020204030204" pitchFamily="34" charset="0"/>
              </a:rPr>
              <a:t>Which feature in the car is more preferred by the buyers?</a:t>
            </a:r>
          </a:p>
          <a:p>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AutoNum type="arabicPeriod"/>
            </a:pP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a:xfrm>
            <a:off x="475129" y="624110"/>
            <a:ext cx="11204253" cy="1159866"/>
          </a:xfrm>
        </p:spPr>
        <p:txBody>
          <a:bodyPr>
            <a:normAutofit/>
          </a:bodyPr>
          <a:lstStyle/>
          <a:p>
            <a:pPr algn="ctr"/>
            <a:r>
              <a:rPr lang="en-IN" sz="6600" b="1" dirty="0">
                <a:latin typeface="Calibri" panose="020F0502020204030204" pitchFamily="34" charset="0"/>
                <a:cs typeface="Calibri" panose="020F0502020204030204" pitchFamily="34" charset="0"/>
              </a:rPr>
              <a:t>GitHub Repository Link</a:t>
            </a:r>
          </a:p>
        </p:txBody>
      </p:sp>
      <p:sp>
        <p:nvSpPr>
          <p:cNvPr id="4" name="Content Placeholder 3">
            <a:extLst>
              <a:ext uri="{FF2B5EF4-FFF2-40B4-BE49-F238E27FC236}">
                <a16:creationId xmlns:a16="http://schemas.microsoft.com/office/drawing/2014/main" id="{2F5A7FA9-1D1D-A7D5-57C5-39F85D98177A}"/>
              </a:ext>
            </a:extLst>
          </p:cNvPr>
          <p:cNvSpPr>
            <a:spLocks noGrp="1"/>
          </p:cNvSpPr>
          <p:nvPr>
            <p:ph idx="1"/>
          </p:nvPr>
        </p:nvSpPr>
        <p:spPr>
          <a:xfrm>
            <a:off x="322730" y="2528047"/>
            <a:ext cx="11522906" cy="2026024"/>
          </a:xfrm>
        </p:spPr>
        <p:txBody>
          <a:bodyPr>
            <a:normAutofit/>
          </a:bodyPr>
          <a:lstStyle/>
          <a:p>
            <a:pPr marL="0" indent="0" algn="ctr">
              <a:buNone/>
            </a:pPr>
            <a:r>
              <a:rPr lang="en-IN" sz="2000" dirty="0">
                <a:highlight>
                  <a:srgbClr val="FFFF00"/>
                </a:highlight>
                <a:hlinkClick r:id="rId2"/>
              </a:rPr>
              <a:t>https://github.com/harshita0410/automobile_project</a:t>
            </a:r>
            <a:endParaRPr lang="en-IN" sz="2000" dirty="0">
              <a:highlight>
                <a:srgbClr val="FFFF00"/>
              </a:highlight>
            </a:endParaRPr>
          </a:p>
        </p:txBody>
      </p:sp>
    </p:spTree>
    <p:extLst>
      <p:ext uri="{BB962C8B-B14F-4D97-AF65-F5344CB8AC3E}">
        <p14:creationId xmlns:p14="http://schemas.microsoft.com/office/powerpoint/2010/main" val="6846235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2706</TotalTime>
  <Words>1060</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Lato</vt:lpstr>
      <vt:lpstr>Trade Gothic LT Pro</vt:lpstr>
      <vt:lpstr>Wingdings 3</vt:lpstr>
      <vt:lpstr>Wisp</vt:lpstr>
      <vt:lpstr>Automobile World</vt:lpstr>
      <vt:lpstr>PowerPoint Presentation</vt:lpstr>
      <vt:lpstr>PowerPoint Presentation</vt:lpstr>
      <vt:lpstr>Contents</vt:lpstr>
      <vt:lpstr>Motivation</vt:lpstr>
      <vt:lpstr>Target Audience</vt:lpstr>
      <vt:lpstr>Problem Statement</vt:lpstr>
      <vt:lpstr>Analyzing Questions</vt:lpstr>
      <vt:lpstr>GitHub Repository Link</vt:lpstr>
      <vt:lpstr>JIRA</vt:lpstr>
      <vt:lpstr>PowerPoint Presentation</vt:lpstr>
      <vt:lpstr>Data Description</vt:lpstr>
      <vt:lpstr>Data Cleaning</vt:lpstr>
      <vt:lpstr>Data Transformation</vt:lpstr>
      <vt:lpstr>PowerPoint Presentation</vt:lpstr>
      <vt:lpstr>PowerPoint Presentation</vt:lpstr>
      <vt:lpstr>PowerPoint Presentation</vt:lpstr>
      <vt:lpstr>Comparison of Sale and Resell Prices of different Companies</vt:lpstr>
      <vt:lpstr>PowerPoint Presentation</vt:lpstr>
      <vt:lpstr>PowerPoint Presentation</vt:lpstr>
      <vt:lpstr>PowerPoint Presentation</vt:lpstr>
      <vt:lpstr>Conclusion</vt:lpstr>
      <vt:lpstr>Recommendations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World</dc:title>
  <dc:creator>Asbin Ghimire</dc:creator>
  <cp:lastModifiedBy>Mahima Mehandiratta</cp:lastModifiedBy>
  <cp:revision>64</cp:revision>
  <dcterms:created xsi:type="dcterms:W3CDTF">2022-11-08T22:36:24Z</dcterms:created>
  <dcterms:modified xsi:type="dcterms:W3CDTF">2022-12-04T23:30:50Z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