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308" r:id="rId5"/>
    <p:sldId id="256" r:id="rId6"/>
    <p:sldId id="257" r:id="rId7"/>
    <p:sldId id="311" r:id="rId8"/>
    <p:sldId id="258" r:id="rId9"/>
    <p:sldId id="295" r:id="rId10"/>
    <p:sldId id="294" r:id="rId11"/>
    <p:sldId id="296" r:id="rId12"/>
    <p:sldId id="260" r:id="rId13"/>
    <p:sldId id="310" r:id="rId14"/>
    <p:sldId id="309" r:id="rId15"/>
    <p:sldId id="312" r:id="rId16"/>
    <p:sldId id="299" r:id="rId17"/>
    <p:sldId id="300" r:id="rId18"/>
    <p:sldId id="293" r:id="rId19"/>
    <p:sldId id="306" r:id="rId20"/>
    <p:sldId id="302" r:id="rId21"/>
    <p:sldId id="298" r:id="rId22"/>
    <p:sldId id="297" r:id="rId23"/>
    <p:sldId id="301" r:id="rId24"/>
    <p:sldId id="307"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88E966-3A26-4014-8547-95671E2A2A0A}" v="1" dt="2022-11-12T23:17:57.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p:cViewPr varScale="1">
        <p:scale>
          <a:sx n="69" d="100"/>
          <a:sy n="69" d="100"/>
        </p:scale>
        <p:origin x="768" y="4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ima Mehandiratta" userId="014e31cc5b8a666c" providerId="LiveId" clId="{4488E966-3A26-4014-8547-95671E2A2A0A}"/>
    <pc:docChg chg="undo custSel addSld modSld sldOrd">
      <pc:chgData name="Mahima Mehandiratta" userId="014e31cc5b8a666c" providerId="LiveId" clId="{4488E966-3A26-4014-8547-95671E2A2A0A}" dt="2022-11-12T23:44:20.549" v="624" actId="20577"/>
      <pc:docMkLst>
        <pc:docMk/>
      </pc:docMkLst>
      <pc:sldChg chg="modSp mod">
        <pc:chgData name="Mahima Mehandiratta" userId="014e31cc5b8a666c" providerId="LiveId" clId="{4488E966-3A26-4014-8547-95671E2A2A0A}" dt="2022-11-12T23:21:06.415" v="62" actId="20577"/>
        <pc:sldMkLst>
          <pc:docMk/>
          <pc:sldMk cId="2902794312" sldId="257"/>
        </pc:sldMkLst>
        <pc:spChg chg="mod">
          <ac:chgData name="Mahima Mehandiratta" userId="014e31cc5b8a666c" providerId="LiveId" clId="{4488E966-3A26-4014-8547-95671E2A2A0A}" dt="2022-11-12T23:21:06.415" v="62" actId="20577"/>
          <ac:spMkLst>
            <pc:docMk/>
            <pc:sldMk cId="2902794312" sldId="257"/>
            <ac:spMk id="5" creationId="{0A95F4DE-39B7-4CE2-BC1E-8B8AE662A895}"/>
          </ac:spMkLst>
        </pc:spChg>
      </pc:sldChg>
      <pc:sldChg chg="modSp mod ord">
        <pc:chgData name="Mahima Mehandiratta" userId="014e31cc5b8a666c" providerId="LiveId" clId="{4488E966-3A26-4014-8547-95671E2A2A0A}" dt="2022-11-12T23:19:08.792" v="19" actId="1076"/>
        <pc:sldMkLst>
          <pc:docMk/>
          <pc:sldMk cId="3733486012" sldId="258"/>
        </pc:sldMkLst>
        <pc:spChg chg="mod">
          <ac:chgData name="Mahima Mehandiratta" userId="014e31cc5b8a666c" providerId="LiveId" clId="{4488E966-3A26-4014-8547-95671E2A2A0A}" dt="2022-11-12T23:19:08.792" v="19" actId="1076"/>
          <ac:spMkLst>
            <pc:docMk/>
            <pc:sldMk cId="3733486012" sldId="258"/>
            <ac:spMk id="7" creationId="{7875C19A-1AAE-476A-A316-A2CF92D763D3}"/>
          </ac:spMkLst>
        </pc:spChg>
      </pc:sldChg>
      <pc:sldChg chg="modSp mod">
        <pc:chgData name="Mahima Mehandiratta" userId="014e31cc5b8a666c" providerId="LiveId" clId="{4488E966-3A26-4014-8547-95671E2A2A0A}" dt="2022-11-12T23:33:35.660" v="344" actId="20577"/>
        <pc:sldMkLst>
          <pc:docMk/>
          <pc:sldMk cId="709828751" sldId="260"/>
        </pc:sldMkLst>
        <pc:spChg chg="mod">
          <ac:chgData name="Mahima Mehandiratta" userId="014e31cc5b8a666c" providerId="LiveId" clId="{4488E966-3A26-4014-8547-95671E2A2A0A}" dt="2022-11-12T23:33:35.660" v="344" actId="20577"/>
          <ac:spMkLst>
            <pc:docMk/>
            <pc:sldMk cId="709828751" sldId="260"/>
            <ac:spMk id="5" creationId="{DCDDBE65-9AB1-4989-AF86-726591A6A128}"/>
          </ac:spMkLst>
        </pc:spChg>
      </pc:sldChg>
      <pc:sldChg chg="modSp mod ord">
        <pc:chgData name="Mahima Mehandiratta" userId="014e31cc5b8a666c" providerId="LiveId" clId="{4488E966-3A26-4014-8547-95671E2A2A0A}" dt="2022-11-12T23:36:32.348" v="420"/>
        <pc:sldMkLst>
          <pc:docMk/>
          <pc:sldMk cId="2413369957" sldId="293"/>
        </pc:sldMkLst>
        <pc:spChg chg="mod">
          <ac:chgData name="Mahima Mehandiratta" userId="014e31cc5b8a666c" providerId="LiveId" clId="{4488E966-3A26-4014-8547-95671E2A2A0A}" dt="2022-11-12T23:35:56.994" v="414" actId="20577"/>
          <ac:spMkLst>
            <pc:docMk/>
            <pc:sldMk cId="2413369957" sldId="293"/>
            <ac:spMk id="4" creationId="{315E3981-F0D7-482C-A8E0-6A57700BECA7}"/>
          </ac:spMkLst>
        </pc:spChg>
        <pc:spChg chg="mod">
          <ac:chgData name="Mahima Mehandiratta" userId="014e31cc5b8a666c" providerId="LiveId" clId="{4488E966-3A26-4014-8547-95671E2A2A0A}" dt="2022-11-12T23:34:42.572" v="360" actId="20577"/>
          <ac:spMkLst>
            <pc:docMk/>
            <pc:sldMk cId="2413369957" sldId="293"/>
            <ac:spMk id="11" creationId="{7D50A873-C344-F53F-DBE7-8F363528DB99}"/>
          </ac:spMkLst>
        </pc:spChg>
        <pc:picChg chg="mod">
          <ac:chgData name="Mahima Mehandiratta" userId="014e31cc5b8a666c" providerId="LiveId" clId="{4488E966-3A26-4014-8547-95671E2A2A0A}" dt="2022-11-12T23:36:04.692" v="415" actId="1076"/>
          <ac:picMkLst>
            <pc:docMk/>
            <pc:sldMk cId="2413369957" sldId="293"/>
            <ac:picMk id="3" creationId="{EEF70AE2-9368-315D-B4DA-DA72E1B3BAEB}"/>
          </ac:picMkLst>
        </pc:picChg>
        <pc:picChg chg="mod">
          <ac:chgData name="Mahima Mehandiratta" userId="014e31cc5b8a666c" providerId="LiveId" clId="{4488E966-3A26-4014-8547-95671E2A2A0A}" dt="2022-11-12T23:36:09.462" v="416" actId="1076"/>
          <ac:picMkLst>
            <pc:docMk/>
            <pc:sldMk cId="2413369957" sldId="293"/>
            <ac:picMk id="5" creationId="{FB3C0D46-CB3F-E6D6-9B37-24A23734CEFA}"/>
          </ac:picMkLst>
        </pc:picChg>
      </pc:sldChg>
      <pc:sldChg chg="modSp mod">
        <pc:chgData name="Mahima Mehandiratta" userId="014e31cc5b8a666c" providerId="LiveId" clId="{4488E966-3A26-4014-8547-95671E2A2A0A}" dt="2022-11-12T23:18:09.526" v="10" actId="207"/>
        <pc:sldMkLst>
          <pc:docMk/>
          <pc:sldMk cId="4031614890" sldId="294"/>
        </pc:sldMkLst>
        <pc:spChg chg="mod">
          <ac:chgData name="Mahima Mehandiratta" userId="014e31cc5b8a666c" providerId="LiveId" clId="{4488E966-3A26-4014-8547-95671E2A2A0A}" dt="2022-11-12T23:18:09.526" v="10" actId="207"/>
          <ac:spMkLst>
            <pc:docMk/>
            <pc:sldMk cId="4031614890" sldId="294"/>
            <ac:spMk id="10" creationId="{EF2BC084-E6DB-4DE7-B309-042A85EBA700}"/>
          </ac:spMkLst>
        </pc:spChg>
        <pc:spChg chg="mod">
          <ac:chgData name="Mahima Mehandiratta" userId="014e31cc5b8a666c" providerId="LiveId" clId="{4488E966-3A26-4014-8547-95671E2A2A0A}" dt="2022-11-12T23:17:19.834" v="6" actId="1076"/>
          <ac:spMkLst>
            <pc:docMk/>
            <pc:sldMk cId="4031614890" sldId="294"/>
            <ac:spMk id="11" creationId="{676CEB0D-6604-22BA-1157-81B90F0C09DC}"/>
          </ac:spMkLst>
        </pc:spChg>
        <pc:graphicFrameChg chg="mod modGraphic">
          <ac:chgData name="Mahima Mehandiratta" userId="014e31cc5b8a666c" providerId="LiveId" clId="{4488E966-3A26-4014-8547-95671E2A2A0A}" dt="2022-11-12T23:16:48.245" v="2" actId="1076"/>
          <ac:graphicFrameMkLst>
            <pc:docMk/>
            <pc:sldMk cId="4031614890" sldId="294"/>
            <ac:graphicFrameMk id="4" creationId="{CE2B685E-5349-D6DF-C612-DE80D43FEA41}"/>
          </ac:graphicFrameMkLst>
        </pc:graphicFrameChg>
        <pc:graphicFrameChg chg="mod">
          <ac:chgData name="Mahima Mehandiratta" userId="014e31cc5b8a666c" providerId="LiveId" clId="{4488E966-3A26-4014-8547-95671E2A2A0A}" dt="2022-11-12T23:16:52.190" v="3" actId="1076"/>
          <ac:graphicFrameMkLst>
            <pc:docMk/>
            <pc:sldMk cId="4031614890" sldId="294"/>
            <ac:graphicFrameMk id="5" creationId="{0D4974ED-A393-3760-231B-DE9DA8D945E5}"/>
          </ac:graphicFrameMkLst>
        </pc:graphicFrameChg>
      </pc:sldChg>
      <pc:sldChg chg="modSp mod ord">
        <pc:chgData name="Mahima Mehandiratta" userId="014e31cc5b8a666c" providerId="LiveId" clId="{4488E966-3A26-4014-8547-95671E2A2A0A}" dt="2022-11-12T23:20:25.760" v="36" actId="20577"/>
        <pc:sldMkLst>
          <pc:docMk/>
          <pc:sldMk cId="1212655771" sldId="295"/>
        </pc:sldMkLst>
        <pc:spChg chg="mod">
          <ac:chgData name="Mahima Mehandiratta" userId="014e31cc5b8a666c" providerId="LiveId" clId="{4488E966-3A26-4014-8547-95671E2A2A0A}" dt="2022-11-12T23:19:49.547" v="21" actId="20577"/>
          <ac:spMkLst>
            <pc:docMk/>
            <pc:sldMk cId="1212655771" sldId="295"/>
            <ac:spMk id="7" creationId="{7875C19A-1AAE-476A-A316-A2CF92D763D3}"/>
          </ac:spMkLst>
        </pc:spChg>
        <pc:spChg chg="mod">
          <ac:chgData name="Mahima Mehandiratta" userId="014e31cc5b8a666c" providerId="LiveId" clId="{4488E966-3A26-4014-8547-95671E2A2A0A}" dt="2022-11-12T23:20:25.760" v="36" actId="20577"/>
          <ac:spMkLst>
            <pc:docMk/>
            <pc:sldMk cId="1212655771" sldId="295"/>
            <ac:spMk id="10" creationId="{EF2BC084-E6DB-4DE7-B309-042A85EBA700}"/>
          </ac:spMkLst>
        </pc:spChg>
      </pc:sldChg>
      <pc:sldChg chg="modSp mod">
        <pc:chgData name="Mahima Mehandiratta" userId="014e31cc5b8a666c" providerId="LiveId" clId="{4488E966-3A26-4014-8547-95671E2A2A0A}" dt="2022-11-12T23:25:23.334" v="133" actId="20577"/>
        <pc:sldMkLst>
          <pc:docMk/>
          <pc:sldMk cId="2893753299" sldId="296"/>
        </pc:sldMkLst>
        <pc:spChg chg="mod">
          <ac:chgData name="Mahima Mehandiratta" userId="014e31cc5b8a666c" providerId="LiveId" clId="{4488E966-3A26-4014-8547-95671E2A2A0A}" dt="2022-11-12T23:25:23.334" v="133" actId="20577"/>
          <ac:spMkLst>
            <pc:docMk/>
            <pc:sldMk cId="2893753299" sldId="296"/>
            <ac:spMk id="10" creationId="{EF2BC084-E6DB-4DE7-B309-042A85EBA700}"/>
          </ac:spMkLst>
        </pc:spChg>
      </pc:sldChg>
      <pc:sldChg chg="modSp mod ord">
        <pc:chgData name="Mahima Mehandiratta" userId="014e31cc5b8a666c" providerId="LiveId" clId="{4488E966-3A26-4014-8547-95671E2A2A0A}" dt="2022-11-12T23:38:01.548" v="494" actId="20577"/>
        <pc:sldMkLst>
          <pc:docMk/>
          <pc:sldMk cId="70370401" sldId="297"/>
        </pc:sldMkLst>
        <pc:spChg chg="mod">
          <ac:chgData name="Mahima Mehandiratta" userId="014e31cc5b8a666c" providerId="LiveId" clId="{4488E966-3A26-4014-8547-95671E2A2A0A}" dt="2022-11-12T23:38:01.548" v="494" actId="20577"/>
          <ac:spMkLst>
            <pc:docMk/>
            <pc:sldMk cId="70370401" sldId="297"/>
            <ac:spMk id="4" creationId="{315E3981-F0D7-482C-A8E0-6A57700BECA7}"/>
          </ac:spMkLst>
        </pc:spChg>
      </pc:sldChg>
      <pc:sldChg chg="modSp mod ord">
        <pc:chgData name="Mahima Mehandiratta" userId="014e31cc5b8a666c" providerId="LiveId" clId="{4488E966-3A26-4014-8547-95671E2A2A0A}" dt="2022-11-12T23:38:06.363" v="495" actId="20577"/>
        <pc:sldMkLst>
          <pc:docMk/>
          <pc:sldMk cId="4195701393" sldId="298"/>
        </pc:sldMkLst>
        <pc:spChg chg="mod">
          <ac:chgData name="Mahima Mehandiratta" userId="014e31cc5b8a666c" providerId="LiveId" clId="{4488E966-3A26-4014-8547-95671E2A2A0A}" dt="2022-11-12T23:38:06.363" v="495" actId="20577"/>
          <ac:spMkLst>
            <pc:docMk/>
            <pc:sldMk cId="4195701393" sldId="298"/>
            <ac:spMk id="4" creationId="{315E3981-F0D7-482C-A8E0-6A57700BECA7}"/>
          </ac:spMkLst>
        </pc:spChg>
      </pc:sldChg>
      <pc:sldChg chg="modSp mod ord">
        <pc:chgData name="Mahima Mehandiratta" userId="014e31cc5b8a666c" providerId="LiveId" clId="{4488E966-3A26-4014-8547-95671E2A2A0A}" dt="2022-11-12T23:37:35.362" v="491" actId="20577"/>
        <pc:sldMkLst>
          <pc:docMk/>
          <pc:sldMk cId="361497727" sldId="299"/>
        </pc:sldMkLst>
        <pc:spChg chg="mod">
          <ac:chgData name="Mahima Mehandiratta" userId="014e31cc5b8a666c" providerId="LiveId" clId="{4488E966-3A26-4014-8547-95671E2A2A0A}" dt="2022-11-12T23:37:35.362" v="491" actId="20577"/>
          <ac:spMkLst>
            <pc:docMk/>
            <pc:sldMk cId="361497727" sldId="299"/>
            <ac:spMk id="3" creationId="{FAFAA677-F370-706E-6CB2-DD271EDE2291}"/>
          </ac:spMkLst>
        </pc:spChg>
        <pc:spChg chg="mod">
          <ac:chgData name="Mahima Mehandiratta" userId="014e31cc5b8a666c" providerId="LiveId" clId="{4488E966-3A26-4014-8547-95671E2A2A0A}" dt="2022-11-12T23:37:13.668" v="454" actId="20577"/>
          <ac:spMkLst>
            <pc:docMk/>
            <pc:sldMk cId="361497727" sldId="299"/>
            <ac:spMk id="4" creationId="{315E3981-F0D7-482C-A8E0-6A57700BECA7}"/>
          </ac:spMkLst>
        </pc:spChg>
      </pc:sldChg>
      <pc:sldChg chg="modSp mod ord">
        <pc:chgData name="Mahima Mehandiratta" userId="014e31cc5b8a666c" providerId="LiveId" clId="{4488E966-3A26-4014-8547-95671E2A2A0A}" dt="2022-11-12T23:36:59.567" v="429"/>
        <pc:sldMkLst>
          <pc:docMk/>
          <pc:sldMk cId="2059065954" sldId="300"/>
        </pc:sldMkLst>
        <pc:spChg chg="mod">
          <ac:chgData name="Mahima Mehandiratta" userId="014e31cc5b8a666c" providerId="LiveId" clId="{4488E966-3A26-4014-8547-95671E2A2A0A}" dt="2022-11-12T23:36:55.221" v="427" actId="20577"/>
          <ac:spMkLst>
            <pc:docMk/>
            <pc:sldMk cId="2059065954" sldId="300"/>
            <ac:spMk id="3" creationId="{E4572B88-B6C7-D5E3-1A23-2BD018F870AB}"/>
          </ac:spMkLst>
        </pc:spChg>
        <pc:spChg chg="mod">
          <ac:chgData name="Mahima Mehandiratta" userId="014e31cc5b8a666c" providerId="LiveId" clId="{4488E966-3A26-4014-8547-95671E2A2A0A}" dt="2022-11-12T23:36:48.829" v="423" actId="20577"/>
          <ac:spMkLst>
            <pc:docMk/>
            <pc:sldMk cId="2059065954" sldId="300"/>
            <ac:spMk id="4" creationId="{315E3981-F0D7-482C-A8E0-6A57700BECA7}"/>
          </ac:spMkLst>
        </pc:spChg>
      </pc:sldChg>
      <pc:sldChg chg="modSp mod">
        <pc:chgData name="Mahima Mehandiratta" userId="014e31cc5b8a666c" providerId="LiveId" clId="{4488E966-3A26-4014-8547-95671E2A2A0A}" dt="2022-11-12T23:39:54.509" v="508" actId="20577"/>
        <pc:sldMkLst>
          <pc:docMk/>
          <pc:sldMk cId="2032430903" sldId="301"/>
        </pc:sldMkLst>
        <pc:spChg chg="mod">
          <ac:chgData name="Mahima Mehandiratta" userId="014e31cc5b8a666c" providerId="LiveId" clId="{4488E966-3A26-4014-8547-95671E2A2A0A}" dt="2022-11-12T23:37:55.199" v="493" actId="20577"/>
          <ac:spMkLst>
            <pc:docMk/>
            <pc:sldMk cId="2032430903" sldId="301"/>
            <ac:spMk id="4" creationId="{315E3981-F0D7-482C-A8E0-6A57700BECA7}"/>
          </ac:spMkLst>
        </pc:spChg>
        <pc:spChg chg="mod">
          <ac:chgData name="Mahima Mehandiratta" userId="014e31cc5b8a666c" providerId="LiveId" clId="{4488E966-3A26-4014-8547-95671E2A2A0A}" dt="2022-11-12T23:39:54.509" v="508" actId="20577"/>
          <ac:spMkLst>
            <pc:docMk/>
            <pc:sldMk cId="2032430903" sldId="301"/>
            <ac:spMk id="7" creationId="{D433324E-5168-7095-E423-95E3D3F7781E}"/>
          </ac:spMkLst>
        </pc:spChg>
      </pc:sldChg>
      <pc:sldChg chg="modSp mod ord">
        <pc:chgData name="Mahima Mehandiratta" userId="014e31cc5b8a666c" providerId="LiveId" clId="{4488E966-3A26-4014-8547-95671E2A2A0A}" dt="2022-11-12T23:42:06.060" v="567"/>
        <pc:sldMkLst>
          <pc:docMk/>
          <pc:sldMk cId="2821408520" sldId="302"/>
        </pc:sldMkLst>
        <pc:spChg chg="mod">
          <ac:chgData name="Mahima Mehandiratta" userId="014e31cc5b8a666c" providerId="LiveId" clId="{4488E966-3A26-4014-8547-95671E2A2A0A}" dt="2022-11-12T23:40:12.702" v="531" actId="6549"/>
          <ac:spMkLst>
            <pc:docMk/>
            <pc:sldMk cId="2821408520" sldId="302"/>
            <ac:spMk id="3" creationId="{DB4B3D64-528A-6FD7-B6C4-0E52B3D00326}"/>
          </ac:spMkLst>
        </pc:spChg>
        <pc:spChg chg="mod">
          <ac:chgData name="Mahima Mehandiratta" userId="014e31cc5b8a666c" providerId="LiveId" clId="{4488E966-3A26-4014-8547-95671E2A2A0A}" dt="2022-11-12T23:37:49.455" v="492" actId="20577"/>
          <ac:spMkLst>
            <pc:docMk/>
            <pc:sldMk cId="2821408520" sldId="302"/>
            <ac:spMk id="4" creationId="{315E3981-F0D7-482C-A8E0-6A57700BECA7}"/>
          </ac:spMkLst>
        </pc:spChg>
      </pc:sldChg>
      <pc:sldChg chg="modSp mod ord">
        <pc:chgData name="Mahima Mehandiratta" userId="014e31cc5b8a666c" providerId="LiveId" clId="{4488E966-3A26-4014-8547-95671E2A2A0A}" dt="2022-11-12T23:40:51.833" v="558"/>
        <pc:sldMkLst>
          <pc:docMk/>
          <pc:sldMk cId="2803495876" sldId="306"/>
        </pc:sldMkLst>
        <pc:spChg chg="mod">
          <ac:chgData name="Mahima Mehandiratta" userId="014e31cc5b8a666c" providerId="LiveId" clId="{4488E966-3A26-4014-8547-95671E2A2A0A}" dt="2022-11-12T23:40:29.853" v="556" actId="20577"/>
          <ac:spMkLst>
            <pc:docMk/>
            <pc:sldMk cId="2803495876" sldId="306"/>
            <ac:spMk id="4" creationId="{315E3981-F0D7-482C-A8E0-6A57700BECA7}"/>
          </ac:spMkLst>
        </pc:spChg>
      </pc:sldChg>
      <pc:sldChg chg="modSp mod">
        <pc:chgData name="Mahima Mehandiratta" userId="014e31cc5b8a666c" providerId="LiveId" clId="{4488E966-3A26-4014-8547-95671E2A2A0A}" dt="2022-11-12T23:44:20.549" v="624" actId="20577"/>
        <pc:sldMkLst>
          <pc:docMk/>
          <pc:sldMk cId="107016596" sldId="307"/>
        </pc:sldMkLst>
        <pc:spChg chg="mod">
          <ac:chgData name="Mahima Mehandiratta" userId="014e31cc5b8a666c" providerId="LiveId" clId="{4488E966-3A26-4014-8547-95671E2A2A0A}" dt="2022-11-12T23:44:20.549" v="624" actId="20577"/>
          <ac:spMkLst>
            <pc:docMk/>
            <pc:sldMk cId="107016596" sldId="307"/>
            <ac:spMk id="3" creationId="{76F22448-29E3-0934-8EBB-3A823D76CEDF}"/>
          </ac:spMkLst>
        </pc:spChg>
        <pc:spChg chg="mod">
          <ac:chgData name="Mahima Mehandiratta" userId="014e31cc5b8a666c" providerId="LiveId" clId="{4488E966-3A26-4014-8547-95671E2A2A0A}" dt="2022-11-12T23:41:41.572" v="565" actId="20577"/>
          <ac:spMkLst>
            <pc:docMk/>
            <pc:sldMk cId="107016596" sldId="307"/>
            <ac:spMk id="4" creationId="{315E3981-F0D7-482C-A8E0-6A57700BECA7}"/>
          </ac:spMkLst>
        </pc:spChg>
      </pc:sldChg>
      <pc:sldChg chg="ord">
        <pc:chgData name="Mahima Mehandiratta" userId="014e31cc5b8a666c" providerId="LiveId" clId="{4488E966-3A26-4014-8547-95671E2A2A0A}" dt="2022-11-12T23:41:20.776" v="564"/>
        <pc:sldMkLst>
          <pc:docMk/>
          <pc:sldMk cId="3042369894" sldId="309"/>
        </pc:sldMkLst>
      </pc:sldChg>
      <pc:sldChg chg="ord">
        <pc:chgData name="Mahima Mehandiratta" userId="014e31cc5b8a666c" providerId="LiveId" clId="{4488E966-3A26-4014-8547-95671E2A2A0A}" dt="2022-11-12T23:41:13.396" v="560"/>
        <pc:sldMkLst>
          <pc:docMk/>
          <pc:sldMk cId="684623524" sldId="310"/>
        </pc:sldMkLst>
      </pc:sldChg>
      <pc:sldChg chg="modSp mod ord">
        <pc:chgData name="Mahima Mehandiratta" userId="014e31cc5b8a666c" providerId="LiveId" clId="{4488E966-3A26-4014-8547-95671E2A2A0A}" dt="2022-11-12T23:19:17.500" v="20" actId="14100"/>
        <pc:sldMkLst>
          <pc:docMk/>
          <pc:sldMk cId="2343802727" sldId="311"/>
        </pc:sldMkLst>
        <pc:spChg chg="mod">
          <ac:chgData name="Mahima Mehandiratta" userId="014e31cc5b8a666c" providerId="LiveId" clId="{4488E966-3A26-4014-8547-95671E2A2A0A}" dt="2022-11-12T23:19:17.500" v="20" actId="14100"/>
          <ac:spMkLst>
            <pc:docMk/>
            <pc:sldMk cId="2343802727" sldId="311"/>
            <ac:spMk id="4" creationId="{06BD746A-13AC-4D74-D5C3-CB8CCF8EB085}"/>
          </ac:spMkLst>
        </pc:spChg>
      </pc:sldChg>
      <pc:sldChg chg="modSp new mod">
        <pc:chgData name="Mahima Mehandiratta" userId="014e31cc5b8a666c" providerId="LiveId" clId="{4488E966-3A26-4014-8547-95671E2A2A0A}" dt="2022-11-12T23:35:48.784" v="389" actId="20577"/>
        <pc:sldMkLst>
          <pc:docMk/>
          <pc:sldMk cId="4002042353" sldId="312"/>
        </pc:sldMkLst>
        <pc:spChg chg="mod">
          <ac:chgData name="Mahima Mehandiratta" userId="014e31cc5b8a666c" providerId="LiveId" clId="{4488E966-3A26-4014-8547-95671E2A2A0A}" dt="2022-11-12T23:35:48.784" v="389" actId="20577"/>
          <ac:spMkLst>
            <pc:docMk/>
            <pc:sldMk cId="4002042353" sldId="312"/>
            <ac:spMk id="2" creationId="{4646DEA5-BD67-791E-4D25-00F19588B01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11/12/2022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11/12/2022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data.world/vizwiz/car-sales-mock-data"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D34E-96A1-9CFD-B4D7-D2E357D419C5}"/>
              </a:ext>
            </a:extLst>
          </p:cNvPr>
          <p:cNvSpPr>
            <a:spLocks noGrp="1"/>
          </p:cNvSpPr>
          <p:nvPr>
            <p:ph type="ctrTitle"/>
          </p:nvPr>
        </p:nvSpPr>
        <p:spPr>
          <a:xfrm>
            <a:off x="2752611" y="1713390"/>
            <a:ext cx="7077456" cy="1837145"/>
          </a:xfrm>
        </p:spPr>
        <p:txBody>
          <a:bodyPr/>
          <a:lstStyle/>
          <a:p>
            <a:r>
              <a:rPr lang="en-US" sz="6600" dirty="0"/>
              <a:t>Automobile World</a:t>
            </a:r>
            <a:endParaRPr lang="en-IN" dirty="0"/>
          </a:p>
        </p:txBody>
      </p:sp>
      <p:sp>
        <p:nvSpPr>
          <p:cNvPr id="7" name="TextBox 6">
            <a:extLst>
              <a:ext uri="{FF2B5EF4-FFF2-40B4-BE49-F238E27FC236}">
                <a16:creationId xmlns:a16="http://schemas.microsoft.com/office/drawing/2014/main" id="{F3B1DD6E-9689-5CA7-9AB3-3BCC30212D06}"/>
              </a:ext>
            </a:extLst>
          </p:cNvPr>
          <p:cNvSpPr txBox="1"/>
          <p:nvPr/>
        </p:nvSpPr>
        <p:spPr>
          <a:xfrm>
            <a:off x="2947387" y="3484485"/>
            <a:ext cx="6107836" cy="369332"/>
          </a:xfrm>
          <a:prstGeom prst="rect">
            <a:avLst/>
          </a:prstGeom>
          <a:noFill/>
        </p:spPr>
        <p:txBody>
          <a:bodyPr wrap="square">
            <a:spAutoFit/>
          </a:bodyPr>
          <a:lstStyle/>
          <a:p>
            <a:r>
              <a:rPr lang="en-IN" dirty="0">
                <a:solidFill>
                  <a:schemeClr val="accent1">
                    <a:lumMod val="60000"/>
                    <a:lumOff val="40000"/>
                  </a:schemeClr>
                </a:solidFill>
              </a:rPr>
              <a:t>DAB-103 Analytical Tools &amp; Decision Making</a:t>
            </a:r>
          </a:p>
        </p:txBody>
      </p:sp>
    </p:spTree>
    <p:extLst>
      <p:ext uri="{BB962C8B-B14F-4D97-AF65-F5344CB8AC3E}">
        <p14:creationId xmlns:p14="http://schemas.microsoft.com/office/powerpoint/2010/main" val="1319421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2CDC-9F52-4B43-CE70-DF6BAC82AF5C}"/>
              </a:ext>
            </a:extLst>
          </p:cNvPr>
          <p:cNvSpPr>
            <a:spLocks noGrp="1"/>
          </p:cNvSpPr>
          <p:nvPr>
            <p:ph type="title"/>
          </p:nvPr>
        </p:nvSpPr>
        <p:spPr/>
        <p:txBody>
          <a:bodyPr/>
          <a:lstStyle/>
          <a:p>
            <a:r>
              <a:rPr lang="en-IN" dirty="0"/>
              <a:t>GitHub repository link:-</a:t>
            </a:r>
          </a:p>
        </p:txBody>
      </p:sp>
      <p:sp>
        <p:nvSpPr>
          <p:cNvPr id="3" name="Slide Number Placeholder 2">
            <a:extLst>
              <a:ext uri="{FF2B5EF4-FFF2-40B4-BE49-F238E27FC236}">
                <a16:creationId xmlns:a16="http://schemas.microsoft.com/office/drawing/2014/main" id="{DB467205-3E15-CD8B-0EC7-6C0C87650C46}"/>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Content Placeholder 3">
            <a:extLst>
              <a:ext uri="{FF2B5EF4-FFF2-40B4-BE49-F238E27FC236}">
                <a16:creationId xmlns:a16="http://schemas.microsoft.com/office/drawing/2014/main" id="{2F5A7FA9-1D1D-A7D5-57C5-39F85D98177A}"/>
              </a:ext>
            </a:extLst>
          </p:cNvPr>
          <p:cNvSpPr>
            <a:spLocks noGrp="1"/>
          </p:cNvSpPr>
          <p:nvPr>
            <p:ph idx="1"/>
          </p:nvPr>
        </p:nvSpPr>
        <p:spPr/>
        <p:txBody>
          <a:bodyPr/>
          <a:lstStyle/>
          <a:p>
            <a:pPr marL="0" indent="0">
              <a:buNone/>
            </a:pPr>
            <a:r>
              <a:rPr lang="en-IN" dirty="0"/>
              <a:t>https://github.com/harshita0410/automobile_project</a:t>
            </a:r>
          </a:p>
        </p:txBody>
      </p:sp>
    </p:spTree>
    <p:extLst>
      <p:ext uri="{BB962C8B-B14F-4D97-AF65-F5344CB8AC3E}">
        <p14:creationId xmlns:p14="http://schemas.microsoft.com/office/powerpoint/2010/main" val="68462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51ED-30BC-74E0-CDAF-3EFDD61EF051}"/>
              </a:ext>
            </a:extLst>
          </p:cNvPr>
          <p:cNvSpPr>
            <a:spLocks noGrp="1"/>
          </p:cNvSpPr>
          <p:nvPr>
            <p:ph type="title"/>
          </p:nvPr>
        </p:nvSpPr>
        <p:spPr>
          <a:xfrm>
            <a:off x="870730" y="177800"/>
            <a:ext cx="11214100" cy="535531"/>
          </a:xfrm>
        </p:spPr>
        <p:txBody>
          <a:bodyPr/>
          <a:lstStyle/>
          <a:p>
            <a:r>
              <a:rPr lang="en-IN" dirty="0"/>
              <a:t>Jira work distribution </a:t>
            </a:r>
          </a:p>
        </p:txBody>
      </p:sp>
      <p:sp>
        <p:nvSpPr>
          <p:cNvPr id="3" name="Slide Number Placeholder 2">
            <a:extLst>
              <a:ext uri="{FF2B5EF4-FFF2-40B4-BE49-F238E27FC236}">
                <a16:creationId xmlns:a16="http://schemas.microsoft.com/office/drawing/2014/main" id="{B6A953C1-E57F-D66B-A14D-8797FC7ADB8B}"/>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D3BDFF69-24A1-2A29-91B1-5DCF17747F8C}"/>
              </a:ext>
            </a:extLst>
          </p:cNvPr>
          <p:cNvSpPr>
            <a:spLocks noGrp="1"/>
          </p:cNvSpPr>
          <p:nvPr>
            <p:ph type="body" sz="quarter" idx="13"/>
          </p:nvPr>
        </p:nvSpPr>
        <p:spPr/>
        <p:txBody>
          <a:bodyPr/>
          <a:lstStyle/>
          <a:p>
            <a:endParaRPr lang="en-IN" dirty="0"/>
          </a:p>
        </p:txBody>
      </p:sp>
      <p:pic>
        <p:nvPicPr>
          <p:cNvPr id="6" name="Picture 5">
            <a:extLst>
              <a:ext uri="{FF2B5EF4-FFF2-40B4-BE49-F238E27FC236}">
                <a16:creationId xmlns:a16="http://schemas.microsoft.com/office/drawing/2014/main" id="{A77594DB-922C-34B2-6885-EFBB96DB11AF}"/>
              </a:ext>
            </a:extLst>
          </p:cNvPr>
          <p:cNvPicPr>
            <a:picLocks noChangeAspect="1"/>
          </p:cNvPicPr>
          <p:nvPr/>
        </p:nvPicPr>
        <p:blipFill>
          <a:blip r:embed="rId2"/>
          <a:stretch>
            <a:fillRect/>
          </a:stretch>
        </p:blipFill>
        <p:spPr>
          <a:xfrm>
            <a:off x="149996" y="1504450"/>
            <a:ext cx="6153150" cy="4335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76A0206B-A3E0-920E-D409-35774D00C044}"/>
              </a:ext>
            </a:extLst>
          </p:cNvPr>
          <p:cNvPicPr>
            <a:picLocks noChangeAspect="1"/>
          </p:cNvPicPr>
          <p:nvPr/>
        </p:nvPicPr>
        <p:blipFill rotWithShape="1">
          <a:blip r:embed="rId3"/>
          <a:srcRect t="37281" r="10581"/>
          <a:stretch/>
        </p:blipFill>
        <p:spPr>
          <a:xfrm>
            <a:off x="6597650" y="1538331"/>
            <a:ext cx="5444354" cy="43012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4236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DEA5-BD67-791E-4D25-00F19588B010}"/>
              </a:ext>
            </a:extLst>
          </p:cNvPr>
          <p:cNvSpPr>
            <a:spLocks noGrp="1"/>
          </p:cNvSpPr>
          <p:nvPr>
            <p:ph type="title"/>
          </p:nvPr>
        </p:nvSpPr>
        <p:spPr/>
        <p:txBody>
          <a:bodyPr>
            <a:normAutofit fontScale="90000"/>
          </a:bodyPr>
          <a:lstStyle/>
          <a:p>
            <a:r>
              <a:rPr lang="en-CA" dirty="0"/>
              <a:t>Exploratory Data Analysis</a:t>
            </a:r>
            <a:endParaRPr lang="en-IN" dirty="0"/>
          </a:p>
        </p:txBody>
      </p:sp>
      <p:sp>
        <p:nvSpPr>
          <p:cNvPr id="3" name="Text Placeholder 2">
            <a:extLst>
              <a:ext uri="{FF2B5EF4-FFF2-40B4-BE49-F238E27FC236}">
                <a16:creationId xmlns:a16="http://schemas.microsoft.com/office/drawing/2014/main" id="{CB56FE07-30EC-E4AF-5304-54FDDA6F7B0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4D1AB93-50D6-B885-355A-E89CD7BB8FC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Tree>
    <p:extLst>
      <p:ext uri="{BB962C8B-B14F-4D97-AF65-F5344CB8AC3E}">
        <p14:creationId xmlns:p14="http://schemas.microsoft.com/office/powerpoint/2010/main" val="4002042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9" name="Picture 8" descr="Table&#10;&#10;Description automatically generated">
            <a:extLst>
              <a:ext uri="{FF2B5EF4-FFF2-40B4-BE49-F238E27FC236}">
                <a16:creationId xmlns:a16="http://schemas.microsoft.com/office/drawing/2014/main" id="{14018BB2-1F78-BAB3-2A49-65680376C596}"/>
              </a:ext>
            </a:extLst>
          </p:cNvPr>
          <p:cNvPicPr>
            <a:picLocks noChangeAspect="1"/>
          </p:cNvPicPr>
          <p:nvPr/>
        </p:nvPicPr>
        <p:blipFill rotWithShape="1">
          <a:blip r:embed="rId2"/>
          <a:srcRect t="32437"/>
          <a:stretch/>
        </p:blipFill>
        <p:spPr>
          <a:xfrm>
            <a:off x="558981" y="1740022"/>
            <a:ext cx="3511550" cy="25937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Table&#10;&#10;Description automatically generated">
            <a:extLst>
              <a:ext uri="{FF2B5EF4-FFF2-40B4-BE49-F238E27FC236}">
                <a16:creationId xmlns:a16="http://schemas.microsoft.com/office/drawing/2014/main" id="{0727F57E-36C7-6CE1-7307-23CB57A2BD7D}"/>
              </a:ext>
            </a:extLst>
          </p:cNvPr>
          <p:cNvPicPr>
            <a:picLocks noChangeAspect="1"/>
          </p:cNvPicPr>
          <p:nvPr/>
        </p:nvPicPr>
        <p:blipFill rotWithShape="1">
          <a:blip r:embed="rId3"/>
          <a:srcRect t="8619"/>
          <a:stretch/>
        </p:blipFill>
        <p:spPr>
          <a:xfrm>
            <a:off x="4397375" y="1740022"/>
            <a:ext cx="3397250" cy="35081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FAFAA677-F370-706E-6CB2-DD271EDE2291}"/>
              </a:ext>
            </a:extLst>
          </p:cNvPr>
          <p:cNvSpPr txBox="1"/>
          <p:nvPr/>
        </p:nvSpPr>
        <p:spPr>
          <a:xfrm>
            <a:off x="8345010" y="1873188"/>
            <a:ext cx="2760955" cy="2308324"/>
          </a:xfrm>
          <a:prstGeom prst="rect">
            <a:avLst/>
          </a:prstGeom>
          <a:noFill/>
        </p:spPr>
        <p:txBody>
          <a:bodyPr wrap="square" rtlCol="0">
            <a:spAutoFit/>
          </a:bodyPr>
          <a:lstStyle/>
          <a:p>
            <a:r>
              <a:rPr lang="en-IN" sz="2400" dirty="0">
                <a:solidFill>
                  <a:schemeClr val="bg1"/>
                </a:solidFill>
                <a:latin typeface="Calibri" panose="020F0502020204030204" pitchFamily="34" charset="0"/>
                <a:cs typeface="Calibri" panose="020F0502020204030204" pitchFamily="34" charset="0"/>
              </a:rPr>
              <a:t>We are analysing the ambiguity of our dataset.</a:t>
            </a:r>
          </a:p>
          <a:p>
            <a:endParaRPr lang="en-IN" sz="2400" dirty="0">
              <a:solidFill>
                <a:schemeClr val="bg1"/>
              </a:solidFill>
              <a:latin typeface="Calibri" panose="020F0502020204030204" pitchFamily="34" charset="0"/>
              <a:cs typeface="Calibri" panose="020F0502020204030204" pitchFamily="34" charset="0"/>
            </a:endParaRPr>
          </a:p>
          <a:p>
            <a:r>
              <a:rPr lang="en-IN" sz="2400" dirty="0">
                <a:solidFill>
                  <a:schemeClr val="bg1"/>
                </a:solidFill>
                <a:latin typeface="Calibri" panose="020F0502020204030204" pitchFamily="34" charset="0"/>
                <a:cs typeface="Calibri" panose="020F0502020204030204" pitchFamily="34" charset="0"/>
              </a:rPr>
              <a:t>The new car has a resell price.</a:t>
            </a:r>
          </a:p>
        </p:txBody>
      </p:sp>
    </p:spTree>
    <p:extLst>
      <p:ext uri="{BB962C8B-B14F-4D97-AF65-F5344CB8AC3E}">
        <p14:creationId xmlns:p14="http://schemas.microsoft.com/office/powerpoint/2010/main" val="36149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6" name="Picture 5" descr="Table&#10;&#10;Description automatically generated">
            <a:extLst>
              <a:ext uri="{FF2B5EF4-FFF2-40B4-BE49-F238E27FC236}">
                <a16:creationId xmlns:a16="http://schemas.microsoft.com/office/drawing/2014/main" id="{F1528000-968F-90E1-A2B8-75D849CA28AA}"/>
              </a:ext>
            </a:extLst>
          </p:cNvPr>
          <p:cNvPicPr>
            <a:picLocks noChangeAspect="1"/>
          </p:cNvPicPr>
          <p:nvPr/>
        </p:nvPicPr>
        <p:blipFill rotWithShape="1">
          <a:blip r:embed="rId2"/>
          <a:srcRect t="8801"/>
          <a:stretch/>
        </p:blipFill>
        <p:spPr>
          <a:xfrm>
            <a:off x="5375975" y="1597802"/>
            <a:ext cx="4127500" cy="4390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E4572B88-B6C7-D5E3-1A23-2BD018F870AB}"/>
              </a:ext>
            </a:extLst>
          </p:cNvPr>
          <p:cNvSpPr txBox="1"/>
          <p:nvPr/>
        </p:nvSpPr>
        <p:spPr>
          <a:xfrm>
            <a:off x="656948" y="1775534"/>
            <a:ext cx="4438835" cy="1569660"/>
          </a:xfrm>
          <a:prstGeom prst="rect">
            <a:avLst/>
          </a:prstGeom>
          <a:noFill/>
        </p:spPr>
        <p:txBody>
          <a:bodyPr wrap="square" rtlCol="0">
            <a:spAutoFit/>
          </a:bodyPr>
          <a:lstStyle/>
          <a:p>
            <a:r>
              <a:rPr lang="en-IN" sz="3200" dirty="0">
                <a:solidFill>
                  <a:schemeClr val="bg1"/>
                </a:solidFill>
              </a:rPr>
              <a:t>Table for the count of null values in the</a:t>
            </a:r>
          </a:p>
          <a:p>
            <a:r>
              <a:rPr lang="en-IN" sz="3200" dirty="0">
                <a:solidFill>
                  <a:schemeClr val="bg1"/>
                </a:solidFill>
              </a:rPr>
              <a:t>dataset.</a:t>
            </a:r>
          </a:p>
        </p:txBody>
      </p:sp>
    </p:spTree>
    <p:extLst>
      <p:ext uri="{BB962C8B-B14F-4D97-AF65-F5344CB8AC3E}">
        <p14:creationId xmlns:p14="http://schemas.microsoft.com/office/powerpoint/2010/main" val="205906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63231"/>
          </a:xfrm>
        </p:spPr>
        <p:txBody>
          <a:bodyPr/>
          <a:lstStyle/>
          <a:p>
            <a:endParaRPr lang="en-US" sz="3400"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FB3C0D46-CB3F-E6D6-9B37-24A23734CEFA}"/>
              </a:ext>
            </a:extLst>
          </p:cNvPr>
          <p:cNvPicPr>
            <a:picLocks noChangeAspect="1"/>
          </p:cNvPicPr>
          <p:nvPr/>
        </p:nvPicPr>
        <p:blipFill rotWithShape="1">
          <a:blip r:embed="rId2"/>
          <a:srcRect l="9791" t="19232"/>
          <a:stretch/>
        </p:blipFill>
        <p:spPr>
          <a:xfrm>
            <a:off x="2773842" y="1441950"/>
            <a:ext cx="8681558" cy="26974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7D50A873-C344-F53F-DBE7-8F363528DB99}"/>
              </a:ext>
            </a:extLst>
          </p:cNvPr>
          <p:cNvSpPr txBox="1"/>
          <p:nvPr/>
        </p:nvSpPr>
        <p:spPr>
          <a:xfrm>
            <a:off x="3024051" y="5185485"/>
            <a:ext cx="7614688" cy="1200329"/>
          </a:xfrm>
          <a:prstGeom prst="rect">
            <a:avLst/>
          </a:prstGeom>
          <a:noFill/>
        </p:spPr>
        <p:txBody>
          <a:bodyPr wrap="square" rtlCol="0">
            <a:spAutoFit/>
          </a:bodyPr>
          <a:lstStyle/>
          <a:p>
            <a:r>
              <a:rPr lang="en-US" sz="2400" dirty="0">
                <a:solidFill>
                  <a:schemeClr val="bg1"/>
                </a:solidFill>
                <a:latin typeface="Calibri" panose="020F0502020204030204" pitchFamily="34" charset="0"/>
                <a:cs typeface="Calibri" panose="020F0502020204030204" pitchFamily="34" charset="0"/>
              </a:rPr>
              <a:t>Calculation of certain statistical information about the dataset’s numerical values, such as percentile, mean, and standard deviation.</a:t>
            </a:r>
          </a:p>
        </p:txBody>
      </p:sp>
      <p:pic>
        <p:nvPicPr>
          <p:cNvPr id="3" name="Picture 2" descr="Graphical user interface&#10;&#10;Description automatically generated">
            <a:extLst>
              <a:ext uri="{FF2B5EF4-FFF2-40B4-BE49-F238E27FC236}">
                <a16:creationId xmlns:a16="http://schemas.microsoft.com/office/drawing/2014/main" id="{EEF70AE2-9368-315D-B4DA-DA72E1B3BAEB}"/>
              </a:ext>
            </a:extLst>
          </p:cNvPr>
          <p:cNvPicPr>
            <a:picLocks noChangeAspect="1"/>
          </p:cNvPicPr>
          <p:nvPr/>
        </p:nvPicPr>
        <p:blipFill rotWithShape="1">
          <a:blip r:embed="rId3"/>
          <a:srcRect l="39338" t="4556"/>
          <a:stretch/>
        </p:blipFill>
        <p:spPr>
          <a:xfrm>
            <a:off x="747476" y="718395"/>
            <a:ext cx="1611570" cy="4552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1336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6" name="Picture 5" descr="Graphical user interface, table&#10;&#10;Description automatically generated">
            <a:extLst>
              <a:ext uri="{FF2B5EF4-FFF2-40B4-BE49-F238E27FC236}">
                <a16:creationId xmlns:a16="http://schemas.microsoft.com/office/drawing/2014/main" id="{8160681B-9371-6FC3-B876-13AD8250FB1D}"/>
              </a:ext>
            </a:extLst>
          </p:cNvPr>
          <p:cNvPicPr>
            <a:picLocks noChangeAspect="1"/>
          </p:cNvPicPr>
          <p:nvPr/>
        </p:nvPicPr>
        <p:blipFill rotWithShape="1">
          <a:blip r:embed="rId2"/>
          <a:srcRect l="11366" t="18045"/>
          <a:stretch/>
        </p:blipFill>
        <p:spPr>
          <a:xfrm>
            <a:off x="674702" y="1833177"/>
            <a:ext cx="7333633" cy="3438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14DC0D43-68B3-7C95-9F04-5BC24AE5621A}"/>
              </a:ext>
            </a:extLst>
          </p:cNvPr>
          <p:cNvSpPr txBox="1"/>
          <p:nvPr/>
        </p:nvSpPr>
        <p:spPr>
          <a:xfrm>
            <a:off x="8371642" y="1748901"/>
            <a:ext cx="2880558" cy="1815882"/>
          </a:xfrm>
          <a:prstGeom prst="rect">
            <a:avLst/>
          </a:prstGeom>
          <a:noFill/>
        </p:spPr>
        <p:txBody>
          <a:bodyPr wrap="square" rtlCol="0">
            <a:spAutoFit/>
          </a:bodyPr>
          <a:lstStyle/>
          <a:p>
            <a:r>
              <a:rPr lang="en-IN" sz="2800" dirty="0">
                <a:solidFill>
                  <a:schemeClr val="bg1"/>
                </a:solidFill>
              </a:rPr>
              <a:t>Corelation between different features of our datasets .</a:t>
            </a:r>
          </a:p>
        </p:txBody>
      </p:sp>
    </p:spTree>
    <p:extLst>
      <p:ext uri="{BB962C8B-B14F-4D97-AF65-F5344CB8AC3E}">
        <p14:creationId xmlns:p14="http://schemas.microsoft.com/office/powerpoint/2010/main" val="280349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5" name="Picture 4" descr="Table&#10;&#10;Description automatically generated">
            <a:extLst>
              <a:ext uri="{FF2B5EF4-FFF2-40B4-BE49-F238E27FC236}">
                <a16:creationId xmlns:a16="http://schemas.microsoft.com/office/drawing/2014/main" id="{3B9CA3D6-4522-6A69-C3D8-BD673CD8CD7D}"/>
              </a:ext>
            </a:extLst>
          </p:cNvPr>
          <p:cNvPicPr>
            <a:picLocks noChangeAspect="1"/>
          </p:cNvPicPr>
          <p:nvPr/>
        </p:nvPicPr>
        <p:blipFill rotWithShape="1">
          <a:blip r:embed="rId2"/>
          <a:srcRect l="15879" t="13203"/>
          <a:stretch/>
        </p:blipFill>
        <p:spPr>
          <a:xfrm>
            <a:off x="728585" y="1513982"/>
            <a:ext cx="4422891" cy="3757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DB4B3D64-528A-6FD7-B6C4-0E52B3D00326}"/>
              </a:ext>
            </a:extLst>
          </p:cNvPr>
          <p:cNvSpPr txBox="1"/>
          <p:nvPr/>
        </p:nvSpPr>
        <p:spPr>
          <a:xfrm>
            <a:off x="6383045" y="1513982"/>
            <a:ext cx="4092605" cy="1815882"/>
          </a:xfrm>
          <a:prstGeom prst="rect">
            <a:avLst/>
          </a:prstGeom>
          <a:noFill/>
        </p:spPr>
        <p:txBody>
          <a:bodyPr wrap="square" rtlCol="0">
            <a:spAutoFit/>
          </a:bodyPr>
          <a:lstStyle/>
          <a:p>
            <a:r>
              <a:rPr lang="en-IN" sz="2800" dirty="0">
                <a:solidFill>
                  <a:schemeClr val="bg1"/>
                </a:solidFill>
              </a:rPr>
              <a:t>This table depicts the mean of sale and resell price of different car companies.</a:t>
            </a:r>
          </a:p>
        </p:txBody>
      </p:sp>
    </p:spTree>
    <p:extLst>
      <p:ext uri="{BB962C8B-B14F-4D97-AF65-F5344CB8AC3E}">
        <p14:creationId xmlns:p14="http://schemas.microsoft.com/office/powerpoint/2010/main" val="282140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63231"/>
          </a:xfrm>
        </p:spPr>
        <p:txBody>
          <a:bodyPr/>
          <a:lstStyle/>
          <a:p>
            <a:endParaRPr lang="en-US" sz="3400" dirty="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sp>
        <p:nvSpPr>
          <p:cNvPr id="7" name="TextBox 6">
            <a:extLst>
              <a:ext uri="{FF2B5EF4-FFF2-40B4-BE49-F238E27FC236}">
                <a16:creationId xmlns:a16="http://schemas.microsoft.com/office/drawing/2014/main" id="{F8280BF8-FD4D-149D-3500-8430C18EE62E}"/>
              </a:ext>
            </a:extLst>
          </p:cNvPr>
          <p:cNvSpPr txBox="1"/>
          <p:nvPr/>
        </p:nvSpPr>
        <p:spPr>
          <a:xfrm>
            <a:off x="8877670" y="1775534"/>
            <a:ext cx="2689934" cy="923330"/>
          </a:xfrm>
          <a:prstGeom prst="rect">
            <a:avLst/>
          </a:prstGeom>
          <a:noFill/>
        </p:spPr>
        <p:txBody>
          <a:bodyPr wrap="square" rtlCol="0">
            <a:spAutoFit/>
          </a:bodyPr>
          <a:lstStyle/>
          <a:p>
            <a:r>
              <a:rPr lang="en-IN" dirty="0">
                <a:solidFill>
                  <a:schemeClr val="bg1"/>
                </a:solidFill>
              </a:rPr>
              <a:t>Analysis of sale and resell price of different car companies .</a:t>
            </a:r>
          </a:p>
        </p:txBody>
      </p:sp>
      <p:pic>
        <p:nvPicPr>
          <p:cNvPr id="10" name="Picture 9">
            <a:extLst>
              <a:ext uri="{FF2B5EF4-FFF2-40B4-BE49-F238E27FC236}">
                <a16:creationId xmlns:a16="http://schemas.microsoft.com/office/drawing/2014/main" id="{9FBEE856-8EAE-539B-A285-DBF4EC862106}"/>
              </a:ext>
            </a:extLst>
          </p:cNvPr>
          <p:cNvPicPr>
            <a:picLocks noChangeAspect="1"/>
          </p:cNvPicPr>
          <p:nvPr/>
        </p:nvPicPr>
        <p:blipFill>
          <a:blip r:embed="rId2"/>
          <a:stretch>
            <a:fillRect/>
          </a:stretch>
        </p:blipFill>
        <p:spPr>
          <a:xfrm>
            <a:off x="523782" y="1586706"/>
            <a:ext cx="7832507" cy="3747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9570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63231"/>
          </a:xfrm>
        </p:spPr>
        <p:txBody>
          <a:bodyPr/>
          <a:lstStyle/>
          <a:p>
            <a:endParaRPr lang="en-US" sz="3400" dirty="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6" name="Picture 5" descr="Chart, bar chart&#10;&#10;Description automatically generated">
            <a:extLst>
              <a:ext uri="{FF2B5EF4-FFF2-40B4-BE49-F238E27FC236}">
                <a16:creationId xmlns:a16="http://schemas.microsoft.com/office/drawing/2014/main" id="{839EAE09-A543-CFE6-6DFB-5DBE8F9095D2}"/>
              </a:ext>
            </a:extLst>
          </p:cNvPr>
          <p:cNvPicPr>
            <a:picLocks noChangeAspect="1"/>
          </p:cNvPicPr>
          <p:nvPr/>
        </p:nvPicPr>
        <p:blipFill rotWithShape="1">
          <a:blip r:embed="rId2"/>
          <a:srcRect t="4010"/>
          <a:stretch/>
        </p:blipFill>
        <p:spPr>
          <a:xfrm>
            <a:off x="598713" y="1734527"/>
            <a:ext cx="8765589" cy="4094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10FF69C8-A503-F58B-6749-48795B205125}"/>
              </a:ext>
            </a:extLst>
          </p:cNvPr>
          <p:cNvSpPr txBox="1"/>
          <p:nvPr/>
        </p:nvSpPr>
        <p:spPr>
          <a:xfrm>
            <a:off x="9626871" y="1734527"/>
            <a:ext cx="2120629" cy="1569660"/>
          </a:xfrm>
          <a:prstGeom prst="rect">
            <a:avLst/>
          </a:prstGeom>
          <a:noFill/>
        </p:spPr>
        <p:txBody>
          <a:bodyPr wrap="square" rtlCol="0">
            <a:spAutoFit/>
          </a:bodyPr>
          <a:lstStyle/>
          <a:p>
            <a:r>
              <a:rPr lang="en-IN" sz="2400" dirty="0">
                <a:solidFill>
                  <a:schemeClr val="bg1"/>
                </a:solidFill>
                <a:latin typeface="Calibri" panose="020F0502020204030204" pitchFamily="34" charset="0"/>
                <a:cs typeface="Calibri" panose="020F0502020204030204" pitchFamily="34" charset="0"/>
              </a:rPr>
              <a:t>Analysis of discount and depreciation of different cars.</a:t>
            </a:r>
          </a:p>
        </p:txBody>
      </p:sp>
    </p:spTree>
    <p:extLst>
      <p:ext uri="{BB962C8B-B14F-4D97-AF65-F5344CB8AC3E}">
        <p14:creationId xmlns:p14="http://schemas.microsoft.com/office/powerpoint/2010/main" val="703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484865" y="2079238"/>
            <a:ext cx="7555779" cy="3842168"/>
          </a:xfrm>
        </p:spPr>
        <p:txBody>
          <a:bodyPr>
            <a:normAutofit/>
          </a:bodyPr>
          <a:lstStyle/>
          <a:p>
            <a:pPr marL="0" indent="0">
              <a:buNone/>
            </a:pPr>
            <a:r>
              <a:rPr lang="en-US" sz="3200" b="1" dirty="0">
                <a:latin typeface="Calibri" panose="020F0502020204030204" pitchFamily="34" charset="0"/>
                <a:cs typeface="Calibri" panose="020F0502020204030204" pitchFamily="34" charset="0"/>
              </a:rPr>
              <a:t>Group Members</a:t>
            </a:r>
          </a:p>
          <a:p>
            <a:pPr marL="0" indent="0">
              <a:buNone/>
            </a:pPr>
            <a:r>
              <a:rPr lang="en-US" sz="2400" dirty="0">
                <a:latin typeface="Calibri" panose="020F0502020204030204" pitchFamily="34" charset="0"/>
                <a:cs typeface="Calibri" panose="020F0502020204030204" pitchFamily="34" charset="0"/>
              </a:rPr>
              <a:t>1.Vishant Bhatia</a:t>
            </a:r>
          </a:p>
          <a:p>
            <a:pPr marL="0" indent="0">
              <a:buNone/>
            </a:pPr>
            <a:r>
              <a:rPr lang="en-US" sz="2400" dirty="0">
                <a:latin typeface="Calibri" panose="020F0502020204030204" pitchFamily="34" charset="0"/>
                <a:cs typeface="Calibri" panose="020F0502020204030204" pitchFamily="34" charset="0"/>
              </a:rPr>
              <a:t>2.Asbin Ghimire</a:t>
            </a:r>
          </a:p>
          <a:p>
            <a:pPr marL="0" indent="0">
              <a:buNone/>
            </a:pPr>
            <a:r>
              <a:rPr lang="en-US" sz="2400" dirty="0">
                <a:latin typeface="Calibri" panose="020F0502020204030204" pitchFamily="34" charset="0"/>
                <a:cs typeface="Calibri" panose="020F0502020204030204" pitchFamily="34" charset="0"/>
              </a:rPr>
              <a:t>3.Mahima Mehandiratta</a:t>
            </a:r>
          </a:p>
          <a:p>
            <a:pPr marL="0" indent="0">
              <a:buNone/>
            </a:pPr>
            <a:r>
              <a:rPr lang="en-US" sz="2400" dirty="0">
                <a:latin typeface="Calibri" panose="020F0502020204030204" pitchFamily="34" charset="0"/>
                <a:cs typeface="Calibri" panose="020F0502020204030204" pitchFamily="34" charset="0"/>
              </a:rPr>
              <a:t>4.Alisha Mahajan</a:t>
            </a:r>
          </a:p>
          <a:p>
            <a:pPr marL="0" indent="0">
              <a:buNone/>
            </a:pPr>
            <a:r>
              <a:rPr lang="en-US" sz="2400" dirty="0">
                <a:latin typeface="Calibri" panose="020F0502020204030204" pitchFamily="34" charset="0"/>
                <a:cs typeface="Calibri" panose="020F0502020204030204" pitchFamily="34" charset="0"/>
              </a:rPr>
              <a:t>5.Harshita Sanjay Dhiman</a:t>
            </a:r>
          </a:p>
          <a:p>
            <a:pPr marL="0" indent="0">
              <a:buNone/>
            </a:pPr>
            <a:endParaRPr lang="en-US" sz="2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74CD419-548D-3498-1543-C67872C3CE7D}"/>
              </a:ext>
            </a:extLst>
          </p:cNvPr>
          <p:cNvSpPr txBox="1"/>
          <p:nvPr/>
        </p:nvSpPr>
        <p:spPr>
          <a:xfrm>
            <a:off x="2484866" y="1600627"/>
            <a:ext cx="5327374" cy="523220"/>
          </a:xfrm>
          <a:prstGeom prst="rect">
            <a:avLst/>
          </a:prstGeom>
          <a:noFill/>
        </p:spPr>
        <p:txBody>
          <a:bodyPr wrap="square" rtlCol="0">
            <a:spAutoFit/>
          </a:bodyPr>
          <a:lstStyle/>
          <a:p>
            <a:r>
              <a:rPr lang="en-US" sz="2800" b="1" dirty="0">
                <a:solidFill>
                  <a:schemeClr val="bg1"/>
                </a:solidFill>
              </a:rPr>
              <a:t>Group 002</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5" name="Picture 4" descr="Chart, bar chart&#10;&#10;Description automatically generated">
            <a:extLst>
              <a:ext uri="{FF2B5EF4-FFF2-40B4-BE49-F238E27FC236}">
                <a16:creationId xmlns:a16="http://schemas.microsoft.com/office/drawing/2014/main" id="{D3F63F04-9951-0D34-F1EB-F8DE63F4CF18}"/>
              </a:ext>
            </a:extLst>
          </p:cNvPr>
          <p:cNvPicPr>
            <a:picLocks noChangeAspect="1"/>
          </p:cNvPicPr>
          <p:nvPr/>
        </p:nvPicPr>
        <p:blipFill rotWithShape="1">
          <a:blip r:embed="rId2"/>
          <a:srcRect t="3269"/>
          <a:stretch/>
        </p:blipFill>
        <p:spPr>
          <a:xfrm>
            <a:off x="515521" y="1436369"/>
            <a:ext cx="6856632" cy="4520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D433324E-5168-7095-E423-95E3D3F7781E}"/>
              </a:ext>
            </a:extLst>
          </p:cNvPr>
          <p:cNvSpPr txBox="1"/>
          <p:nvPr/>
        </p:nvSpPr>
        <p:spPr>
          <a:xfrm>
            <a:off x="7830105" y="1365147"/>
            <a:ext cx="3577701" cy="1384995"/>
          </a:xfrm>
          <a:prstGeom prst="rect">
            <a:avLst/>
          </a:prstGeom>
          <a:noFill/>
        </p:spPr>
        <p:txBody>
          <a:bodyPr wrap="square" rtlCol="0">
            <a:spAutoFit/>
          </a:bodyPr>
          <a:lstStyle/>
          <a:p>
            <a:r>
              <a:rPr lang="en-IN" sz="2800" dirty="0">
                <a:solidFill>
                  <a:schemeClr val="bg1"/>
                </a:solidFill>
                <a:latin typeface="Calibri" panose="020F0502020204030204" pitchFamily="34" charset="0"/>
                <a:cs typeface="Calibri" panose="020F0502020204030204" pitchFamily="34" charset="0"/>
              </a:rPr>
              <a:t>Analysis of different age groups buying the car.</a:t>
            </a:r>
          </a:p>
        </p:txBody>
      </p:sp>
    </p:spTree>
    <p:extLst>
      <p:ext uri="{BB962C8B-B14F-4D97-AF65-F5344CB8AC3E}">
        <p14:creationId xmlns:p14="http://schemas.microsoft.com/office/powerpoint/2010/main" val="203243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5" name="Picture 4" descr="Chart, box and whisker chart&#10;&#10;Description automatically generated">
            <a:extLst>
              <a:ext uri="{FF2B5EF4-FFF2-40B4-BE49-F238E27FC236}">
                <a16:creationId xmlns:a16="http://schemas.microsoft.com/office/drawing/2014/main" id="{19544CDA-30A3-46CC-F755-3202A10E6CAB}"/>
              </a:ext>
            </a:extLst>
          </p:cNvPr>
          <p:cNvPicPr>
            <a:picLocks noChangeAspect="1"/>
          </p:cNvPicPr>
          <p:nvPr/>
        </p:nvPicPr>
        <p:blipFill rotWithShape="1">
          <a:blip r:embed="rId2"/>
          <a:srcRect r="10190"/>
          <a:stretch/>
        </p:blipFill>
        <p:spPr>
          <a:xfrm>
            <a:off x="239405" y="1586706"/>
            <a:ext cx="3089721" cy="29900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Chart, box and whisker chart&#10;&#10;Description automatically generated">
            <a:extLst>
              <a:ext uri="{FF2B5EF4-FFF2-40B4-BE49-F238E27FC236}">
                <a16:creationId xmlns:a16="http://schemas.microsoft.com/office/drawing/2014/main" id="{8B297BDC-7EEC-03D9-0CCF-047FD76403F0}"/>
              </a:ext>
            </a:extLst>
          </p:cNvPr>
          <p:cNvPicPr>
            <a:picLocks noChangeAspect="1"/>
          </p:cNvPicPr>
          <p:nvPr/>
        </p:nvPicPr>
        <p:blipFill rotWithShape="1">
          <a:blip r:embed="rId3"/>
          <a:srcRect r="8297"/>
          <a:stretch/>
        </p:blipFill>
        <p:spPr>
          <a:xfrm>
            <a:off x="3943468" y="1586706"/>
            <a:ext cx="3317638" cy="29900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Chart, box and whisker chart&#10;&#10;Description automatically generated">
            <a:extLst>
              <a:ext uri="{FF2B5EF4-FFF2-40B4-BE49-F238E27FC236}">
                <a16:creationId xmlns:a16="http://schemas.microsoft.com/office/drawing/2014/main" id="{98B15847-EE88-DA8C-A9F6-4399493965D6}"/>
              </a:ext>
            </a:extLst>
          </p:cNvPr>
          <p:cNvPicPr>
            <a:picLocks noChangeAspect="1"/>
          </p:cNvPicPr>
          <p:nvPr/>
        </p:nvPicPr>
        <p:blipFill rotWithShape="1">
          <a:blip r:embed="rId4"/>
          <a:srcRect l="2695" r="2208"/>
          <a:stretch/>
        </p:blipFill>
        <p:spPr>
          <a:xfrm>
            <a:off x="8081022" y="1586706"/>
            <a:ext cx="3666478" cy="29900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76F22448-29E3-0934-8EBB-3A823D76CEDF}"/>
              </a:ext>
            </a:extLst>
          </p:cNvPr>
          <p:cNvSpPr txBox="1"/>
          <p:nvPr/>
        </p:nvSpPr>
        <p:spPr>
          <a:xfrm>
            <a:off x="444500" y="5007006"/>
            <a:ext cx="10807700" cy="1200329"/>
          </a:xfrm>
          <a:prstGeom prst="rect">
            <a:avLst/>
          </a:prstGeom>
          <a:noFill/>
        </p:spPr>
        <p:txBody>
          <a:bodyPr wrap="square" rtlCol="0">
            <a:spAutoFit/>
          </a:bodyPr>
          <a:lstStyle/>
          <a:p>
            <a:r>
              <a:rPr lang="en-IN" sz="2400" dirty="0">
                <a:solidFill>
                  <a:schemeClr val="bg1"/>
                </a:solidFill>
                <a:latin typeface="Calibri" panose="020F0502020204030204" pitchFamily="34" charset="0"/>
                <a:cs typeface="Calibri" panose="020F0502020204030204" pitchFamily="34" charset="0"/>
              </a:rPr>
              <a:t>In the above-mentioned plots, we can see the x-axis has details if the car is old or new whereas the y-axis in </a:t>
            </a:r>
            <a:r>
              <a:rPr lang="en-IN" sz="2400">
                <a:solidFill>
                  <a:schemeClr val="bg1"/>
                </a:solidFill>
                <a:latin typeface="Calibri" panose="020F0502020204030204" pitchFamily="34" charset="0"/>
                <a:cs typeface="Calibri" panose="020F0502020204030204" pitchFamily="34" charset="0"/>
              </a:rPr>
              <a:t>1</a:t>
            </a:r>
            <a:r>
              <a:rPr lang="en-IN" sz="2400" baseline="30000">
                <a:solidFill>
                  <a:schemeClr val="bg1"/>
                </a:solidFill>
                <a:latin typeface="Calibri" panose="020F0502020204030204" pitchFamily="34" charset="0"/>
                <a:cs typeface="Calibri" panose="020F0502020204030204" pitchFamily="34" charset="0"/>
              </a:rPr>
              <a:t>st</a:t>
            </a:r>
            <a:r>
              <a:rPr lang="en-IN" sz="2400">
                <a:solidFill>
                  <a:schemeClr val="bg1"/>
                </a:solidFill>
                <a:latin typeface="Calibri" panose="020F0502020204030204" pitchFamily="34" charset="0"/>
                <a:cs typeface="Calibri" panose="020F0502020204030204" pitchFamily="34" charset="0"/>
              </a:rPr>
              <a:t> plot defines </a:t>
            </a:r>
            <a:r>
              <a:rPr lang="en-IN" sz="2400" dirty="0">
                <a:solidFill>
                  <a:schemeClr val="bg1"/>
                </a:solidFill>
                <a:latin typeface="Calibri" panose="020F0502020204030204" pitchFamily="34" charset="0"/>
                <a:cs typeface="Calibri" panose="020F0502020204030204" pitchFamily="34" charset="0"/>
              </a:rPr>
              <a:t>sale price, in 2</a:t>
            </a:r>
            <a:r>
              <a:rPr lang="en-IN" sz="2400" baseline="30000" dirty="0">
                <a:solidFill>
                  <a:schemeClr val="bg1"/>
                </a:solidFill>
                <a:latin typeface="Calibri" panose="020F0502020204030204" pitchFamily="34" charset="0"/>
                <a:cs typeface="Calibri" panose="020F0502020204030204" pitchFamily="34" charset="0"/>
              </a:rPr>
              <a:t>nd</a:t>
            </a:r>
            <a:r>
              <a:rPr lang="en-IN" sz="2400" dirty="0">
                <a:solidFill>
                  <a:schemeClr val="bg1"/>
                </a:solidFill>
                <a:latin typeface="Calibri" panose="020F0502020204030204" pitchFamily="34" charset="0"/>
                <a:cs typeface="Calibri" panose="020F0502020204030204" pitchFamily="34" charset="0"/>
              </a:rPr>
              <a:t> the resell price and in 3</a:t>
            </a:r>
            <a:r>
              <a:rPr lang="en-IN" sz="2400" baseline="30000" dirty="0">
                <a:solidFill>
                  <a:schemeClr val="bg1"/>
                </a:solidFill>
                <a:latin typeface="Calibri" panose="020F0502020204030204" pitchFamily="34" charset="0"/>
                <a:cs typeface="Calibri" panose="020F0502020204030204" pitchFamily="34" charset="0"/>
              </a:rPr>
              <a:t>rd</a:t>
            </a:r>
            <a:r>
              <a:rPr lang="en-IN" sz="2400" dirty="0">
                <a:solidFill>
                  <a:schemeClr val="bg1"/>
                </a:solidFill>
                <a:latin typeface="Calibri" panose="020F0502020204030204" pitchFamily="34" charset="0"/>
                <a:cs typeface="Calibri" panose="020F0502020204030204" pitchFamily="34" charset="0"/>
              </a:rPr>
              <a:t> , the buyer age .</a:t>
            </a:r>
            <a:r>
              <a:rPr lang="en-IN" dirty="0"/>
              <a:t> </a:t>
            </a:r>
          </a:p>
        </p:txBody>
      </p:sp>
    </p:spTree>
    <p:extLst>
      <p:ext uri="{BB962C8B-B14F-4D97-AF65-F5344CB8AC3E}">
        <p14:creationId xmlns:p14="http://schemas.microsoft.com/office/powerpoint/2010/main" val="10701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620673" y="2526364"/>
            <a:ext cx="7556257" cy="1949397"/>
          </a:xfrm>
        </p:spPr>
        <p:txBody>
          <a:bodyPr>
            <a:normAutofit fontScale="85000" lnSpcReduction="20000"/>
          </a:bodyPr>
          <a:lstStyle/>
          <a:p>
            <a:pPr marL="342900" indent="-342900">
              <a:buAutoNum type="arabicPeriod"/>
            </a:pPr>
            <a:r>
              <a:rPr lang="en-US" dirty="0"/>
              <a:t>Proposal</a:t>
            </a:r>
          </a:p>
          <a:p>
            <a:pPr marL="342900" indent="-342900">
              <a:buAutoNum type="arabicPeriod"/>
            </a:pPr>
            <a:r>
              <a:rPr lang="en-US" dirty="0"/>
              <a:t>Motivation</a:t>
            </a:r>
          </a:p>
          <a:p>
            <a:pPr marL="342900" indent="-342900">
              <a:buAutoNum type="arabicPeriod"/>
            </a:pPr>
            <a:r>
              <a:rPr lang="en-US" dirty="0"/>
              <a:t>Problem Statement</a:t>
            </a:r>
          </a:p>
          <a:p>
            <a:pPr marL="342900" indent="-342900">
              <a:buAutoNum type="arabicPeriod"/>
            </a:pPr>
            <a:r>
              <a:rPr lang="en-US" dirty="0"/>
              <a:t>Data Description</a:t>
            </a:r>
          </a:p>
          <a:p>
            <a:pPr marL="342900" indent="-342900">
              <a:buAutoNum type="arabicPeriod"/>
            </a:pPr>
            <a:r>
              <a:rPr lang="en-US" dirty="0"/>
              <a:t>Target Audience</a:t>
            </a:r>
          </a:p>
          <a:p>
            <a:pPr marL="342900" indent="-342900">
              <a:buAutoNum type="arabicPeriod"/>
            </a:pPr>
            <a:r>
              <a:rPr lang="en-US" dirty="0"/>
              <a:t>Analyzing Questions</a:t>
            </a:r>
          </a:p>
          <a:p>
            <a:pPr marL="342900" indent="-342900">
              <a:buAutoNum type="arabicPeriod"/>
            </a:pPr>
            <a:r>
              <a:rPr lang="en-US" dirty="0"/>
              <a:t>Exploratory Data Analysis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176789" y="1667309"/>
            <a:ext cx="7781544" cy="859055"/>
          </a:xfrm>
        </p:spPr>
        <p:txBody>
          <a:bodyPr>
            <a:normAutofit/>
          </a:bodyPr>
          <a:lstStyle/>
          <a:p>
            <a:r>
              <a:rPr lang="en-US" sz="4800" dirty="0"/>
              <a:t>Contents</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DE14-8D06-496C-9061-4E0B2BB7FBFC}"/>
              </a:ext>
            </a:extLst>
          </p:cNvPr>
          <p:cNvSpPr>
            <a:spLocks noGrp="1"/>
          </p:cNvSpPr>
          <p:nvPr>
            <p:ph type="title"/>
          </p:nvPr>
        </p:nvSpPr>
        <p:spPr>
          <a:xfrm>
            <a:off x="444500" y="542925"/>
            <a:ext cx="11214100" cy="590931"/>
          </a:xfrm>
        </p:spPr>
        <p:txBody>
          <a:bodyPr/>
          <a:lstStyle/>
          <a:p>
            <a:r>
              <a:rPr lang="en-CA" sz="3600" b="1" dirty="0">
                <a:effectLst/>
                <a:latin typeface="Calibri" panose="020F0502020204030204" pitchFamily="34" charset="0"/>
                <a:ea typeface="Calibri" panose="020F0502020204030204" pitchFamily="34" charset="0"/>
                <a:cs typeface="Calibri" panose="020F0502020204030204" pitchFamily="34" charset="0"/>
              </a:rPr>
              <a:t>Project Proposal </a:t>
            </a:r>
            <a:endParaRPr lang="en-IN"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50A52AD0-C720-1827-ADC6-9DD26C931927}"/>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06BD746A-13AC-4D74-D5C3-CB8CCF8EB085}"/>
              </a:ext>
            </a:extLst>
          </p:cNvPr>
          <p:cNvSpPr>
            <a:spLocks noGrp="1"/>
          </p:cNvSpPr>
          <p:nvPr>
            <p:ph type="body" sz="quarter" idx="13"/>
          </p:nvPr>
        </p:nvSpPr>
        <p:spPr>
          <a:xfrm>
            <a:off x="444500" y="1288473"/>
            <a:ext cx="6718300" cy="4430155"/>
          </a:xfrm>
        </p:spPr>
        <p:txBody>
          <a:bodyPr/>
          <a:lstStyle/>
          <a:p>
            <a:pPr marL="0" indent="0">
              <a:buNone/>
            </a:pPr>
            <a:r>
              <a:rPr lang="en-US" sz="2000" b="0" i="0" dirty="0">
                <a:effectLst/>
                <a:latin typeface="Calibri" panose="020F0502020204030204" pitchFamily="34" charset="0"/>
                <a:cs typeface="Calibri" panose="020F0502020204030204" pitchFamily="34" charset="0"/>
              </a:rPr>
              <a:t>One could reasonably conclude that data rules the contemporary world. </a:t>
            </a:r>
            <a:r>
              <a:rPr lang="en-IN" sz="2000" dirty="0">
                <a:effectLst/>
                <a:latin typeface="Calibri" panose="020F0502020204030204" pitchFamily="34" charset="0"/>
                <a:ea typeface="Calibri" panose="020F0502020204030204" pitchFamily="34" charset="0"/>
                <a:cs typeface="Calibri" panose="020F0502020204030204" pitchFamily="34" charset="0"/>
              </a:rPr>
              <a:t>With every venture and activity providing a humongous amount of data, it has become the need to formulate and implement techniques for amalgamating, assimilating, and analysing such insights. With this project, our team aims to delve deep into the dataset and gain insights through descriptive analytics, exploratory data analytics techniques and visualizations. The team will work on the used cars dataset from different countries around the world. The team would be able to identify the sales according to the car's make, model, colour, depreciation, and top speed which would give the team a clear picture of the customer’s buying behaviour and preferences.</a:t>
            </a:r>
          </a:p>
          <a:p>
            <a:pPr marL="0" indent="0">
              <a:buNone/>
            </a:pPr>
            <a:endParaRPr lang="en-IN" dirty="0"/>
          </a:p>
        </p:txBody>
      </p:sp>
    </p:spTree>
    <p:extLst>
      <p:ext uri="{BB962C8B-B14F-4D97-AF65-F5344CB8AC3E}">
        <p14:creationId xmlns:p14="http://schemas.microsoft.com/office/powerpoint/2010/main" val="234380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241300" y="872475"/>
            <a:ext cx="11214100" cy="590931"/>
          </a:xfrm>
        </p:spPr>
        <p:txBody>
          <a:bodyPr/>
          <a:lstStyle/>
          <a:p>
            <a:r>
              <a:rPr lang="en-US" sz="3600" dirty="0"/>
              <a:t>Motivation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32464" y="1612132"/>
            <a:ext cx="8129657" cy="3542963"/>
          </a:xfrm>
        </p:spPr>
        <p:txBody>
          <a:bodyPr/>
          <a:lstStyle/>
          <a:p>
            <a:pPr marL="0" indent="0">
              <a:lnSpc>
                <a:spcPct val="107000"/>
              </a:lnSpc>
              <a:spcAft>
                <a:spcPts val="800"/>
              </a:spcAft>
              <a:buNone/>
            </a:pPr>
            <a:r>
              <a:rPr lang="en-CA" sz="2400" dirty="0">
                <a:effectLst/>
                <a:latin typeface="Calibri" panose="020F0502020204030204" pitchFamily="34" charset="0"/>
                <a:ea typeface="Calibri" panose="020F0502020204030204" pitchFamily="34" charset="0"/>
                <a:cs typeface="Calibri" panose="020F0502020204030204" pitchFamily="34" charset="0"/>
              </a:rPr>
              <a:t>The automobile industry, over the years, has revolutionized modern society making people more approachable to jobs and services, and above all personal freedom. Earlier, people relied on public transit to commute but with the comfort and ease that comes with a car, we have seen a huge shift from public transport to personal cars. However, not everyone can afford the luxury of a new car owing to numerous reasons thus increasing the market of used cars. The basis for selecting this dataset is to make data-driven decisions about sales of used cars in different countries based on different aspects such as the colour, make, model, depreciation, buyer gender and age, to name a few.</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241300" y="1596539"/>
            <a:ext cx="11214100" cy="563231"/>
          </a:xfrm>
        </p:spPr>
        <p:txBody>
          <a:bodyPr/>
          <a:lstStyle/>
          <a:p>
            <a:r>
              <a:rPr lang="en-US" sz="3400" dirty="0"/>
              <a:t>Problem Statement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41300" y="2275179"/>
            <a:ext cx="7506804" cy="1846279"/>
          </a:xfrm>
        </p:spPr>
        <p:txBody>
          <a:bodyPr/>
          <a:lstStyle/>
          <a:p>
            <a:pPr marL="0" indent="0">
              <a:buNone/>
            </a:pPr>
            <a:r>
              <a:rPr lang="en-US" sz="2400" b="0" i="0" dirty="0">
                <a:effectLst/>
              </a:rPr>
              <a:t>Analyzing the dataset will help car dealers gain insights into the used car sales market. What are the factors that an individual considers while looking for a used car? Which gender across the globe is more inclined towards buying a used car rather than a new one? Which country around the world has a booming second-hand car market?</a:t>
            </a:r>
            <a:endParaRPr lang="en-US" sz="2400" dirty="0"/>
          </a:p>
        </p:txBody>
      </p:sp>
    </p:spTree>
    <p:extLst>
      <p:ext uri="{BB962C8B-B14F-4D97-AF65-F5344CB8AC3E}">
        <p14:creationId xmlns:p14="http://schemas.microsoft.com/office/powerpoint/2010/main" val="121265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 Description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59694" y="1304000"/>
            <a:ext cx="7429993" cy="292962"/>
          </a:xfrm>
        </p:spPr>
        <p:txBody>
          <a:bodyPr/>
          <a:lstStyle/>
          <a:p>
            <a:pPr marL="0" indent="0">
              <a:buNone/>
            </a:pPr>
            <a:r>
              <a:rPr lang="en-US" b="1" dirty="0"/>
              <a:t>Dataset Link</a:t>
            </a:r>
            <a:r>
              <a:rPr lang="en-US" dirty="0"/>
              <a:t>: </a:t>
            </a:r>
            <a:r>
              <a:rPr lang="en-US" dirty="0">
                <a:solidFill>
                  <a:srgbClr val="00559A"/>
                </a:solidFill>
                <a:hlinkClick r:id="rId2">
                  <a:extLst>
                    <a:ext uri="{A12FA001-AC4F-418D-AE19-62706E023703}">
                      <ahyp:hlinkClr xmlns:ahyp="http://schemas.microsoft.com/office/drawing/2018/hyperlinkcolor" val="tx"/>
                    </a:ext>
                  </a:extLst>
                </a:hlinkClick>
              </a:rPr>
              <a:t>https</a:t>
            </a:r>
            <a:r>
              <a:rPr lang="en-US" dirty="0">
                <a:hlinkClick r:id="rId2">
                  <a:extLst>
                    <a:ext uri="{A12FA001-AC4F-418D-AE19-62706E023703}">
                      <ahyp:hlinkClr xmlns:ahyp="http://schemas.microsoft.com/office/drawing/2018/hyperlinkcolor" val="tx"/>
                    </a:ext>
                  </a:extLst>
                </a:hlinkClick>
              </a:rPr>
              <a:t>://data.world/vizwiz/car-sales-mock-data</a:t>
            </a:r>
            <a:endParaRPr lang="en-US" dirty="0"/>
          </a:p>
          <a:p>
            <a:pPr marL="0" indent="0">
              <a:buNone/>
            </a:pPr>
            <a:endParaRPr lang="en-US" dirty="0"/>
          </a:p>
          <a:p>
            <a:pPr marL="0" indent="0">
              <a:buNone/>
            </a:pPr>
            <a:endParaRPr lang="en-US" dirty="0"/>
          </a:p>
        </p:txBody>
      </p:sp>
      <p:sp>
        <p:nvSpPr>
          <p:cNvPr id="3" name="Thought Bubble: Cloud 2">
            <a:extLst>
              <a:ext uri="{FF2B5EF4-FFF2-40B4-BE49-F238E27FC236}">
                <a16:creationId xmlns:a16="http://schemas.microsoft.com/office/drawing/2014/main" id="{8545F842-750D-683C-CAFF-49D06F44C18B}"/>
              </a:ext>
            </a:extLst>
          </p:cNvPr>
          <p:cNvSpPr/>
          <p:nvPr/>
        </p:nvSpPr>
        <p:spPr>
          <a:xfrm>
            <a:off x="3715304" y="2876365"/>
            <a:ext cx="3391270" cy="1828800"/>
          </a:xfrm>
          <a:prstGeom prst="cloudCallout">
            <a:avLst>
              <a:gd name="adj1" fmla="val -9053"/>
              <a:gd name="adj2" fmla="val 489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4" name="Table 4">
            <a:extLst>
              <a:ext uri="{FF2B5EF4-FFF2-40B4-BE49-F238E27FC236}">
                <a16:creationId xmlns:a16="http://schemas.microsoft.com/office/drawing/2014/main" id="{CE2B685E-5349-D6DF-C612-DE80D43FEA41}"/>
              </a:ext>
            </a:extLst>
          </p:cNvPr>
          <p:cNvGraphicFramePr>
            <a:graphicFrameLocks noGrp="1"/>
          </p:cNvGraphicFramePr>
          <p:nvPr>
            <p:extLst>
              <p:ext uri="{D42A27DB-BD31-4B8C-83A1-F6EECF244321}">
                <p14:modId xmlns:p14="http://schemas.microsoft.com/office/powerpoint/2010/main" val="4149558828"/>
              </p:ext>
            </p:extLst>
          </p:nvPr>
        </p:nvGraphicFramePr>
        <p:xfrm>
          <a:off x="1236030" y="3489213"/>
          <a:ext cx="1687743" cy="3048000"/>
        </p:xfrm>
        <a:graphic>
          <a:graphicData uri="http://schemas.openxmlformats.org/drawingml/2006/table">
            <a:tbl>
              <a:tblPr firstRow="1" bandRow="1">
                <a:tableStyleId>{5C22544A-7EE6-4342-B048-85BDC9FD1C3A}</a:tableStyleId>
              </a:tblPr>
              <a:tblGrid>
                <a:gridCol w="1687743">
                  <a:extLst>
                    <a:ext uri="{9D8B030D-6E8A-4147-A177-3AD203B41FA5}">
                      <a16:colId xmlns:a16="http://schemas.microsoft.com/office/drawing/2014/main" val="552549080"/>
                    </a:ext>
                  </a:extLst>
                </a:gridCol>
              </a:tblGrid>
              <a:tr h="288944">
                <a:tc>
                  <a:txBody>
                    <a:bodyPr/>
                    <a:lstStyle/>
                    <a:p>
                      <a:r>
                        <a:rPr lang="en-IN" sz="1400" dirty="0"/>
                        <a:t>Categorical</a:t>
                      </a:r>
                    </a:p>
                  </a:txBody>
                  <a:tcPr/>
                </a:tc>
                <a:extLst>
                  <a:ext uri="{0D108BD9-81ED-4DB2-BD59-A6C34878D82A}">
                    <a16:rowId xmlns:a16="http://schemas.microsoft.com/office/drawing/2014/main" val="4013503343"/>
                  </a:ext>
                </a:extLst>
              </a:tr>
              <a:tr h="288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Make</a:t>
                      </a:r>
                    </a:p>
                  </a:txBody>
                  <a:tcPr/>
                </a:tc>
                <a:extLst>
                  <a:ext uri="{0D108BD9-81ED-4DB2-BD59-A6C34878D82A}">
                    <a16:rowId xmlns:a16="http://schemas.microsoft.com/office/drawing/2014/main" val="4040160682"/>
                  </a:ext>
                </a:extLst>
              </a:tr>
              <a:tr h="288944">
                <a:tc>
                  <a:txBody>
                    <a:bodyPr/>
                    <a:lstStyle/>
                    <a:p>
                      <a:r>
                        <a:rPr lang="en-IN" sz="1400" dirty="0"/>
                        <a:t>model</a:t>
                      </a:r>
                    </a:p>
                  </a:txBody>
                  <a:tcPr/>
                </a:tc>
                <a:extLst>
                  <a:ext uri="{0D108BD9-81ED-4DB2-BD59-A6C34878D82A}">
                    <a16:rowId xmlns:a16="http://schemas.microsoft.com/office/drawing/2014/main" val="3300757899"/>
                  </a:ext>
                </a:extLst>
              </a:tr>
              <a:tr h="288944">
                <a:tc>
                  <a:txBody>
                    <a:bodyPr/>
                    <a:lstStyle/>
                    <a:p>
                      <a:r>
                        <a:rPr lang="en-IN" sz="1400" dirty="0"/>
                        <a:t>Car gender</a:t>
                      </a:r>
                    </a:p>
                  </a:txBody>
                  <a:tcPr/>
                </a:tc>
                <a:extLst>
                  <a:ext uri="{0D108BD9-81ED-4DB2-BD59-A6C34878D82A}">
                    <a16:rowId xmlns:a16="http://schemas.microsoft.com/office/drawing/2014/main" val="4110352423"/>
                  </a:ext>
                </a:extLst>
              </a:tr>
              <a:tr h="288944">
                <a:tc>
                  <a:txBody>
                    <a:bodyPr/>
                    <a:lstStyle/>
                    <a:p>
                      <a:r>
                        <a:rPr lang="en-IN" sz="1400" dirty="0"/>
                        <a:t>Buyer gender</a:t>
                      </a:r>
                    </a:p>
                  </a:txBody>
                  <a:tcPr/>
                </a:tc>
                <a:extLst>
                  <a:ext uri="{0D108BD9-81ED-4DB2-BD59-A6C34878D82A}">
                    <a16:rowId xmlns:a16="http://schemas.microsoft.com/office/drawing/2014/main" val="2420843047"/>
                  </a:ext>
                </a:extLst>
              </a:tr>
              <a:tr h="288944">
                <a:tc>
                  <a:txBody>
                    <a:bodyPr/>
                    <a:lstStyle/>
                    <a:p>
                      <a:r>
                        <a:rPr lang="en-IN" sz="1400" dirty="0"/>
                        <a:t>Country </a:t>
                      </a:r>
                    </a:p>
                  </a:txBody>
                  <a:tcPr/>
                </a:tc>
                <a:extLst>
                  <a:ext uri="{0D108BD9-81ED-4DB2-BD59-A6C34878D82A}">
                    <a16:rowId xmlns:a16="http://schemas.microsoft.com/office/drawing/2014/main" val="2603383551"/>
                  </a:ext>
                </a:extLst>
              </a:tr>
              <a:tr h="288944">
                <a:tc>
                  <a:txBody>
                    <a:bodyPr/>
                    <a:lstStyle/>
                    <a:p>
                      <a:r>
                        <a:rPr lang="en-IN" sz="1400" dirty="0"/>
                        <a:t>City </a:t>
                      </a:r>
                    </a:p>
                  </a:txBody>
                  <a:tcPr/>
                </a:tc>
                <a:extLst>
                  <a:ext uri="{0D108BD9-81ED-4DB2-BD59-A6C34878D82A}">
                    <a16:rowId xmlns:a16="http://schemas.microsoft.com/office/drawing/2014/main" val="713412719"/>
                  </a:ext>
                </a:extLst>
              </a:tr>
              <a:tr h="288944">
                <a:tc>
                  <a:txBody>
                    <a:bodyPr/>
                    <a:lstStyle/>
                    <a:p>
                      <a:r>
                        <a:rPr lang="en-IN" sz="1400" dirty="0"/>
                        <a:t>Buzzword</a:t>
                      </a:r>
                    </a:p>
                  </a:txBody>
                  <a:tcPr/>
                </a:tc>
                <a:extLst>
                  <a:ext uri="{0D108BD9-81ED-4DB2-BD59-A6C34878D82A}">
                    <a16:rowId xmlns:a16="http://schemas.microsoft.com/office/drawing/2014/main" val="2365366182"/>
                  </a:ext>
                </a:extLst>
              </a:tr>
              <a:tr h="288944">
                <a:tc>
                  <a:txBody>
                    <a:bodyPr/>
                    <a:lstStyle/>
                    <a:p>
                      <a:r>
                        <a:rPr lang="en-IN" sz="1400" dirty="0"/>
                        <a:t>colour</a:t>
                      </a:r>
                    </a:p>
                  </a:txBody>
                  <a:tcPr/>
                </a:tc>
                <a:extLst>
                  <a:ext uri="{0D108BD9-81ED-4DB2-BD59-A6C34878D82A}">
                    <a16:rowId xmlns:a16="http://schemas.microsoft.com/office/drawing/2014/main" val="3054708365"/>
                  </a:ext>
                </a:extLst>
              </a:tr>
              <a:tr h="288944">
                <a:tc>
                  <a:txBody>
                    <a:bodyPr/>
                    <a:lstStyle/>
                    <a:p>
                      <a:r>
                        <a:rPr lang="en-IN" sz="1400" dirty="0"/>
                        <a:t>New car</a:t>
                      </a:r>
                    </a:p>
                  </a:txBody>
                  <a:tcPr/>
                </a:tc>
                <a:extLst>
                  <a:ext uri="{0D108BD9-81ED-4DB2-BD59-A6C34878D82A}">
                    <a16:rowId xmlns:a16="http://schemas.microsoft.com/office/drawing/2014/main" val="1731329443"/>
                  </a:ext>
                </a:extLst>
              </a:tr>
            </a:tbl>
          </a:graphicData>
        </a:graphic>
      </p:graphicFrame>
      <p:graphicFrame>
        <p:nvGraphicFramePr>
          <p:cNvPr id="5" name="Table 4">
            <a:extLst>
              <a:ext uri="{FF2B5EF4-FFF2-40B4-BE49-F238E27FC236}">
                <a16:creationId xmlns:a16="http://schemas.microsoft.com/office/drawing/2014/main" id="{0D4974ED-A393-3760-231B-DE9DA8D945E5}"/>
              </a:ext>
            </a:extLst>
          </p:cNvPr>
          <p:cNvGraphicFramePr>
            <a:graphicFrameLocks noGrp="1"/>
          </p:cNvGraphicFramePr>
          <p:nvPr>
            <p:extLst>
              <p:ext uri="{D42A27DB-BD31-4B8C-83A1-F6EECF244321}">
                <p14:modId xmlns:p14="http://schemas.microsoft.com/office/powerpoint/2010/main" val="2120926291"/>
              </p:ext>
            </p:extLst>
          </p:nvPr>
        </p:nvGraphicFramePr>
        <p:xfrm>
          <a:off x="7904087" y="3937000"/>
          <a:ext cx="1855433" cy="2743200"/>
        </p:xfrm>
        <a:graphic>
          <a:graphicData uri="http://schemas.openxmlformats.org/drawingml/2006/table">
            <a:tbl>
              <a:tblPr firstRow="1" bandRow="1">
                <a:tableStyleId>{5C22544A-7EE6-4342-B048-85BDC9FD1C3A}</a:tableStyleId>
              </a:tblPr>
              <a:tblGrid>
                <a:gridCol w="1855433">
                  <a:extLst>
                    <a:ext uri="{9D8B030D-6E8A-4147-A177-3AD203B41FA5}">
                      <a16:colId xmlns:a16="http://schemas.microsoft.com/office/drawing/2014/main" val="552549080"/>
                    </a:ext>
                  </a:extLst>
                </a:gridCol>
              </a:tblGrid>
              <a:tr h="258619">
                <a:tc>
                  <a:txBody>
                    <a:bodyPr/>
                    <a:lstStyle/>
                    <a:p>
                      <a:r>
                        <a:rPr lang="en-IN" sz="1400" dirty="0"/>
                        <a:t>Numeric Variables</a:t>
                      </a:r>
                    </a:p>
                  </a:txBody>
                  <a:tcPr/>
                </a:tc>
                <a:extLst>
                  <a:ext uri="{0D108BD9-81ED-4DB2-BD59-A6C34878D82A}">
                    <a16:rowId xmlns:a16="http://schemas.microsoft.com/office/drawing/2014/main" val="4013503343"/>
                  </a:ext>
                </a:extLst>
              </a:tr>
              <a:tr h="25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Buyer age</a:t>
                      </a:r>
                    </a:p>
                  </a:txBody>
                  <a:tcPr/>
                </a:tc>
                <a:extLst>
                  <a:ext uri="{0D108BD9-81ED-4DB2-BD59-A6C34878D82A}">
                    <a16:rowId xmlns:a16="http://schemas.microsoft.com/office/drawing/2014/main" val="4040160682"/>
                  </a:ext>
                </a:extLst>
              </a:tr>
              <a:tr h="258619">
                <a:tc>
                  <a:txBody>
                    <a:bodyPr/>
                    <a:lstStyle/>
                    <a:p>
                      <a:r>
                        <a:rPr lang="en-IN" sz="1400" dirty="0"/>
                        <a:t>Dealer Latitude</a:t>
                      </a:r>
                    </a:p>
                  </a:txBody>
                  <a:tcPr/>
                </a:tc>
                <a:extLst>
                  <a:ext uri="{0D108BD9-81ED-4DB2-BD59-A6C34878D82A}">
                    <a16:rowId xmlns:a16="http://schemas.microsoft.com/office/drawing/2014/main" val="3300757899"/>
                  </a:ext>
                </a:extLst>
              </a:tr>
              <a:tr h="258619">
                <a:tc>
                  <a:txBody>
                    <a:bodyPr/>
                    <a:lstStyle/>
                    <a:p>
                      <a:r>
                        <a:rPr lang="en-IN" sz="1400" dirty="0"/>
                        <a:t>Dealer longitude</a:t>
                      </a:r>
                    </a:p>
                  </a:txBody>
                  <a:tcPr/>
                </a:tc>
                <a:extLst>
                  <a:ext uri="{0D108BD9-81ED-4DB2-BD59-A6C34878D82A}">
                    <a16:rowId xmlns:a16="http://schemas.microsoft.com/office/drawing/2014/main" val="4110352423"/>
                  </a:ext>
                </a:extLst>
              </a:tr>
              <a:tr h="258619">
                <a:tc>
                  <a:txBody>
                    <a:bodyPr/>
                    <a:lstStyle/>
                    <a:p>
                      <a:r>
                        <a:rPr lang="en-IN" sz="1400" dirty="0"/>
                        <a:t>Top speed</a:t>
                      </a:r>
                    </a:p>
                  </a:txBody>
                  <a:tcPr/>
                </a:tc>
                <a:extLst>
                  <a:ext uri="{0D108BD9-81ED-4DB2-BD59-A6C34878D82A}">
                    <a16:rowId xmlns:a16="http://schemas.microsoft.com/office/drawing/2014/main" val="2420843047"/>
                  </a:ext>
                </a:extLst>
              </a:tr>
              <a:tr h="258619">
                <a:tc>
                  <a:txBody>
                    <a:bodyPr/>
                    <a:lstStyle/>
                    <a:p>
                      <a:r>
                        <a:rPr lang="en-IN" sz="1400" dirty="0"/>
                        <a:t>0-60 time</a:t>
                      </a:r>
                    </a:p>
                  </a:txBody>
                  <a:tcPr/>
                </a:tc>
                <a:extLst>
                  <a:ext uri="{0D108BD9-81ED-4DB2-BD59-A6C34878D82A}">
                    <a16:rowId xmlns:a16="http://schemas.microsoft.com/office/drawing/2014/main" val="2603383551"/>
                  </a:ext>
                </a:extLst>
              </a:tr>
              <a:tr h="258619">
                <a:tc>
                  <a:txBody>
                    <a:bodyPr/>
                    <a:lstStyle/>
                    <a:p>
                      <a:r>
                        <a:rPr lang="en-IN" sz="1400" dirty="0"/>
                        <a:t>Discount</a:t>
                      </a:r>
                    </a:p>
                  </a:txBody>
                  <a:tcPr/>
                </a:tc>
                <a:extLst>
                  <a:ext uri="{0D108BD9-81ED-4DB2-BD59-A6C34878D82A}">
                    <a16:rowId xmlns:a16="http://schemas.microsoft.com/office/drawing/2014/main" val="713412719"/>
                  </a:ext>
                </a:extLst>
              </a:tr>
              <a:tr h="258619">
                <a:tc>
                  <a:txBody>
                    <a:bodyPr/>
                    <a:lstStyle/>
                    <a:p>
                      <a:r>
                        <a:rPr lang="en-IN" sz="1400" dirty="0"/>
                        <a:t>Sale price</a:t>
                      </a:r>
                    </a:p>
                  </a:txBody>
                  <a:tcPr/>
                </a:tc>
                <a:extLst>
                  <a:ext uri="{0D108BD9-81ED-4DB2-BD59-A6C34878D82A}">
                    <a16:rowId xmlns:a16="http://schemas.microsoft.com/office/drawing/2014/main" val="2365366182"/>
                  </a:ext>
                </a:extLst>
              </a:tr>
              <a:tr h="258619">
                <a:tc>
                  <a:txBody>
                    <a:bodyPr/>
                    <a:lstStyle/>
                    <a:p>
                      <a:r>
                        <a:rPr lang="en-IN" sz="1400" dirty="0"/>
                        <a:t>Resale price</a:t>
                      </a:r>
                    </a:p>
                  </a:txBody>
                  <a:tcPr/>
                </a:tc>
                <a:extLst>
                  <a:ext uri="{0D108BD9-81ED-4DB2-BD59-A6C34878D82A}">
                    <a16:rowId xmlns:a16="http://schemas.microsoft.com/office/drawing/2014/main" val="3054708365"/>
                  </a:ext>
                </a:extLst>
              </a:tr>
            </a:tbl>
          </a:graphicData>
        </a:graphic>
      </p:graphicFrame>
      <p:cxnSp>
        <p:nvCxnSpPr>
          <p:cNvPr id="8" name="Straight Connector 7">
            <a:extLst>
              <a:ext uri="{FF2B5EF4-FFF2-40B4-BE49-F238E27FC236}">
                <a16:creationId xmlns:a16="http://schemas.microsoft.com/office/drawing/2014/main" id="{94C1934C-D364-C423-1C11-70A62E05C6DB}"/>
              </a:ext>
            </a:extLst>
          </p:cNvPr>
          <p:cNvCxnSpPr/>
          <p:nvPr/>
        </p:nvCxnSpPr>
        <p:spPr>
          <a:xfrm flipV="1">
            <a:off x="2925993" y="4429957"/>
            <a:ext cx="1361922" cy="1189608"/>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3B6321E3-60F4-5FF1-E24C-A565CDB2BCA1}"/>
              </a:ext>
            </a:extLst>
          </p:cNvPr>
          <p:cNvCxnSpPr>
            <a:cxnSpLocks/>
          </p:cNvCxnSpPr>
          <p:nvPr/>
        </p:nvCxnSpPr>
        <p:spPr>
          <a:xfrm flipH="1" flipV="1">
            <a:off x="6408135" y="4429957"/>
            <a:ext cx="1466357" cy="1003177"/>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615B921F-B37F-3607-A492-9B6DFDA76B26}"/>
              </a:ext>
            </a:extLst>
          </p:cNvPr>
          <p:cNvSpPr txBox="1"/>
          <p:nvPr/>
        </p:nvSpPr>
        <p:spPr>
          <a:xfrm>
            <a:off x="4327863" y="3313711"/>
            <a:ext cx="2166151" cy="954107"/>
          </a:xfrm>
          <a:prstGeom prst="rect">
            <a:avLst/>
          </a:prstGeom>
          <a:noFill/>
        </p:spPr>
        <p:txBody>
          <a:bodyPr wrap="square" rtlCol="0">
            <a:spAutoFit/>
          </a:bodyPr>
          <a:lstStyle/>
          <a:p>
            <a:pPr algn="ctr"/>
            <a:r>
              <a:rPr lang="en-US" sz="2800" b="1" dirty="0">
                <a:solidFill>
                  <a:schemeClr val="bg1"/>
                </a:solidFill>
              </a:rPr>
              <a:t>Automobile World</a:t>
            </a:r>
            <a:endParaRPr lang="en-IN" sz="2800" b="1" dirty="0">
              <a:solidFill>
                <a:schemeClr val="bg1"/>
              </a:solidFill>
            </a:endParaRPr>
          </a:p>
        </p:txBody>
      </p:sp>
      <p:sp>
        <p:nvSpPr>
          <p:cNvPr id="11" name="TextBox 10">
            <a:extLst>
              <a:ext uri="{FF2B5EF4-FFF2-40B4-BE49-F238E27FC236}">
                <a16:creationId xmlns:a16="http://schemas.microsoft.com/office/drawing/2014/main" id="{676CEB0D-6604-22BA-1157-81B90F0C09DC}"/>
              </a:ext>
            </a:extLst>
          </p:cNvPr>
          <p:cNvSpPr txBox="1"/>
          <p:nvPr/>
        </p:nvSpPr>
        <p:spPr>
          <a:xfrm>
            <a:off x="559694" y="1678031"/>
            <a:ext cx="6094520" cy="2031325"/>
          </a:xfrm>
          <a:prstGeom prst="rect">
            <a:avLst/>
          </a:prstGeom>
          <a:noFill/>
        </p:spPr>
        <p:txBody>
          <a:bodyPr wrap="square">
            <a:spAutoFit/>
          </a:bodyPr>
          <a:lstStyle/>
          <a:p>
            <a:pPr marL="0" indent="0">
              <a:buNone/>
            </a:pPr>
            <a:r>
              <a:rPr lang="en-US" dirty="0">
                <a:solidFill>
                  <a:schemeClr val="bg1"/>
                </a:solidFill>
                <a:latin typeface="Calibri" panose="020F0502020204030204" pitchFamily="34" charset="0"/>
                <a:cs typeface="Calibri" panose="020F0502020204030204" pitchFamily="34" charset="0"/>
              </a:rPr>
              <a:t>Rows: 10,000, Columns: 20</a:t>
            </a:r>
          </a:p>
          <a:p>
            <a:pPr marL="0" indent="0">
              <a:buNone/>
            </a:pPr>
            <a:r>
              <a:rPr lang="en-US" dirty="0">
                <a:solidFill>
                  <a:schemeClr val="bg1"/>
                </a:solidFill>
                <a:latin typeface="Calibri" panose="020F0502020204030204" pitchFamily="34" charset="0"/>
                <a:cs typeface="Calibri" panose="020F0502020204030204" pitchFamily="34" charset="0"/>
              </a:rPr>
              <a:t>Data Types</a:t>
            </a:r>
          </a:p>
          <a:p>
            <a:pPr marL="342900" indent="-342900">
              <a:buAutoNum type="arabicPeriod"/>
            </a:pPr>
            <a:r>
              <a:rPr lang="en-US" dirty="0">
                <a:solidFill>
                  <a:schemeClr val="bg1"/>
                </a:solidFill>
                <a:latin typeface="Calibri" panose="020F0502020204030204" pitchFamily="34" charset="0"/>
                <a:cs typeface="Calibri" panose="020F0502020204030204" pitchFamily="34" charset="0"/>
              </a:rPr>
              <a:t>Boolean</a:t>
            </a:r>
          </a:p>
          <a:p>
            <a:pPr marL="342900" indent="-342900">
              <a:buAutoNum type="arabicPeriod"/>
            </a:pPr>
            <a:r>
              <a:rPr lang="en-US" dirty="0">
                <a:solidFill>
                  <a:schemeClr val="bg1"/>
                </a:solidFill>
                <a:latin typeface="Calibri" panose="020F0502020204030204" pitchFamily="34" charset="0"/>
                <a:cs typeface="Calibri" panose="020F0502020204030204" pitchFamily="34" charset="0"/>
              </a:rPr>
              <a:t>Float</a:t>
            </a:r>
          </a:p>
          <a:p>
            <a:pPr marL="342900" indent="-342900">
              <a:buAutoNum type="arabicPeriod"/>
            </a:pPr>
            <a:r>
              <a:rPr lang="en-US" dirty="0">
                <a:solidFill>
                  <a:schemeClr val="bg1"/>
                </a:solidFill>
                <a:latin typeface="Calibri" panose="020F0502020204030204" pitchFamily="34" charset="0"/>
                <a:cs typeface="Calibri" panose="020F0502020204030204" pitchFamily="34" charset="0"/>
              </a:rPr>
              <a:t>Integer</a:t>
            </a:r>
          </a:p>
          <a:p>
            <a:pPr marL="342900" indent="-342900">
              <a:buAutoNum type="arabicPeriod"/>
            </a:pPr>
            <a:r>
              <a:rPr lang="en-US" dirty="0">
                <a:solidFill>
                  <a:schemeClr val="bg1"/>
                </a:solidFill>
                <a:latin typeface="Calibri" panose="020F0502020204030204" pitchFamily="34" charset="0"/>
                <a:cs typeface="Calibri" panose="020F0502020204030204" pitchFamily="34" charset="0"/>
              </a:rPr>
              <a:t>object</a:t>
            </a:r>
          </a:p>
          <a:p>
            <a:pPr marL="342900" indent="-342900">
              <a:buAutoNum type="arabicPeriod"/>
            </a:pP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61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29152" y="560681"/>
            <a:ext cx="11214100" cy="646331"/>
          </a:xfrm>
        </p:spPr>
        <p:txBody>
          <a:bodyPr/>
          <a:lstStyle/>
          <a:p>
            <a:r>
              <a:rPr lang="en-US" sz="4000" dirty="0">
                <a:latin typeface="Calibri" panose="020F0502020204030204" pitchFamily="34" charset="0"/>
                <a:cs typeface="Calibri" panose="020F0502020204030204" pitchFamily="34" charset="0"/>
              </a:rPr>
              <a:t>Target Audience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35622" y="1518854"/>
            <a:ext cx="10329359" cy="3219402"/>
          </a:xfrm>
        </p:spPr>
        <p:txBody>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Our main target audience are the automobile dealers that will benefit from our project's EDA in order for them to achieve their objective to give their client the best deal possible. All of these will help to increase client happiness and business expansion overall.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375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731535" y="254976"/>
            <a:ext cx="7781544" cy="859055"/>
          </a:xfrm>
        </p:spPr>
        <p:txBody>
          <a:bodyPr>
            <a:normAutofit/>
          </a:bodyPr>
          <a:lstStyle/>
          <a:p>
            <a:r>
              <a:rPr lang="en-US" sz="3400" dirty="0">
                <a:latin typeface="Calibri" panose="020F0502020204030204" pitchFamily="34" charset="0"/>
                <a:cs typeface="Calibri" panose="020F0502020204030204" pitchFamily="34" charset="0"/>
              </a:rPr>
              <a:t>Analyzing Questions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61390" y="1234620"/>
            <a:ext cx="8709715" cy="4124077"/>
          </a:xfrm>
        </p:spPr>
        <p:txBody>
          <a:bodyPr>
            <a:noAutofit/>
          </a:bodyPr>
          <a:lstStyle/>
          <a:p>
            <a:pPr marL="342900" indent="-342900">
              <a:buAutoNum type="arabicPeriod"/>
            </a:pPr>
            <a:r>
              <a:rPr lang="en-US" sz="2400" dirty="0">
                <a:solidFill>
                  <a:schemeClr val="bg1"/>
                </a:solidFill>
                <a:latin typeface="Calibri" panose="020F0502020204030204" pitchFamily="34" charset="0"/>
                <a:cs typeface="Calibri" panose="020F0502020204030204" pitchFamily="34" charset="0"/>
              </a:rPr>
              <a:t>Explain the sales and profits of second-hand cars market across the globe.</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How to recommend a car with its model or by special features?</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Which maker has more resell value?</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Is the car worth the money? (comparison between a car’s sale price and resell price)</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Comparing the depreciation of new and old cars for different companies.</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Which age group and gender is more inclined towards purchasing cars?</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How to depict country-by-country sales of automobile manufacturers?</a:t>
            </a:r>
          </a:p>
          <a:p>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342900" indent="-342900">
              <a:buAutoNum type="arabicPeriod"/>
            </a:pPr>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2069</TotalTime>
  <Words>748</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Trade Gothic LT Pro</vt:lpstr>
      <vt:lpstr>Trebuchet MS</vt:lpstr>
      <vt:lpstr>Office Theme</vt:lpstr>
      <vt:lpstr>Automobile World</vt:lpstr>
      <vt:lpstr>PowerPoint Presentation</vt:lpstr>
      <vt:lpstr>Contents</vt:lpstr>
      <vt:lpstr>Project Proposal </vt:lpstr>
      <vt:lpstr>Motivation</vt:lpstr>
      <vt:lpstr>Problem Statement</vt:lpstr>
      <vt:lpstr>Data Description</vt:lpstr>
      <vt:lpstr>Target Audience</vt:lpstr>
      <vt:lpstr>Analyzing Questions</vt:lpstr>
      <vt:lpstr>GitHub repository link:-</vt:lpstr>
      <vt:lpstr>Jira work distribution </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 World</dc:title>
  <dc:creator>Asbin Ghimire</dc:creator>
  <cp:lastModifiedBy>Mahima Mehandiratta</cp:lastModifiedBy>
  <cp:revision>30</cp:revision>
  <dcterms:created xsi:type="dcterms:W3CDTF">2022-11-08T22:36:24Z</dcterms:created>
  <dcterms:modified xsi:type="dcterms:W3CDTF">2022-11-12T23:44:25Z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