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72" r:id="rId2"/>
    <p:sldId id="790" r:id="rId3"/>
    <p:sldId id="791" r:id="rId4"/>
    <p:sldId id="845" r:id="rId5"/>
    <p:sldId id="796" r:id="rId6"/>
    <p:sldId id="797" r:id="rId7"/>
    <p:sldId id="792" r:id="rId8"/>
    <p:sldId id="795" r:id="rId9"/>
    <p:sldId id="799" r:id="rId10"/>
    <p:sldId id="800" r:id="rId11"/>
    <p:sldId id="801" r:id="rId12"/>
    <p:sldId id="803" r:id="rId13"/>
    <p:sldId id="804" r:id="rId14"/>
    <p:sldId id="807" r:id="rId15"/>
    <p:sldId id="808" r:id="rId16"/>
    <p:sldId id="809" r:id="rId17"/>
    <p:sldId id="805" r:id="rId18"/>
    <p:sldId id="810" r:id="rId19"/>
    <p:sldId id="811" r:id="rId20"/>
    <p:sldId id="812" r:id="rId21"/>
    <p:sldId id="813" r:id="rId22"/>
    <p:sldId id="814" r:id="rId23"/>
    <p:sldId id="815" r:id="rId24"/>
    <p:sldId id="816" r:id="rId25"/>
    <p:sldId id="817" r:id="rId26"/>
    <p:sldId id="847" r:id="rId27"/>
    <p:sldId id="818" r:id="rId28"/>
    <p:sldId id="819" r:id="rId29"/>
    <p:sldId id="820" r:id="rId30"/>
    <p:sldId id="821" r:id="rId31"/>
    <p:sldId id="822" r:id="rId32"/>
    <p:sldId id="823" r:id="rId33"/>
    <p:sldId id="824" r:id="rId34"/>
    <p:sldId id="844" r:id="rId35"/>
    <p:sldId id="825" r:id="rId36"/>
    <p:sldId id="826" r:id="rId37"/>
    <p:sldId id="827" r:id="rId38"/>
    <p:sldId id="828" r:id="rId39"/>
    <p:sldId id="829" r:id="rId40"/>
    <p:sldId id="830" r:id="rId41"/>
    <p:sldId id="831" r:id="rId42"/>
    <p:sldId id="832" r:id="rId43"/>
    <p:sldId id="833" r:id="rId44"/>
    <p:sldId id="834" r:id="rId45"/>
    <p:sldId id="835" r:id="rId46"/>
    <p:sldId id="837" r:id="rId47"/>
    <p:sldId id="838" r:id="rId48"/>
    <p:sldId id="839" r:id="rId49"/>
    <p:sldId id="840" r:id="rId50"/>
    <p:sldId id="841" r:id="rId51"/>
    <p:sldId id="842" r:id="rId52"/>
    <p:sldId id="843" r:id="rId53"/>
    <p:sldId id="848" r:id="rId5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9933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46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77E50B8E-F93F-41F9-A655-DFB0C3C76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46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05FC705-5F52-4357-8602-6AAE5B6DA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8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DA2C5-2BB8-4522-9A47-076A7DD0C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BCE2-90CC-4814-B65E-DCF8DBC50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A8E0B-6A8F-4DCF-AEF1-3E21DF7AC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960E8-E978-4BEA-9D97-7036CF6E6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0D6B6-BFB5-4194-836E-CD650205B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5BD93-F1CB-4E8F-80E9-0A43E107C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45889-D3CE-4D62-91D5-BEA0F8918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CD2AD-4955-400B-8C57-3ABE06FC1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1CD6F-4286-4527-A08C-4D3E10FE5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E226B-D5DB-4065-B5DE-97FD057F8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77C91-4FF9-4713-9602-F1BC26582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59FF940-99A9-44A3-9649-F974F07A9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/ref=dp_byline_sr_book_2?ie=UTF8&amp;field-author=Shari+Lawrence+Pfleeger&amp;search-alias=books&amp;text=Shari+Lawrence+Pfleeger&amp;sort=relevancerank" TargetMode="External"/><Relationship Id="rId2" Type="http://schemas.openxmlformats.org/officeDocument/2006/relationships/hyperlink" Target="https://www.amazon.com/Charles-P.-Pfleeger/e/B001ILI9HQ/ref=dp_byline_cont_book_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mazon.com/Jonathan-Margulies/e/B00Q74RUJC/ref=dp_byline_cont_book_3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C00000"/>
              </a:solidFill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54050" y="2392363"/>
            <a:ext cx="7772400" cy="1136650"/>
          </a:xfrm>
        </p:spPr>
        <p:txBody>
          <a:bodyPr/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SECURITY [3 0 0 3]</a:t>
            </a:r>
            <a:b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ICT 3126: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F96DC-22A1-6340-8096-8A13A48BD853}"/>
              </a:ext>
            </a:extLst>
          </p:cNvPr>
          <p:cNvSpPr txBox="1"/>
          <p:nvPr/>
        </p:nvSpPr>
        <p:spPr>
          <a:xfrm>
            <a:off x="347449" y="470761"/>
            <a:ext cx="2265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Confidentiality</a:t>
            </a:r>
            <a:endParaRPr lang="en-IN" sz="2400" b="1" dirty="0">
              <a:solidFill>
                <a:srgbClr val="C00000"/>
              </a:solidFill>
              <a:latin typeface="Generic20-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B7C19-1928-2436-B36F-2E0EA266155A}"/>
              </a:ext>
            </a:extLst>
          </p:cNvPr>
          <p:cNvSpPr txBox="1"/>
          <p:nvPr/>
        </p:nvSpPr>
        <p:spPr>
          <a:xfrm>
            <a:off x="193830" y="856357"/>
            <a:ext cx="856431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Generic20-Regular"/>
              </a:rPr>
              <a:t>protect our confidential information.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An organization needs to guard against those malicious actions that endanger the confidentiality of its information. 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Military</a:t>
            </a:r>
            <a:r>
              <a:rPr lang="en-US" sz="2000" dirty="0">
                <a:latin typeface="Generic20-Regular"/>
              </a:rPr>
              <a:t>: </a:t>
            </a:r>
            <a:r>
              <a:rPr lang="en-US" sz="2000" b="0" i="0" u="none" strike="noStrike" baseline="0" dirty="0">
                <a:latin typeface="Generic20-Regular"/>
              </a:rPr>
              <a:t> concealment of sensitive information.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Generic20-Regular"/>
              </a:rPr>
              <a:t>I</a:t>
            </a:r>
            <a:r>
              <a:rPr lang="en-US" sz="2000" b="0" i="0" u="none" strike="noStrike" baseline="0" dirty="0">
                <a:latin typeface="Generic20-Regular"/>
              </a:rPr>
              <a:t>ndustry, hiding some information from competitors.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Generic20-Regular"/>
              </a:rPr>
              <a:t>B</a:t>
            </a:r>
            <a:r>
              <a:rPr lang="en-US" sz="2000" b="0" i="0" u="none" strike="noStrike" baseline="0" dirty="0">
                <a:latin typeface="Generic20-Regular"/>
              </a:rPr>
              <a:t>anking, customers’ accounts need to be kept secret.</a:t>
            </a:r>
          </a:p>
          <a:p>
            <a:pPr lvl="1" algn="just"/>
            <a:endParaRPr lang="en-US" sz="2400" dirty="0">
              <a:latin typeface="Generic20-Regular"/>
            </a:endParaRPr>
          </a:p>
          <a:p>
            <a:pPr lvl="1"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dirty="0">
                <a:latin typeface="Generic20-Regular"/>
              </a:rPr>
              <a:t>C</a:t>
            </a:r>
            <a:r>
              <a:rPr lang="en-US" sz="2400" b="0" i="0" u="none" strike="noStrike" baseline="0" dirty="0">
                <a:latin typeface="Generic20-Regular"/>
              </a:rPr>
              <a:t>onfidentiality not only applies to the storage of the information, it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also applies to the transmission of information.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80F54-ECEF-9E6E-6405-C68DA0CFF836}"/>
              </a:ext>
            </a:extLst>
          </p:cNvPr>
          <p:cNvSpPr txBox="1"/>
          <p:nvPr/>
        </p:nvSpPr>
        <p:spPr>
          <a:xfrm>
            <a:off x="5573931" y="6153429"/>
            <a:ext cx="2800164" cy="304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Generic20-Regular"/>
              </a:rPr>
              <a:t>Endanger : danger of being harmed</a:t>
            </a:r>
            <a:endParaRPr lang="en-IN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E45F7-823E-38DD-B82E-D6B68CD60836}"/>
              </a:ext>
            </a:extLst>
          </p:cNvPr>
          <p:cNvSpPr txBox="1"/>
          <p:nvPr/>
        </p:nvSpPr>
        <p:spPr>
          <a:xfrm>
            <a:off x="193830" y="6248399"/>
            <a:ext cx="2800164" cy="304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Generic20-Regular"/>
              </a:rPr>
              <a:t>Concealment : act of hiding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0046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8CEA8-A5F8-A053-A2EC-1DD227CC83B0}"/>
              </a:ext>
            </a:extLst>
          </p:cNvPr>
          <p:cNvSpPr txBox="1"/>
          <p:nvPr/>
        </p:nvSpPr>
        <p:spPr>
          <a:xfrm>
            <a:off x="385855" y="855865"/>
            <a:ext cx="848750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Integrity</a:t>
            </a:r>
          </a:p>
          <a:p>
            <a:pPr algn="l"/>
            <a:endParaRPr lang="en-IN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Information needs to be changed constantly.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In a bank, when a customer deposits or withdraws money, the balance of her account needs to be changed.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C00000"/>
                </a:solidFill>
                <a:latin typeface="Generic20-Regular"/>
              </a:rPr>
              <a:t>Integrity means that changes need to be done only by authorized entities and through authorized mechanisms.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US" sz="1800" b="0" i="0" u="none" strike="noStrike" baseline="0" dirty="0">
                <a:latin typeface="Generic20-Regular"/>
              </a:rPr>
              <a:t>Integrity violation is not necessarily the result of a malicious act; </a:t>
            </a:r>
          </a:p>
          <a:p>
            <a:pPr algn="just"/>
            <a:endParaRPr lang="en-US" sz="1800" dirty="0">
              <a:latin typeface="Generic20-Regular"/>
            </a:endParaRPr>
          </a:p>
          <a:p>
            <a:pPr algn="just"/>
            <a:r>
              <a:rPr lang="en-US" sz="1800" b="0" i="0" u="none" strike="noStrike" baseline="0" dirty="0">
                <a:latin typeface="Generic20-Regular"/>
              </a:rPr>
              <a:t>an interruption in the system, such as a power surge, may also create unwanted changes in some information.</a:t>
            </a:r>
            <a:endParaRPr lang="en-IN" sz="18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0065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696A0-AE57-3222-E00B-5A099CD81038}"/>
              </a:ext>
            </a:extLst>
          </p:cNvPr>
          <p:cNvSpPr txBox="1"/>
          <p:nvPr/>
        </p:nvSpPr>
        <p:spPr>
          <a:xfrm>
            <a:off x="270640" y="660968"/>
            <a:ext cx="86027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Availability</a:t>
            </a:r>
          </a:p>
          <a:p>
            <a:pPr algn="l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l"/>
            <a:r>
              <a:rPr lang="en-US" sz="2400" b="0" i="0" u="none" strike="noStrike" baseline="0" dirty="0">
                <a:latin typeface="Generic20-Regular"/>
              </a:rPr>
              <a:t>The information created and stored by an organization needs to be available to authorized entities. </a:t>
            </a:r>
          </a:p>
          <a:p>
            <a:pPr algn="l"/>
            <a:endParaRPr lang="en-US" sz="2400" dirty="0">
              <a:latin typeface="Generic20-Regular"/>
            </a:endParaRPr>
          </a:p>
          <a:p>
            <a:pPr algn="l"/>
            <a:r>
              <a:rPr lang="en-US" sz="2400" b="0" i="0" u="none" strike="noStrike" baseline="0" dirty="0">
                <a:latin typeface="Generic20-Regular"/>
              </a:rPr>
              <a:t>Information is useless if it is not available. </a:t>
            </a:r>
          </a:p>
          <a:p>
            <a:pPr algn="l"/>
            <a:endParaRPr lang="en-US" sz="2400" dirty="0">
              <a:latin typeface="Generic20-Regular"/>
            </a:endParaRPr>
          </a:p>
          <a:p>
            <a:pPr algn="just"/>
            <a:r>
              <a:rPr lang="en-US" sz="2000" b="0" i="0" u="none" strike="noStrike" baseline="0" dirty="0">
                <a:latin typeface="Generic20-Regular"/>
              </a:rPr>
              <a:t>What would happen to a bank if the customers could not access their accounts for transactions.</a:t>
            </a:r>
            <a:endParaRPr lang="en-IN" sz="20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1888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08DB1-663C-16B3-8711-0FA5270CCE31}"/>
              </a:ext>
            </a:extLst>
          </p:cNvPr>
          <p:cNvSpPr txBox="1"/>
          <p:nvPr/>
        </p:nvSpPr>
        <p:spPr>
          <a:xfrm>
            <a:off x="501070" y="979488"/>
            <a:ext cx="82186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1.2 ATTACKS</a:t>
            </a:r>
          </a:p>
          <a:p>
            <a:pPr algn="l"/>
            <a:endParaRPr lang="en-IN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3 goals of security can be threatened by security attacks.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Generic20-Regular"/>
              </a:rPr>
              <a:t>Three groups related to the security goals.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Generic20-Regular"/>
              </a:rPr>
              <a:t>Two broad categories based on their effects on the system. </a:t>
            </a:r>
          </a:p>
        </p:txBody>
      </p:sp>
    </p:spTree>
    <p:extLst>
      <p:ext uri="{BB962C8B-B14F-4D97-AF65-F5344CB8AC3E}">
        <p14:creationId xmlns:p14="http://schemas.microsoft.com/office/powerpoint/2010/main" val="390979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08DB1-663C-16B3-8711-0FA5270CCE31}"/>
              </a:ext>
            </a:extLst>
          </p:cNvPr>
          <p:cNvSpPr txBox="1"/>
          <p:nvPr/>
        </p:nvSpPr>
        <p:spPr>
          <a:xfrm>
            <a:off x="501070" y="979488"/>
            <a:ext cx="821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1.2 ATTACKS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DFFD1-3722-C792-61DF-CF701523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70" y="1777585"/>
            <a:ext cx="5952128" cy="39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F7DEA-3B3F-4ACD-9866-A0410F7F88CE}"/>
              </a:ext>
            </a:extLst>
          </p:cNvPr>
          <p:cNvSpPr txBox="1"/>
          <p:nvPr/>
        </p:nvSpPr>
        <p:spPr>
          <a:xfrm>
            <a:off x="481867" y="979488"/>
            <a:ext cx="8180266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Snooping</a:t>
            </a:r>
          </a:p>
          <a:p>
            <a:pPr algn="l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C00000"/>
                </a:solidFill>
                <a:latin typeface="Generic20-Regular"/>
              </a:rPr>
              <a:t>Refers to unauthorized access to or interception of data. </a:t>
            </a:r>
          </a:p>
          <a:p>
            <a:pPr algn="just"/>
            <a:endParaRPr lang="en-US" sz="2400" b="0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Example: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Generic20-Regular"/>
              </a:rPr>
              <a:t>F</a:t>
            </a:r>
            <a:r>
              <a:rPr lang="en-US" sz="2000" b="0" i="0" u="none" strike="noStrike" baseline="0" dirty="0">
                <a:latin typeface="Generic20-Regular"/>
              </a:rPr>
              <a:t>ile transferred through the Internet may contain confidential information.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An unauthorized entity may intercept the transmission and use the contents for her own benefit. 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To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prevent snooping</a:t>
            </a:r>
            <a:r>
              <a:rPr lang="en-US" sz="2400" b="0" i="0" u="none" strike="noStrike" baseline="0" dirty="0">
                <a:latin typeface="Generic20-Regular"/>
              </a:rPr>
              <a:t>, the data can be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made </a:t>
            </a:r>
            <a:r>
              <a:rPr lang="en-US" sz="2400" b="0" i="0" u="none" strike="noStrike" baseline="0" dirty="0" err="1">
                <a:solidFill>
                  <a:srgbClr val="FF0000"/>
                </a:solidFill>
                <a:latin typeface="Generic20-Regular"/>
              </a:rPr>
              <a:t>nonintelligible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 </a:t>
            </a:r>
            <a:r>
              <a:rPr lang="en-US" sz="2400" b="0" i="0" u="none" strike="noStrike" baseline="0" dirty="0">
                <a:latin typeface="Generic20-Regular"/>
              </a:rPr>
              <a:t>to the </a:t>
            </a:r>
            <a:r>
              <a:rPr lang="en-US" sz="2400" b="0" i="0" u="none" strike="noStrike" baseline="0" dirty="0" err="1">
                <a:latin typeface="Generic20-Regular"/>
              </a:rPr>
              <a:t>intercepter</a:t>
            </a:r>
            <a:r>
              <a:rPr lang="en-US" sz="2400" b="0" i="0" u="none" strike="noStrike" baseline="0" dirty="0">
                <a:latin typeface="Generic20-Regular"/>
              </a:rPr>
              <a:t> by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using encipherment techniques</a:t>
            </a:r>
            <a:r>
              <a:rPr lang="en-US" sz="2400" b="0" i="0" u="none" strike="noStrike" baseline="0" dirty="0">
                <a:latin typeface="Generic20-Regular"/>
              </a:rPr>
              <a:t>.</a:t>
            </a:r>
            <a:endParaRPr lang="en-IN" sz="24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0939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F7DEA-3B3F-4ACD-9866-A0410F7F88CE}"/>
              </a:ext>
            </a:extLst>
          </p:cNvPr>
          <p:cNvSpPr txBox="1"/>
          <p:nvPr/>
        </p:nvSpPr>
        <p:spPr>
          <a:xfrm>
            <a:off x="481867" y="979488"/>
            <a:ext cx="818026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Traffic Analysis</a:t>
            </a:r>
          </a:p>
          <a:p>
            <a:pPr algn="just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Although encipherment of data may make it </a:t>
            </a:r>
            <a:r>
              <a:rPr lang="en-US" sz="2400" b="0" i="0" u="none" strike="noStrike" baseline="0" dirty="0" err="1">
                <a:latin typeface="Generic20-Regular"/>
              </a:rPr>
              <a:t>nonintelligible</a:t>
            </a:r>
            <a:r>
              <a:rPr lang="en-US" sz="2400" b="0" i="0" u="none" strike="noStrike" baseline="0" dirty="0">
                <a:latin typeface="Generic20-Regular"/>
              </a:rPr>
              <a:t> for the </a:t>
            </a:r>
            <a:r>
              <a:rPr lang="en-US" sz="2400" b="0" i="0" u="none" strike="noStrike" baseline="0" dirty="0" err="1">
                <a:latin typeface="Generic20-Regular"/>
              </a:rPr>
              <a:t>intercepter</a:t>
            </a:r>
            <a:r>
              <a:rPr lang="en-US" sz="2400" b="0" i="0" u="none" strike="noStrike" baseline="0" dirty="0">
                <a:latin typeface="Generic20-Regular"/>
              </a:rPr>
              <a:t>, can obtain some other type information by monitoring online traffic.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Example</a:t>
            </a:r>
            <a:r>
              <a:rPr lang="en-US" sz="2400" dirty="0">
                <a:latin typeface="Generic20-Regular"/>
              </a:rPr>
              <a:t>: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Generic20-Regular"/>
              </a:rPr>
              <a:t>Intruder</a:t>
            </a:r>
            <a:r>
              <a:rPr lang="en-US" sz="2000" b="0" i="0" u="none" strike="noStrike" baseline="0" dirty="0">
                <a:latin typeface="Generic20-Regular"/>
              </a:rPr>
              <a:t> can find the electronic address of the sender or the receiver.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Can collect pairs of requests and responses to help him guess the nature of transaction</a:t>
            </a:r>
            <a:r>
              <a:rPr lang="en-US" sz="2400" b="0" i="0" u="none" strike="noStrike" baseline="0" dirty="0">
                <a:latin typeface="Generic20-Regular"/>
              </a:rPr>
              <a:t>.</a:t>
            </a:r>
            <a:endParaRPr lang="en-US" sz="2400" b="0" i="0" u="none" strike="noStrike" baseline="0" dirty="0">
              <a:solidFill>
                <a:srgbClr val="C00000"/>
              </a:solidFill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71288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C8F5C-88F9-E03A-3849-4EAA4EAE19F2}"/>
              </a:ext>
            </a:extLst>
          </p:cNvPr>
          <p:cNvSpPr txBox="1"/>
          <p:nvPr/>
        </p:nvSpPr>
        <p:spPr>
          <a:xfrm>
            <a:off x="501070" y="817460"/>
            <a:ext cx="82186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Attacks Threatening Integrity</a:t>
            </a:r>
          </a:p>
          <a:p>
            <a:pPr algn="l"/>
            <a:endParaRPr lang="en-IN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The integrity of data can be threatened by several kinds of attacks: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Generic20-Regular"/>
              </a:rPr>
              <a:t>modification,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Generic20-Regular"/>
              </a:rPr>
              <a:t>masquerading,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0" i="0" u="none" strike="noStrike" baseline="0" dirty="0">
                <a:latin typeface="Generic20-Regular"/>
              </a:rPr>
              <a:t>replaying, and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0" i="0" u="none" strike="noStrike" baseline="0" dirty="0">
                <a:latin typeface="Generic20-Regular"/>
              </a:rPr>
              <a:t>repudiation.</a:t>
            </a:r>
            <a:endParaRPr lang="en-IN" sz="24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1286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C8F5C-88F9-E03A-3849-4EAA4EAE19F2}"/>
              </a:ext>
            </a:extLst>
          </p:cNvPr>
          <p:cNvSpPr txBox="1"/>
          <p:nvPr/>
        </p:nvSpPr>
        <p:spPr>
          <a:xfrm>
            <a:off x="501070" y="817460"/>
            <a:ext cx="821867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Modification</a:t>
            </a:r>
          </a:p>
          <a:p>
            <a:pPr algn="just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After intercepting or accessing information, the attacker modifies the information to make it beneficial to herself.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Example,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u="none" strike="noStrike" baseline="0" dirty="0">
                <a:latin typeface="Generic20-Regular"/>
              </a:rPr>
              <a:t> </a:t>
            </a:r>
            <a:r>
              <a:rPr lang="en-US" sz="2000" dirty="0">
                <a:latin typeface="Generic20-Regular"/>
              </a:rPr>
              <a:t>C</a:t>
            </a:r>
            <a:r>
              <a:rPr lang="en-US" sz="2000" b="0" i="0" u="none" strike="noStrike" baseline="0" dirty="0">
                <a:latin typeface="Generic20-Regular"/>
              </a:rPr>
              <a:t>ustomer sends a message to a bank to do some transaction.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latin typeface="Generic20-Regular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Attacker intercepts the message and changes the type of transaction to benefit herself. </a:t>
            </a:r>
          </a:p>
        </p:txBody>
      </p:sp>
    </p:spTree>
    <p:extLst>
      <p:ext uri="{BB962C8B-B14F-4D97-AF65-F5344CB8AC3E}">
        <p14:creationId xmlns:p14="http://schemas.microsoft.com/office/powerpoint/2010/main" val="295554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C8F5C-88F9-E03A-3849-4EAA4EAE19F2}"/>
              </a:ext>
            </a:extLst>
          </p:cNvPr>
          <p:cNvSpPr txBox="1"/>
          <p:nvPr/>
        </p:nvSpPr>
        <p:spPr>
          <a:xfrm>
            <a:off x="501070" y="817460"/>
            <a:ext cx="821867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Masquerading</a:t>
            </a:r>
          </a:p>
          <a:p>
            <a:pPr algn="just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Masquerading, or spoofing, happens when the attacker impersonates somebody else.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Example</a:t>
            </a:r>
            <a:r>
              <a:rPr lang="en-US" sz="2400" dirty="0">
                <a:latin typeface="Generic20-Regular"/>
              </a:rPr>
              <a:t>:</a:t>
            </a:r>
            <a:endParaRPr lang="en-US" sz="24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Generic20-Regular"/>
              </a:rPr>
              <a:t>A</a:t>
            </a:r>
            <a:r>
              <a:rPr lang="en-US" sz="2000" b="0" i="0" u="none" strike="noStrike" baseline="0" dirty="0">
                <a:latin typeface="Generic20-Regular"/>
              </a:rPr>
              <a:t>ttacker might steal the bank </a:t>
            </a:r>
            <a:r>
              <a:rPr lang="en-US" sz="2000" b="0" i="0" u="none" strike="noStrike" baseline="0" dirty="0" err="1">
                <a:latin typeface="Generic20-Regular"/>
              </a:rPr>
              <a:t>card,PIN</a:t>
            </a:r>
            <a:r>
              <a:rPr lang="en-US" sz="2000" b="0" i="0" u="none" strike="noStrike" baseline="0" dirty="0">
                <a:latin typeface="Generic20-Regular"/>
              </a:rPr>
              <a:t>  and pretend that he is that customer.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Sometimes the attacker pretends instead to be the receiver entity.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User tries to contact a bank, but another site pretends that it is the bank and obtains  information from the user.</a:t>
            </a:r>
            <a:endParaRPr lang="en-IN" sz="20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190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49EE5-CD5F-2121-850B-62C50364BE5F}"/>
              </a:ext>
            </a:extLst>
          </p:cNvPr>
          <p:cNvSpPr txBox="1"/>
          <p:nvPr/>
        </p:nvSpPr>
        <p:spPr>
          <a:xfrm>
            <a:off x="501069" y="894858"/>
            <a:ext cx="8257075" cy="3034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 Stallings,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Cryptography and Network Security: Principles and Practice (7e),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Pearson Publications, 2016.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Charles P. </a:t>
            </a:r>
            <a:r>
              <a:rPr lang="en-US" sz="16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Pfleeger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,‎ 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Shari Lawrence </a:t>
            </a:r>
            <a:r>
              <a:rPr lang="en-US" sz="16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Pfleeger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,‎ 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Jonathan Margulies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in Computing (5e),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Prentice Hall, 2015.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Michael E. Whitman and Herbert J.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Mattord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Principles of Information Security (5e),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Cengage Learning, 2015.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 Stamp,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Security: Principles and Practice (2e),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John Wiley &amp; Sons, 2011.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Behrouz A.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Debdeep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Mukhopadhyay,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Cryptography and Network Security (2e),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(Revised)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Tata McGraw-Hill Education India, 2010.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3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C8F5C-88F9-E03A-3849-4EAA4EAE19F2}"/>
              </a:ext>
            </a:extLst>
          </p:cNvPr>
          <p:cNvSpPr txBox="1"/>
          <p:nvPr/>
        </p:nvSpPr>
        <p:spPr>
          <a:xfrm>
            <a:off x="501070" y="817460"/>
            <a:ext cx="821867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Replaying</a:t>
            </a:r>
          </a:p>
          <a:p>
            <a:pPr algn="just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The attacker obtains a copy of a message sent by a user and later tries to replay it.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Example</a:t>
            </a:r>
            <a:r>
              <a:rPr lang="en-US" sz="2400" dirty="0">
                <a:latin typeface="Generic20-Regular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Person sends a request to her bank to ask for payment to the attacker, who has done a job for her.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Attacker intercepts the message and sends it again to receive another payment from the bank.</a:t>
            </a:r>
            <a:endParaRPr lang="en-IN" sz="20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143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C8F5C-88F9-E03A-3849-4EAA4EAE19F2}"/>
              </a:ext>
            </a:extLst>
          </p:cNvPr>
          <p:cNvSpPr txBox="1"/>
          <p:nvPr/>
        </p:nvSpPr>
        <p:spPr>
          <a:xfrm>
            <a:off x="309045" y="513457"/>
            <a:ext cx="852591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Repudiation</a:t>
            </a:r>
          </a:p>
          <a:p>
            <a:pPr algn="just"/>
            <a:endParaRPr lang="en-IN" sz="2400" b="0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Performed by one of the two parties in the communication: the sender or the receiver.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Sender of the message deny that she has sent the message;</a:t>
            </a:r>
            <a:endParaRPr lang="en-US" sz="220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Receiver of the message deny that he has received the message.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000" b="0" i="0" u="none" strike="noStrike" baseline="0" dirty="0">
                <a:latin typeface="Generic20-Regular"/>
              </a:rPr>
              <a:t>Example: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Generic20-Regular"/>
              </a:rPr>
              <a:t>B</a:t>
            </a:r>
            <a:r>
              <a:rPr lang="en-US" sz="2000" b="0" i="0" u="none" strike="noStrike" baseline="0" dirty="0">
                <a:latin typeface="Generic20-Regular"/>
              </a:rPr>
              <a:t>ank customer asking her bank to send some money to a third party but later denying that she has made such a request.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When a person buys a product from a manufacturer and pays for it, but the manufacturer later denies having received the payment.</a:t>
            </a:r>
            <a:endParaRPr lang="en-IN" sz="20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58266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C8F5C-88F9-E03A-3849-4EAA4EAE19F2}"/>
              </a:ext>
            </a:extLst>
          </p:cNvPr>
          <p:cNvSpPr txBox="1"/>
          <p:nvPr/>
        </p:nvSpPr>
        <p:spPr>
          <a:xfrm>
            <a:off x="309045" y="513457"/>
            <a:ext cx="852591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Attacks Threatening Availability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Denial of Service</a:t>
            </a: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 It may slow down or totally interrupt the service of a system.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The attacker can use several strategies to achieve this. 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Send so many bogus requests to a server that the server crashes because of the heavy load.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Attacker might intercept and delete a server’s response to a client, making the client to believe that the server is not responding. </a:t>
            </a:r>
          </a:p>
        </p:txBody>
      </p:sp>
    </p:spTree>
    <p:extLst>
      <p:ext uri="{BB962C8B-B14F-4D97-AF65-F5344CB8AC3E}">
        <p14:creationId xmlns:p14="http://schemas.microsoft.com/office/powerpoint/2010/main" val="2529157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C8F5C-88F9-E03A-3849-4EAA4EAE19F2}"/>
              </a:ext>
            </a:extLst>
          </p:cNvPr>
          <p:cNvSpPr txBox="1"/>
          <p:nvPr/>
        </p:nvSpPr>
        <p:spPr>
          <a:xfrm>
            <a:off x="309045" y="513457"/>
            <a:ext cx="8525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Passive Versus Active Attacks</a:t>
            </a:r>
            <a:endParaRPr lang="en-IN" sz="2400" b="1" dirty="0">
              <a:solidFill>
                <a:srgbClr val="C00000"/>
              </a:solidFill>
              <a:latin typeface="Generic20-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4225C-D3D7-B364-0967-88C20A55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41" y="1882111"/>
            <a:ext cx="8110389" cy="25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50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469385"/>
            <a:ext cx="8410695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Passive Attacks</a:t>
            </a:r>
          </a:p>
          <a:p>
            <a:pPr algn="just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The attacker’s goal is just to obtain information. The attack does not modify data or harm the system. </a:t>
            </a:r>
          </a:p>
          <a:p>
            <a:pPr algn="just"/>
            <a:endParaRPr lang="en-US" sz="2200" b="0" i="0" u="none" strike="noStrike" baseline="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 </a:t>
            </a:r>
            <a:r>
              <a:rPr lang="en-US" sz="2200" b="0" i="0" u="none" strike="noStrike" baseline="0" dirty="0">
                <a:solidFill>
                  <a:srgbClr val="FF0000"/>
                </a:solidFill>
                <a:latin typeface="Generic20-Regular"/>
              </a:rPr>
              <a:t>The revealing of the information may harm the sender or receiver of the message, but the system is not affected.</a:t>
            </a:r>
          </a:p>
          <a:p>
            <a:pPr algn="just"/>
            <a:endParaRPr lang="en-US" sz="2200" b="0" i="0" u="none" strike="noStrike" baseline="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 It is </a:t>
            </a:r>
            <a:r>
              <a:rPr lang="en-US" sz="2200" b="0" i="0" u="none" strike="noStrike" baseline="0" dirty="0">
                <a:solidFill>
                  <a:srgbClr val="FF0000"/>
                </a:solidFill>
                <a:latin typeface="Generic20-Regular"/>
              </a:rPr>
              <a:t>difficult to detect </a:t>
            </a:r>
            <a:r>
              <a:rPr lang="en-US" sz="2200" b="0" i="0" u="none" strike="noStrike" baseline="0" dirty="0">
                <a:latin typeface="Generic20-Regular"/>
              </a:rPr>
              <a:t>this type of attack until the sender or receiver finds out about the leaking of confidential information. </a:t>
            </a:r>
          </a:p>
          <a:p>
            <a:pPr algn="just"/>
            <a:endParaRPr lang="en-US" sz="2200" dirty="0">
              <a:solidFill>
                <a:srgbClr val="FF0000"/>
              </a:solidFill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Passive attacks</a:t>
            </a:r>
            <a:r>
              <a:rPr lang="en-US" sz="2200" dirty="0">
                <a:latin typeface="Generic20-Regular"/>
              </a:rPr>
              <a:t> </a:t>
            </a:r>
            <a:r>
              <a:rPr lang="en-US" sz="2200" b="0" i="0" u="none" strike="noStrike" baseline="0" dirty="0">
                <a:latin typeface="Generic20-Regular"/>
              </a:rPr>
              <a:t>can be prevented by encipherment of the data.</a:t>
            </a:r>
            <a:endParaRPr lang="en-IN" sz="22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4828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469385"/>
            <a:ext cx="84106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Active Attacks</a:t>
            </a:r>
          </a:p>
          <a:p>
            <a:pPr algn="just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An active attack may change the data or harm the system.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Attacks that threaten the integrity and availability are active attacks.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Active attacks are normally easier to detect than to prevent, because an attacker can launch them in a variety of ways.</a:t>
            </a:r>
            <a:endParaRPr lang="en-IN" sz="24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20434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08DB1-663C-16B3-8711-0FA5270CCE31}"/>
              </a:ext>
            </a:extLst>
          </p:cNvPr>
          <p:cNvSpPr txBox="1"/>
          <p:nvPr/>
        </p:nvSpPr>
        <p:spPr>
          <a:xfrm>
            <a:off x="501070" y="979488"/>
            <a:ext cx="821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1.2 ATTACKS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DFFD1-3722-C792-61DF-CF701523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70" y="1777585"/>
            <a:ext cx="5952128" cy="39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53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469385"/>
            <a:ext cx="84106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1.3 SERVICES AND MECHANISMS</a:t>
            </a:r>
          </a:p>
          <a:p>
            <a:pPr algn="just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IN" sz="2000" b="0" i="0" u="none" strike="noStrike" baseline="0" dirty="0">
                <a:latin typeface="Generic20-Regular"/>
              </a:rPr>
              <a:t>International Telecommunication Union-Telecommunication Standardization </a:t>
            </a:r>
            <a:r>
              <a:rPr lang="en-US" sz="2000" b="0" i="0" u="none" strike="noStrike" baseline="0" dirty="0">
                <a:latin typeface="Generic20-Regular"/>
              </a:rPr>
              <a:t>Sector (ITU-T)  provides some security services and some mechanisms to implement those services. 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Mechanism or combination of mechanisms are used to provide a service. 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Also, a mechanism can be used in one or more services. </a:t>
            </a:r>
          </a:p>
          <a:p>
            <a:pPr algn="just"/>
            <a:endParaRPr lang="en-US" sz="24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9015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469385"/>
            <a:ext cx="841069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Security Services</a:t>
            </a:r>
          </a:p>
          <a:p>
            <a:pPr algn="just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000" b="0" i="0" u="none" strike="noStrike" baseline="0" dirty="0">
                <a:latin typeface="Generic20-Regular"/>
              </a:rPr>
              <a:t>5 services related to the security goals and attacks.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EDF14-5DD7-BB44-A595-C637C9C8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75" y="2153157"/>
            <a:ext cx="7527380" cy="2070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65A23E-6C37-90F2-42EA-7CD6214B9ADC}"/>
              </a:ext>
            </a:extLst>
          </p:cNvPr>
          <p:cNvSpPr txBox="1"/>
          <p:nvPr/>
        </p:nvSpPr>
        <p:spPr>
          <a:xfrm>
            <a:off x="155425" y="4849985"/>
            <a:ext cx="854151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Generic20-Regular"/>
              </a:rPr>
              <a:t>It is easy to relate one or more of these services to one or more of the security goals.</a:t>
            </a:r>
          </a:p>
          <a:p>
            <a:pPr algn="just"/>
            <a:r>
              <a:rPr lang="en-US" sz="1800" b="0" i="0" u="none" strike="noStrike" baseline="0" dirty="0">
                <a:latin typeface="Generic20-Regular"/>
              </a:rPr>
              <a:t> 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C00000"/>
                </a:solidFill>
                <a:latin typeface="Generic20-Regular"/>
              </a:rPr>
              <a:t>Services have been designed to prevent the security attacks. </a:t>
            </a:r>
            <a:endParaRPr lang="en-IN" sz="2800" dirty="0">
              <a:solidFill>
                <a:srgbClr val="C00000"/>
              </a:solidFill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9912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469385"/>
            <a:ext cx="84106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Data Confidentiality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Data confidentiality is designed to protect data from disclosure attack.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Generic20-Regular"/>
              </a:rPr>
              <a:t>Service defined  is very broad and encompasses confidentiality of the whole message or part of a message and also protection against traffic analysis.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It is designed to prevent snooping and traffic analysis attack.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  <a:latin typeface="Generic20-Regular"/>
            </a:endParaRP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IN" sz="2400" b="0" i="0" u="none" strike="noStrike" baseline="0" dirty="0">
                <a:solidFill>
                  <a:srgbClr val="C00000"/>
                </a:solidFill>
                <a:latin typeface="Generic20-Regular"/>
              </a:rPr>
              <a:t>Data Integrity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Data integrity is designed to protect data from modification, insertion, deletion, and replaying by an adversary.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It may protect the whole message or part of the message.</a:t>
            </a:r>
            <a:endParaRPr lang="en-IN" sz="22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3236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70E62-DECA-054A-C540-AAE969AEF7EE}"/>
              </a:ext>
            </a:extLst>
          </p:cNvPr>
          <p:cNvSpPr txBox="1"/>
          <p:nvPr/>
        </p:nvSpPr>
        <p:spPr>
          <a:xfrm>
            <a:off x="558677" y="1777585"/>
            <a:ext cx="8026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Generic20-Regular"/>
              </a:rPr>
              <a:t> </a:t>
            </a:r>
            <a:r>
              <a:rPr lang="en-US" sz="2800" dirty="0">
                <a:latin typeface="Generic20-Regular"/>
              </a:rPr>
              <a:t>I</a:t>
            </a:r>
            <a:r>
              <a:rPr lang="en-US" sz="2800" b="0" i="0" u="none" strike="noStrike" baseline="0" dirty="0">
                <a:latin typeface="Generic20-Regular"/>
              </a:rPr>
              <a:t>nformation is an asset that has a value like any other asset. </a:t>
            </a:r>
          </a:p>
          <a:p>
            <a:pPr algn="just"/>
            <a:endParaRPr lang="en-US" sz="2800" b="0" i="0" u="none" strike="noStrike" baseline="0" dirty="0">
              <a:latin typeface="Generic20-Regular"/>
            </a:endParaRPr>
          </a:p>
          <a:p>
            <a:pPr algn="just"/>
            <a:r>
              <a:rPr lang="en-US" sz="2800" b="0" i="0" u="none" strike="noStrike" baseline="0" dirty="0">
                <a:latin typeface="Generic20-Regular"/>
              </a:rPr>
              <a:t>As an asset, information needs to be secured </a:t>
            </a:r>
            <a:r>
              <a:rPr lang="en-IN" sz="2800" b="0" i="0" u="none" strike="noStrike" baseline="0" dirty="0">
                <a:latin typeface="Generic20-Regular"/>
              </a:rPr>
              <a:t>from attacks.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56569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469385"/>
            <a:ext cx="841069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Authentication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Provides the authentication of the party at the other end of the line.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Generic20-Regular"/>
              </a:rPr>
              <a:t>P</a:t>
            </a:r>
            <a:r>
              <a:rPr lang="en-US" sz="2000" b="0" i="0" u="none" strike="noStrike" baseline="0" dirty="0">
                <a:latin typeface="Generic20-Regular"/>
              </a:rPr>
              <a:t>rovides authentication of the sender or receiver during the connection establishment. </a:t>
            </a:r>
          </a:p>
          <a:p>
            <a:pPr algn="just"/>
            <a:endParaRPr lang="en-US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endParaRPr lang="en-US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Nonrepudiation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Protects against repudiation by either the sender or the receiver of the data.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In nonrepudiation 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 with proof of the origin, the receiver of the data can later prove the identity of the sender if denied.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 with proof of delivery, the sender of data can later prove that data were delivered to the intended recipient.</a:t>
            </a:r>
          </a:p>
        </p:txBody>
      </p:sp>
    </p:spTree>
    <p:extLst>
      <p:ext uri="{BB962C8B-B14F-4D97-AF65-F5344CB8AC3E}">
        <p14:creationId xmlns:p14="http://schemas.microsoft.com/office/powerpoint/2010/main" val="3180088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Access Control</a:t>
            </a:r>
          </a:p>
          <a:p>
            <a:pPr algn="just"/>
            <a:endParaRPr lang="en-IN" sz="2400" b="0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Access control provides protection against unauthorized access to data.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The term access in this definition is very broad and can involve reading, writing, modifying, executing </a:t>
            </a:r>
            <a:r>
              <a:rPr lang="en-IN" sz="2400" b="0" i="0" u="none" strike="noStrike" baseline="0" dirty="0">
                <a:latin typeface="Generic20-Regular"/>
              </a:rPr>
              <a:t>programs, and so on.</a:t>
            </a:r>
            <a:endParaRPr lang="en-US" sz="2400" b="0" i="0" u="none" strike="noStrike" baseline="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58495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Security Mechanisms</a:t>
            </a: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ITU-T also recommends some security mechanisms to provide the security services.</a:t>
            </a:r>
            <a:r>
              <a:rPr lang="en-US" b="0" i="0" u="none" strike="noStrike" baseline="0" dirty="0">
                <a:latin typeface="Generic20-Regular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EFE19-56A8-7AD6-8585-0EFC3E911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19" y="2204069"/>
            <a:ext cx="4309494" cy="41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66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Encipherment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Encipherment, hiding or covering data, can provide confidentiality.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It can also be used to complement other mechanisms to provide other services.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2 techniques used for enciphering;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Generic20-Regular"/>
              </a:rPr>
              <a:t>C</a:t>
            </a:r>
            <a:r>
              <a:rPr lang="en-US" sz="2200" b="0" i="0" u="none" strike="noStrike" baseline="0" dirty="0">
                <a:latin typeface="Generic20-Regular"/>
              </a:rPr>
              <a:t>ryptography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Generic20-Regular"/>
              </a:rPr>
              <a:t>S</a:t>
            </a:r>
            <a:r>
              <a:rPr lang="en-US" sz="2200" b="0" i="0" u="none" strike="noStrike" baseline="0" dirty="0">
                <a:latin typeface="Generic20-Regular"/>
              </a:rPr>
              <a:t>teganography </a:t>
            </a:r>
          </a:p>
        </p:txBody>
      </p:sp>
    </p:spTree>
    <p:extLst>
      <p:ext uri="{BB962C8B-B14F-4D97-AF65-F5344CB8AC3E}">
        <p14:creationId xmlns:p14="http://schemas.microsoft.com/office/powerpoint/2010/main" val="641133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Data Integrity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Data integrity mechanism appends to the data a short </a:t>
            </a:r>
            <a:r>
              <a:rPr lang="en-US" sz="2200" b="0" i="0" u="none" strike="noStrike" baseline="0" dirty="0" err="1">
                <a:latin typeface="Generic20-Regular"/>
              </a:rPr>
              <a:t>checkvalue</a:t>
            </a:r>
            <a:r>
              <a:rPr lang="en-US" sz="2200" b="0" i="0" u="none" strike="noStrike" baseline="0" dirty="0">
                <a:latin typeface="Generic20-Regular"/>
              </a:rPr>
              <a:t> that has been created by a specific process from the data itself.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The receiver receives the data and the </a:t>
            </a:r>
            <a:r>
              <a:rPr lang="en-US" sz="2200" b="0" i="0" u="none" strike="noStrike" baseline="0" dirty="0" err="1">
                <a:latin typeface="Generic20-Regular"/>
              </a:rPr>
              <a:t>checkvalue</a:t>
            </a:r>
            <a:r>
              <a:rPr lang="en-US" sz="2200" b="0" i="0" u="none" strike="noStrike" baseline="0" dirty="0">
                <a:latin typeface="Generic20-Regular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He creates a new </a:t>
            </a:r>
            <a:r>
              <a:rPr lang="en-US" sz="2200" b="0" i="0" u="none" strike="noStrike" baseline="0" dirty="0" err="1">
                <a:latin typeface="Generic20-Regular"/>
              </a:rPr>
              <a:t>checkvalue</a:t>
            </a:r>
            <a:r>
              <a:rPr lang="en-US" sz="2200" b="0" i="0" u="none" strike="noStrike" baseline="0" dirty="0">
                <a:latin typeface="Generic20-Regular"/>
              </a:rPr>
              <a:t> from the received data and compares the newly created </a:t>
            </a:r>
            <a:r>
              <a:rPr lang="en-US" sz="2200" b="0" i="0" u="none" strike="noStrike" baseline="0" dirty="0" err="1">
                <a:latin typeface="Generic20-Regular"/>
              </a:rPr>
              <a:t>checkvalue</a:t>
            </a:r>
            <a:r>
              <a:rPr lang="en-US" sz="2200" b="0" i="0" u="none" strike="noStrike" baseline="0" dirty="0">
                <a:latin typeface="Generic20-Regular"/>
              </a:rPr>
              <a:t> with the one received.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 If the two </a:t>
            </a:r>
            <a:r>
              <a:rPr lang="en-US" sz="2200" b="0" i="0" u="none" strike="noStrike" baseline="0" dirty="0" err="1">
                <a:latin typeface="Generic20-Regular"/>
              </a:rPr>
              <a:t>checkvalues</a:t>
            </a:r>
            <a:r>
              <a:rPr lang="en-US" sz="2200" b="0" i="0" u="none" strike="noStrike" baseline="0" dirty="0">
                <a:latin typeface="Generic20-Regular"/>
              </a:rPr>
              <a:t> are the same, the integrity of data has been preserved.</a:t>
            </a:r>
          </a:p>
        </p:txBody>
      </p:sp>
    </p:spTree>
    <p:extLst>
      <p:ext uri="{BB962C8B-B14F-4D97-AF65-F5344CB8AC3E}">
        <p14:creationId xmlns:p14="http://schemas.microsoft.com/office/powerpoint/2010/main" val="1313916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Digital Signature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Sender can electronically sign the data and the receiver can electronically verify the signature.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Generic20-Regular"/>
              </a:rPr>
              <a:t>Using public key , private key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Authentication Exchange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In authentication exchange, two entities exchange some messages to prove their identity to each other.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For example, one entity can prove that she knows a secret that only she is supposed to know.</a:t>
            </a:r>
          </a:p>
        </p:txBody>
      </p:sp>
    </p:spTree>
    <p:extLst>
      <p:ext uri="{BB962C8B-B14F-4D97-AF65-F5344CB8AC3E}">
        <p14:creationId xmlns:p14="http://schemas.microsoft.com/office/powerpoint/2010/main" val="3352878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Traffic Padding</a:t>
            </a: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Traffic padding means inserting some bogus data into the data traffic to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Generic20-Regular"/>
              </a:rPr>
              <a:t>thwart </a:t>
            </a:r>
            <a:r>
              <a:rPr lang="en-US" sz="2400" b="0" i="0" u="none" strike="noStrike" baseline="0" dirty="0">
                <a:latin typeface="Generic20-Regular"/>
              </a:rPr>
              <a:t>the adversary’s attempt to use the traffic analysis.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Routing Control</a:t>
            </a: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Routing control means selecting and continuously changing different available routes between the sender and the receiver to prevent the opponent from eavesdropping on a </a:t>
            </a:r>
            <a:r>
              <a:rPr lang="en-IN" sz="2400" b="0" i="0" u="none" strike="noStrike" baseline="0" dirty="0">
                <a:latin typeface="Generic20-Regular"/>
              </a:rPr>
              <a:t>particular route.</a:t>
            </a:r>
            <a:endParaRPr lang="en-US" sz="2400" b="0" i="0" u="none" strike="noStrike" baseline="0" dirty="0">
              <a:latin typeface="Generic20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B25EA-E687-401D-53B0-47316E12D90D}"/>
              </a:ext>
            </a:extLst>
          </p:cNvPr>
          <p:cNvSpPr txBox="1"/>
          <p:nvPr/>
        </p:nvSpPr>
        <p:spPr>
          <a:xfrm>
            <a:off x="347450" y="599378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Thwart: To stop  someone from doing something</a:t>
            </a:r>
          </a:p>
        </p:txBody>
      </p:sp>
    </p:spTree>
    <p:extLst>
      <p:ext uri="{BB962C8B-B14F-4D97-AF65-F5344CB8AC3E}">
        <p14:creationId xmlns:p14="http://schemas.microsoft.com/office/powerpoint/2010/main" val="3398756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Notarization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Selecting a third trusted party to control the communication between two entities.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Generic20-Regular"/>
              </a:rPr>
              <a:t>T</a:t>
            </a:r>
            <a:r>
              <a:rPr lang="en-US" sz="2200" b="0" i="0" u="none" strike="noStrike" baseline="0" dirty="0">
                <a:latin typeface="Generic20-Regular"/>
              </a:rPr>
              <a:t>o prevent repudiation.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Receiver can involve a trusted party to store the sender request in order to prevent the sender from later denying that sender has made such a request.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IN" sz="2400" b="0" i="0" u="none" strike="noStrike" baseline="0" dirty="0">
                <a:solidFill>
                  <a:srgbClr val="C00000"/>
                </a:solidFill>
                <a:latin typeface="Generic20-Regular"/>
              </a:rPr>
              <a:t>Access Control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Access control uses methods to prove that a user has access right to the data or resources owned by a system.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Examples:  passwords and PINs.</a:t>
            </a:r>
          </a:p>
        </p:txBody>
      </p:sp>
    </p:spTree>
    <p:extLst>
      <p:ext uri="{BB962C8B-B14F-4D97-AF65-F5344CB8AC3E}">
        <p14:creationId xmlns:p14="http://schemas.microsoft.com/office/powerpoint/2010/main" val="760407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baseline="0" dirty="0">
                <a:solidFill>
                  <a:srgbClr val="C00000"/>
                </a:solidFill>
                <a:latin typeface="Generic20-Regular"/>
              </a:rPr>
              <a:t>Relation between Services and Mechanisms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E7014-A632-A7C0-CE7A-FE59D43EF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5" y="2005575"/>
            <a:ext cx="8573649" cy="2342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3D75A1-0796-1B4E-4E02-7D58A349B684}"/>
              </a:ext>
            </a:extLst>
          </p:cNvPr>
          <p:cNvSpPr txBox="1"/>
          <p:nvPr/>
        </p:nvSpPr>
        <p:spPr>
          <a:xfrm>
            <a:off x="136222" y="5272440"/>
            <a:ext cx="86795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Generic20-Regular"/>
              </a:rPr>
              <a:t>Table shows that 3 mechanisms (encipherment, digital signature, and authentication exchange) can be used to provide authentication.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Generic20-Regular"/>
              </a:rPr>
              <a:t>Table also shows that encipherment mechanism may be involved in 3 services (data confidentiality, </a:t>
            </a:r>
            <a:r>
              <a:rPr lang="en-IN" sz="1600" b="0" i="0" u="none" strike="noStrike" baseline="0" dirty="0">
                <a:latin typeface="Generic20-Regular"/>
              </a:rPr>
              <a:t>data integrity, and authentication)</a:t>
            </a:r>
            <a:endParaRPr lang="en-US" sz="1600" b="0" i="0" u="none" strike="noStrike" baseline="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694625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1.4 TECHNIQUES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Mechanisms </a:t>
            </a:r>
            <a:r>
              <a:rPr lang="en-US" sz="2200" dirty="0">
                <a:latin typeface="Generic20-Regular"/>
              </a:rPr>
              <a:t>a</a:t>
            </a:r>
            <a:r>
              <a:rPr lang="en-US" sz="2200" b="0" i="0" u="none" strike="noStrike" baseline="0" dirty="0">
                <a:latin typeface="Generic20-Regular"/>
              </a:rPr>
              <a:t>re only theoretical recipes to implement security.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Actual implementation of security goals needs some techniques.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Two</a:t>
            </a:r>
            <a:r>
              <a:rPr lang="en-US" sz="2200" dirty="0">
                <a:latin typeface="Generic20-Regular"/>
              </a:rPr>
              <a:t> </a:t>
            </a:r>
            <a:r>
              <a:rPr lang="en-US" sz="2200" b="0" i="0" u="none" strike="noStrike" baseline="0" dirty="0">
                <a:latin typeface="Generic20-Regular"/>
              </a:rPr>
              <a:t>techniques are : one is very general (cryptography) and one is specific </a:t>
            </a:r>
            <a:r>
              <a:rPr lang="en-IN" sz="2200" b="0" i="0" u="none" strike="noStrike" baseline="0" dirty="0">
                <a:latin typeface="Generic20-Regular"/>
              </a:rPr>
              <a:t>(steganography).</a:t>
            </a:r>
            <a:endParaRPr lang="en-US" sz="2200" b="0" i="0" u="none" strike="noStrike" baseline="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6633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 descr="What is a phishing attack? | Cloudflare">
            <a:extLst>
              <a:ext uri="{FF2B5EF4-FFF2-40B4-BE49-F238E27FC236}">
                <a16:creationId xmlns:a16="http://schemas.microsoft.com/office/drawing/2014/main" id="{FDBF2CAA-4B5C-46B6-DE57-1D67EBBD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4575"/>
            <a:ext cx="8182070" cy="426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093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793404"/>
            <a:ext cx="841069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Cryptography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Some security mechanisms </a:t>
            </a:r>
            <a:r>
              <a:rPr lang="en-US" sz="1800" b="0" i="0" u="none" strike="noStrike" baseline="0" dirty="0">
                <a:latin typeface="Generic20-Regular"/>
              </a:rPr>
              <a:t> </a:t>
            </a:r>
            <a:r>
              <a:rPr lang="en-US" sz="2200" b="0" i="0" u="none" strike="noStrike" baseline="0" dirty="0">
                <a:latin typeface="Generic20-Regular"/>
              </a:rPr>
              <a:t>can be implemented using cryptography.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Cryptography, a word with Greek origins, means “secret writing.”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Generic20-Regular"/>
              </a:rPr>
              <a:t>R</a:t>
            </a:r>
            <a:r>
              <a:rPr lang="en-US" sz="2200" b="0" i="0" u="none" strike="noStrike" baseline="0" dirty="0">
                <a:latin typeface="Generic20-Regular"/>
              </a:rPr>
              <a:t>efer to the science and art of transforming messages to make them secure and immune to attacks.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200" b="0" i="0" u="none" strike="noStrike" baseline="0" dirty="0">
                <a:latin typeface="Generic20-Regular"/>
              </a:rPr>
              <a:t>symmetric-key encipherment,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200" b="0" i="0" u="none" strike="noStrike" baseline="0" dirty="0">
                <a:latin typeface="Generic20-Regular"/>
              </a:rPr>
              <a:t> asymmetric-key encipherment,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200" b="0" i="0" u="none" strike="noStrike" baseline="0" dirty="0">
                <a:latin typeface="Generic20-Regular"/>
              </a:rPr>
              <a:t>hashing.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6465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7388"/>
            <a:ext cx="87179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Symmetric-Key Encipherment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In symmetric-key encipherment (secret-key encipherment or </a:t>
            </a:r>
            <a:r>
              <a:rPr lang="en-US" sz="2000" b="0" i="0" u="none" strike="noStrike" baseline="0" dirty="0" err="1">
                <a:latin typeface="Generic20-Regular"/>
              </a:rPr>
              <a:t>secretkey</a:t>
            </a:r>
            <a:r>
              <a:rPr lang="en-US" sz="2000" dirty="0">
                <a:latin typeface="Generic20-Regular"/>
              </a:rPr>
              <a:t> </a:t>
            </a:r>
            <a:r>
              <a:rPr lang="en-US" sz="2000" b="0" i="0" u="none" strike="noStrike" baseline="0" dirty="0">
                <a:latin typeface="Generic20-Regular"/>
              </a:rPr>
              <a:t>cryptography), an entity, say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Generic20-Regular"/>
              </a:rPr>
              <a:t>Alice</a:t>
            </a:r>
            <a:r>
              <a:rPr lang="en-US" sz="2000" b="0" i="0" u="none" strike="noStrike" baseline="0" dirty="0">
                <a:latin typeface="Generic20-Regular"/>
              </a:rPr>
              <a:t>, can send a message to another entity, say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Generic20-Regular"/>
              </a:rPr>
              <a:t>Bob</a:t>
            </a:r>
            <a:r>
              <a:rPr lang="en-US" sz="2000" b="0" i="0" u="none" strike="noStrike" baseline="0" dirty="0">
                <a:latin typeface="Generic20-Regular"/>
              </a:rPr>
              <a:t>, over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Generic20-Regular"/>
              </a:rPr>
              <a:t>an insecure channel</a:t>
            </a:r>
            <a:r>
              <a:rPr lang="en-US" sz="2000" b="0" i="0" u="none" strike="noStrike" baseline="0" dirty="0">
                <a:latin typeface="Generic20-Regular"/>
              </a:rPr>
              <a:t> with the assumption that an adversary, say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Generic20-Regular"/>
              </a:rPr>
              <a:t>Eve</a:t>
            </a:r>
            <a:r>
              <a:rPr lang="en-US" sz="2000" b="0" i="0" u="none" strike="noStrike" baseline="0" dirty="0">
                <a:latin typeface="Generic20-Regular"/>
              </a:rPr>
              <a:t>, cannot understand the contents of the message by simply eavesdropping over the channel.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Alice encrypts the message using an encryption algorithm; Bob decrypts the message using a decryption algorithm.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Generic20-Regular"/>
              </a:rPr>
              <a:t>U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Generic20-Regular"/>
              </a:rPr>
              <a:t>ses a single secret key for both encryption and decryption. </a:t>
            </a:r>
          </a:p>
        </p:txBody>
      </p:sp>
    </p:spTree>
    <p:extLst>
      <p:ext uri="{BB962C8B-B14F-4D97-AF65-F5344CB8AC3E}">
        <p14:creationId xmlns:p14="http://schemas.microsoft.com/office/powerpoint/2010/main" val="2455921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Asymmetric-Key Encipherment</a:t>
            </a:r>
          </a:p>
          <a:p>
            <a:pPr algn="l"/>
            <a:endParaRPr lang="en-IN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In asymmetric-key encipherment (public-key encipherment or public-key cryptography), </a:t>
            </a:r>
            <a:r>
              <a:rPr lang="en-US" sz="2200" dirty="0">
                <a:latin typeface="Generic20-Regular"/>
              </a:rPr>
              <a:t> T</a:t>
            </a:r>
            <a:r>
              <a:rPr lang="en-US" sz="2200" b="0" i="0" u="none" strike="noStrike" baseline="0" dirty="0">
                <a:latin typeface="Generic20-Regular"/>
              </a:rPr>
              <a:t>here are two keys instead of one: one public key and one private key. </a:t>
            </a:r>
          </a:p>
          <a:p>
            <a:pPr algn="just"/>
            <a:endParaRPr lang="en-US" sz="220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To send a secured message to Bob, </a:t>
            </a:r>
            <a:r>
              <a:rPr lang="en-US" sz="2200" b="0" i="0" u="none" strike="noStrike" baseline="0" dirty="0">
                <a:solidFill>
                  <a:srgbClr val="C00000"/>
                </a:solidFill>
                <a:latin typeface="Generic20-Regular"/>
              </a:rPr>
              <a:t>Alice</a:t>
            </a:r>
            <a:r>
              <a:rPr lang="en-US" sz="2200" b="0" i="0" u="none" strike="noStrike" baseline="0" dirty="0">
                <a:latin typeface="Generic20-Regular"/>
              </a:rPr>
              <a:t> first</a:t>
            </a:r>
            <a:r>
              <a:rPr lang="en-US" sz="2200" b="0" i="0" u="none" strike="noStrike" baseline="0" dirty="0">
                <a:solidFill>
                  <a:srgbClr val="C00000"/>
                </a:solidFill>
                <a:latin typeface="Generic20-Regular"/>
              </a:rPr>
              <a:t> encrypts the message using Bob’s public key. </a:t>
            </a:r>
          </a:p>
          <a:p>
            <a:pPr algn="just"/>
            <a:endParaRPr lang="en-US" sz="220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To decrypt the message, Bob uses his own private key.</a:t>
            </a:r>
          </a:p>
        </p:txBody>
      </p:sp>
    </p:spTree>
    <p:extLst>
      <p:ext uri="{BB962C8B-B14F-4D97-AF65-F5344CB8AC3E}">
        <p14:creationId xmlns:p14="http://schemas.microsoft.com/office/powerpoint/2010/main" val="959397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u="none" strike="noStrike" baseline="0" dirty="0">
                <a:solidFill>
                  <a:srgbClr val="C00000"/>
                </a:solidFill>
                <a:latin typeface="Generic20-Regular"/>
              </a:rPr>
              <a:t>Hashing</a:t>
            </a:r>
          </a:p>
          <a:p>
            <a:pPr algn="l"/>
            <a:endParaRPr lang="en-IN" sz="22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In hashing, a fixed-length message digest is created out of a variable-length message.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Both the message and the digest must be sent to Bob.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Hashing is used to provide </a:t>
            </a:r>
            <a:r>
              <a:rPr lang="en-US" sz="2200" b="0" i="0" u="none" strike="noStrike" baseline="0" dirty="0" err="1">
                <a:latin typeface="Generic20-Regular"/>
              </a:rPr>
              <a:t>checkvalues</a:t>
            </a:r>
            <a:r>
              <a:rPr lang="en-US" sz="2200" b="0" i="0" u="none" strike="noStrike" baseline="0" dirty="0">
                <a:latin typeface="Generic20-Regular"/>
              </a:rPr>
              <a:t>, in relation to providing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1875182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Steganography</a:t>
            </a:r>
          </a:p>
          <a:p>
            <a:pPr algn="just"/>
            <a:endParaRPr lang="en-US" sz="2200" b="0" i="0" u="none" strike="noStrike" baseline="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Steganography, with origin in Greek, means “</a:t>
            </a:r>
            <a:r>
              <a:rPr lang="en-US" sz="2200" b="0" i="0" u="none" strike="noStrike" baseline="0" dirty="0">
                <a:solidFill>
                  <a:srgbClr val="FF0000"/>
                </a:solidFill>
                <a:latin typeface="Generic20-Regular"/>
              </a:rPr>
              <a:t>covered writing</a:t>
            </a:r>
            <a:r>
              <a:rPr lang="en-US" sz="2200" b="0" i="0" u="none" strike="noStrike" baseline="0" dirty="0">
                <a:latin typeface="Generic20-Regular"/>
              </a:rPr>
              <a:t>” </a:t>
            </a:r>
          </a:p>
          <a:p>
            <a:pPr algn="just"/>
            <a:endParaRPr lang="en-US" sz="220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 cryptography, which means “</a:t>
            </a:r>
            <a:r>
              <a:rPr lang="en-US" sz="2200" b="0" i="0" u="none" strike="noStrike" baseline="0" dirty="0">
                <a:solidFill>
                  <a:srgbClr val="FF0000"/>
                </a:solidFill>
                <a:latin typeface="Generic20-Regular"/>
              </a:rPr>
              <a:t>secret writing.” </a:t>
            </a:r>
          </a:p>
          <a:p>
            <a:pPr algn="just"/>
            <a:endParaRPr lang="en-US" sz="2200" b="0" i="0" u="none" strike="noStrike" baseline="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Cryptography means concealing the contents of a message by enciphering.</a:t>
            </a:r>
          </a:p>
          <a:p>
            <a:pPr algn="just"/>
            <a:endParaRPr lang="en-US" sz="220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 </a:t>
            </a:r>
            <a:r>
              <a:rPr lang="en-US" sz="2200" dirty="0">
                <a:latin typeface="Generic20-Regular"/>
              </a:rPr>
              <a:t>S</a:t>
            </a:r>
            <a:r>
              <a:rPr lang="en-US" sz="2200" b="0" i="0" u="none" strike="noStrike" baseline="0" dirty="0">
                <a:latin typeface="Generic20-Regular"/>
              </a:rPr>
              <a:t>teganography means concealing the message itself by covering it with </a:t>
            </a:r>
            <a:r>
              <a:rPr lang="en-IN" sz="2200" b="0" i="0" u="none" strike="noStrike" baseline="0" dirty="0">
                <a:latin typeface="Generic20-Regular"/>
              </a:rPr>
              <a:t>something else.</a:t>
            </a:r>
            <a:endParaRPr lang="en-US" sz="2200" b="0" i="0" u="none" strike="noStrike" baseline="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500235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Historical Use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In Greek :  war messages were written on the head.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In Rome and Greece : messages were carved on pieces of wood, that were later dipped into wax to cover the writing.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Invisible inks  were also used. The secret message was exposed when the paper was heated.</a:t>
            </a:r>
          </a:p>
          <a:p>
            <a:pPr algn="just"/>
            <a:endParaRPr lang="en-US" sz="2000" b="0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 Some letters in a message might be overwritten in a pencil lead that is visible only when exposed to light at an angle.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36181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309045" y="740650"/>
            <a:ext cx="871793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u="none" strike="noStrike" baseline="0" dirty="0">
                <a:solidFill>
                  <a:srgbClr val="C00000"/>
                </a:solidFill>
                <a:latin typeface="Generic20-Regular"/>
              </a:rPr>
              <a:t>Modern Use</a:t>
            </a:r>
          </a:p>
          <a:p>
            <a:pPr algn="just"/>
            <a:r>
              <a:rPr lang="en-US" sz="2200" b="1" i="0" u="sng" strike="noStrike" baseline="0" dirty="0">
                <a:latin typeface="Generic20-Regular"/>
              </a:rPr>
              <a:t>Data</a:t>
            </a:r>
            <a:r>
              <a:rPr lang="en-US" sz="2200" b="0" i="0" u="none" strike="noStrike" baseline="0" dirty="0">
                <a:latin typeface="Generic20-Regular"/>
              </a:rPr>
              <a:t>: text, image, audio, or video, can be digitized, and it is possible to insert secret binary information into the data during digitization process.</a:t>
            </a:r>
          </a:p>
          <a:p>
            <a:pPr algn="just"/>
            <a:endParaRPr lang="en-US" sz="220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Can also be used to protect copyright or add extra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8128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u="none" strike="noStrike" baseline="0" dirty="0">
                <a:solidFill>
                  <a:srgbClr val="C00000"/>
                </a:solidFill>
                <a:latin typeface="Generic20-Regular"/>
              </a:rPr>
              <a:t>Text Cover</a:t>
            </a:r>
          </a:p>
          <a:p>
            <a:pPr algn="l"/>
            <a:endParaRPr lang="en-US" sz="22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 </a:t>
            </a:r>
            <a:r>
              <a:rPr lang="en-US" sz="2200" b="0" i="0" u="none" strike="noStrike" baseline="0" dirty="0">
                <a:solidFill>
                  <a:srgbClr val="FF0000"/>
                </a:solidFill>
                <a:latin typeface="Generic20-Regular"/>
              </a:rPr>
              <a:t>The cover of secret data can be text. </a:t>
            </a:r>
            <a:endParaRPr lang="en-US" sz="22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There are several ways to insert binary data into an innocuous text.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single space between words to represent the  0 and double space to represent  1.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Example : hiding the letter A ( ASCII </a:t>
            </a:r>
            <a:r>
              <a:rPr lang="en-IN" sz="2200" b="0" i="0" u="none" strike="noStrike" baseline="0" dirty="0">
                <a:latin typeface="Generic20-Regular"/>
              </a:rPr>
              <a:t>code :01000001).</a:t>
            </a:r>
            <a:endParaRPr lang="en-US" sz="2200" b="0" i="0" u="none" strike="noStrike" baseline="0" dirty="0">
              <a:latin typeface="Generic20-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4AD3D-739C-DD21-3533-BB1AAB2D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50" y="4465935"/>
            <a:ext cx="6698149" cy="1090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73AC2-7490-6C4D-5B80-C07D779C05CE}"/>
              </a:ext>
            </a:extLst>
          </p:cNvPr>
          <p:cNvSpPr txBox="1"/>
          <p:nvPr/>
        </p:nvSpPr>
        <p:spPr>
          <a:xfrm>
            <a:off x="309045" y="6054560"/>
            <a:ext cx="2189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latin typeface="Generic20-Regular"/>
              </a:rPr>
              <a:t> innocuous : harmless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266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u="none" strike="noStrike" baseline="0" dirty="0">
                <a:solidFill>
                  <a:srgbClr val="C00000"/>
                </a:solidFill>
                <a:latin typeface="Generic20-Regular"/>
              </a:rPr>
              <a:t>Text Cover</a:t>
            </a:r>
          </a:p>
          <a:p>
            <a:pPr algn="l"/>
            <a:endParaRPr lang="en-US" sz="22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000" b="1" i="0" u="none" strike="noStrike" baseline="0" dirty="0">
                <a:latin typeface="Generic20-Regular"/>
              </a:rPr>
              <a:t>Other method: </a:t>
            </a:r>
            <a:r>
              <a:rPr lang="en-US" sz="2000" b="0" i="0" u="none" strike="noStrike" baseline="0" dirty="0">
                <a:latin typeface="Generic20-Regular"/>
              </a:rPr>
              <a:t>Use a dictionary of words organized according to their grammatical usages. </a:t>
            </a:r>
          </a:p>
          <a:p>
            <a:pPr algn="just"/>
            <a:r>
              <a:rPr lang="en-US" sz="2000" b="0" i="0" u="none" strike="noStrike" baseline="0" dirty="0">
                <a:latin typeface="Generic20-Regular"/>
              </a:rPr>
              <a:t>Example: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We can have a dictionary containing 2 articles, 8 verbs,32 nouns, and 4 prepositions.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Then agree to use cover text that always use sentences with the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Generic20-Regular"/>
              </a:rPr>
              <a:t>pattern article-noun-verb-article-noun.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The secret binary data can be divided into 16-bit chunks.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First bit of data can be represented by an article ( 0 for 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Generic20-Regular"/>
              </a:rPr>
              <a:t>a</a:t>
            </a:r>
            <a:r>
              <a:rPr lang="en-US" sz="2000" b="0" i="0" u="none" strike="noStrike" baseline="0" dirty="0">
                <a:latin typeface="Generic20-Regular"/>
              </a:rPr>
              <a:t> and 1 for 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Generic20-Regular"/>
              </a:rPr>
              <a:t>the</a:t>
            </a:r>
            <a:r>
              <a:rPr lang="en-US" sz="2000" b="0" i="0" u="none" strike="noStrike" baseline="0" dirty="0">
                <a:latin typeface="Generic20-Regular"/>
              </a:rPr>
              <a:t>).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The next five bits can be represented by a noun (subject of the sentence),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the next four bits can be represented by a verb,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 the next bit by the second article, and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the last five bits by another noun (object). </a:t>
            </a:r>
          </a:p>
        </p:txBody>
      </p:sp>
    </p:spTree>
    <p:extLst>
      <p:ext uri="{BB962C8B-B14F-4D97-AF65-F5344CB8AC3E}">
        <p14:creationId xmlns:p14="http://schemas.microsoft.com/office/powerpoint/2010/main" val="428984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u="none" strike="noStrike" baseline="0" dirty="0">
                <a:solidFill>
                  <a:srgbClr val="C00000"/>
                </a:solidFill>
                <a:latin typeface="Generic20-Regular"/>
              </a:rPr>
              <a:t>Text Cover</a:t>
            </a:r>
          </a:p>
          <a:p>
            <a:pPr algn="l"/>
            <a:endParaRPr lang="en-US" sz="22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For example, the secret data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“Hi”, </a:t>
            </a:r>
            <a:r>
              <a:rPr lang="en-US" sz="2400" b="0" i="0" u="none" strike="noStrike" baseline="0" dirty="0">
                <a:latin typeface="Generic20-Regular"/>
              </a:rPr>
              <a:t>which is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01001000 01001001 </a:t>
            </a:r>
            <a:r>
              <a:rPr lang="en-US" sz="2400" b="0" i="0" u="none" strike="noStrike" baseline="0" dirty="0">
                <a:latin typeface="Generic20-Regular"/>
              </a:rPr>
              <a:t>in ASCII, could be a sentence like the following</a:t>
            </a:r>
            <a:r>
              <a:rPr lang="en-US" sz="2000" b="0" i="0" u="none" strike="noStrike" baseline="0" dirty="0">
                <a:latin typeface="Generic20-Regular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CCDCE-E8E3-A68D-9DF8-A95FC6FA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65" y="3007437"/>
            <a:ext cx="4215525" cy="893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88A573-C3C8-E9C3-7E9C-8733757D4016}"/>
              </a:ext>
            </a:extLst>
          </p:cNvPr>
          <p:cNvSpPr txBox="1"/>
          <p:nvPr/>
        </p:nvSpPr>
        <p:spPr>
          <a:xfrm>
            <a:off x="1422806" y="2531535"/>
            <a:ext cx="49926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1600" b="0" i="0" u="none" strike="noStrike" baseline="0" dirty="0">
                <a:solidFill>
                  <a:srgbClr val="FF0000"/>
                </a:solidFill>
                <a:latin typeface="Generic20-Regular"/>
              </a:rPr>
              <a:t>article-    noun-         verb-          article-       noun.</a:t>
            </a:r>
          </a:p>
        </p:txBody>
      </p:sp>
    </p:spTree>
    <p:extLst>
      <p:ext uri="{BB962C8B-B14F-4D97-AF65-F5344CB8AC3E}">
        <p14:creationId xmlns:p14="http://schemas.microsoft.com/office/powerpoint/2010/main" val="127069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70E62-DECA-054A-C540-AAE969AEF7EE}"/>
              </a:ext>
            </a:extLst>
          </p:cNvPr>
          <p:cNvSpPr txBox="1"/>
          <p:nvPr/>
        </p:nvSpPr>
        <p:spPr>
          <a:xfrm>
            <a:off x="424260" y="1278320"/>
            <a:ext cx="802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Generic20-Regular"/>
              </a:rPr>
              <a:t>I</a:t>
            </a:r>
            <a:r>
              <a:rPr lang="en-US" sz="2400" b="0" i="0" u="none" strike="noStrike" baseline="0" dirty="0">
                <a:latin typeface="Generic20-Regular"/>
              </a:rPr>
              <a:t>nformation needs to be hidden from unauthorized access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(confidentiality)</a:t>
            </a:r>
            <a:r>
              <a:rPr lang="en-US" sz="2400" b="0" i="0" u="none" strike="noStrike" baseline="0" dirty="0">
                <a:latin typeface="Generic20-Regular"/>
              </a:rPr>
              <a:t>,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dirty="0">
                <a:latin typeface="Generic20-Regular"/>
              </a:rPr>
              <a:t>P</a:t>
            </a:r>
            <a:r>
              <a:rPr lang="en-US" sz="2400" b="0" i="0" u="none" strike="noStrike" baseline="0" dirty="0">
                <a:latin typeface="Generic20-Regular"/>
              </a:rPr>
              <a:t>rotected from unauthorized change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(integrity)</a:t>
            </a:r>
            <a:endParaRPr lang="en-US" sz="2400" b="0" i="0" u="none" strike="noStrike" baseline="0" dirty="0">
              <a:latin typeface="Generic20-Regular"/>
            </a:endParaRP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dirty="0">
                <a:latin typeface="Generic20-Regular"/>
              </a:rPr>
              <a:t>A</a:t>
            </a:r>
            <a:r>
              <a:rPr lang="en-US" sz="2400" b="0" i="0" u="none" strike="noStrike" baseline="0" dirty="0">
                <a:latin typeface="Generic20-Regular"/>
              </a:rPr>
              <a:t>vailable to an authorized entity when it is needed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(availability)</a:t>
            </a:r>
            <a:r>
              <a:rPr lang="en-US" sz="2400" b="0" i="0" u="none" strike="noStrike" baseline="0" dirty="0">
                <a:latin typeface="Generic20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3073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C00000"/>
                </a:solidFill>
                <a:latin typeface="Generic20-Regular"/>
              </a:rPr>
              <a:t>Image Cover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Secret data can also be covered under a color image.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Digitized images are made of pixels (picture elements), in which normally each pixel uses 24 bits (three bytes).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Each byte represents one of the primary colors (red, green, or blue).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In a method called LSB (least significant bit), the least significant bit of each byte is set to zero. This may make the image a little bit lighter in some areas, but this is not normally noticed.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Now we can hide a binary data in the image by keeping or changing the least significant bit. If our binary digit is 0, we keep the bit; if it is 1, we change the bit to 1.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In this way, we can hide a character (eight ASCII bits) in three pixels.</a:t>
            </a:r>
          </a:p>
        </p:txBody>
      </p:sp>
    </p:spTree>
    <p:extLst>
      <p:ext uri="{BB962C8B-B14F-4D97-AF65-F5344CB8AC3E}">
        <p14:creationId xmlns:p14="http://schemas.microsoft.com/office/powerpoint/2010/main" val="855529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1" y="405495"/>
            <a:ext cx="871793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C00000"/>
                </a:solidFill>
                <a:latin typeface="Generic20-Regular"/>
              </a:rPr>
              <a:t>Image Cover </a:t>
            </a:r>
          </a:p>
          <a:p>
            <a:pPr algn="l"/>
            <a:endParaRPr lang="en-US" sz="220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 For example, the following three pixels can represent the letter 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2AF5D-637F-4859-40D2-16D32088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13" y="1560533"/>
            <a:ext cx="4941277" cy="1138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09DF1C-3AB9-20CA-F6B4-4F5F243A6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77" y="2660900"/>
            <a:ext cx="6693244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8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C00000"/>
                </a:solidFill>
                <a:latin typeface="Generic20-Regular"/>
              </a:rPr>
              <a:t>Other Covers</a:t>
            </a:r>
          </a:p>
          <a:p>
            <a:pPr algn="l"/>
            <a:endParaRPr lang="en-US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l"/>
            <a:r>
              <a:rPr lang="en-US" sz="2200" b="0" i="0" u="none" strike="noStrike" baseline="0" dirty="0">
                <a:latin typeface="Generic20-Regular"/>
              </a:rPr>
              <a:t> Other covers are also possible. </a:t>
            </a:r>
          </a:p>
          <a:p>
            <a:pPr algn="l"/>
            <a:r>
              <a:rPr lang="en-US" sz="2200" b="0" i="0" u="none" strike="noStrike" baseline="0" dirty="0">
                <a:latin typeface="Generic20-Regular"/>
              </a:rPr>
              <a:t>The secret message</a:t>
            </a:r>
            <a:r>
              <a:rPr lang="en-US" sz="2200" dirty="0">
                <a:latin typeface="Generic20-Regular"/>
              </a:rPr>
              <a:t> </a:t>
            </a:r>
            <a:r>
              <a:rPr lang="en-US" sz="2200" b="0" i="0" u="none" strike="noStrike" baseline="0" dirty="0">
                <a:latin typeface="Generic20-Regular"/>
              </a:rPr>
              <a:t>can be covered under audio  and video. </a:t>
            </a:r>
          </a:p>
        </p:txBody>
      </p:sp>
    </p:spTree>
    <p:extLst>
      <p:ext uri="{BB962C8B-B14F-4D97-AF65-F5344CB8AC3E}">
        <p14:creationId xmlns:p14="http://schemas.microsoft.com/office/powerpoint/2010/main" val="6811352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3919115" y="3059668"/>
            <a:ext cx="825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6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70E62-DECA-054A-C540-AAE969AEF7EE}"/>
              </a:ext>
            </a:extLst>
          </p:cNvPr>
          <p:cNvSpPr txBox="1"/>
          <p:nvPr/>
        </p:nvSpPr>
        <p:spPr>
          <a:xfrm>
            <a:off x="270640" y="779055"/>
            <a:ext cx="8602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Few decades ago,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Information of an organization was stored on physical files. </a:t>
            </a:r>
          </a:p>
        </p:txBody>
      </p:sp>
    </p:spTree>
    <p:extLst>
      <p:ext uri="{BB962C8B-B14F-4D97-AF65-F5344CB8AC3E}">
        <p14:creationId xmlns:p14="http://schemas.microsoft.com/office/powerpoint/2010/main" val="122681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ADB91-2DC8-644F-6F80-23E5EA9041F6}"/>
              </a:ext>
            </a:extLst>
          </p:cNvPr>
          <p:cNvSpPr txBox="1"/>
          <p:nvPr/>
        </p:nvSpPr>
        <p:spPr>
          <a:xfrm>
            <a:off x="462665" y="855865"/>
            <a:ext cx="81802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Generic20-Regular"/>
              </a:rPr>
              <a:t>With the advent of computers, information storage became electronic.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The files stored in computers require confidentiality, integrity, and availability.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Not only should information be confidential when it is stored in a computer; there should also be a way to maintain its confidentiality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when it is transmitted from one computer to another</a:t>
            </a:r>
            <a:r>
              <a:rPr lang="en-US" sz="2400" b="0" i="0" u="none" strike="noStrike" baseline="0" dirty="0">
                <a:latin typeface="Generic20-Regular"/>
              </a:rPr>
              <a:t>.</a:t>
            </a:r>
            <a:endParaRPr lang="en-IN" sz="24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8060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8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79171-3C65-2C07-881F-7BD84BFCB29D}"/>
              </a:ext>
            </a:extLst>
          </p:cNvPr>
          <p:cNvSpPr txBox="1"/>
          <p:nvPr/>
        </p:nvSpPr>
        <p:spPr>
          <a:xfrm>
            <a:off x="424260" y="1201510"/>
            <a:ext cx="82954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Generic20-Regular"/>
              </a:rPr>
              <a:t>Discuss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Generic20-Regular"/>
              </a:rPr>
              <a:t>3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major goals </a:t>
            </a:r>
            <a:r>
              <a:rPr lang="en-US" sz="2400" b="0" i="0" u="none" strike="noStrike" baseline="0" dirty="0">
                <a:latin typeface="Generic20-Regular"/>
              </a:rPr>
              <a:t>of information security.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how attacks can threaten these three goals</a:t>
            </a:r>
            <a:r>
              <a:rPr lang="en-US" sz="2400" b="0" i="0" u="none" strike="noStrike" baseline="0" dirty="0">
                <a:latin typeface="Generic20-Regular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Generic20-Regular"/>
              </a:rPr>
              <a:t>Security services in relation to these security goals.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Generic20-Regular"/>
              </a:rPr>
              <a:t>Mechanisms to provide security services and introduce techniques that can be used to implement these mechanisms.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846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BF282-31E5-E3CB-D1DB-12CA54EC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15" y="2238445"/>
            <a:ext cx="6836828" cy="2139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FB567F-7FCC-081E-DAB7-02E263A151C6}"/>
              </a:ext>
            </a:extLst>
          </p:cNvPr>
          <p:cNvSpPr txBox="1"/>
          <p:nvPr/>
        </p:nvSpPr>
        <p:spPr>
          <a:xfrm>
            <a:off x="539475" y="81021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1.1 SECURITY GOALS</a:t>
            </a:r>
            <a:endParaRPr lang="en-IN" sz="2400" b="1" dirty="0">
              <a:solidFill>
                <a:srgbClr val="C00000"/>
              </a:solidFill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103678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8F83AA679F8E4CAC704476EA8A2E48" ma:contentTypeVersion="0" ma:contentTypeDescription="Create a new document." ma:contentTypeScope="" ma:versionID="498299e94124ea0d077c87195f776fe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DFEA37-F0D6-4EAA-9885-9A343F9F8C14}"/>
</file>

<file path=customXml/itemProps2.xml><?xml version="1.0" encoding="utf-8"?>
<ds:datastoreItem xmlns:ds="http://schemas.openxmlformats.org/officeDocument/2006/customXml" ds:itemID="{FBFD1C73-A444-42A7-8699-9C544DAE597F}"/>
</file>

<file path=customXml/itemProps3.xml><?xml version="1.0" encoding="utf-8"?>
<ds:datastoreItem xmlns:ds="http://schemas.openxmlformats.org/officeDocument/2006/customXml" ds:itemID="{990D5055-A8CA-4B42-94D0-7895B10FE8D4}"/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19434</TotalTime>
  <Words>2720</Words>
  <Application>Microsoft Office PowerPoint</Application>
  <PresentationFormat>On-screen Show (4:3)</PresentationFormat>
  <Paragraphs>395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Generic20-Regular</vt:lpstr>
      <vt:lpstr>Times New Roman</vt:lpstr>
      <vt:lpstr>Wingdings</vt:lpstr>
      <vt:lpstr>default</vt:lpstr>
      <vt:lpstr>INFORMATION SECURITY [3 0 0 3] ICT 3126: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SJEC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DEMIAN</dc:creator>
  <cp:lastModifiedBy>Sudhina Kumar G K [MAHE-MIT]</cp:lastModifiedBy>
  <cp:revision>1979</cp:revision>
  <dcterms:created xsi:type="dcterms:W3CDTF">2009-06-28T04:21:19Z</dcterms:created>
  <dcterms:modified xsi:type="dcterms:W3CDTF">2024-07-25T05:44:59Z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0x010100528F83AA679F8E4CAC704476EA8A2E48</vt:lpwstr>
  </property>
</Properties>
</file>