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862" r:id="rId3"/>
    <p:sldId id="853" r:id="rId4"/>
    <p:sldId id="838" r:id="rId5"/>
    <p:sldId id="839" r:id="rId6"/>
    <p:sldId id="840" r:id="rId7"/>
    <p:sldId id="841" r:id="rId8"/>
    <p:sldId id="854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2"/>
            <a:ext cx="7772400" cy="1727927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3126: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03461" y="1563519"/>
            <a:ext cx="81090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</a:t>
            </a:r>
            <a:r>
              <a:rPr lang="en-US" sz="1800" b="0" i="0" u="none" strike="noStrike" baseline="0" dirty="0">
                <a:latin typeface="+mn-lt"/>
              </a:rPr>
              <a:t>ublic-key cryptosystem.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Inventor, Taher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endParaRPr lang="en-US" sz="1800" dirty="0">
              <a:latin typeface="+mn-lt"/>
            </a:endParaRP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B</a:t>
            </a:r>
            <a:r>
              <a:rPr lang="en-US" sz="1800" b="0" i="0" u="none" strike="noStrike" baseline="0" dirty="0">
                <a:latin typeface="+mn-lt"/>
              </a:rPr>
              <a:t>ased on the discrete logarithm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72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8DFF-6D69-223F-8AF7-6356378DD7A8}"/>
              </a:ext>
            </a:extLst>
          </p:cNvPr>
          <p:cNvSpPr txBox="1"/>
          <p:nvPr/>
        </p:nvSpPr>
        <p:spPr>
          <a:xfrm>
            <a:off x="307730" y="1735018"/>
            <a:ext cx="833519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If p is a very large prime,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 is a primitive root in the group G = &lt;</a:t>
            </a:r>
            <a:r>
              <a:rPr lang="en-US" sz="2000" b="0" i="0" u="none" strike="noStrike" baseline="0" dirty="0" err="1">
                <a:latin typeface="+mn-lt"/>
              </a:rPr>
              <a:t>Zp</a:t>
            </a:r>
            <a:r>
              <a:rPr lang="en-US" sz="2000" b="0" i="0" u="none" strike="noStrike" baseline="0" dirty="0">
                <a:latin typeface="+mn-lt"/>
              </a:rPr>
              <a:t>*, × &gt; and r is an integer, then e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 =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30000" dirty="0">
                <a:latin typeface="+mn-lt"/>
              </a:rPr>
              <a:t>r</a:t>
            </a:r>
            <a:r>
              <a:rPr lang="en-US" sz="2000" b="0" i="0" u="none" strike="noStrike" baseline="0" dirty="0">
                <a:latin typeface="+mn-lt"/>
              </a:rPr>
              <a:t> mod p is easy to compute using the fast exponential algorithm,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but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given e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, e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, and p, it is infeasible </a:t>
            </a:r>
            <a:r>
              <a:rPr lang="pt-BR" sz="2000" b="0" i="0" u="none" strike="noStrike" baseline="0" dirty="0">
                <a:latin typeface="+mn-lt"/>
              </a:rPr>
              <a:t>to calculate r = log</a:t>
            </a:r>
            <a:r>
              <a:rPr lang="pt-BR" sz="2000" b="0" i="0" u="none" strike="noStrike" baseline="-25000" dirty="0">
                <a:latin typeface="+mn-lt"/>
              </a:rPr>
              <a:t>e1</a:t>
            </a:r>
            <a:r>
              <a:rPr lang="pt-BR" sz="2000" b="0" i="0" u="none" strike="noStrike" baseline="0" dirty="0">
                <a:latin typeface="+mn-lt"/>
              </a:rPr>
              <a:t>e</a:t>
            </a:r>
            <a:r>
              <a:rPr lang="pt-BR" sz="2000" b="0" i="0" u="none" strike="noStrike" baseline="-25000" dirty="0">
                <a:latin typeface="+mn-lt"/>
              </a:rPr>
              <a:t>2</a:t>
            </a:r>
            <a:r>
              <a:rPr lang="pt-BR" sz="2000" b="0" i="0" u="none" strike="noStrike" baseline="0" dirty="0">
                <a:latin typeface="+mn-lt"/>
              </a:rPr>
              <a:t> mod p (discrete logarithm problem).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01289" y="6089875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pt-BR" sz="1800" b="1" i="0" u="none" strike="noStrike" baseline="0" dirty="0">
                <a:latin typeface="+mn-lt"/>
              </a:rPr>
              <a:t>r = log</a:t>
            </a:r>
            <a:r>
              <a:rPr lang="pt-BR" sz="1800" b="1" i="0" u="none" strike="noStrike" baseline="-25000" dirty="0">
                <a:latin typeface="+mn-lt"/>
              </a:rPr>
              <a:t>e1</a:t>
            </a:r>
            <a:r>
              <a:rPr lang="pt-BR" sz="1800" b="1" i="0" u="none" strike="noStrike" baseline="0" dirty="0">
                <a:latin typeface="+mn-lt"/>
              </a:rPr>
              <a:t>e</a:t>
            </a:r>
            <a:r>
              <a:rPr lang="pt-BR" sz="1800" b="1" i="0" u="none" strike="noStrike" baseline="-25000" dirty="0">
                <a:latin typeface="+mn-lt"/>
              </a:rPr>
              <a:t>2</a:t>
            </a:r>
            <a:r>
              <a:rPr lang="pt-BR" sz="1800" b="1" i="0" u="none" strike="noStrike" baseline="0" dirty="0">
                <a:latin typeface="+mn-lt"/>
              </a:rPr>
              <a:t> mod p</a:t>
            </a:r>
            <a:endParaRPr lang="en-US" sz="18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14158" y="49953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23729" y="979895"/>
            <a:ext cx="7215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Figure shows key generation, encryption, and decryption in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86007-C9DB-EF53-F9C5-BD7B3A81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0" y="1333975"/>
            <a:ext cx="7981340" cy="4872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C0656-14EA-0455-6F28-5874BA9F9DF6}"/>
              </a:ext>
            </a:extLst>
          </p:cNvPr>
          <p:cNvSpPr txBox="1"/>
          <p:nvPr/>
        </p:nvSpPr>
        <p:spPr>
          <a:xfrm>
            <a:off x="1384385" y="5387655"/>
            <a:ext cx="46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17255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3461" y="5793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3FE0D-FFDB-083A-2D03-E6C61638E093}"/>
              </a:ext>
            </a:extLst>
          </p:cNvPr>
          <p:cNvSpPr txBox="1"/>
          <p:nvPr/>
        </p:nvSpPr>
        <p:spPr>
          <a:xfrm>
            <a:off x="303461" y="1075876"/>
            <a:ext cx="8109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>
                <a:latin typeface="+mn-lt"/>
              </a:rPr>
              <a:t>Key Generation algorithm </a:t>
            </a:r>
            <a:r>
              <a:rPr lang="en-US" sz="1800" b="0" i="0" u="none" strike="noStrike" baseline="0" dirty="0">
                <a:latin typeface="+mn-lt"/>
              </a:rPr>
              <a:t>to create public and private keys</a:t>
            </a:r>
            <a:r>
              <a:rPr lang="en-US" sz="2000" b="0" i="0" u="none" strike="noStrike" baseline="0" dirty="0">
                <a:latin typeface="+mn-lt"/>
              </a:rPr>
              <a:t>.</a:t>
            </a:r>
            <a:endParaRPr lang="en-IN" sz="2000" b="0" i="0" u="none" strike="noStrike" baseline="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D65B3-A52F-992E-2AB2-549DC401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5" y="1825357"/>
            <a:ext cx="7163523" cy="32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47450" y="5949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3AF5-144C-215C-76E0-100A2FA744CF}"/>
              </a:ext>
            </a:extLst>
          </p:cNvPr>
          <p:cNvSpPr txBox="1"/>
          <p:nvPr/>
        </p:nvSpPr>
        <p:spPr>
          <a:xfrm>
            <a:off x="348739" y="1231530"/>
            <a:ext cx="8218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Encryption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EA6ED-262B-4C19-4EBB-5BE9A2AD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80" y="2200040"/>
            <a:ext cx="7446190" cy="26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03AF5-144C-215C-76E0-100A2FA744CF}"/>
              </a:ext>
            </a:extLst>
          </p:cNvPr>
          <p:cNvSpPr txBox="1"/>
          <p:nvPr/>
        </p:nvSpPr>
        <p:spPr>
          <a:xfrm>
            <a:off x="462665" y="1492220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0000"/>
                </a:solidFill>
                <a:latin typeface="Generic395-Regular"/>
              </a:rPr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1B235-C455-2FC3-E355-C0227C16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9" y="2670099"/>
            <a:ext cx="7258545" cy="19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66950" y="342900"/>
            <a:ext cx="372586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113C0-A61F-5DDB-C95D-8A2F337CB264}"/>
              </a:ext>
            </a:extLst>
          </p:cNvPr>
          <p:cNvSpPr txBox="1"/>
          <p:nvPr/>
        </p:nvSpPr>
        <p:spPr>
          <a:xfrm>
            <a:off x="309045" y="81753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10.4 ELGAMAL CRYPTOSYSTEM</a:t>
            </a:r>
            <a:endParaRPr lang="en-IN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9CFE-FDCD-C602-EAC1-EFAFD2BA53FE}"/>
              </a:ext>
            </a:extLst>
          </p:cNvPr>
          <p:cNvSpPr txBox="1"/>
          <p:nvPr/>
        </p:nvSpPr>
        <p:spPr>
          <a:xfrm>
            <a:off x="309044" y="1351507"/>
            <a:ext cx="8257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Proof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ElGamal</a:t>
            </a:r>
            <a:r>
              <a:rPr lang="en-US" sz="1800" b="0" i="0" u="none" strike="noStrike" baseline="0" dirty="0">
                <a:latin typeface="+mn-lt"/>
              </a:rPr>
              <a:t> decryption expression C</a:t>
            </a:r>
            <a:r>
              <a:rPr lang="en-US" sz="1800" b="0" i="0" u="none" strike="noStrike" baseline="-25000" dirty="0">
                <a:latin typeface="+mn-lt"/>
              </a:rPr>
              <a:t>2</a:t>
            </a:r>
            <a:r>
              <a:rPr lang="en-US" sz="1800" b="0" i="0" u="none" strike="noStrike" baseline="0" dirty="0">
                <a:latin typeface="+mn-lt"/>
              </a:rPr>
              <a:t> × (C</a:t>
            </a:r>
            <a:r>
              <a:rPr lang="en-US" sz="1800" b="0" i="0" u="none" strike="noStrike" baseline="-25000" dirty="0">
                <a:latin typeface="+mn-lt"/>
              </a:rPr>
              <a:t>1</a:t>
            </a:r>
            <a:r>
              <a:rPr lang="en-US" sz="1800" b="0" i="0" u="none" strike="noStrike" baseline="30000" dirty="0">
                <a:latin typeface="+mn-lt"/>
              </a:rPr>
              <a:t>d</a:t>
            </a:r>
            <a:r>
              <a:rPr lang="en-US" sz="1800" b="0" i="0" u="none" strike="noStrike" baseline="0" dirty="0">
                <a:latin typeface="+mn-lt"/>
              </a:rPr>
              <a:t>)</a:t>
            </a:r>
            <a:r>
              <a:rPr lang="en-US" sz="1800" b="0" i="0" u="none" strike="noStrike" baseline="30000" dirty="0">
                <a:latin typeface="+mn-lt"/>
              </a:rPr>
              <a:t>−1 </a:t>
            </a:r>
            <a:r>
              <a:rPr lang="en-US" sz="1800" b="0" i="0" u="none" strike="noStrike" baseline="0" dirty="0">
                <a:latin typeface="+mn-lt"/>
              </a:rPr>
              <a:t>can be verified to be P through </a:t>
            </a:r>
            <a:r>
              <a:rPr lang="en-IN" sz="1800" b="0" i="0" u="none" strike="noStrike" baseline="0" dirty="0">
                <a:latin typeface="+mn-lt"/>
              </a:rPr>
              <a:t>substitution:</a:t>
            </a:r>
            <a:endParaRPr lang="en-IN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5519-B8C3-0538-C59E-DA3747D0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1" y="2882832"/>
            <a:ext cx="7836937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7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18DA2-00F0-47AF-B828-A90044367670}"/>
</file>

<file path=customXml/itemProps2.xml><?xml version="1.0" encoding="utf-8"?>
<ds:datastoreItem xmlns:ds="http://schemas.openxmlformats.org/officeDocument/2006/customXml" ds:itemID="{1E9F173C-C078-4BCA-9F3F-443744232EFC}"/>
</file>

<file path=customXml/itemProps3.xml><?xml version="1.0" encoding="utf-8"?>
<ds:datastoreItem xmlns:ds="http://schemas.openxmlformats.org/officeDocument/2006/customXml" ds:itemID="{52EC6EB0-BAA9-4F63-B26B-AA6A32704B99}"/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17952</TotalTime>
  <Words>175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Generic395-Regular</vt:lpstr>
      <vt:lpstr>Times New Roman</vt:lpstr>
      <vt:lpstr>default</vt:lpstr>
      <vt:lpstr>MODULE 3 INFORMATION SECURITY [3 0 0 3] ICT 3126: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Sudhina Kumar G K [MAHE-MIT]</cp:lastModifiedBy>
  <cp:revision>2002</cp:revision>
  <dcterms:created xsi:type="dcterms:W3CDTF">2009-06-28T04:21:19Z</dcterms:created>
  <dcterms:modified xsi:type="dcterms:W3CDTF">2024-08-22T05:32:24Z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