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notesMasterIdLst>
    <p:notesMasterId r:id="rId82"/>
  </p:notesMasterIdLst>
  <p:sldIdLst>
    <p:sldId id="292" r:id="rId3"/>
    <p:sldId id="293" r:id="rId4"/>
    <p:sldId id="368" r:id="rId5"/>
    <p:sldId id="294" r:id="rId6"/>
    <p:sldId id="295" r:id="rId7"/>
    <p:sldId id="261" r:id="rId8"/>
    <p:sldId id="263" r:id="rId9"/>
    <p:sldId id="264" r:id="rId10"/>
    <p:sldId id="301" r:id="rId11"/>
    <p:sldId id="262" r:id="rId12"/>
    <p:sldId id="315" r:id="rId13"/>
    <p:sldId id="298" r:id="rId14"/>
    <p:sldId id="280" r:id="rId15"/>
    <p:sldId id="277" r:id="rId16"/>
    <p:sldId id="302" r:id="rId17"/>
    <p:sldId id="303" r:id="rId18"/>
    <p:sldId id="289" r:id="rId19"/>
    <p:sldId id="281" r:id="rId20"/>
    <p:sldId id="282" r:id="rId21"/>
    <p:sldId id="327" r:id="rId22"/>
    <p:sldId id="287" r:id="rId23"/>
    <p:sldId id="288" r:id="rId24"/>
    <p:sldId id="286" r:id="rId25"/>
    <p:sldId id="259" r:id="rId26"/>
    <p:sldId id="257" r:id="rId27"/>
    <p:sldId id="355" r:id="rId28"/>
    <p:sldId id="265" r:id="rId29"/>
    <p:sldId id="258" r:id="rId30"/>
    <p:sldId id="266" r:id="rId31"/>
    <p:sldId id="290" r:id="rId32"/>
    <p:sldId id="306" r:id="rId33"/>
    <p:sldId id="307" r:id="rId34"/>
    <p:sldId id="308" r:id="rId35"/>
    <p:sldId id="309" r:id="rId36"/>
    <p:sldId id="310" r:id="rId37"/>
    <p:sldId id="316" r:id="rId38"/>
    <p:sldId id="317" r:id="rId39"/>
    <p:sldId id="328" r:id="rId40"/>
    <p:sldId id="329" r:id="rId41"/>
    <p:sldId id="356" r:id="rId42"/>
    <p:sldId id="318" r:id="rId43"/>
    <p:sldId id="319" r:id="rId44"/>
    <p:sldId id="330" r:id="rId45"/>
    <p:sldId id="331" r:id="rId46"/>
    <p:sldId id="332" r:id="rId47"/>
    <p:sldId id="333" r:id="rId48"/>
    <p:sldId id="357" r:id="rId49"/>
    <p:sldId id="321" r:id="rId50"/>
    <p:sldId id="358" r:id="rId51"/>
    <p:sldId id="359" r:id="rId52"/>
    <p:sldId id="353" r:id="rId53"/>
    <p:sldId id="360" r:id="rId54"/>
    <p:sldId id="361" r:id="rId55"/>
    <p:sldId id="362" r:id="rId56"/>
    <p:sldId id="363" r:id="rId57"/>
    <p:sldId id="364" r:id="rId58"/>
    <p:sldId id="365" r:id="rId59"/>
    <p:sldId id="335" r:id="rId60"/>
    <p:sldId id="336" r:id="rId61"/>
    <p:sldId id="337" r:id="rId62"/>
    <p:sldId id="338" r:id="rId63"/>
    <p:sldId id="339" r:id="rId64"/>
    <p:sldId id="340" r:id="rId65"/>
    <p:sldId id="341" r:id="rId66"/>
    <p:sldId id="342" r:id="rId67"/>
    <p:sldId id="343" r:id="rId68"/>
    <p:sldId id="344" r:id="rId69"/>
    <p:sldId id="345" r:id="rId70"/>
    <p:sldId id="346" r:id="rId71"/>
    <p:sldId id="347" r:id="rId72"/>
    <p:sldId id="348" r:id="rId73"/>
    <p:sldId id="349" r:id="rId74"/>
    <p:sldId id="350" r:id="rId75"/>
    <p:sldId id="351" r:id="rId76"/>
    <p:sldId id="352" r:id="rId77"/>
    <p:sldId id="323" r:id="rId78"/>
    <p:sldId id="299" r:id="rId79"/>
    <p:sldId id="268" r:id="rId80"/>
    <p:sldId id="366"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ita" initials="H" lastIdx="1" clrIdx="0">
    <p:extLst>
      <p:ext uri="{19B8F6BF-5375-455C-9EA6-DF929625EA0E}">
        <p15:presenceInfo xmlns:p15="http://schemas.microsoft.com/office/powerpoint/2012/main" userId="80747c0db3a9a3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6" autoAdjust="0"/>
    <p:restoredTop sz="95256" autoAdjust="0"/>
  </p:normalViewPr>
  <p:slideViewPr>
    <p:cSldViewPr snapToGrid="0">
      <p:cViewPr varScale="1">
        <p:scale>
          <a:sx n="63" d="100"/>
          <a:sy n="63" d="100"/>
        </p:scale>
        <p:origin x="812"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3C990-0D78-4EA7-B2CC-C3FF87D99968}" type="datetimeFigureOut">
              <a:rPr lang="en-IN" smtClean="0"/>
              <a:t>27-07-2022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ACEF0-7B76-4B1D-B488-A30705E60326}" type="slidenum">
              <a:rPr lang="en-IN" smtClean="0"/>
              <a:t>‹#›</a:t>
            </a:fld>
            <a:endParaRPr lang="en-IN"/>
          </a:p>
        </p:txBody>
      </p:sp>
    </p:spTree>
    <p:extLst>
      <p:ext uri="{BB962C8B-B14F-4D97-AF65-F5344CB8AC3E}">
        <p14:creationId xmlns:p14="http://schemas.microsoft.com/office/powerpoint/2010/main" val="379724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04" name="Google Shape;104;p1: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05" name="Google Shape;105;p1: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20230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9: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406" name="Google Shape;406;p2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9: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406" name="Google Shape;406;p2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614834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9: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406" name="Google Shape;406;p2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8563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24ae3eb4c_0_5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b24ae3eb4c_0_50: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7" name="Google Shape;327;gb24ae3eb4c_0_50:notes"/>
          <p:cNvSpPr txBox="1">
            <a:spLocks noGrp="1"/>
          </p:cNvSpPr>
          <p:nvPr>
            <p:ph type="sldNum" idx="12"/>
          </p:nvPr>
        </p:nvSpPr>
        <p:spPr>
          <a:xfrm>
            <a:off x="4399196" y="9555480"/>
            <a:ext cx="3372900" cy="5025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24ae3eb4c_0_5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b24ae3eb4c_0_50: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7" name="Google Shape;327;gb24ae3eb4c_0_50:notes"/>
          <p:cNvSpPr txBox="1">
            <a:spLocks noGrp="1"/>
          </p:cNvSpPr>
          <p:nvPr>
            <p:ph type="sldNum" idx="12"/>
          </p:nvPr>
        </p:nvSpPr>
        <p:spPr>
          <a:xfrm>
            <a:off x="4399196" y="9555480"/>
            <a:ext cx="3372900" cy="5025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87556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24ae3eb4c_0_5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b24ae3eb4c_0_50: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327" name="Google Shape;327;gb24ae3eb4c_0_50:notes"/>
          <p:cNvSpPr txBox="1">
            <a:spLocks noGrp="1"/>
          </p:cNvSpPr>
          <p:nvPr>
            <p:ph type="sldNum" idx="12"/>
          </p:nvPr>
        </p:nvSpPr>
        <p:spPr>
          <a:xfrm>
            <a:off x="4399196" y="9555480"/>
            <a:ext cx="3372900" cy="5025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96923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24ae3eb4c_0_5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b24ae3eb4c_0_50: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7" name="Google Shape;327;gb24ae3eb4c_0_50:notes"/>
          <p:cNvSpPr txBox="1">
            <a:spLocks noGrp="1"/>
          </p:cNvSpPr>
          <p:nvPr>
            <p:ph type="sldNum" idx="12"/>
          </p:nvPr>
        </p:nvSpPr>
        <p:spPr>
          <a:xfrm>
            <a:off x="4399196" y="9555480"/>
            <a:ext cx="3372900" cy="5025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44926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a52885bbd_0_7: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0" name="Google Shape;300;gda52885bbd_0_7:notes"/>
          <p:cNvSpPr txBox="1">
            <a:spLocks noGrp="1"/>
          </p:cNvSpPr>
          <p:nvPr>
            <p:ph type="body" idx="1"/>
          </p:nvPr>
        </p:nvSpPr>
        <p:spPr>
          <a:xfrm>
            <a:off x="777240" y="4777557"/>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301" name="Google Shape;301;gda52885bbd_0_7:notes"/>
          <p:cNvSpPr txBox="1">
            <a:spLocks noGrp="1"/>
          </p:cNvSpPr>
          <p:nvPr>
            <p:ph type="sldNum" idx="12"/>
          </p:nvPr>
        </p:nvSpPr>
        <p:spPr>
          <a:xfrm>
            <a:off x="4399196" y="9555480"/>
            <a:ext cx="3372900" cy="5025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a52885bbd_0_7: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0" name="Google Shape;300;gda52885bbd_0_7:notes"/>
          <p:cNvSpPr txBox="1">
            <a:spLocks noGrp="1"/>
          </p:cNvSpPr>
          <p:nvPr>
            <p:ph type="body" idx="1"/>
          </p:nvPr>
        </p:nvSpPr>
        <p:spPr>
          <a:xfrm>
            <a:off x="777240" y="4777557"/>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301" name="Google Shape;301;gda52885bbd_0_7:notes"/>
          <p:cNvSpPr txBox="1">
            <a:spLocks noGrp="1"/>
          </p:cNvSpPr>
          <p:nvPr>
            <p:ph type="sldNum" idx="12"/>
          </p:nvPr>
        </p:nvSpPr>
        <p:spPr>
          <a:xfrm>
            <a:off x="4399196" y="9555480"/>
            <a:ext cx="3372900" cy="5025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59</a:t>
            </a:fld>
            <a:endParaRPr/>
          </a:p>
        </p:txBody>
      </p:sp>
    </p:spTree>
    <p:extLst>
      <p:ext uri="{BB962C8B-B14F-4D97-AF65-F5344CB8AC3E}">
        <p14:creationId xmlns:p14="http://schemas.microsoft.com/office/powerpoint/2010/main" val="2718324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a52885bbd_0_7: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0" name="Google Shape;300;gda52885bbd_0_7:notes"/>
          <p:cNvSpPr txBox="1">
            <a:spLocks noGrp="1"/>
          </p:cNvSpPr>
          <p:nvPr>
            <p:ph type="body" idx="1"/>
          </p:nvPr>
        </p:nvSpPr>
        <p:spPr>
          <a:xfrm>
            <a:off x="777240" y="4777557"/>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301" name="Google Shape;301;gda52885bbd_0_7:notes"/>
          <p:cNvSpPr txBox="1">
            <a:spLocks noGrp="1"/>
          </p:cNvSpPr>
          <p:nvPr>
            <p:ph type="sldNum" idx="12"/>
          </p:nvPr>
        </p:nvSpPr>
        <p:spPr>
          <a:xfrm>
            <a:off x="4399196" y="9555480"/>
            <a:ext cx="3372900" cy="5025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60</a:t>
            </a:fld>
            <a:endParaRPr/>
          </a:p>
        </p:txBody>
      </p:sp>
    </p:spTree>
    <p:extLst>
      <p:ext uri="{BB962C8B-B14F-4D97-AF65-F5344CB8AC3E}">
        <p14:creationId xmlns:p14="http://schemas.microsoft.com/office/powerpoint/2010/main" val="1344512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19" name="Google Shape;119;p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87080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ce23d99cd7_1_5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gce23d99cd7_1_5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000"/>
              <a:buNone/>
            </a:pPr>
            <a:endParaRPr/>
          </a:p>
        </p:txBody>
      </p:sp>
      <p:sp>
        <p:nvSpPr>
          <p:cNvPr id="309" name="Google Shape;309;gce23d99cd7_1_5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ce23d99cd7_1_5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gce23d99cd7_1_5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000"/>
              <a:buNone/>
            </a:pPr>
            <a:endParaRPr/>
          </a:p>
        </p:txBody>
      </p:sp>
      <p:sp>
        <p:nvSpPr>
          <p:cNvPr id="309" name="Google Shape;309;gce23d99cd7_1_5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62</a:t>
            </a:fld>
            <a:endParaRPr/>
          </a:p>
        </p:txBody>
      </p:sp>
    </p:spTree>
    <p:extLst>
      <p:ext uri="{BB962C8B-B14F-4D97-AF65-F5344CB8AC3E}">
        <p14:creationId xmlns:p14="http://schemas.microsoft.com/office/powerpoint/2010/main" val="1246499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ce23d99cd7_1_5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gce23d99cd7_1_5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000"/>
              <a:buNone/>
            </a:pPr>
            <a:endParaRPr/>
          </a:p>
        </p:txBody>
      </p:sp>
      <p:sp>
        <p:nvSpPr>
          <p:cNvPr id="309" name="Google Shape;309;gce23d99cd7_1_5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63</a:t>
            </a:fld>
            <a:endParaRPr/>
          </a:p>
        </p:txBody>
      </p:sp>
    </p:spTree>
    <p:extLst>
      <p:ext uri="{BB962C8B-B14F-4D97-AF65-F5344CB8AC3E}">
        <p14:creationId xmlns:p14="http://schemas.microsoft.com/office/powerpoint/2010/main" val="299611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p1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209" name="Google Shape;209;p1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6214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777240" y="4777557"/>
            <a:ext cx="6217563" cy="4525923"/>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3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777240" y="4777557"/>
            <a:ext cx="6217563" cy="4525923"/>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3689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47160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93097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Calibri"/>
              <a:buNone/>
              <a:tabLst/>
              <a:defRPr/>
            </a:pPr>
            <a:endParaRPr kumimoji="0" sz="1400" b="0" i="0" u="none" strike="noStrike" kern="120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68281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777240" y="4777557"/>
            <a:ext cx="6217563" cy="4525923"/>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1186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777240" y="4777557"/>
            <a:ext cx="6217563" cy="4525923"/>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267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9631072-AF8A-46CD-BBFB-AFACFF8F502F}" type="datetimeFigureOut">
              <a:rPr lang="en-IN" smtClean="0"/>
              <a:t>27-07-2022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7B8D4DF-7096-426C-B177-4993FE00010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631072-AF8A-46CD-BBFB-AFACFF8F502F}"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8D4DF-7096-426C-B177-4993FE00010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631072-AF8A-46CD-BBFB-AFACFF8F502F}"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8D4DF-7096-426C-B177-4993FE000109}"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D418-8516-4B49-9FBE-48DD579339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2D1A7C-D7AB-4F4E-B640-8FE0F9F89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5062E1-91CC-49EF-8994-79BEBDC0545D}"/>
              </a:ext>
            </a:extLst>
          </p:cNvPr>
          <p:cNvSpPr>
            <a:spLocks noGrp="1"/>
          </p:cNvSpPr>
          <p:nvPr>
            <p:ph type="dt" sz="half" idx="10"/>
          </p:nvPr>
        </p:nvSpPr>
        <p:spPr/>
        <p:txBody>
          <a:bodyPr/>
          <a:lstStyle/>
          <a:p>
            <a:fld id="{FC4F4170-7541-497B-897B-4049051E0ABE}" type="datetimeFigureOut">
              <a:rPr lang="en-IN" smtClean="0"/>
              <a:t>27-07-2022</a:t>
            </a:fld>
            <a:endParaRPr lang="en-IN"/>
          </a:p>
        </p:txBody>
      </p:sp>
      <p:sp>
        <p:nvSpPr>
          <p:cNvPr id="5" name="Footer Placeholder 4">
            <a:extLst>
              <a:ext uri="{FF2B5EF4-FFF2-40B4-BE49-F238E27FC236}">
                <a16:creationId xmlns:a16="http://schemas.microsoft.com/office/drawing/2014/main" id="{C377549E-1BCB-49C7-BFAC-531730B7C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8B8314-0AC9-4372-A42F-6CD8DD6748D9}"/>
              </a:ext>
            </a:extLst>
          </p:cNvPr>
          <p:cNvSpPr>
            <a:spLocks noGrp="1"/>
          </p:cNvSpPr>
          <p:nvPr>
            <p:ph type="sldNum" sz="quarter" idx="12"/>
          </p:nvPr>
        </p:nvSpPr>
        <p:spPr/>
        <p:txBody>
          <a:bodyPr/>
          <a:lstStyle/>
          <a:p>
            <a:fld id="{977C831D-73C0-4B03-97BC-875814D87374}" type="slidenum">
              <a:rPr lang="en-IN" smtClean="0"/>
              <a:t>‹#›</a:t>
            </a:fld>
            <a:endParaRPr lang="en-IN"/>
          </a:p>
        </p:txBody>
      </p:sp>
    </p:spTree>
    <p:extLst>
      <p:ext uri="{BB962C8B-B14F-4D97-AF65-F5344CB8AC3E}">
        <p14:creationId xmlns:p14="http://schemas.microsoft.com/office/powerpoint/2010/main" val="3430687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EB5B-40C7-4543-A887-0EFD835732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2A0454-D3DF-4DCD-AC9A-CB2420CFD2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C422CF-1199-44A3-8340-E0A08F281937}"/>
              </a:ext>
            </a:extLst>
          </p:cNvPr>
          <p:cNvSpPr>
            <a:spLocks noGrp="1"/>
          </p:cNvSpPr>
          <p:nvPr>
            <p:ph type="dt" sz="half" idx="10"/>
          </p:nvPr>
        </p:nvSpPr>
        <p:spPr/>
        <p:txBody>
          <a:bodyPr/>
          <a:lstStyle/>
          <a:p>
            <a:fld id="{FC4F4170-7541-497B-897B-4049051E0ABE}" type="datetimeFigureOut">
              <a:rPr lang="en-IN" smtClean="0"/>
              <a:t>27-07-2022</a:t>
            </a:fld>
            <a:endParaRPr lang="en-IN"/>
          </a:p>
        </p:txBody>
      </p:sp>
      <p:sp>
        <p:nvSpPr>
          <p:cNvPr id="5" name="Footer Placeholder 4">
            <a:extLst>
              <a:ext uri="{FF2B5EF4-FFF2-40B4-BE49-F238E27FC236}">
                <a16:creationId xmlns:a16="http://schemas.microsoft.com/office/drawing/2014/main" id="{129C679D-BD3D-4961-A5CB-675AAD369B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3FE1FF-EC3C-41BE-AAFE-283C11520881}"/>
              </a:ext>
            </a:extLst>
          </p:cNvPr>
          <p:cNvSpPr>
            <a:spLocks noGrp="1"/>
          </p:cNvSpPr>
          <p:nvPr>
            <p:ph type="sldNum" sz="quarter" idx="12"/>
          </p:nvPr>
        </p:nvSpPr>
        <p:spPr/>
        <p:txBody>
          <a:bodyPr/>
          <a:lstStyle/>
          <a:p>
            <a:fld id="{977C831D-73C0-4B03-97BC-875814D87374}" type="slidenum">
              <a:rPr lang="en-IN" smtClean="0"/>
              <a:t>‹#›</a:t>
            </a:fld>
            <a:endParaRPr lang="en-IN"/>
          </a:p>
        </p:txBody>
      </p:sp>
    </p:spTree>
    <p:extLst>
      <p:ext uri="{BB962C8B-B14F-4D97-AF65-F5344CB8AC3E}">
        <p14:creationId xmlns:p14="http://schemas.microsoft.com/office/powerpoint/2010/main" val="3312312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DE08-E3E5-476C-938A-448AB0BE84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679D48-2B86-4F8F-AF5E-2497D9EB2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61C801-5A93-47B8-BFF5-4397BB959FBA}"/>
              </a:ext>
            </a:extLst>
          </p:cNvPr>
          <p:cNvSpPr>
            <a:spLocks noGrp="1"/>
          </p:cNvSpPr>
          <p:nvPr>
            <p:ph type="dt" sz="half" idx="10"/>
          </p:nvPr>
        </p:nvSpPr>
        <p:spPr/>
        <p:txBody>
          <a:bodyPr/>
          <a:lstStyle/>
          <a:p>
            <a:fld id="{FC4F4170-7541-497B-897B-4049051E0ABE}" type="datetimeFigureOut">
              <a:rPr lang="en-IN" smtClean="0"/>
              <a:t>27-07-2022</a:t>
            </a:fld>
            <a:endParaRPr lang="en-IN"/>
          </a:p>
        </p:txBody>
      </p:sp>
      <p:sp>
        <p:nvSpPr>
          <p:cNvPr id="5" name="Footer Placeholder 4">
            <a:extLst>
              <a:ext uri="{FF2B5EF4-FFF2-40B4-BE49-F238E27FC236}">
                <a16:creationId xmlns:a16="http://schemas.microsoft.com/office/drawing/2014/main" id="{01B0D3A6-DDB1-4175-B2A4-BA1EC6729F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27A877-D424-4821-806C-229B46B9E36F}"/>
              </a:ext>
            </a:extLst>
          </p:cNvPr>
          <p:cNvSpPr>
            <a:spLocks noGrp="1"/>
          </p:cNvSpPr>
          <p:nvPr>
            <p:ph type="sldNum" sz="quarter" idx="12"/>
          </p:nvPr>
        </p:nvSpPr>
        <p:spPr/>
        <p:txBody>
          <a:bodyPr/>
          <a:lstStyle/>
          <a:p>
            <a:fld id="{977C831D-73C0-4B03-97BC-875814D87374}" type="slidenum">
              <a:rPr lang="en-IN" smtClean="0"/>
              <a:t>‹#›</a:t>
            </a:fld>
            <a:endParaRPr lang="en-IN"/>
          </a:p>
        </p:txBody>
      </p:sp>
    </p:spTree>
    <p:extLst>
      <p:ext uri="{BB962C8B-B14F-4D97-AF65-F5344CB8AC3E}">
        <p14:creationId xmlns:p14="http://schemas.microsoft.com/office/powerpoint/2010/main" val="306910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C826-4725-459E-9B50-9C16272D64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340C93-F3BA-40E6-89A7-610738BFCC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6D5D86-894A-4C1D-A485-12ADC881D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9CE0B0-790C-440A-918A-36300CE930B4}"/>
              </a:ext>
            </a:extLst>
          </p:cNvPr>
          <p:cNvSpPr>
            <a:spLocks noGrp="1"/>
          </p:cNvSpPr>
          <p:nvPr>
            <p:ph type="dt" sz="half" idx="10"/>
          </p:nvPr>
        </p:nvSpPr>
        <p:spPr/>
        <p:txBody>
          <a:bodyPr/>
          <a:lstStyle/>
          <a:p>
            <a:fld id="{FC4F4170-7541-497B-897B-4049051E0ABE}" type="datetimeFigureOut">
              <a:rPr lang="en-IN" smtClean="0"/>
              <a:t>27-07-2022</a:t>
            </a:fld>
            <a:endParaRPr lang="en-IN"/>
          </a:p>
        </p:txBody>
      </p:sp>
      <p:sp>
        <p:nvSpPr>
          <p:cNvPr id="6" name="Footer Placeholder 5">
            <a:extLst>
              <a:ext uri="{FF2B5EF4-FFF2-40B4-BE49-F238E27FC236}">
                <a16:creationId xmlns:a16="http://schemas.microsoft.com/office/drawing/2014/main" id="{47E9F266-BCDC-49E7-8F41-FA00E35A70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B61BC1-C09B-492C-890B-EC36E7D1E6A9}"/>
              </a:ext>
            </a:extLst>
          </p:cNvPr>
          <p:cNvSpPr>
            <a:spLocks noGrp="1"/>
          </p:cNvSpPr>
          <p:nvPr>
            <p:ph type="sldNum" sz="quarter" idx="12"/>
          </p:nvPr>
        </p:nvSpPr>
        <p:spPr/>
        <p:txBody>
          <a:bodyPr/>
          <a:lstStyle/>
          <a:p>
            <a:fld id="{977C831D-73C0-4B03-97BC-875814D87374}" type="slidenum">
              <a:rPr lang="en-IN" smtClean="0"/>
              <a:t>‹#›</a:t>
            </a:fld>
            <a:endParaRPr lang="en-IN"/>
          </a:p>
        </p:txBody>
      </p:sp>
    </p:spTree>
    <p:extLst>
      <p:ext uri="{BB962C8B-B14F-4D97-AF65-F5344CB8AC3E}">
        <p14:creationId xmlns:p14="http://schemas.microsoft.com/office/powerpoint/2010/main" val="194634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83C0-937D-4F0B-ABC1-AA68FEECF9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3FA62C-44E4-4F02-B696-766278855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52B71C-134F-4B2A-8A8A-607E6FB26C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303CC2-4AD7-482D-BB52-E5A326558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2D2BF1-7DFD-4423-916D-CB889B8083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5903A3-2E77-419A-82A3-CEE5ED116378}"/>
              </a:ext>
            </a:extLst>
          </p:cNvPr>
          <p:cNvSpPr>
            <a:spLocks noGrp="1"/>
          </p:cNvSpPr>
          <p:nvPr>
            <p:ph type="dt" sz="half" idx="10"/>
          </p:nvPr>
        </p:nvSpPr>
        <p:spPr/>
        <p:txBody>
          <a:bodyPr/>
          <a:lstStyle/>
          <a:p>
            <a:fld id="{FC4F4170-7541-497B-897B-4049051E0ABE}" type="datetimeFigureOut">
              <a:rPr lang="en-IN" smtClean="0"/>
              <a:t>27-07-2022</a:t>
            </a:fld>
            <a:endParaRPr lang="en-IN"/>
          </a:p>
        </p:txBody>
      </p:sp>
      <p:sp>
        <p:nvSpPr>
          <p:cNvPr id="8" name="Footer Placeholder 7">
            <a:extLst>
              <a:ext uri="{FF2B5EF4-FFF2-40B4-BE49-F238E27FC236}">
                <a16:creationId xmlns:a16="http://schemas.microsoft.com/office/drawing/2014/main" id="{4223A508-A3B0-4C27-9AC5-6D304E0D43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7DF373-F97A-461B-9AA7-93CD49243595}"/>
              </a:ext>
            </a:extLst>
          </p:cNvPr>
          <p:cNvSpPr>
            <a:spLocks noGrp="1"/>
          </p:cNvSpPr>
          <p:nvPr>
            <p:ph type="sldNum" sz="quarter" idx="12"/>
          </p:nvPr>
        </p:nvSpPr>
        <p:spPr/>
        <p:txBody>
          <a:bodyPr/>
          <a:lstStyle/>
          <a:p>
            <a:fld id="{977C831D-73C0-4B03-97BC-875814D87374}" type="slidenum">
              <a:rPr lang="en-IN" smtClean="0"/>
              <a:t>‹#›</a:t>
            </a:fld>
            <a:endParaRPr lang="en-IN"/>
          </a:p>
        </p:txBody>
      </p:sp>
    </p:spTree>
    <p:extLst>
      <p:ext uri="{BB962C8B-B14F-4D97-AF65-F5344CB8AC3E}">
        <p14:creationId xmlns:p14="http://schemas.microsoft.com/office/powerpoint/2010/main" val="1422145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82CD-19E0-4E65-8B9B-E575E2338A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BA3567-C32E-4FEC-AAD6-319CF00437D7}"/>
              </a:ext>
            </a:extLst>
          </p:cNvPr>
          <p:cNvSpPr>
            <a:spLocks noGrp="1"/>
          </p:cNvSpPr>
          <p:nvPr>
            <p:ph type="dt" sz="half" idx="10"/>
          </p:nvPr>
        </p:nvSpPr>
        <p:spPr/>
        <p:txBody>
          <a:bodyPr/>
          <a:lstStyle/>
          <a:p>
            <a:fld id="{FC4F4170-7541-497B-897B-4049051E0ABE}" type="datetimeFigureOut">
              <a:rPr lang="en-IN" smtClean="0"/>
              <a:t>27-07-2022</a:t>
            </a:fld>
            <a:endParaRPr lang="en-IN"/>
          </a:p>
        </p:txBody>
      </p:sp>
      <p:sp>
        <p:nvSpPr>
          <p:cNvPr id="4" name="Footer Placeholder 3">
            <a:extLst>
              <a:ext uri="{FF2B5EF4-FFF2-40B4-BE49-F238E27FC236}">
                <a16:creationId xmlns:a16="http://schemas.microsoft.com/office/drawing/2014/main" id="{A7B7DC2E-E22D-4006-BCBC-3E93D070F9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5F636D-4059-452A-AE2D-67671E5CEA32}"/>
              </a:ext>
            </a:extLst>
          </p:cNvPr>
          <p:cNvSpPr>
            <a:spLocks noGrp="1"/>
          </p:cNvSpPr>
          <p:nvPr>
            <p:ph type="sldNum" sz="quarter" idx="12"/>
          </p:nvPr>
        </p:nvSpPr>
        <p:spPr/>
        <p:txBody>
          <a:bodyPr/>
          <a:lstStyle/>
          <a:p>
            <a:fld id="{977C831D-73C0-4B03-97BC-875814D87374}" type="slidenum">
              <a:rPr lang="en-IN" smtClean="0"/>
              <a:t>‹#›</a:t>
            </a:fld>
            <a:endParaRPr lang="en-IN"/>
          </a:p>
        </p:txBody>
      </p:sp>
    </p:spTree>
    <p:extLst>
      <p:ext uri="{BB962C8B-B14F-4D97-AF65-F5344CB8AC3E}">
        <p14:creationId xmlns:p14="http://schemas.microsoft.com/office/powerpoint/2010/main" val="1301188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38B90-3D61-414A-898C-41C36E5E9DC0}"/>
              </a:ext>
            </a:extLst>
          </p:cNvPr>
          <p:cNvSpPr>
            <a:spLocks noGrp="1"/>
          </p:cNvSpPr>
          <p:nvPr>
            <p:ph type="dt" sz="half" idx="10"/>
          </p:nvPr>
        </p:nvSpPr>
        <p:spPr/>
        <p:txBody>
          <a:bodyPr/>
          <a:lstStyle/>
          <a:p>
            <a:fld id="{FC4F4170-7541-497B-897B-4049051E0ABE}" type="datetimeFigureOut">
              <a:rPr lang="en-IN" smtClean="0"/>
              <a:t>27-07-2022</a:t>
            </a:fld>
            <a:endParaRPr lang="en-IN"/>
          </a:p>
        </p:txBody>
      </p:sp>
      <p:sp>
        <p:nvSpPr>
          <p:cNvPr id="3" name="Footer Placeholder 2">
            <a:extLst>
              <a:ext uri="{FF2B5EF4-FFF2-40B4-BE49-F238E27FC236}">
                <a16:creationId xmlns:a16="http://schemas.microsoft.com/office/drawing/2014/main" id="{BA5753FE-3880-431B-B2BC-4F50B69E25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F486AD-636A-4565-B238-B3719C05A6AE}"/>
              </a:ext>
            </a:extLst>
          </p:cNvPr>
          <p:cNvSpPr>
            <a:spLocks noGrp="1"/>
          </p:cNvSpPr>
          <p:nvPr>
            <p:ph type="sldNum" sz="quarter" idx="12"/>
          </p:nvPr>
        </p:nvSpPr>
        <p:spPr/>
        <p:txBody>
          <a:bodyPr/>
          <a:lstStyle/>
          <a:p>
            <a:fld id="{977C831D-73C0-4B03-97BC-875814D87374}" type="slidenum">
              <a:rPr lang="en-IN" smtClean="0"/>
              <a:t>‹#›</a:t>
            </a:fld>
            <a:endParaRPr lang="en-IN"/>
          </a:p>
        </p:txBody>
      </p:sp>
    </p:spTree>
    <p:extLst>
      <p:ext uri="{BB962C8B-B14F-4D97-AF65-F5344CB8AC3E}">
        <p14:creationId xmlns:p14="http://schemas.microsoft.com/office/powerpoint/2010/main" val="41831472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CBC4-DE26-470E-BEA6-9F53C35A1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B6BEF6-9DD0-42BF-8A9C-6314445AD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BC32D6-9880-44FC-9834-BEA1033F5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54238C-E729-4879-BC87-C9632EA0D92E}"/>
              </a:ext>
            </a:extLst>
          </p:cNvPr>
          <p:cNvSpPr>
            <a:spLocks noGrp="1"/>
          </p:cNvSpPr>
          <p:nvPr>
            <p:ph type="dt" sz="half" idx="10"/>
          </p:nvPr>
        </p:nvSpPr>
        <p:spPr/>
        <p:txBody>
          <a:bodyPr/>
          <a:lstStyle/>
          <a:p>
            <a:fld id="{FC4F4170-7541-497B-897B-4049051E0ABE}" type="datetimeFigureOut">
              <a:rPr lang="en-IN" smtClean="0"/>
              <a:t>27-07-2022</a:t>
            </a:fld>
            <a:endParaRPr lang="en-IN"/>
          </a:p>
        </p:txBody>
      </p:sp>
      <p:sp>
        <p:nvSpPr>
          <p:cNvPr id="6" name="Footer Placeholder 5">
            <a:extLst>
              <a:ext uri="{FF2B5EF4-FFF2-40B4-BE49-F238E27FC236}">
                <a16:creationId xmlns:a16="http://schemas.microsoft.com/office/drawing/2014/main" id="{DE28D735-7E65-43A2-BBE0-3564F1999B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586184-966E-4011-9D05-C033C5E4304C}"/>
              </a:ext>
            </a:extLst>
          </p:cNvPr>
          <p:cNvSpPr>
            <a:spLocks noGrp="1"/>
          </p:cNvSpPr>
          <p:nvPr>
            <p:ph type="sldNum" sz="quarter" idx="12"/>
          </p:nvPr>
        </p:nvSpPr>
        <p:spPr/>
        <p:txBody>
          <a:bodyPr/>
          <a:lstStyle/>
          <a:p>
            <a:fld id="{977C831D-73C0-4B03-97BC-875814D87374}" type="slidenum">
              <a:rPr lang="en-IN" smtClean="0"/>
              <a:t>‹#›</a:t>
            </a:fld>
            <a:endParaRPr lang="en-IN"/>
          </a:p>
        </p:txBody>
      </p:sp>
    </p:spTree>
    <p:extLst>
      <p:ext uri="{BB962C8B-B14F-4D97-AF65-F5344CB8AC3E}">
        <p14:creationId xmlns:p14="http://schemas.microsoft.com/office/powerpoint/2010/main" val="399325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631072-AF8A-46CD-BBFB-AFACFF8F502F}"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8D4DF-7096-426C-B177-4993FE000109}"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84FC-0D25-4F2E-9D8B-5B532C05C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56C8FE-7B77-488A-8CB7-1B348FD811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C61E5A-25EB-4D9B-BBED-2A958A7C7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34DE9-6792-4892-9D80-A5DD5B03F794}"/>
              </a:ext>
            </a:extLst>
          </p:cNvPr>
          <p:cNvSpPr>
            <a:spLocks noGrp="1"/>
          </p:cNvSpPr>
          <p:nvPr>
            <p:ph type="dt" sz="half" idx="10"/>
          </p:nvPr>
        </p:nvSpPr>
        <p:spPr/>
        <p:txBody>
          <a:bodyPr/>
          <a:lstStyle/>
          <a:p>
            <a:fld id="{FC4F4170-7541-497B-897B-4049051E0ABE}" type="datetimeFigureOut">
              <a:rPr lang="en-IN" smtClean="0"/>
              <a:t>27-07-2022</a:t>
            </a:fld>
            <a:endParaRPr lang="en-IN"/>
          </a:p>
        </p:txBody>
      </p:sp>
      <p:sp>
        <p:nvSpPr>
          <p:cNvPr id="6" name="Footer Placeholder 5">
            <a:extLst>
              <a:ext uri="{FF2B5EF4-FFF2-40B4-BE49-F238E27FC236}">
                <a16:creationId xmlns:a16="http://schemas.microsoft.com/office/drawing/2014/main" id="{6E0ACB76-4AE5-426E-A59C-0FB631C546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6E8563-93BC-42F8-872B-D6E788539636}"/>
              </a:ext>
            </a:extLst>
          </p:cNvPr>
          <p:cNvSpPr>
            <a:spLocks noGrp="1"/>
          </p:cNvSpPr>
          <p:nvPr>
            <p:ph type="sldNum" sz="quarter" idx="12"/>
          </p:nvPr>
        </p:nvSpPr>
        <p:spPr/>
        <p:txBody>
          <a:bodyPr/>
          <a:lstStyle/>
          <a:p>
            <a:fld id="{977C831D-73C0-4B03-97BC-875814D87374}" type="slidenum">
              <a:rPr lang="en-IN" smtClean="0"/>
              <a:t>‹#›</a:t>
            </a:fld>
            <a:endParaRPr lang="en-IN"/>
          </a:p>
        </p:txBody>
      </p:sp>
    </p:spTree>
    <p:extLst>
      <p:ext uri="{BB962C8B-B14F-4D97-AF65-F5344CB8AC3E}">
        <p14:creationId xmlns:p14="http://schemas.microsoft.com/office/powerpoint/2010/main" val="97350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80A8-70C0-43DA-9F6F-36F324A7B0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B16C8E-28C7-4F61-92C7-C87BFFDD80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B9EC6-BA6A-4CDC-984B-6FD840A39B90}"/>
              </a:ext>
            </a:extLst>
          </p:cNvPr>
          <p:cNvSpPr>
            <a:spLocks noGrp="1"/>
          </p:cNvSpPr>
          <p:nvPr>
            <p:ph type="dt" sz="half" idx="10"/>
          </p:nvPr>
        </p:nvSpPr>
        <p:spPr/>
        <p:txBody>
          <a:bodyPr/>
          <a:lstStyle/>
          <a:p>
            <a:fld id="{FC4F4170-7541-497B-897B-4049051E0ABE}" type="datetimeFigureOut">
              <a:rPr lang="en-IN" smtClean="0"/>
              <a:t>27-07-2022</a:t>
            </a:fld>
            <a:endParaRPr lang="en-IN"/>
          </a:p>
        </p:txBody>
      </p:sp>
      <p:sp>
        <p:nvSpPr>
          <p:cNvPr id="5" name="Footer Placeholder 4">
            <a:extLst>
              <a:ext uri="{FF2B5EF4-FFF2-40B4-BE49-F238E27FC236}">
                <a16:creationId xmlns:a16="http://schemas.microsoft.com/office/drawing/2014/main" id="{73E6D5D8-D1CB-4B1E-B28B-05F06C8580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A7AD8-8530-451A-9306-67AC18858274}"/>
              </a:ext>
            </a:extLst>
          </p:cNvPr>
          <p:cNvSpPr>
            <a:spLocks noGrp="1"/>
          </p:cNvSpPr>
          <p:nvPr>
            <p:ph type="sldNum" sz="quarter" idx="12"/>
          </p:nvPr>
        </p:nvSpPr>
        <p:spPr/>
        <p:txBody>
          <a:bodyPr/>
          <a:lstStyle/>
          <a:p>
            <a:fld id="{977C831D-73C0-4B03-97BC-875814D87374}" type="slidenum">
              <a:rPr lang="en-IN" smtClean="0"/>
              <a:t>‹#›</a:t>
            </a:fld>
            <a:endParaRPr lang="en-IN"/>
          </a:p>
        </p:txBody>
      </p:sp>
    </p:spTree>
    <p:extLst>
      <p:ext uri="{BB962C8B-B14F-4D97-AF65-F5344CB8AC3E}">
        <p14:creationId xmlns:p14="http://schemas.microsoft.com/office/powerpoint/2010/main" val="1495048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64D9BD-D8A0-472C-9725-61372BDD6B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B2A001-6E3C-4E8A-9798-87F362CAE8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BCDF9A-98EB-4078-9CAF-DB4491BA89CC}"/>
              </a:ext>
            </a:extLst>
          </p:cNvPr>
          <p:cNvSpPr>
            <a:spLocks noGrp="1"/>
          </p:cNvSpPr>
          <p:nvPr>
            <p:ph type="dt" sz="half" idx="10"/>
          </p:nvPr>
        </p:nvSpPr>
        <p:spPr/>
        <p:txBody>
          <a:bodyPr/>
          <a:lstStyle/>
          <a:p>
            <a:fld id="{FC4F4170-7541-497B-897B-4049051E0ABE}" type="datetimeFigureOut">
              <a:rPr lang="en-IN" smtClean="0"/>
              <a:t>27-07-2022</a:t>
            </a:fld>
            <a:endParaRPr lang="en-IN"/>
          </a:p>
        </p:txBody>
      </p:sp>
      <p:sp>
        <p:nvSpPr>
          <p:cNvPr id="5" name="Footer Placeholder 4">
            <a:extLst>
              <a:ext uri="{FF2B5EF4-FFF2-40B4-BE49-F238E27FC236}">
                <a16:creationId xmlns:a16="http://schemas.microsoft.com/office/drawing/2014/main" id="{E7E52140-1D46-4771-8962-92C469CB3E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EDFE7-F1F2-4827-BC0F-DB2CB52E9388}"/>
              </a:ext>
            </a:extLst>
          </p:cNvPr>
          <p:cNvSpPr>
            <a:spLocks noGrp="1"/>
          </p:cNvSpPr>
          <p:nvPr>
            <p:ph type="sldNum" sz="quarter" idx="12"/>
          </p:nvPr>
        </p:nvSpPr>
        <p:spPr/>
        <p:txBody>
          <a:bodyPr/>
          <a:lstStyle/>
          <a:p>
            <a:fld id="{977C831D-73C0-4B03-97BC-875814D87374}" type="slidenum">
              <a:rPr lang="en-IN" smtClean="0"/>
              <a:t>‹#›</a:t>
            </a:fld>
            <a:endParaRPr lang="en-IN"/>
          </a:p>
        </p:txBody>
      </p:sp>
    </p:spTree>
    <p:extLst>
      <p:ext uri="{BB962C8B-B14F-4D97-AF65-F5344CB8AC3E}">
        <p14:creationId xmlns:p14="http://schemas.microsoft.com/office/powerpoint/2010/main" val="331855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9631072-AF8A-46CD-BBFB-AFACFF8F502F}"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8D4DF-7096-426C-B177-4993FE000109}"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9631072-AF8A-46CD-BBFB-AFACFF8F502F}"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8D4DF-7096-426C-B177-4993FE000109}"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9631072-AF8A-46CD-BBFB-AFACFF8F502F}" type="datetimeFigureOut">
              <a:rPr lang="en-IN" smtClean="0"/>
              <a:t>27-07-2022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B8D4DF-7096-426C-B177-4993FE00010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9631072-AF8A-46CD-BBFB-AFACFF8F502F}"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B8D4DF-7096-426C-B177-4993FE000109}"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31072-AF8A-46CD-BBFB-AFACFF8F502F}" type="datetimeFigureOut">
              <a:rPr lang="en-IN" smtClean="0"/>
              <a:t>27-07-2022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B8D4DF-7096-426C-B177-4993FE00010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39631072-AF8A-46CD-BBFB-AFACFF8F502F}"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8D4DF-7096-426C-B177-4993FE00010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9631072-AF8A-46CD-BBFB-AFACFF8F502F}" type="datetimeFigureOut">
              <a:rPr lang="en-IN" smtClean="0"/>
              <a:t>27-07-2022</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7B8D4DF-7096-426C-B177-4993FE000109}"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9631072-AF8A-46CD-BBFB-AFACFF8F502F}" type="datetimeFigureOut">
              <a:rPr lang="en-IN" smtClean="0"/>
              <a:t>27-07-2022</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B7B8D4DF-7096-426C-B177-4993FE00010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7275CD-6914-47EB-8176-C27826C4DD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8C2A53-035B-4AAB-86E3-0A49634BD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165436-B847-4EF4-9560-98C75C1B9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F4170-7541-497B-897B-4049051E0ABE}" type="datetimeFigureOut">
              <a:rPr lang="en-IN" smtClean="0"/>
              <a:t>27-07-2022</a:t>
            </a:fld>
            <a:endParaRPr lang="en-IN"/>
          </a:p>
        </p:txBody>
      </p:sp>
      <p:sp>
        <p:nvSpPr>
          <p:cNvPr id="5" name="Footer Placeholder 4">
            <a:extLst>
              <a:ext uri="{FF2B5EF4-FFF2-40B4-BE49-F238E27FC236}">
                <a16:creationId xmlns:a16="http://schemas.microsoft.com/office/drawing/2014/main" id="{A93AF356-8696-4BDF-9923-AC8C7F119F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CA94FB-A340-44AE-A650-8F5277D5DF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C831D-73C0-4B03-97BC-875814D87374}" type="slidenum">
              <a:rPr lang="en-IN" smtClean="0"/>
              <a:t>‹#›</a:t>
            </a:fld>
            <a:endParaRPr lang="en-IN"/>
          </a:p>
        </p:txBody>
      </p:sp>
    </p:spTree>
    <p:extLst>
      <p:ext uri="{BB962C8B-B14F-4D97-AF65-F5344CB8AC3E}">
        <p14:creationId xmlns:p14="http://schemas.microsoft.com/office/powerpoint/2010/main" val="35337101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p:nvPr/>
        </p:nvSpPr>
        <p:spPr>
          <a:xfrm>
            <a:off x="7696201" y="6172201"/>
            <a:ext cx="2514243" cy="364681"/>
          </a:xfrm>
          <a:prstGeom prst="rect">
            <a:avLst/>
          </a:prstGeom>
          <a:noFill/>
          <a:ln>
            <a:noFill/>
          </a:ln>
        </p:spPr>
        <p:txBody>
          <a:bodyPr spcFirstLastPara="1" wrap="square" lIns="90000" tIns="44975" rIns="90000" bIns="44975" anchor="t" anchorCtr="0">
            <a:noAutofit/>
          </a:bodyPr>
          <a:lstStyle/>
          <a:p>
            <a:pPr>
              <a:buClr>
                <a:srgbClr val="000000"/>
              </a:buClr>
              <a:buSzPts val="1800"/>
            </a:pPr>
            <a:endParaRPr>
              <a:solidFill>
                <a:srgbClr val="000000"/>
              </a:solidFill>
              <a:latin typeface="Trebuchet MS"/>
              <a:ea typeface="Trebuchet MS"/>
              <a:cs typeface="Trebuchet MS"/>
              <a:sym typeface="Trebuchet MS"/>
            </a:endParaRPr>
          </a:p>
        </p:txBody>
      </p:sp>
      <p:sp>
        <p:nvSpPr>
          <p:cNvPr id="108" name="Google Shape;108;p1"/>
          <p:cNvSpPr/>
          <p:nvPr/>
        </p:nvSpPr>
        <p:spPr>
          <a:xfrm>
            <a:off x="1839359" y="1124739"/>
            <a:ext cx="8577117" cy="2232251"/>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buClr>
                <a:srgbClr val="000000"/>
              </a:buClr>
              <a:buSzPts val="2400"/>
            </a:pPr>
            <a:endParaRPr sz="2400" dirty="0">
              <a:solidFill>
                <a:srgbClr val="000000"/>
              </a:solidFill>
              <a:latin typeface="Arial"/>
              <a:ea typeface="Arial"/>
              <a:cs typeface="Arial"/>
              <a:sym typeface="Arial"/>
            </a:endParaRPr>
          </a:p>
          <a:p>
            <a:pPr algn="ctr">
              <a:buClr>
                <a:srgbClr val="000000"/>
              </a:buClr>
              <a:buSzPts val="4000"/>
            </a:pPr>
            <a:r>
              <a:rPr lang="en-US" sz="4000" b="1" dirty="0">
                <a:solidFill>
                  <a:srgbClr val="000000"/>
                </a:solidFill>
                <a:latin typeface="Times New Roman"/>
                <a:ea typeface="Times New Roman"/>
                <a:cs typeface="Times New Roman"/>
                <a:sym typeface="Times New Roman"/>
              </a:rPr>
              <a:t>“</a:t>
            </a:r>
            <a:r>
              <a:rPr lang="en-US" sz="4000" b="1" dirty="0">
                <a:solidFill>
                  <a:schemeClr val="accent1">
                    <a:lumMod val="75000"/>
                  </a:schemeClr>
                </a:solidFill>
                <a:latin typeface="Times New Roman"/>
                <a:ea typeface="Times New Roman"/>
                <a:cs typeface="Times New Roman"/>
                <a:sym typeface="Times New Roman"/>
              </a:rPr>
              <a:t>INTELLIGENT</a:t>
            </a:r>
            <a:r>
              <a:rPr lang="en-US" sz="4000" b="1" dirty="0">
                <a:solidFill>
                  <a:srgbClr val="000000"/>
                </a:solidFill>
                <a:latin typeface="Times New Roman"/>
                <a:ea typeface="Times New Roman"/>
                <a:cs typeface="Times New Roman"/>
                <a:sym typeface="Times New Roman"/>
              </a:rPr>
              <a:t> </a:t>
            </a:r>
            <a:r>
              <a:rPr lang="en-US" sz="4000" b="1" dirty="0">
                <a:solidFill>
                  <a:srgbClr val="39639D"/>
                </a:solidFill>
                <a:latin typeface="Times New Roman"/>
                <a:ea typeface="Times New Roman"/>
                <a:cs typeface="Times New Roman"/>
                <a:sym typeface="Times New Roman"/>
              </a:rPr>
              <a:t>CHATBOT FOR CSE DEPARTMENT</a:t>
            </a:r>
            <a:r>
              <a:rPr lang="en-US" sz="4000" b="1" dirty="0">
                <a:solidFill>
                  <a:srgbClr val="000000"/>
                </a:solidFill>
                <a:latin typeface="Times New Roman"/>
                <a:ea typeface="Times New Roman"/>
                <a:cs typeface="Times New Roman"/>
                <a:sym typeface="Times New Roman"/>
              </a:rPr>
              <a:t>”</a:t>
            </a:r>
            <a:endParaRPr dirty="0"/>
          </a:p>
        </p:txBody>
      </p:sp>
      <p:sp>
        <p:nvSpPr>
          <p:cNvPr id="109" name="Google Shape;109;p1"/>
          <p:cNvSpPr/>
          <p:nvPr/>
        </p:nvSpPr>
        <p:spPr>
          <a:xfrm>
            <a:off x="1839358" y="3886201"/>
            <a:ext cx="4266718" cy="89207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a:buClr>
                <a:srgbClr val="000000"/>
              </a:buClr>
              <a:buSzPts val="1600"/>
            </a:pPr>
            <a:r>
              <a:rPr lang="en-US" sz="1600" b="1" u="sng">
                <a:solidFill>
                  <a:srgbClr val="000000"/>
                </a:solidFill>
                <a:latin typeface="Times New Roman"/>
                <a:ea typeface="Times New Roman"/>
                <a:cs typeface="Times New Roman"/>
                <a:sym typeface="Times New Roman"/>
              </a:rPr>
              <a:t>               </a:t>
            </a:r>
            <a:endParaRPr/>
          </a:p>
          <a:p>
            <a:pPr algn="ctr">
              <a:buClr>
                <a:srgbClr val="000000"/>
              </a:buClr>
              <a:buSzPts val="1600"/>
            </a:pPr>
            <a:endParaRPr sz="1600" b="1" u="sng">
              <a:solidFill>
                <a:srgbClr val="000000"/>
              </a:solidFill>
              <a:latin typeface="Times New Roman"/>
              <a:ea typeface="Times New Roman"/>
              <a:cs typeface="Times New Roman"/>
              <a:sym typeface="Times New Roman"/>
            </a:endParaRPr>
          </a:p>
          <a:p>
            <a:pPr algn="ctr">
              <a:buClr>
                <a:srgbClr val="000000"/>
              </a:buClr>
              <a:buSzPts val="1600"/>
            </a:pPr>
            <a:endParaRPr sz="1600" b="1" u="sng">
              <a:solidFill>
                <a:srgbClr val="000000"/>
              </a:solidFill>
              <a:latin typeface="Times New Roman"/>
              <a:ea typeface="Times New Roman"/>
              <a:cs typeface="Times New Roman"/>
              <a:sym typeface="Times New Roman"/>
            </a:endParaRPr>
          </a:p>
        </p:txBody>
      </p:sp>
      <p:sp>
        <p:nvSpPr>
          <p:cNvPr id="110" name="Google Shape;110;p1"/>
          <p:cNvSpPr/>
          <p:nvPr/>
        </p:nvSpPr>
        <p:spPr>
          <a:xfrm>
            <a:off x="1562158"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buClr>
                <a:srgbClr val="C00000"/>
              </a:buClr>
              <a:buSzPts val="1800"/>
            </a:pPr>
            <a:r>
              <a:rPr lang="en-US" b="1">
                <a:solidFill>
                  <a:srgbClr val="C00000"/>
                </a:solidFill>
                <a:latin typeface="Times New Roman"/>
                <a:ea typeface="Times New Roman"/>
                <a:cs typeface="Times New Roman"/>
                <a:sym typeface="Times New Roman"/>
              </a:rPr>
              <a:t>    </a:t>
            </a:r>
            <a:endParaRPr/>
          </a:p>
        </p:txBody>
      </p:sp>
      <p:sp>
        <p:nvSpPr>
          <p:cNvPr id="111" name="Google Shape;111;p1"/>
          <p:cNvSpPr/>
          <p:nvPr/>
        </p:nvSpPr>
        <p:spPr>
          <a:xfrm>
            <a:off x="2514597" y="260649"/>
            <a:ext cx="7010403" cy="133955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buClr>
                <a:srgbClr val="000000"/>
              </a:buClr>
              <a:buSzPts val="2000"/>
            </a:pPr>
            <a:r>
              <a:rPr lang="en-US" sz="2000" b="1">
                <a:solidFill>
                  <a:srgbClr val="000000"/>
                </a:solidFill>
                <a:latin typeface="Times New Roman"/>
                <a:ea typeface="Times New Roman"/>
                <a:cs typeface="Times New Roman"/>
                <a:sym typeface="Times New Roman"/>
              </a:rPr>
              <a:t>BANGALORE INSTITUTE OF TECHNOLOGY</a:t>
            </a:r>
            <a:endParaRPr/>
          </a:p>
          <a:p>
            <a:pPr algn="ctr">
              <a:buClr>
                <a:srgbClr val="000000"/>
              </a:buClr>
              <a:buSzPts val="2000"/>
            </a:pPr>
            <a:r>
              <a:rPr lang="en-US" sz="2000" b="1">
                <a:solidFill>
                  <a:srgbClr val="000000"/>
                </a:solidFill>
                <a:latin typeface="Times New Roman"/>
                <a:ea typeface="Times New Roman"/>
                <a:cs typeface="Times New Roman"/>
                <a:sym typeface="Times New Roman"/>
              </a:rPr>
              <a:t>K.R Road, V.V Pura, Bengaluru-04</a:t>
            </a:r>
            <a:endParaRPr sz="2000" b="1">
              <a:solidFill>
                <a:srgbClr val="000000"/>
              </a:solidFill>
              <a:latin typeface="Times New Roman"/>
              <a:ea typeface="Times New Roman"/>
              <a:cs typeface="Times New Roman"/>
              <a:sym typeface="Times New Roman"/>
            </a:endParaRPr>
          </a:p>
          <a:p>
            <a:pPr algn="ctr">
              <a:buClr>
                <a:srgbClr val="000000"/>
              </a:buClr>
              <a:buSzPts val="2000"/>
            </a:pPr>
            <a:endParaRPr sz="2000" b="1">
              <a:solidFill>
                <a:srgbClr val="000000"/>
              </a:solidFill>
              <a:latin typeface="Times New Roman"/>
              <a:ea typeface="Times New Roman"/>
              <a:cs typeface="Times New Roman"/>
              <a:sym typeface="Times New Roman"/>
            </a:endParaRPr>
          </a:p>
        </p:txBody>
      </p:sp>
      <p:sp>
        <p:nvSpPr>
          <p:cNvPr id="112" name="Google Shape;112;p1"/>
          <p:cNvSpPr/>
          <p:nvPr/>
        </p:nvSpPr>
        <p:spPr>
          <a:xfrm>
            <a:off x="1919533" y="3356991"/>
            <a:ext cx="8352925" cy="350100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buClr>
                <a:srgbClr val="000000"/>
              </a:buClr>
              <a:buSzPts val="2000"/>
            </a:pPr>
            <a:r>
              <a:rPr lang="en-US" sz="2000" b="1" dirty="0">
                <a:solidFill>
                  <a:srgbClr val="000000"/>
                </a:solidFill>
                <a:latin typeface="Times New Roman"/>
                <a:ea typeface="Times New Roman"/>
                <a:cs typeface="Times New Roman"/>
                <a:sym typeface="Times New Roman"/>
              </a:rPr>
              <a:t>Presented by</a:t>
            </a:r>
            <a:endParaRPr dirty="0"/>
          </a:p>
          <a:p>
            <a:pPr>
              <a:buClr>
                <a:srgbClr val="000000"/>
              </a:buClr>
              <a:buSzPts val="2000"/>
            </a:pPr>
            <a:r>
              <a:rPr lang="en-US" sz="2000" b="1" dirty="0">
                <a:latin typeface="Times New Roman"/>
                <a:ea typeface="Times New Roman"/>
                <a:cs typeface="Times New Roman"/>
                <a:sym typeface="Times New Roman"/>
              </a:rPr>
              <a:t>18P41</a:t>
            </a:r>
          </a:p>
          <a:p>
            <a:pPr>
              <a:buClr>
                <a:srgbClr val="000000"/>
              </a:buClr>
              <a:buSzPts val="2000"/>
            </a:pPr>
            <a:r>
              <a:rPr lang="en-US" sz="2000" b="1" dirty="0">
                <a:solidFill>
                  <a:srgbClr val="000000"/>
                </a:solidFill>
                <a:latin typeface="Times New Roman"/>
                <a:ea typeface="Times New Roman"/>
                <a:cs typeface="Times New Roman"/>
                <a:sym typeface="Times New Roman"/>
              </a:rPr>
              <a:t>1BI18CS016  AMRUTA JOSHI</a:t>
            </a:r>
            <a:endParaRPr sz="2000" b="1" dirty="0">
              <a:solidFill>
                <a:srgbClr val="000000"/>
              </a:solidFill>
              <a:latin typeface="Times New Roman"/>
              <a:ea typeface="Times New Roman"/>
              <a:cs typeface="Times New Roman"/>
              <a:sym typeface="Times New Roman"/>
            </a:endParaRPr>
          </a:p>
          <a:p>
            <a:pPr>
              <a:buClr>
                <a:srgbClr val="000000"/>
              </a:buClr>
              <a:buSzPts val="2000"/>
            </a:pPr>
            <a:r>
              <a:rPr lang="en-US" sz="2000" b="1" dirty="0">
                <a:latin typeface="Times New Roman"/>
                <a:ea typeface="Times New Roman"/>
                <a:cs typeface="Times New Roman"/>
                <a:sym typeface="Times New Roman"/>
              </a:rPr>
              <a:t>1BI18CS033 </a:t>
            </a:r>
            <a:r>
              <a:rPr lang="en-US" sz="2000" b="1" dirty="0">
                <a:solidFill>
                  <a:srgbClr val="000000"/>
                </a:solidFill>
                <a:latin typeface="Times New Roman"/>
                <a:ea typeface="Times New Roman"/>
                <a:cs typeface="Times New Roman"/>
                <a:sym typeface="Times New Roman"/>
              </a:rPr>
              <a:t> AYESHA A. KUMAR </a:t>
            </a:r>
          </a:p>
          <a:p>
            <a:pPr>
              <a:buClr>
                <a:srgbClr val="000000"/>
              </a:buClr>
              <a:buSzPts val="2000"/>
            </a:pPr>
            <a:r>
              <a:rPr lang="en-US" sz="2000" b="1" dirty="0">
                <a:latin typeface="Times New Roman"/>
                <a:ea typeface="Times New Roman"/>
                <a:cs typeface="Times New Roman"/>
                <a:sym typeface="Times New Roman"/>
              </a:rPr>
              <a:t>1BI18CS051  DIKSHA PANDITA</a:t>
            </a:r>
            <a:r>
              <a:rPr lang="en-US" sz="2000" b="1" dirty="0">
                <a:solidFill>
                  <a:srgbClr val="000000"/>
                </a:solidFill>
                <a:latin typeface="Times New Roman"/>
                <a:ea typeface="Times New Roman"/>
                <a:cs typeface="Times New Roman"/>
                <a:sym typeface="Times New Roman"/>
              </a:rPr>
              <a:t>  </a:t>
            </a:r>
          </a:p>
          <a:p>
            <a:pPr>
              <a:buClr>
                <a:srgbClr val="000000"/>
              </a:buClr>
              <a:buSzPts val="2000"/>
            </a:pPr>
            <a:r>
              <a:rPr lang="en-US" sz="2000" b="1" dirty="0">
                <a:latin typeface="Times New Roman"/>
                <a:ea typeface="Times New Roman"/>
                <a:cs typeface="Times New Roman"/>
                <a:sym typeface="Times New Roman"/>
              </a:rPr>
              <a:t>1BI18CS058  HARSHITA SHREE</a:t>
            </a:r>
            <a:r>
              <a:rPr lang="en-US" sz="2000" b="1" dirty="0">
                <a:solidFill>
                  <a:srgbClr val="000000"/>
                </a:solidFill>
                <a:latin typeface="Times New Roman"/>
                <a:ea typeface="Times New Roman"/>
                <a:cs typeface="Times New Roman"/>
                <a:sym typeface="Times New Roman"/>
              </a:rPr>
              <a:t>     </a:t>
            </a:r>
            <a:endParaRPr sz="2000" b="1" dirty="0">
              <a:solidFill>
                <a:srgbClr val="000000"/>
              </a:solidFill>
              <a:latin typeface="Times New Roman"/>
              <a:ea typeface="Times New Roman"/>
              <a:cs typeface="Times New Roman"/>
              <a:sym typeface="Times New Roman"/>
            </a:endParaRPr>
          </a:p>
          <a:p>
            <a:pPr algn="ctr">
              <a:buClr>
                <a:srgbClr val="000000"/>
              </a:buClr>
              <a:buSzPts val="2000"/>
            </a:pPr>
            <a:r>
              <a:rPr lang="en-US" sz="2000" b="1" dirty="0">
                <a:solidFill>
                  <a:srgbClr val="000000"/>
                </a:solidFill>
                <a:latin typeface="Times New Roman"/>
                <a:ea typeface="Times New Roman"/>
                <a:cs typeface="Times New Roman"/>
                <a:sym typeface="Times New Roman"/>
              </a:rPr>
              <a:t>                                                               Under the Guidance of</a:t>
            </a:r>
            <a:endParaRPr dirty="0"/>
          </a:p>
          <a:p>
            <a:pPr indent="457200" algn="ctr">
              <a:buClr>
                <a:srgbClr val="000000"/>
              </a:buClr>
              <a:buSzPts val="2000"/>
            </a:pPr>
            <a:r>
              <a:rPr lang="en-US" sz="2000" b="1" dirty="0">
                <a:solidFill>
                  <a:srgbClr val="000000"/>
                </a:solidFill>
                <a:latin typeface="Times New Roman"/>
                <a:ea typeface="Times New Roman"/>
                <a:cs typeface="Times New Roman"/>
                <a:sym typeface="Times New Roman"/>
              </a:rPr>
              <a:t>	                                                       Prof. </a:t>
            </a:r>
            <a:r>
              <a:rPr lang="en-US" sz="2000" b="1" dirty="0" err="1">
                <a:solidFill>
                  <a:srgbClr val="000000"/>
                </a:solidFill>
                <a:latin typeface="Times New Roman"/>
                <a:ea typeface="Times New Roman"/>
                <a:cs typeface="Times New Roman"/>
                <a:sym typeface="Times New Roman"/>
              </a:rPr>
              <a:t>Nethravathy</a:t>
            </a:r>
            <a:r>
              <a:rPr lang="en-US" sz="2000" b="1" dirty="0">
                <a:solidFill>
                  <a:srgbClr val="000000"/>
                </a:solidFill>
                <a:latin typeface="Times New Roman"/>
                <a:ea typeface="Times New Roman"/>
                <a:cs typeface="Times New Roman"/>
                <a:sym typeface="Times New Roman"/>
              </a:rPr>
              <a:t> V      </a:t>
            </a:r>
          </a:p>
          <a:p>
            <a:pPr indent="457200" algn="ctr">
              <a:buClr>
                <a:srgbClr val="000000"/>
              </a:buClr>
              <a:buSzPts val="2000"/>
            </a:pPr>
            <a:r>
              <a:rPr lang="en-US" sz="2000" b="1" dirty="0">
                <a:latin typeface="Times New Roman"/>
                <a:ea typeface="Times New Roman"/>
                <a:cs typeface="Times New Roman"/>
                <a:sym typeface="Times New Roman"/>
              </a:rPr>
              <a:t>                                                           Assistant Professor</a:t>
            </a:r>
            <a:r>
              <a:rPr lang="en-US" sz="2000" b="1" dirty="0">
                <a:solidFill>
                  <a:srgbClr val="000000"/>
                </a:solidFill>
                <a:latin typeface="Times New Roman"/>
                <a:ea typeface="Times New Roman"/>
                <a:cs typeface="Times New Roman"/>
                <a:sym typeface="Times New Roman"/>
              </a:rPr>
              <a:t> 	                                                                </a:t>
            </a:r>
            <a:endParaRPr dirty="0"/>
          </a:p>
          <a:p>
            <a:pPr algn="ctr">
              <a:buClr>
                <a:srgbClr val="000000"/>
              </a:buClr>
              <a:buSzPts val="2000"/>
            </a:pPr>
            <a:r>
              <a:rPr lang="en-US" sz="2000" b="1" dirty="0">
                <a:solidFill>
                  <a:srgbClr val="000000"/>
                </a:solidFill>
                <a:latin typeface="Times New Roman"/>
                <a:ea typeface="Times New Roman"/>
                <a:cs typeface="Times New Roman"/>
                <a:sym typeface="Times New Roman"/>
              </a:rPr>
              <a:t>                                                  Computer Science and Engineering</a:t>
            </a:r>
            <a:endParaRPr dirty="0"/>
          </a:p>
          <a:p>
            <a:pPr algn="ctr">
              <a:buClr>
                <a:srgbClr val="000000"/>
              </a:buClr>
              <a:buSzPts val="1800"/>
            </a:pPr>
            <a:r>
              <a:rPr lang="en-US" b="1" dirty="0">
                <a:solidFill>
                  <a:srgbClr val="000000"/>
                </a:solidFill>
                <a:latin typeface="Trebuchet MS"/>
                <a:ea typeface="Trebuchet MS"/>
                <a:cs typeface="Trebuchet MS"/>
                <a:sym typeface="Trebuchet MS"/>
              </a:rPr>
              <a:t>	</a:t>
            </a:r>
            <a:endParaRPr dirty="0"/>
          </a:p>
        </p:txBody>
      </p:sp>
      <p:sp>
        <p:nvSpPr>
          <p:cNvPr id="113" name="Google Shape;113;p1"/>
          <p:cNvSpPr/>
          <p:nvPr/>
        </p:nvSpPr>
        <p:spPr>
          <a:xfrm>
            <a:off x="1981200" y="838203"/>
            <a:ext cx="8229600" cy="533396"/>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buClr>
                <a:srgbClr val="000000"/>
              </a:buClr>
              <a:buSzPts val="2000"/>
            </a:pPr>
            <a:r>
              <a:rPr lang="en-US" sz="2000" b="1">
                <a:solidFill>
                  <a:srgbClr val="000000"/>
                </a:solidFill>
                <a:latin typeface="Times New Roman"/>
                <a:ea typeface="Times New Roman"/>
                <a:cs typeface="Times New Roman"/>
                <a:sym typeface="Times New Roman"/>
              </a:rPr>
              <a:t>DEPARTMENT OF COMPUTER SCIENCE &amp; ENGINEERING</a:t>
            </a:r>
            <a:endParaRPr/>
          </a:p>
        </p:txBody>
      </p:sp>
      <p:sp>
        <p:nvSpPr>
          <p:cNvPr id="114" name="Google Shape;114;p1"/>
          <p:cNvSpPr txBox="1"/>
          <p:nvPr/>
        </p:nvSpPr>
        <p:spPr>
          <a:xfrm>
            <a:off x="10171270" y="6407942"/>
            <a:ext cx="365760" cy="365129"/>
          </a:xfrm>
          <a:prstGeom prst="rect">
            <a:avLst/>
          </a:prstGeom>
          <a:noFill/>
          <a:ln>
            <a:noFill/>
          </a:ln>
        </p:spPr>
        <p:txBody>
          <a:bodyPr spcFirstLastPara="1" wrap="square" lIns="91425" tIns="45700" rIns="91425" bIns="45700" anchor="b" anchorCtr="0">
            <a:noAutofit/>
          </a:bodyPr>
          <a:lstStyle/>
          <a:p>
            <a:pPr algn="r">
              <a:buClr>
                <a:srgbClr val="000000"/>
              </a:buClr>
              <a:buSzPts val="1000"/>
            </a:pPr>
            <a:endParaRPr sz="1000">
              <a:solidFill>
                <a:srgbClr val="000000"/>
              </a:solidFill>
              <a:latin typeface="Lucida Sans"/>
              <a:ea typeface="Lucida Sans"/>
              <a:cs typeface="Lucida Sans"/>
              <a:sym typeface="Lucida Sans"/>
            </a:endParaRPr>
          </a:p>
        </p:txBody>
      </p:sp>
      <p:sp>
        <p:nvSpPr>
          <p:cNvPr id="115" name="Google Shape;115;p1"/>
          <p:cNvSpPr txBox="1"/>
          <p:nvPr/>
        </p:nvSpPr>
        <p:spPr>
          <a:xfrm>
            <a:off x="5904067" y="6407942"/>
            <a:ext cx="2350684" cy="365129"/>
          </a:xfrm>
          <a:prstGeom prst="rect">
            <a:avLst/>
          </a:prstGeom>
          <a:noFill/>
          <a:ln>
            <a:noFill/>
          </a:ln>
        </p:spPr>
        <p:txBody>
          <a:bodyPr spcFirstLastPara="1" wrap="square" lIns="91425" tIns="45700" rIns="91425" bIns="45700" anchor="b" anchorCtr="0">
            <a:noAutofit/>
          </a:bodyPr>
          <a:lstStyle/>
          <a:p>
            <a:pPr algn="r">
              <a:buClr>
                <a:srgbClr val="000000"/>
              </a:buClr>
              <a:buSzPts val="1800"/>
            </a:pPr>
            <a:endParaRPr>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7"/>
          <p:cNvSpPr txBox="1">
            <a:spLocks noGrp="1"/>
          </p:cNvSpPr>
          <p:nvPr>
            <p:ph idx="1"/>
          </p:nvPr>
        </p:nvSpPr>
        <p:spPr>
          <a:xfrm>
            <a:off x="1981200" y="1087656"/>
            <a:ext cx="8229600" cy="5685415"/>
          </a:xfrm>
          <a:prstGeom prst="rect">
            <a:avLst/>
          </a:prstGeom>
          <a:noFill/>
          <a:ln>
            <a:noFill/>
          </a:ln>
        </p:spPr>
        <p:txBody>
          <a:bodyPr spcFirstLastPara="1" vert="horz" wrap="square" lIns="91425" tIns="45700" rIns="91425" bIns="45700" rtlCol="0" anchor="t" anchorCtr="0">
            <a:noAutofit/>
          </a:bodyPr>
          <a:lstStyle/>
          <a:p>
            <a:pPr marL="114482" indent="0">
              <a:lnSpc>
                <a:spcPct val="150000"/>
              </a:lnSpc>
              <a:spcBef>
                <a:spcPts val="0"/>
              </a:spcBef>
              <a:buSzPts val="1632"/>
              <a:buNone/>
            </a:pPr>
            <a:endParaRPr lang="en-IN" dirty="0">
              <a:latin typeface="Times New Roman" panose="02020603050405020304" pitchFamily="18" charset="0"/>
              <a:ea typeface="Times New Roman" panose="02020603050405020304" pitchFamily="18" charset="0"/>
            </a:endParaRPr>
          </a:p>
          <a:p>
            <a:pPr marL="114482" indent="0" algn="just">
              <a:lnSpc>
                <a:spcPct val="150000"/>
              </a:lnSpc>
              <a:spcBef>
                <a:spcPts val="0"/>
              </a:spcBef>
              <a:buSzPts val="1632"/>
              <a:buNone/>
            </a:pPr>
            <a:r>
              <a:rPr lang="en-US" dirty="0">
                <a:solidFill>
                  <a:srgbClr val="000000"/>
                </a:solidFill>
                <a:latin typeface="Times New Roman" panose="02020603050405020304" pitchFamily="18" charset="0"/>
                <a:ea typeface="Times New Roman" panose="02020603050405020304" pitchFamily="18" charset="0"/>
              </a:rPr>
              <a:t>To implement a department specific chatbot that will ideally answer queries pertaining to academics including department, external/internals score and college event related questions.</a:t>
            </a:r>
            <a:endParaRPr lang="en-IN" dirty="0">
              <a:solidFill>
                <a:srgbClr val="000000"/>
              </a:solidFill>
              <a:latin typeface="Times New Roman" panose="02020603050405020304" pitchFamily="18" charset="0"/>
              <a:ea typeface="Times New Roman" panose="02020603050405020304" pitchFamily="18" charset="0"/>
            </a:endParaRPr>
          </a:p>
          <a:p>
            <a:pPr marL="114482" indent="0">
              <a:lnSpc>
                <a:spcPct val="100000"/>
              </a:lnSpc>
              <a:spcBef>
                <a:spcPts val="0"/>
              </a:spcBef>
              <a:buSzPts val="1632"/>
              <a:buNone/>
            </a:pPr>
            <a:endParaRPr dirty="0">
              <a:latin typeface="Times New Roman"/>
              <a:ea typeface="Times New Roman"/>
              <a:cs typeface="Times New Roman"/>
              <a:sym typeface="Times New Roman"/>
            </a:endParaRPr>
          </a:p>
          <a:p>
            <a:pPr marL="114482" indent="0">
              <a:lnSpc>
                <a:spcPct val="100000"/>
              </a:lnSpc>
              <a:spcBef>
                <a:spcPts val="740"/>
              </a:spcBef>
              <a:buSzPts val="1904"/>
              <a:buNone/>
            </a:pPr>
            <a:endParaRPr dirty="0"/>
          </a:p>
          <a:p>
            <a:pPr marL="365760" indent="-139446">
              <a:lnSpc>
                <a:spcPct val="100000"/>
              </a:lnSpc>
              <a:spcBef>
                <a:spcPts val="700"/>
              </a:spcBef>
              <a:buSzPts val="1836"/>
              <a:buNone/>
            </a:pPr>
            <a:endParaRPr dirty="0"/>
          </a:p>
        </p:txBody>
      </p:sp>
      <p:sp>
        <p:nvSpPr>
          <p:cNvPr id="164" name="Google Shape;164;p7"/>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rgbClr val="4E67C8"/>
              </a:buClr>
              <a:buSzPts val="3600"/>
            </a:pPr>
            <a:r>
              <a:rPr lang="en-US" sz="3600" dirty="0">
                <a:solidFill>
                  <a:srgbClr val="4E67C8"/>
                </a:solidFill>
                <a:latin typeface="Times New Roman"/>
                <a:ea typeface="Times New Roman"/>
                <a:cs typeface="Times New Roman"/>
                <a:sym typeface="Times New Roman"/>
              </a:rPr>
              <a:t>Problem Statement</a:t>
            </a:r>
            <a:endParaRPr sz="3600" dirty="0">
              <a:latin typeface="Times New Roman"/>
              <a:ea typeface="Times New Roman"/>
              <a:cs typeface="Times New Roman"/>
              <a:sym typeface="Times New Roman"/>
            </a:endParaRPr>
          </a:p>
        </p:txBody>
      </p:sp>
      <p:sp>
        <p:nvSpPr>
          <p:cNvPr id="165" name="Google Shape;165;p7"/>
          <p:cNvSpPr txBox="1"/>
          <p:nvPr/>
        </p:nvSpPr>
        <p:spPr>
          <a:xfrm>
            <a:off x="9984432" y="6407942"/>
            <a:ext cx="552599" cy="365129"/>
          </a:xfrm>
          <a:prstGeom prst="rect">
            <a:avLst/>
          </a:prstGeom>
          <a:noFill/>
          <a:ln>
            <a:noFill/>
          </a:ln>
        </p:spPr>
        <p:txBody>
          <a:bodyPr spcFirstLastPara="1" wrap="square" lIns="91425" tIns="45700" rIns="91425" bIns="45700" anchor="b" anchorCtr="0">
            <a:noAutofit/>
          </a:bodyPr>
          <a:lstStyle/>
          <a:p>
            <a:pPr algn="r">
              <a:buClr>
                <a:srgbClr val="000000"/>
              </a:buClr>
              <a:buSzPts val="1000"/>
            </a:pPr>
            <a:r>
              <a:rPr lang="en-US" sz="1000">
                <a:solidFill>
                  <a:srgbClr val="000000"/>
                </a:solidFill>
                <a:latin typeface="Lucida Sans"/>
                <a:ea typeface="Lucida Sans"/>
                <a:cs typeface="Lucida Sans"/>
                <a:sym typeface="Lucida Sans"/>
              </a:rPr>
              <a:t>3/20</a:t>
            </a:r>
            <a:endParaRPr/>
          </a:p>
        </p:txBody>
      </p:sp>
      <p:sp>
        <p:nvSpPr>
          <p:cNvPr id="166" name="Google Shape;166;p7"/>
          <p:cNvSpPr txBox="1"/>
          <p:nvPr/>
        </p:nvSpPr>
        <p:spPr>
          <a:xfrm>
            <a:off x="5904067" y="6407942"/>
            <a:ext cx="2350684" cy="365129"/>
          </a:xfrm>
          <a:prstGeom prst="rect">
            <a:avLst/>
          </a:prstGeom>
          <a:noFill/>
          <a:ln>
            <a:noFill/>
          </a:ln>
        </p:spPr>
        <p:txBody>
          <a:bodyPr spcFirstLastPara="1" wrap="square" lIns="91425" tIns="45700" rIns="91425" bIns="45700" anchor="b" anchorCtr="0">
            <a:noAutofit/>
          </a:bodyPr>
          <a:lstStyle/>
          <a:p>
            <a:pPr algn="r">
              <a:buClr>
                <a:srgbClr val="000000"/>
              </a:buClr>
              <a:buSzPts val="1800"/>
            </a:pPr>
            <a:endParaRPr>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01BB93-802D-49F9-ADB5-CBF6862985D7}"/>
              </a:ext>
            </a:extLst>
          </p:cNvPr>
          <p:cNvSpPr>
            <a:spLocks noGrp="1"/>
          </p:cNvSpPr>
          <p:nvPr>
            <p:ph idx="1"/>
          </p:nvPr>
        </p:nvSpPr>
        <p:spPr>
          <a:xfrm>
            <a:off x="609600" y="1305017"/>
            <a:ext cx="10972800" cy="5078028"/>
          </a:xfrm>
        </p:spPr>
        <p:txBody>
          <a:bodyPr>
            <a:normAutofit/>
          </a:bodyPr>
          <a:lstStyle/>
          <a:p>
            <a:pPr marL="109728" indent="0">
              <a:buNone/>
            </a:pPr>
            <a:r>
              <a:rPr lang="en-IN" sz="2800" b="1" dirty="0">
                <a:latin typeface="Times New Roman" panose="02020603050405020304" pitchFamily="18" charset="0"/>
                <a:cs typeface="Times New Roman" panose="02020603050405020304" pitchFamily="18" charset="0"/>
              </a:rPr>
              <a:t>Proposed system consists of three main modules:</a:t>
            </a:r>
          </a:p>
          <a:p>
            <a:pPr marL="109728" indent="0">
              <a:buNone/>
            </a:pPr>
            <a:endParaRPr lang="en-IN" sz="28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Personal Query Response System</a:t>
            </a:r>
          </a:p>
          <a:p>
            <a:pPr marL="109728" indent="0" algn="just">
              <a:lnSpc>
                <a:spcPct val="150000"/>
              </a:lnSpc>
              <a:buNone/>
            </a:pPr>
            <a:r>
              <a:rPr lang="en-IN" sz="2400" dirty="0">
                <a:latin typeface="Times New Roman" panose="02020603050405020304" pitchFamily="18" charset="0"/>
                <a:cs typeface="Times New Roman" panose="02020603050405020304" pitchFamily="18" charset="0"/>
              </a:rPr>
              <a:t>   Queries for internal marks, external marks are personal queries.</a:t>
            </a:r>
          </a:p>
          <a:p>
            <a:pPr algn="just">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Artificial Intelligence </a:t>
            </a:r>
            <a:r>
              <a:rPr lang="en-IN" sz="2400" b="1" dirty="0" err="1">
                <a:latin typeface="Times New Roman" panose="02020603050405020304" pitchFamily="18" charset="0"/>
                <a:cs typeface="Times New Roman" panose="02020603050405020304" pitchFamily="18" charset="0"/>
              </a:rPr>
              <a:t>Markup</a:t>
            </a:r>
            <a:r>
              <a:rPr lang="en-IN" sz="2400" b="1" dirty="0">
                <a:latin typeface="Times New Roman" panose="02020603050405020304" pitchFamily="18" charset="0"/>
                <a:cs typeface="Times New Roman" panose="02020603050405020304" pitchFamily="18" charset="0"/>
              </a:rPr>
              <a:t> Language response system: </a:t>
            </a:r>
            <a:r>
              <a:rPr lang="en-IN" sz="2400" dirty="0">
                <a:latin typeface="Times New Roman" pitchFamily="18" charset="0"/>
                <a:cs typeface="Times New Roman" pitchFamily="18" charset="0"/>
              </a:rPr>
              <a:t>If the user is trying to make a normal conversation with the bot, the input is mapped to an appropriate pattern in Artificial Intelligence </a:t>
            </a:r>
            <a:r>
              <a:rPr lang="en-IN" sz="2400" dirty="0" err="1">
                <a:latin typeface="Times New Roman" pitchFamily="18" charset="0"/>
                <a:cs typeface="Times New Roman" pitchFamily="18" charset="0"/>
              </a:rPr>
              <a:t>Markup</a:t>
            </a:r>
            <a:r>
              <a:rPr lang="en-IN" sz="2400" dirty="0">
                <a:latin typeface="Times New Roman" pitchFamily="18" charset="0"/>
                <a:cs typeface="Times New Roman" pitchFamily="18" charset="0"/>
              </a:rPr>
              <a:t> Language (AIML) files.</a:t>
            </a:r>
          </a:p>
          <a:p>
            <a:pPr algn="just">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Query Analysis and Response System: </a:t>
            </a:r>
            <a:r>
              <a:rPr lang="en-IN" sz="2400" dirty="0">
                <a:latin typeface="Times New Roman" panose="02020603050405020304" pitchFamily="18" charset="0"/>
                <a:cs typeface="Times New Roman" panose="02020603050405020304" pitchFamily="18" charset="0"/>
              </a:rPr>
              <a:t>When a user wants some information pertaining to department, the response will be provided through this module. </a:t>
            </a:r>
          </a:p>
          <a:p>
            <a:pPr algn="just">
              <a:lnSpc>
                <a:spcPct val="150000"/>
              </a:lnSpc>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109728" indent="0">
              <a:buNone/>
            </a:pPr>
            <a:endParaRPr lang="en-IN" sz="2800" dirty="0">
              <a:latin typeface="Times New Roman" panose="02020603050405020304" pitchFamily="18" charset="0"/>
              <a:cs typeface="Times New Roman" panose="02020603050405020304" pitchFamily="18" charset="0"/>
            </a:endParaRPr>
          </a:p>
          <a:p>
            <a:pPr marL="109728" indent="0">
              <a:buNone/>
            </a:pPr>
            <a:endParaRPr lang="en-IN" sz="2800" b="1" dirty="0">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5ADDBCDC-FEF6-434F-9837-4C2D19C69242}"/>
              </a:ext>
            </a:extLst>
          </p:cNvPr>
          <p:cNvSpPr>
            <a:spLocks noGrp="1"/>
          </p:cNvSpPr>
          <p:nvPr>
            <p:ph type="title"/>
          </p:nvPr>
        </p:nvSpPr>
        <p:spPr/>
        <p:txBody>
          <a:bodyPr/>
          <a:lstStyle/>
          <a:p>
            <a:r>
              <a:rPr lang="en-IN" dirty="0">
                <a:solidFill>
                  <a:schemeClr val="accent4"/>
                </a:solidFill>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43782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a:spLocks noGrp="1"/>
          </p:cNvSpPr>
          <p:nvPr>
            <p:ph idx="1"/>
          </p:nvPr>
        </p:nvSpPr>
        <p:spPr>
          <a:xfrm>
            <a:off x="1981200" y="1481329"/>
            <a:ext cx="8229600" cy="4525959"/>
          </a:xfrm>
          <a:prstGeom prst="rect">
            <a:avLst/>
          </a:prstGeom>
          <a:noFill/>
          <a:ln>
            <a:noFill/>
          </a:ln>
        </p:spPr>
        <p:txBody>
          <a:bodyPr spcFirstLastPara="1" vert="horz" wrap="square" lIns="91425" tIns="45700" rIns="91425" bIns="45700" rtlCol="0" anchor="t" anchorCtr="0">
            <a:noAutofit/>
          </a:bodyPr>
          <a:lstStyle/>
          <a:p>
            <a:pPr marL="112014" indent="0" algn="just">
              <a:buNone/>
            </a:pPr>
            <a:r>
              <a:rPr lang="en-US" dirty="0">
                <a:latin typeface="Times New Roman" pitchFamily="18" charset="0"/>
                <a:ea typeface="Times New Roman"/>
                <a:cs typeface="Times New Roman" pitchFamily="18" charset="0"/>
                <a:sym typeface="Times New Roman"/>
              </a:rPr>
              <a:t>Software tools used:</a:t>
            </a:r>
          </a:p>
          <a:p>
            <a:pPr marL="112014" indent="0" algn="just">
              <a:buNone/>
            </a:pPr>
            <a:r>
              <a:rPr lang="en-US" dirty="0">
                <a:latin typeface="Times New Roman" pitchFamily="18" charset="0"/>
                <a:ea typeface="Times New Roman"/>
                <a:cs typeface="Times New Roman" pitchFamily="18" charset="0"/>
                <a:sym typeface="Times New Roman"/>
              </a:rPr>
              <a:t>Rasa:</a:t>
            </a:r>
          </a:p>
          <a:p>
            <a:pPr marL="109728" indent="0" algn="just">
              <a:buNone/>
            </a:pPr>
            <a:r>
              <a:rPr lang="en-US" b="0" i="0" dirty="0">
                <a:solidFill>
                  <a:srgbClr val="1F1F1F"/>
                </a:solidFill>
                <a:effectLst/>
                <a:latin typeface="Times New Roman" panose="02020603050405020304" pitchFamily="18" charset="0"/>
                <a:cs typeface="Times New Roman" panose="02020603050405020304" pitchFamily="18" charset="0"/>
              </a:rPr>
              <a:t>Rasa is a tool to build custom AI chatbots using Python and natural language understanding (NLU). Rasa is </a:t>
            </a:r>
            <a:r>
              <a:rPr lang="en-US" dirty="0">
                <a:solidFill>
                  <a:srgbClr val="1F1F1F"/>
                </a:solidFill>
                <a:latin typeface="Times New Roman" panose="02020603050405020304" pitchFamily="18" charset="0"/>
                <a:cs typeface="Times New Roman" panose="02020603050405020304" pitchFamily="18" charset="0"/>
              </a:rPr>
              <a:t>used</a:t>
            </a:r>
            <a:r>
              <a:rPr lang="en-US" b="0" i="0" dirty="0">
                <a:solidFill>
                  <a:srgbClr val="1F1F1F"/>
                </a:solidFill>
                <a:effectLst/>
                <a:latin typeface="Times New Roman" panose="02020603050405020304" pitchFamily="18" charset="0"/>
                <a:cs typeface="Times New Roman" panose="02020603050405020304" pitchFamily="18" charset="0"/>
              </a:rPr>
              <a:t> for developing AI powered, industrial grade chatbots.</a:t>
            </a:r>
          </a:p>
          <a:p>
            <a:pPr marL="109728" indent="0" algn="just">
              <a:buNone/>
            </a:pPr>
            <a:r>
              <a:rPr lang="en-US" b="0" i="0" dirty="0">
                <a:solidFill>
                  <a:srgbClr val="1F1F1F"/>
                </a:solidFill>
                <a:effectLst/>
                <a:latin typeface="Times New Roman" panose="02020603050405020304" pitchFamily="18" charset="0"/>
                <a:cs typeface="Times New Roman" panose="02020603050405020304" pitchFamily="18" charset="0"/>
              </a:rPr>
              <a:t> </a:t>
            </a:r>
            <a:endParaRPr lang="en-IN" dirty="0">
              <a:latin typeface="Times New Roman" pitchFamily="18" charset="0"/>
              <a:cs typeface="Times New Roman" pitchFamily="18" charset="0"/>
            </a:endParaRPr>
          </a:p>
          <a:p>
            <a:pPr marL="112014" indent="0" algn="just">
              <a:buNone/>
            </a:pPr>
            <a:r>
              <a:rPr lang="en-IN" dirty="0">
                <a:latin typeface="Times New Roman" pitchFamily="18" charset="0"/>
                <a:cs typeface="Times New Roman" pitchFamily="18" charset="0"/>
              </a:rPr>
              <a:t>MySQL DB:</a:t>
            </a:r>
          </a:p>
          <a:p>
            <a:pPr marL="112014" indent="0" algn="just">
              <a:buNone/>
            </a:pPr>
            <a:r>
              <a:rPr lang="en-IN" dirty="0">
                <a:latin typeface="Times New Roman" pitchFamily="18" charset="0"/>
                <a:cs typeface="Times New Roman" pitchFamily="18" charset="0"/>
              </a:rPr>
              <a:t>MySQL is an open-source relational database management system.</a:t>
            </a:r>
          </a:p>
          <a:p>
            <a:pPr marL="112014" indent="0" algn="just">
              <a:buNone/>
            </a:pPr>
            <a:endParaRPr lang="en-US" dirty="0">
              <a:latin typeface="Times New Roman" pitchFamily="18" charset="0"/>
              <a:cs typeface="Times New Roman" pitchFamily="18" charset="0"/>
            </a:endParaRPr>
          </a:p>
          <a:p>
            <a:pPr marL="112014" indent="0">
              <a:buNone/>
            </a:pPr>
            <a:endParaRPr lang="en-US" dirty="0">
              <a:latin typeface="Times New Roman" pitchFamily="18" charset="0"/>
              <a:ea typeface="Times New Roman"/>
              <a:cs typeface="Times New Roman" pitchFamily="18" charset="0"/>
              <a:sym typeface="Times New Roman"/>
            </a:endParaRPr>
          </a:p>
          <a:p>
            <a:pPr marL="112014" indent="0">
              <a:buNone/>
            </a:pPr>
            <a:endParaRPr lang="en-US" dirty="0">
              <a:latin typeface="Times New Roman" pitchFamily="18" charset="0"/>
              <a:ea typeface="Times New Roman"/>
              <a:cs typeface="Times New Roman" pitchFamily="18" charset="0"/>
              <a:sym typeface="Times New Roman"/>
            </a:endParaRPr>
          </a:p>
          <a:p>
            <a:pPr>
              <a:buFont typeface="Wingdings" panose="05000000000000000000" pitchFamily="2" charset="2"/>
              <a:buChar char="§"/>
            </a:pPr>
            <a:endParaRPr lang="en-US" dirty="0">
              <a:latin typeface="Times New Roman" pitchFamily="18" charset="0"/>
              <a:ea typeface="Times New Roman"/>
              <a:cs typeface="Times New Roman" pitchFamily="18" charset="0"/>
            </a:endParaRPr>
          </a:p>
        </p:txBody>
      </p:sp>
      <p:sp>
        <p:nvSpPr>
          <p:cNvPr id="180" name="Google Shape;180;p13"/>
          <p:cNvSpPr txBox="1">
            <a:spLocks noGrp="1"/>
          </p:cNvSpPr>
          <p:nvPr>
            <p:ph type="title"/>
          </p:nvPr>
        </p:nvSpPr>
        <p:spPr>
          <a:xfrm>
            <a:off x="1981200" y="274640"/>
            <a:ext cx="8229600" cy="1143000"/>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rgbClr val="464646"/>
              </a:buClr>
              <a:buSzPts val="4100"/>
            </a:pPr>
            <a:r>
              <a:rPr lang="en-US" sz="3600" dirty="0">
                <a:solidFill>
                  <a:srgbClr val="4E67C8"/>
                </a:solidFill>
                <a:latin typeface="Times New Roman"/>
                <a:ea typeface="Times New Roman"/>
                <a:cs typeface="Times New Roman"/>
                <a:sym typeface="Times New Roman"/>
              </a:rPr>
              <a:t>Requirement Engineering</a:t>
            </a:r>
            <a:endParaRPr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a:lstStyle/>
          <a:p>
            <a:pPr marL="112014" indent="0" algn="just">
              <a:buNone/>
            </a:pPr>
            <a:r>
              <a:rPr lang="en-US" dirty="0">
                <a:latin typeface="Times New Roman" pitchFamily="18" charset="0"/>
                <a:cs typeface="Times New Roman" pitchFamily="18" charset="0"/>
              </a:rPr>
              <a:t>NLTK:</a:t>
            </a:r>
          </a:p>
          <a:p>
            <a:pPr marL="112014" indent="0" algn="just">
              <a:buNone/>
            </a:pPr>
            <a:r>
              <a:rPr lang="en-IN" sz="2400" dirty="0">
                <a:latin typeface="Times New Roman" pitchFamily="18" charset="0"/>
                <a:cs typeface="Times New Roman" pitchFamily="18" charset="0"/>
              </a:rPr>
              <a:t>This suite of libraries and applications from the University of Pennsylvania has gained significant traction in Python-based sentiment analysis systems since its conception in 2001.</a:t>
            </a:r>
            <a:endParaRPr lang="en-US" sz="2400" dirty="0">
              <a:latin typeface="Times New Roman" pitchFamily="18" charset="0"/>
              <a:cs typeface="Times New Roman" pitchFamily="18" charset="0"/>
            </a:endParaRPr>
          </a:p>
          <a:p>
            <a:pPr marL="112014" indent="0" algn="just">
              <a:buNone/>
            </a:pPr>
            <a:r>
              <a:rPr lang="en-IN" sz="2400" dirty="0">
                <a:latin typeface="Times New Roman" pitchFamily="18" charset="0"/>
                <a:cs typeface="Times New Roman" pitchFamily="18" charset="0"/>
              </a:rPr>
              <a:t>Besides its provision for sentiment analysis, the NLTK algorithms include named entity recognition, tokenizing, part-of-speech (POS) and topic segmentation. </a:t>
            </a:r>
            <a:endParaRPr lang="en-US" sz="2400" dirty="0">
              <a:latin typeface="Times New Roman" pitchFamily="18" charset="0"/>
              <a:cs typeface="Times New Roman" pitchFamily="18" charset="0"/>
            </a:endParaRPr>
          </a:p>
          <a:p>
            <a:endParaRPr lang="en-IN" dirty="0"/>
          </a:p>
        </p:txBody>
      </p:sp>
      <p:sp>
        <p:nvSpPr>
          <p:cNvPr id="3" name="Title 2"/>
          <p:cNvSpPr>
            <a:spLocks noGrp="1"/>
          </p:cNvSpPr>
          <p:nvPr>
            <p:ph type="title"/>
          </p:nvPr>
        </p:nvSpPr>
        <p:spPr/>
        <p:txBody>
          <a:bodyPr>
            <a:normAutofit/>
          </a:bodyPr>
          <a:lstStyle/>
          <a:p>
            <a:r>
              <a:rPr lang="en-IN" sz="900" dirty="0"/>
              <a:t>.</a:t>
            </a:r>
            <a:br>
              <a:rPr lang="en-IN" sz="900" dirty="0"/>
            </a:br>
            <a:endParaRPr lang="en-IN" sz="900" dirty="0"/>
          </a:p>
        </p:txBody>
      </p:sp>
    </p:spTree>
    <p:extLst>
      <p:ext uri="{BB962C8B-B14F-4D97-AF65-F5344CB8AC3E}">
        <p14:creationId xmlns:p14="http://schemas.microsoft.com/office/powerpoint/2010/main" val="3027580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a:normAutofit/>
          </a:bodyPr>
          <a:lstStyle/>
          <a:p>
            <a:pPr marL="112014" indent="0">
              <a:buNone/>
            </a:pPr>
            <a:r>
              <a:rPr lang="en-US" sz="2800" dirty="0">
                <a:latin typeface="Times New Roman" pitchFamily="18" charset="0"/>
                <a:cs typeface="Times New Roman" pitchFamily="18" charset="0"/>
              </a:rPr>
              <a:t> Hardware tools used:</a:t>
            </a:r>
          </a:p>
          <a:p>
            <a:endParaRPr lang="en-IN" sz="2800" dirty="0">
              <a:latin typeface="Times New Roman" pitchFamily="18" charset="0"/>
              <a:cs typeface="Times New Roman" pitchFamily="18" charset="0"/>
            </a:endParaRPr>
          </a:p>
          <a:p>
            <a:pPr>
              <a:buFont typeface="Arial" pitchFamily="34" charset="0"/>
              <a:buChar char="•"/>
            </a:pPr>
            <a:r>
              <a:rPr lang="en-IN" sz="2800" dirty="0">
                <a:latin typeface="Times New Roman" pitchFamily="18" charset="0"/>
                <a:cs typeface="Times New Roman" pitchFamily="18" charset="0"/>
              </a:rPr>
              <a:t>PC running Windows / Linux to act as server to host chatbot locally </a:t>
            </a:r>
          </a:p>
          <a:p>
            <a:pPr>
              <a:buFont typeface="Arial" pitchFamily="34" charset="0"/>
              <a:buChar char="•"/>
            </a:pPr>
            <a:r>
              <a:rPr lang="en-IN" sz="2800" dirty="0">
                <a:latin typeface="Times New Roman" pitchFamily="18" charset="0"/>
                <a:cs typeface="Times New Roman" pitchFamily="18" charset="0"/>
              </a:rPr>
              <a:t>Processor – Intel core i5 </a:t>
            </a:r>
          </a:p>
          <a:p>
            <a:pPr>
              <a:buFont typeface="Arial" pitchFamily="34" charset="0"/>
              <a:buChar char="•"/>
            </a:pPr>
            <a:endParaRPr lang="en-IN" sz="2800" dirty="0">
              <a:latin typeface="Times New Roman" pitchFamily="18" charset="0"/>
              <a:cs typeface="Times New Roman" pitchFamily="18" charset="0"/>
            </a:endParaRPr>
          </a:p>
          <a:p>
            <a:pPr marL="112014" indent="0">
              <a:buNone/>
            </a:pPr>
            <a:endParaRPr lang="en-IN"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900" dirty="0"/>
              <a:t>.</a:t>
            </a:r>
            <a:br>
              <a:rPr lang="en-IN" sz="900" dirty="0"/>
            </a:br>
            <a:endParaRPr lang="en-IN" sz="900" dirty="0"/>
          </a:p>
        </p:txBody>
      </p:sp>
    </p:spTree>
    <p:extLst>
      <p:ext uri="{BB962C8B-B14F-4D97-AF65-F5344CB8AC3E}">
        <p14:creationId xmlns:p14="http://schemas.microsoft.com/office/powerpoint/2010/main" val="3591911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1"/>
            <a:ext cx="10972800" cy="5092892"/>
          </a:xfrm>
        </p:spPr>
        <p:txBody>
          <a:bodyPr>
            <a:normAutofit fontScale="92500" lnSpcReduction="10000"/>
          </a:bodyPr>
          <a:lstStyle/>
          <a:p>
            <a:pPr marL="112014" indent="0">
              <a:lnSpc>
                <a:spcPct val="160000"/>
              </a:lnSpc>
              <a:buNone/>
            </a:pPr>
            <a:r>
              <a:rPr lang="en-US" dirty="0">
                <a:latin typeface="Times New Roman" pitchFamily="18" charset="0"/>
                <a:cs typeface="Times New Roman" pitchFamily="18" charset="0"/>
              </a:rPr>
              <a:t>User Requirements:</a:t>
            </a:r>
          </a:p>
          <a:p>
            <a:pPr>
              <a:lnSpc>
                <a:spcPct val="160000"/>
              </a:lnSpc>
            </a:pPr>
            <a:r>
              <a:rPr lang="en-US" dirty="0">
                <a:latin typeface="Times New Roman" pitchFamily="18" charset="0"/>
                <a:cs typeface="Times New Roman" pitchFamily="18" charset="0"/>
              </a:rPr>
              <a:t>Quick Answer to any kind of queries:</a:t>
            </a:r>
          </a:p>
          <a:p>
            <a:pPr marL="112014" indent="0">
              <a:lnSpc>
                <a:spcPct val="160000"/>
              </a:lnSpc>
              <a:buNone/>
            </a:pPr>
            <a:r>
              <a:rPr lang="en-US" dirty="0">
                <a:latin typeface="Times New Roman" pitchFamily="18" charset="0"/>
                <a:cs typeface="Times New Roman" pitchFamily="18" charset="0"/>
              </a:rPr>
              <a:t>The user should be able to get answers to queries related to many topics.</a:t>
            </a:r>
          </a:p>
          <a:p>
            <a:pPr marL="112014" indent="0">
              <a:lnSpc>
                <a:spcPct val="160000"/>
              </a:lnSpc>
              <a:buNone/>
            </a:pPr>
            <a:r>
              <a:rPr lang="en-US" dirty="0">
                <a:latin typeface="Times New Roman" pitchFamily="18" charset="0"/>
                <a:cs typeface="Times New Roman" pitchFamily="18" charset="0"/>
              </a:rPr>
              <a:t>These include:</a:t>
            </a:r>
          </a:p>
          <a:p>
            <a:pPr>
              <a:lnSpc>
                <a:spcPct val="160000"/>
              </a:lnSpc>
              <a:buFont typeface="Wingdings" pitchFamily="2" charset="2"/>
              <a:buChar char="q"/>
            </a:pPr>
            <a:r>
              <a:rPr lang="en-US" dirty="0">
                <a:latin typeface="Times New Roman" pitchFamily="18" charset="0"/>
                <a:cs typeface="Times New Roman" pitchFamily="18" charset="0"/>
              </a:rPr>
              <a:t>Internal or semester end exam dates</a:t>
            </a:r>
          </a:p>
          <a:p>
            <a:pPr>
              <a:lnSpc>
                <a:spcPct val="160000"/>
              </a:lnSpc>
              <a:buFont typeface="Wingdings" pitchFamily="2" charset="2"/>
              <a:buChar char="q"/>
            </a:pPr>
            <a:r>
              <a:rPr lang="en-US" dirty="0">
                <a:latin typeface="Times New Roman" pitchFamily="18" charset="0"/>
                <a:cs typeface="Times New Roman" pitchFamily="18" charset="0"/>
              </a:rPr>
              <a:t>Internal and semester end exam results</a:t>
            </a:r>
          </a:p>
          <a:p>
            <a:pPr>
              <a:lnSpc>
                <a:spcPct val="160000"/>
              </a:lnSpc>
              <a:buFont typeface="Wingdings" pitchFamily="2" charset="2"/>
              <a:buChar char="q"/>
            </a:pPr>
            <a:r>
              <a:rPr lang="en-US" dirty="0">
                <a:latin typeface="Times New Roman" pitchFamily="18" charset="0"/>
                <a:cs typeface="Times New Roman" pitchFamily="18" charset="0"/>
              </a:rPr>
              <a:t>Holidays</a:t>
            </a:r>
          </a:p>
          <a:p>
            <a:pPr>
              <a:lnSpc>
                <a:spcPct val="160000"/>
              </a:lnSpc>
              <a:buFont typeface="Wingdings" pitchFamily="2" charset="2"/>
              <a:buChar char="q"/>
            </a:pPr>
            <a:r>
              <a:rPr lang="en-US" dirty="0">
                <a:latin typeface="Times New Roman" pitchFamily="18" charset="0"/>
                <a:cs typeface="Times New Roman" pitchFamily="18" charset="0"/>
              </a:rPr>
              <a:t>Events</a:t>
            </a:r>
          </a:p>
          <a:p>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sz="900" dirty="0"/>
              <a:t>.</a:t>
            </a:r>
            <a:br>
              <a:rPr lang="en-IN" sz="900" dirty="0"/>
            </a:br>
            <a:endParaRPr lang="en-IN" sz="900" dirty="0"/>
          </a:p>
        </p:txBody>
      </p:sp>
    </p:spTree>
    <p:extLst>
      <p:ext uri="{BB962C8B-B14F-4D97-AF65-F5344CB8AC3E}">
        <p14:creationId xmlns:p14="http://schemas.microsoft.com/office/powerpoint/2010/main" val="2040118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lnSpc>
                <a:spcPct val="150000"/>
              </a:lnSpc>
              <a:buFont typeface="Wingdings" pitchFamily="2" charset="2"/>
              <a:buChar char="q"/>
            </a:pPr>
            <a:r>
              <a:rPr lang="en-US" dirty="0">
                <a:latin typeface="Times New Roman" pitchFamily="18" charset="0"/>
                <a:cs typeface="Times New Roman" pitchFamily="18" charset="0"/>
              </a:rPr>
              <a:t>General conversation</a:t>
            </a:r>
            <a:endParaRPr lang="en-IN"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Reference to past information:</a:t>
            </a:r>
          </a:p>
          <a:p>
            <a:pPr marL="112014" indent="0" algn="just">
              <a:lnSpc>
                <a:spcPct val="150000"/>
              </a:lnSpc>
              <a:buNone/>
            </a:pPr>
            <a:r>
              <a:rPr lang="en-US" dirty="0">
                <a:latin typeface="Times New Roman" pitchFamily="18" charset="0"/>
                <a:cs typeface="Times New Roman" pitchFamily="18" charset="0"/>
              </a:rPr>
              <a:t>The user’s past chats with the system should be visible to the user so that they don’t have to repeat their questions.</a:t>
            </a:r>
          </a:p>
          <a:p>
            <a:pPr algn="just">
              <a:lnSpc>
                <a:spcPct val="150000"/>
              </a:lnSpc>
            </a:pPr>
            <a:r>
              <a:rPr lang="en-US" dirty="0">
                <a:latin typeface="Times New Roman" pitchFamily="18" charset="0"/>
                <a:cs typeface="Times New Roman" pitchFamily="18" charset="0"/>
              </a:rPr>
              <a:t>Ability to download relevant information:</a:t>
            </a:r>
          </a:p>
          <a:p>
            <a:pPr marL="112014" indent="0" algn="just">
              <a:lnSpc>
                <a:spcPct val="150000"/>
              </a:lnSpc>
              <a:buNone/>
            </a:pPr>
            <a:r>
              <a:rPr lang="en-US" dirty="0">
                <a:latin typeface="Times New Roman" pitchFamily="18" charset="0"/>
                <a:cs typeface="Times New Roman" pitchFamily="18" charset="0"/>
              </a:rPr>
              <a:t>The user should be able to download information like screenshot of external or internal results.</a:t>
            </a:r>
          </a:p>
          <a:p>
            <a:pPr marL="112014" indent="0">
              <a:lnSpc>
                <a:spcPct val="150000"/>
              </a:lnSpc>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sz="900" dirty="0"/>
              <a:t>.</a:t>
            </a:r>
          </a:p>
        </p:txBody>
      </p:sp>
    </p:spTree>
    <p:extLst>
      <p:ext uri="{BB962C8B-B14F-4D97-AF65-F5344CB8AC3E}">
        <p14:creationId xmlns:p14="http://schemas.microsoft.com/office/powerpoint/2010/main" val="1648916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3BE3DE-F14D-4403-ADDA-9E34D43A6676}"/>
              </a:ext>
            </a:extLst>
          </p:cNvPr>
          <p:cNvSpPr txBox="1"/>
          <p:nvPr/>
        </p:nvSpPr>
        <p:spPr>
          <a:xfrm>
            <a:off x="2152650" y="1943100"/>
            <a:ext cx="7448550" cy="2739211"/>
          </a:xfrm>
          <a:prstGeom prst="rect">
            <a:avLst/>
          </a:prstGeom>
          <a:noFill/>
        </p:spPr>
        <p:txBody>
          <a:bodyPr wrap="square" rtlCol="0">
            <a:spAutoFit/>
          </a:bodyPr>
          <a:lstStyle/>
          <a:p>
            <a:pPr algn="ctr"/>
            <a:endParaRPr lang="en-US" sz="3200" b="1" dirty="0">
              <a:solidFill>
                <a:srgbClr val="0070C0"/>
              </a:solidFill>
              <a:latin typeface="Times New Roman"/>
              <a:ea typeface="Times New Roman"/>
              <a:cs typeface="Times New Roman"/>
              <a:sym typeface="Times New Roman"/>
            </a:endParaRPr>
          </a:p>
          <a:p>
            <a:pPr algn="ctr"/>
            <a:endParaRPr lang="en-US" sz="3200" b="1" dirty="0">
              <a:solidFill>
                <a:srgbClr val="0070C0"/>
              </a:solidFill>
              <a:latin typeface="Times New Roman"/>
              <a:ea typeface="Times New Roman"/>
              <a:cs typeface="Times New Roman"/>
              <a:sym typeface="Times New Roman"/>
            </a:endParaRPr>
          </a:p>
          <a:p>
            <a:pPr algn="ctr"/>
            <a:r>
              <a:rPr lang="en-US" sz="3200" b="1" dirty="0">
                <a:solidFill>
                  <a:srgbClr val="0070C0"/>
                </a:solidFill>
                <a:latin typeface="Times New Roman"/>
                <a:ea typeface="Times New Roman"/>
                <a:cs typeface="Times New Roman"/>
                <a:sym typeface="Times New Roman"/>
              </a:rPr>
              <a:t>Conceptual/Analysis Modelling</a:t>
            </a:r>
          </a:p>
          <a:p>
            <a:pPr algn="ctr"/>
            <a:r>
              <a:rPr lang="en-US" sz="4400" b="1" dirty="0">
                <a:latin typeface="Times New Roman" pitchFamily="18" charset="0"/>
                <a:ea typeface="Times New Roman"/>
                <a:cs typeface="Times New Roman" pitchFamily="18" charset="0"/>
                <a:sym typeface="Times New Roman"/>
              </a:rPr>
              <a:t> </a:t>
            </a:r>
            <a:endParaRPr lang="en-US" sz="4400" dirty="0">
              <a:solidFill>
                <a:srgbClr val="0070C0"/>
              </a:solidFill>
              <a:latin typeface="Times New Roman" pitchFamily="18" charset="0"/>
              <a:ea typeface="Times New Roman"/>
              <a:cs typeface="Times New Roman" pitchFamily="18" charset="0"/>
              <a:sym typeface="Times New Roman"/>
            </a:endParaRPr>
          </a:p>
          <a:p>
            <a:pPr algn="ctr"/>
            <a:endParaRPr lang="en-IN" sz="3200" dirty="0"/>
          </a:p>
        </p:txBody>
      </p:sp>
    </p:spTree>
    <p:extLst>
      <p:ext uri="{BB962C8B-B14F-4D97-AF65-F5344CB8AC3E}">
        <p14:creationId xmlns:p14="http://schemas.microsoft.com/office/powerpoint/2010/main" val="4286051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a:xfrm>
            <a:off x="1028700" y="257175"/>
            <a:ext cx="9182100" cy="6341333"/>
          </a:xfrm>
        </p:spPr>
        <p:txBody>
          <a:bodyPr/>
          <a:lstStyle/>
          <a:p>
            <a:pPr>
              <a:buFont typeface="Wingdings" pitchFamily="2" charset="2"/>
              <a:buChar char="§"/>
            </a:pPr>
            <a:r>
              <a:rPr lang="en-IN" b="1" dirty="0">
                <a:solidFill>
                  <a:srgbClr val="0070C0"/>
                </a:solidFill>
                <a:latin typeface="Times New Roman" pitchFamily="18" charset="0"/>
                <a:cs typeface="Times New Roman" pitchFamily="18" charset="0"/>
              </a:rPr>
              <a:t>Use Case Diagram </a:t>
            </a:r>
            <a:r>
              <a:rPr lang="en-IN" dirty="0">
                <a:latin typeface="Times New Roman" pitchFamily="18" charset="0"/>
                <a:cs typeface="Times New Roman" pitchFamily="18" charset="0"/>
              </a:rPr>
              <a:t>– </a:t>
            </a:r>
          </a:p>
          <a:p>
            <a:pPr>
              <a:buFont typeface="Wingdings" pitchFamily="2" charset="2"/>
              <a:buChar char="§"/>
            </a:pP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1944130" y="188144"/>
            <a:ext cx="8229600" cy="689187"/>
          </a:xfrm>
        </p:spPr>
        <p:txBody>
          <a:bodyPr>
            <a:normAutofit/>
          </a:bodyPr>
          <a:lstStyle/>
          <a:p>
            <a:r>
              <a:rPr lang="en-US" sz="800" b="1" dirty="0">
                <a:solidFill>
                  <a:srgbClr val="0070C0"/>
                </a:solidFill>
              </a:rPr>
              <a:t>.</a:t>
            </a:r>
          </a:p>
        </p:txBody>
      </p:sp>
      <p:pic>
        <p:nvPicPr>
          <p:cNvPr id="5" name="Picture 4">
            <a:extLst>
              <a:ext uri="{FF2B5EF4-FFF2-40B4-BE49-F238E27FC236}">
                <a16:creationId xmlns:a16="http://schemas.microsoft.com/office/drawing/2014/main" id="{6DB277FD-9022-49B7-8B06-46287415DDD0}"/>
              </a:ext>
            </a:extLst>
          </p:cNvPr>
          <p:cNvPicPr>
            <a:picLocks noChangeAspect="1"/>
          </p:cNvPicPr>
          <p:nvPr/>
        </p:nvPicPr>
        <p:blipFill>
          <a:blip r:embed="rId2"/>
          <a:stretch>
            <a:fillRect/>
          </a:stretch>
        </p:blipFill>
        <p:spPr>
          <a:xfrm>
            <a:off x="3898232" y="1212784"/>
            <a:ext cx="4658627" cy="4437245"/>
          </a:xfrm>
          <a:prstGeom prst="rect">
            <a:avLst/>
          </a:prstGeom>
        </p:spPr>
      </p:pic>
      <p:sp>
        <p:nvSpPr>
          <p:cNvPr id="7" name="TextBox 6">
            <a:extLst>
              <a:ext uri="{FF2B5EF4-FFF2-40B4-BE49-F238E27FC236}">
                <a16:creationId xmlns:a16="http://schemas.microsoft.com/office/drawing/2014/main" id="{35A04774-11E0-4C81-B9CD-8038EE92C5E0}"/>
              </a:ext>
            </a:extLst>
          </p:cNvPr>
          <p:cNvSpPr txBox="1"/>
          <p:nvPr/>
        </p:nvSpPr>
        <p:spPr>
          <a:xfrm>
            <a:off x="3927108" y="5985482"/>
            <a:ext cx="4658627" cy="461665"/>
          </a:xfrm>
          <a:prstGeom prst="rect">
            <a:avLst/>
          </a:prstGeom>
          <a:noFill/>
        </p:spPr>
        <p:txBody>
          <a:bodyPr wrap="square" rtlCol="0">
            <a:spAutoFit/>
          </a:bodyPr>
          <a:lstStyle/>
          <a:p>
            <a:r>
              <a:rPr lang="en-IN" dirty="0"/>
              <a:t>      </a:t>
            </a:r>
            <a:r>
              <a:rPr lang="en-IN" sz="2400" dirty="0">
                <a:latin typeface="Times New Roman" panose="02020603050405020304" pitchFamily="18" charset="0"/>
                <a:cs typeface="Times New Roman" panose="02020603050405020304" pitchFamily="18" charset="0"/>
              </a:rPr>
              <a:t>Use Case diagram for chatbot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a:xfrm>
            <a:off x="1981200" y="518985"/>
            <a:ext cx="8229600" cy="5488303"/>
          </a:xfrm>
        </p:spPr>
        <p:txBody>
          <a:bodyPr/>
          <a:lstStyle/>
          <a:p>
            <a:pPr lvl="0">
              <a:buFont typeface="Wingdings" pitchFamily="2" charset="2"/>
              <a:buChar char="§"/>
            </a:pPr>
            <a:r>
              <a:rPr lang="en-US" b="1" dirty="0">
                <a:solidFill>
                  <a:srgbClr val="0070C0"/>
                </a:solidFill>
                <a:latin typeface="Times New Roman" pitchFamily="18" charset="0"/>
                <a:ea typeface="Times New Roman"/>
                <a:cs typeface="Times New Roman" pitchFamily="18" charset="0"/>
                <a:sym typeface="Times New Roman"/>
              </a:rPr>
              <a:t>Sequence</a:t>
            </a:r>
            <a:r>
              <a:rPr lang="en-US" sz="2400" b="1" dirty="0">
                <a:solidFill>
                  <a:srgbClr val="0070C0"/>
                </a:solidFill>
                <a:latin typeface="Times New Roman" pitchFamily="18" charset="0"/>
                <a:ea typeface="Times New Roman"/>
                <a:cs typeface="Times New Roman" pitchFamily="18" charset="0"/>
                <a:sym typeface="Times New Roman"/>
              </a:rPr>
              <a:t> </a:t>
            </a:r>
            <a:r>
              <a:rPr lang="en-US" b="1" dirty="0">
                <a:solidFill>
                  <a:srgbClr val="0070C0"/>
                </a:solidFill>
                <a:latin typeface="Times New Roman" pitchFamily="18" charset="0"/>
                <a:ea typeface="Times New Roman"/>
                <a:cs typeface="Times New Roman" pitchFamily="18" charset="0"/>
                <a:sym typeface="Times New Roman"/>
              </a:rPr>
              <a:t>Diagram </a:t>
            </a:r>
            <a:r>
              <a:rPr lang="en-US" dirty="0">
                <a:latin typeface="Times New Roman" pitchFamily="18" charset="0"/>
                <a:ea typeface="Times New Roman"/>
                <a:cs typeface="Times New Roman" pitchFamily="18" charset="0"/>
                <a:sym typeface="Times New Roman"/>
              </a:rPr>
              <a:t>- </a:t>
            </a:r>
          </a:p>
        </p:txBody>
      </p:sp>
      <p:pic>
        <p:nvPicPr>
          <p:cNvPr id="5" name="Content Placeholder 4">
            <a:extLst>
              <a:ext uri="{FF2B5EF4-FFF2-40B4-BE49-F238E27FC236}">
                <a16:creationId xmlns:a16="http://schemas.microsoft.com/office/drawing/2014/main" id="{2178EE22-EEDB-38AF-52C8-D785F377A159}"/>
              </a:ext>
            </a:extLst>
          </p:cNvPr>
          <p:cNvPicPr>
            <a:picLocks noChangeAspect="1"/>
          </p:cNvPicPr>
          <p:nvPr/>
        </p:nvPicPr>
        <p:blipFill>
          <a:blip r:embed="rId2"/>
          <a:stretch>
            <a:fillRect/>
          </a:stretch>
        </p:blipFill>
        <p:spPr>
          <a:xfrm>
            <a:off x="3938387" y="1501217"/>
            <a:ext cx="4746740" cy="4148488"/>
          </a:xfrm>
          <a:prstGeom prst="rect">
            <a:avLst/>
          </a:prstGeom>
        </p:spPr>
      </p:pic>
      <p:sp>
        <p:nvSpPr>
          <p:cNvPr id="6" name="TextBox 5">
            <a:extLst>
              <a:ext uri="{FF2B5EF4-FFF2-40B4-BE49-F238E27FC236}">
                <a16:creationId xmlns:a16="http://schemas.microsoft.com/office/drawing/2014/main" id="{E7AB39BC-9463-3938-3063-F9979A7BB0C0}"/>
              </a:ext>
            </a:extLst>
          </p:cNvPr>
          <p:cNvSpPr txBox="1"/>
          <p:nvPr/>
        </p:nvSpPr>
        <p:spPr>
          <a:xfrm>
            <a:off x="3724976" y="5370897"/>
            <a:ext cx="4744393" cy="430887"/>
          </a:xfrm>
          <a:prstGeom prst="rect">
            <a:avLst/>
          </a:prstGeom>
          <a:noFill/>
        </p:spPr>
        <p:txBody>
          <a:bodyPr wrap="square" rtlCol="0">
            <a:spAutoFit/>
          </a:bodyPr>
          <a:lstStyle/>
          <a:p>
            <a:r>
              <a:rPr lang="en-US" sz="2200" b="0" i="0" u="none" strike="noStrike" baseline="0" dirty="0">
                <a:latin typeface="Times New Roman" panose="02020603050405020304" pitchFamily="18" charset="0"/>
                <a:cs typeface="Times New Roman" panose="02020603050405020304" pitchFamily="18" charset="0"/>
              </a:rPr>
              <a:t>  Sequence Diagram for Chat with User</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p:nvPr/>
        </p:nvSpPr>
        <p:spPr>
          <a:xfrm>
            <a:off x="2590804" y="761996"/>
            <a:ext cx="7190183" cy="4251765"/>
          </a:xfrm>
          <a:prstGeom prst="rect">
            <a:avLst/>
          </a:prstGeom>
          <a:noFill/>
          <a:ln>
            <a:noFill/>
          </a:ln>
        </p:spPr>
        <p:txBody>
          <a:bodyPr spcFirstLastPara="1" wrap="square" lIns="91425" tIns="45700" rIns="91425" bIns="45700" anchor="t" anchorCtr="0">
            <a:spAutoFit/>
          </a:bodyPr>
          <a:lstStyle/>
          <a:p>
            <a:pPr marL="565199" indent="-457200">
              <a:lnSpc>
                <a:spcPct val="132000"/>
              </a:lnSpc>
              <a:buClr>
                <a:srgbClr val="00B050"/>
              </a:buClr>
              <a:buSzPts val="4060"/>
              <a:buFont typeface="Arial"/>
              <a:buChar char="•"/>
            </a:pPr>
            <a:endParaRPr lang="en-US" sz="2800" dirty="0">
              <a:solidFill>
                <a:srgbClr val="000000"/>
              </a:solidFill>
              <a:latin typeface="Times New Roman"/>
              <a:ea typeface="Times New Roman"/>
              <a:cs typeface="Times New Roman"/>
              <a:sym typeface="Times New Roman"/>
            </a:endParaRPr>
          </a:p>
          <a:p>
            <a:pPr marL="565199" indent="-457200">
              <a:lnSpc>
                <a:spcPct val="150000"/>
              </a:lnSpc>
              <a:buClr>
                <a:srgbClr val="00B050"/>
              </a:buClr>
              <a:buSzPts val="4060"/>
              <a:buFont typeface="Arial"/>
              <a:buChar char="•"/>
            </a:pPr>
            <a:r>
              <a:rPr lang="en-US" sz="2800" dirty="0">
                <a:solidFill>
                  <a:srgbClr val="000000"/>
                </a:solidFill>
                <a:latin typeface="Times New Roman"/>
                <a:ea typeface="Times New Roman"/>
                <a:cs typeface="Times New Roman"/>
                <a:sym typeface="Times New Roman"/>
              </a:rPr>
              <a:t> Introduction</a:t>
            </a:r>
            <a:endParaRPr sz="2800" dirty="0"/>
          </a:p>
          <a:p>
            <a:pPr marL="565199" indent="-457200">
              <a:lnSpc>
                <a:spcPct val="150000"/>
              </a:lnSpc>
              <a:spcBef>
                <a:spcPts val="740"/>
              </a:spcBef>
              <a:buClr>
                <a:srgbClr val="00B050"/>
              </a:buClr>
              <a:buSzPts val="4060"/>
              <a:buFont typeface="Arial"/>
              <a:buChar char="•"/>
            </a:pPr>
            <a:r>
              <a:rPr lang="en-US" sz="2800" dirty="0">
                <a:solidFill>
                  <a:srgbClr val="000000"/>
                </a:solidFill>
                <a:latin typeface="Times New Roman"/>
                <a:ea typeface="Times New Roman"/>
                <a:cs typeface="Times New Roman"/>
                <a:sym typeface="Times New Roman"/>
              </a:rPr>
              <a:t> </a:t>
            </a:r>
            <a:r>
              <a:rPr lang="en-US" sz="2800" dirty="0">
                <a:latin typeface="Times New Roman"/>
                <a:ea typeface="Times New Roman"/>
                <a:cs typeface="Times New Roman"/>
                <a:sym typeface="Times New Roman"/>
              </a:rPr>
              <a:t>Literature Survey</a:t>
            </a:r>
          </a:p>
          <a:p>
            <a:pPr marL="565199" indent="-457200">
              <a:lnSpc>
                <a:spcPct val="150000"/>
              </a:lnSpc>
              <a:spcBef>
                <a:spcPts val="740"/>
              </a:spcBef>
              <a:buClr>
                <a:srgbClr val="00B050"/>
              </a:buClr>
              <a:buSzPts val="4060"/>
              <a:buFont typeface="Arial"/>
              <a:buChar char="•"/>
            </a:pPr>
            <a:r>
              <a:rPr lang="en-US" sz="2800" dirty="0">
                <a:latin typeface="Times New Roman"/>
                <a:cs typeface="Times New Roman"/>
                <a:sym typeface="Times New Roman"/>
              </a:rPr>
              <a:t> Requirements Engineering</a:t>
            </a:r>
            <a:endParaRPr sz="2800" dirty="0"/>
          </a:p>
          <a:p>
            <a:pPr marL="565199" indent="-457200">
              <a:lnSpc>
                <a:spcPct val="150000"/>
              </a:lnSpc>
              <a:spcBef>
                <a:spcPts val="740"/>
              </a:spcBef>
              <a:buClr>
                <a:srgbClr val="00B050"/>
              </a:buClr>
              <a:buSzPts val="4060"/>
              <a:buFont typeface="Arial"/>
              <a:buChar char="•"/>
            </a:pPr>
            <a:r>
              <a:rPr lang="en-US" sz="2800" dirty="0">
                <a:solidFill>
                  <a:srgbClr val="000000"/>
                </a:solidFill>
                <a:latin typeface="Times New Roman"/>
                <a:ea typeface="Times New Roman"/>
                <a:cs typeface="Times New Roman"/>
                <a:sym typeface="Times New Roman"/>
              </a:rPr>
              <a:t> Project Planning</a:t>
            </a:r>
          </a:p>
          <a:p>
            <a:pPr marL="565199" indent="-457200">
              <a:lnSpc>
                <a:spcPct val="150000"/>
              </a:lnSpc>
              <a:spcBef>
                <a:spcPts val="740"/>
              </a:spcBef>
              <a:buClr>
                <a:srgbClr val="00B050"/>
              </a:buClr>
              <a:buSzPts val="4060"/>
              <a:buFont typeface="Arial"/>
              <a:buChar char="•"/>
            </a:pPr>
            <a:r>
              <a:rPr lang="en-US" sz="2800" dirty="0">
                <a:solidFill>
                  <a:srgbClr val="000000"/>
                </a:solidFill>
                <a:latin typeface="Times New Roman"/>
                <a:cs typeface="Times New Roman"/>
                <a:sym typeface="Times New Roman"/>
              </a:rPr>
              <a:t>System Design</a:t>
            </a:r>
          </a:p>
        </p:txBody>
      </p:sp>
      <p:sp>
        <p:nvSpPr>
          <p:cNvPr id="122" name="Google Shape;122;p2"/>
          <p:cNvSpPr txBox="1"/>
          <p:nvPr/>
        </p:nvSpPr>
        <p:spPr>
          <a:xfrm>
            <a:off x="5904067" y="6407942"/>
            <a:ext cx="2350684" cy="365129"/>
          </a:xfrm>
          <a:prstGeom prst="rect">
            <a:avLst/>
          </a:prstGeom>
          <a:noFill/>
          <a:ln>
            <a:noFill/>
          </a:ln>
        </p:spPr>
        <p:txBody>
          <a:bodyPr spcFirstLastPara="1" wrap="square" lIns="91425" tIns="45700" rIns="91425" bIns="45700" anchor="b" anchorCtr="0">
            <a:noAutofit/>
          </a:bodyPr>
          <a:lstStyle/>
          <a:p>
            <a:pPr algn="r">
              <a:buClr>
                <a:srgbClr val="000000"/>
              </a:buClr>
              <a:buSzPts val="1000"/>
            </a:pPr>
            <a:endParaRPr sz="1000">
              <a:solidFill>
                <a:srgbClr val="000000"/>
              </a:solidFill>
              <a:latin typeface="Lucida Sans"/>
              <a:ea typeface="Lucida Sans"/>
              <a:cs typeface="Lucida Sans"/>
              <a:sym typeface="Lucida Sans"/>
            </a:endParaRPr>
          </a:p>
          <a:p>
            <a:pPr algn="r">
              <a:buClr>
                <a:srgbClr val="000000"/>
              </a:buClr>
              <a:buSzPts val="1000"/>
            </a:pPr>
            <a:endParaRPr sz="1000">
              <a:solidFill>
                <a:srgbClr val="000000"/>
              </a:solidFill>
              <a:latin typeface="Lucida Sans"/>
              <a:ea typeface="Lucida Sans"/>
              <a:cs typeface="Lucida Sans"/>
              <a:sym typeface="Lucida Sans"/>
            </a:endParaRPr>
          </a:p>
        </p:txBody>
      </p:sp>
      <p:sp>
        <p:nvSpPr>
          <p:cNvPr id="123" name="Google Shape;123;p2"/>
          <p:cNvSpPr txBox="1"/>
          <p:nvPr/>
        </p:nvSpPr>
        <p:spPr>
          <a:xfrm>
            <a:off x="9840414" y="6407942"/>
            <a:ext cx="696617" cy="365129"/>
          </a:xfrm>
          <a:prstGeom prst="rect">
            <a:avLst/>
          </a:prstGeom>
          <a:noFill/>
          <a:ln>
            <a:noFill/>
          </a:ln>
        </p:spPr>
        <p:txBody>
          <a:bodyPr spcFirstLastPara="1" wrap="square" lIns="91425" tIns="45700" rIns="91425" bIns="45700" anchor="b" anchorCtr="0">
            <a:noAutofit/>
          </a:bodyPr>
          <a:lstStyle/>
          <a:p>
            <a:pPr algn="r">
              <a:buClr>
                <a:srgbClr val="000000"/>
              </a:buClr>
              <a:buSzPts val="1000"/>
            </a:pPr>
            <a:r>
              <a:rPr lang="en-US" sz="1000">
                <a:solidFill>
                  <a:srgbClr val="000000"/>
                </a:solidFill>
                <a:latin typeface="Lucida Sans"/>
                <a:ea typeface="Lucida Sans"/>
                <a:cs typeface="Lucida Sans"/>
                <a:sym typeface="Lucida Sans"/>
              </a:rPr>
              <a:t>1/20</a:t>
            </a:r>
            <a:endParaRPr/>
          </a:p>
        </p:txBody>
      </p:sp>
      <p:sp>
        <p:nvSpPr>
          <p:cNvPr id="124" name="Google Shape;124;p2"/>
          <p:cNvSpPr txBox="1">
            <a:spLocks noGrp="1"/>
          </p:cNvSpPr>
          <p:nvPr>
            <p:ph type="title"/>
          </p:nvPr>
        </p:nvSpPr>
        <p:spPr>
          <a:xfrm>
            <a:off x="1981200" y="0"/>
            <a:ext cx="8229600" cy="761996"/>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rgbClr val="0070C0"/>
              </a:buClr>
              <a:buSzPts val="3600"/>
            </a:pPr>
            <a:br>
              <a:rPr lang="en-US" sz="3600" dirty="0">
                <a:solidFill>
                  <a:srgbClr val="0070C0"/>
                </a:solidFill>
                <a:latin typeface="Times New Roman"/>
                <a:ea typeface="Times New Roman"/>
                <a:cs typeface="Times New Roman"/>
                <a:sym typeface="Times New Roman"/>
              </a:rPr>
            </a:br>
            <a:r>
              <a:rPr lang="en-US" sz="3600" dirty="0">
                <a:solidFill>
                  <a:srgbClr val="0070C0"/>
                </a:solidFill>
                <a:latin typeface="Times New Roman"/>
                <a:ea typeface="Times New Roman"/>
                <a:cs typeface="Times New Roman"/>
                <a:sym typeface="Times New Roman"/>
              </a:rPr>
              <a:t>Agenda</a:t>
            </a:r>
            <a:endParaRPr sz="3600" dirty="0">
              <a:solidFill>
                <a:srgbClr val="0070C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2F4FD0-E6D1-4EBA-A69D-D6F4D23D0A40}"/>
              </a:ext>
            </a:extLst>
          </p:cNvPr>
          <p:cNvSpPr>
            <a:spLocks noGrp="1"/>
          </p:cNvSpPr>
          <p:nvPr>
            <p:ph type="title"/>
          </p:nvPr>
        </p:nvSpPr>
        <p:spPr>
          <a:xfrm>
            <a:off x="609600" y="274638"/>
            <a:ext cx="10972800" cy="576070"/>
          </a:xfrm>
        </p:spPr>
        <p:txBody>
          <a:bodyPr>
            <a:normAutofit/>
          </a:bodyPr>
          <a:lstStyle/>
          <a:p>
            <a:r>
              <a:rPr lang="en-IN" sz="800" dirty="0"/>
              <a:t>.</a:t>
            </a:r>
            <a:br>
              <a:rPr lang="en-IN" sz="800" dirty="0"/>
            </a:br>
            <a:endParaRPr lang="en-IN" sz="800" dirty="0"/>
          </a:p>
        </p:txBody>
      </p:sp>
      <p:pic>
        <p:nvPicPr>
          <p:cNvPr id="7" name="Picture 6">
            <a:extLst>
              <a:ext uri="{FF2B5EF4-FFF2-40B4-BE49-F238E27FC236}">
                <a16:creationId xmlns:a16="http://schemas.microsoft.com/office/drawing/2014/main" id="{0EF26048-D495-4209-A488-B1CCCDDF1778}"/>
              </a:ext>
            </a:extLst>
          </p:cNvPr>
          <p:cNvPicPr>
            <a:picLocks noChangeAspect="1"/>
          </p:cNvPicPr>
          <p:nvPr/>
        </p:nvPicPr>
        <p:blipFill>
          <a:blip r:embed="rId2"/>
          <a:stretch>
            <a:fillRect/>
          </a:stretch>
        </p:blipFill>
        <p:spPr>
          <a:xfrm>
            <a:off x="4659289" y="1348141"/>
            <a:ext cx="3240911" cy="3559215"/>
          </a:xfrm>
          <a:prstGeom prst="rect">
            <a:avLst/>
          </a:prstGeom>
        </p:spPr>
      </p:pic>
      <p:sp>
        <p:nvSpPr>
          <p:cNvPr id="10" name="TextBox 9">
            <a:extLst>
              <a:ext uri="{FF2B5EF4-FFF2-40B4-BE49-F238E27FC236}">
                <a16:creationId xmlns:a16="http://schemas.microsoft.com/office/drawing/2014/main" id="{5992B61D-DF9B-46D4-9446-E140BFDE3A5F}"/>
              </a:ext>
            </a:extLst>
          </p:cNvPr>
          <p:cNvSpPr txBox="1"/>
          <p:nvPr/>
        </p:nvSpPr>
        <p:spPr>
          <a:xfrm>
            <a:off x="4998540" y="5035457"/>
            <a:ext cx="3465094" cy="369332"/>
          </a:xfrm>
          <a:prstGeom prst="rect">
            <a:avLst/>
          </a:prstGeom>
          <a:noFill/>
        </p:spPr>
        <p:txBody>
          <a:bodyPr wrap="square" rtlCol="0">
            <a:spAutoFit/>
          </a:bodyPr>
          <a:lstStyle/>
          <a:p>
            <a:r>
              <a:rPr lang="en-IN" sz="1800" b="0" i="0" u="none" strike="noStrike" baseline="0" dirty="0">
                <a:latin typeface="Times New Roman" panose="02020603050405020304" pitchFamily="18" charset="0"/>
                <a:cs typeface="Times New Roman" panose="02020603050405020304" pitchFamily="18" charset="0"/>
              </a:rPr>
              <a:t>Sequence Diagram for Feedback</a:t>
            </a:r>
            <a:endParaRPr lang="en-IN" dirty="0">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B2F6EE22-DE3B-357C-4CFE-5B381EC00430}"/>
              </a:ext>
            </a:extLst>
          </p:cNvPr>
          <p:cNvSpPr>
            <a:spLocks noGrp="1"/>
          </p:cNvSpPr>
          <p:nvPr>
            <p:ph idx="1"/>
          </p:nvPr>
        </p:nvSpPr>
        <p:spPr>
          <a:xfrm>
            <a:off x="609600" y="850709"/>
            <a:ext cx="10972800" cy="5156584"/>
          </a:xfrm>
        </p:spPr>
        <p:txBody>
          <a:bodyPr>
            <a:normAutofit/>
          </a:bodyPr>
          <a:lstStyle/>
          <a:p>
            <a:pPr marL="109728" indent="0">
              <a:buNone/>
            </a:pPr>
            <a:r>
              <a:rPr lang="en-IN" sz="900" dirty="0"/>
              <a:t>.</a:t>
            </a:r>
          </a:p>
          <a:p>
            <a:pPr marL="109728" indent="0">
              <a:buNone/>
            </a:pPr>
            <a:endParaRPr lang="en-IN" sz="900" dirty="0"/>
          </a:p>
        </p:txBody>
      </p:sp>
    </p:spTree>
    <p:extLst>
      <p:ext uri="{BB962C8B-B14F-4D97-AF65-F5344CB8AC3E}">
        <p14:creationId xmlns:p14="http://schemas.microsoft.com/office/powerpoint/2010/main" val="1642360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a:xfrm>
            <a:off x="570315" y="390525"/>
            <a:ext cx="11254741" cy="6115050"/>
          </a:xfrm>
        </p:spPr>
        <p:txBody>
          <a:bodyPr/>
          <a:lstStyle/>
          <a:p>
            <a:pPr lvl="0">
              <a:buFont typeface="Wingdings" pitchFamily="2" charset="2"/>
              <a:buChar char="§"/>
            </a:pPr>
            <a:r>
              <a:rPr lang="en-US" dirty="0">
                <a:latin typeface="Times New Roman" pitchFamily="18" charset="0"/>
                <a:ea typeface="Times New Roman"/>
                <a:cs typeface="Times New Roman" pitchFamily="18" charset="0"/>
                <a:sym typeface="Times New Roman"/>
              </a:rPr>
              <a:t> </a:t>
            </a:r>
            <a:r>
              <a:rPr lang="en-US" b="1" dirty="0">
                <a:solidFill>
                  <a:srgbClr val="0070C0"/>
                </a:solidFill>
                <a:latin typeface="Times New Roman" pitchFamily="18" charset="0"/>
                <a:ea typeface="Times New Roman"/>
                <a:cs typeface="Times New Roman" pitchFamily="18" charset="0"/>
                <a:sym typeface="Times New Roman"/>
              </a:rPr>
              <a:t>Activity Diagram </a:t>
            </a:r>
            <a:r>
              <a:rPr lang="en-US" dirty="0">
                <a:latin typeface="Times New Roman" pitchFamily="18" charset="0"/>
                <a:ea typeface="Times New Roman"/>
                <a:cs typeface="Times New Roman" pitchFamily="18" charset="0"/>
                <a:sym typeface="Times New Roman"/>
              </a:rPr>
              <a:t>- </a:t>
            </a:r>
          </a:p>
          <a:p>
            <a:pPr>
              <a:buNone/>
            </a:pPr>
            <a:endParaRPr lang="en-US" dirty="0"/>
          </a:p>
        </p:txBody>
      </p:sp>
      <p:sp>
        <p:nvSpPr>
          <p:cNvPr id="6" name="TextBox 5">
            <a:extLst>
              <a:ext uri="{FF2B5EF4-FFF2-40B4-BE49-F238E27FC236}">
                <a16:creationId xmlns:a16="http://schemas.microsoft.com/office/drawing/2014/main" id="{BBAEF501-FE09-46AF-82DE-423889D14BD6}"/>
              </a:ext>
            </a:extLst>
          </p:cNvPr>
          <p:cNvSpPr txBox="1"/>
          <p:nvPr/>
        </p:nvSpPr>
        <p:spPr>
          <a:xfrm>
            <a:off x="807869" y="1118586"/>
            <a:ext cx="1101718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Personal Query Response Activity              College Related Query Response Activity                         </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7" name="Picture 6">
            <a:extLst>
              <a:ext uri="{FF2B5EF4-FFF2-40B4-BE49-F238E27FC236}">
                <a16:creationId xmlns:a16="http://schemas.microsoft.com/office/drawing/2014/main" id="{F11211FD-02B7-B48A-3D7A-953D5424E3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5711" y="1749017"/>
            <a:ext cx="4578242" cy="3817281"/>
          </a:xfrm>
          <a:prstGeom prst="rect">
            <a:avLst/>
          </a:prstGeom>
          <a:noFill/>
          <a:ln>
            <a:noFill/>
          </a:ln>
        </p:spPr>
      </p:pic>
      <p:pic>
        <p:nvPicPr>
          <p:cNvPr id="9" name="Picture 8">
            <a:extLst>
              <a:ext uri="{FF2B5EF4-FFF2-40B4-BE49-F238E27FC236}">
                <a16:creationId xmlns:a16="http://schemas.microsoft.com/office/drawing/2014/main" id="{EDDFB07F-2E44-DD6F-CCF0-1612FC71F6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16463" y="1953087"/>
            <a:ext cx="4656337" cy="40836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a:xfrm>
            <a:off x="1981200" y="420131"/>
            <a:ext cx="8229600" cy="6054811"/>
          </a:xfrm>
        </p:spPr>
        <p:txBody>
          <a:bodyPr/>
          <a:lstStyle/>
          <a:p>
            <a:pPr lvl="0">
              <a:buFont typeface="Wingdings" pitchFamily="2" charset="2"/>
              <a:buChar char="§"/>
            </a:pPr>
            <a:r>
              <a:rPr lang="en-US" b="1" dirty="0">
                <a:solidFill>
                  <a:srgbClr val="0070C0"/>
                </a:solidFill>
                <a:latin typeface="Times New Roman" pitchFamily="18" charset="0"/>
                <a:ea typeface="Times New Roman"/>
                <a:cs typeface="Times New Roman" pitchFamily="18" charset="0"/>
                <a:sym typeface="Times New Roman"/>
              </a:rPr>
              <a:t>State Chart Diagram </a:t>
            </a:r>
            <a:r>
              <a:rPr lang="en-US" dirty="0">
                <a:latin typeface="Times New Roman" pitchFamily="18" charset="0"/>
                <a:ea typeface="Times New Roman"/>
                <a:cs typeface="Times New Roman" pitchFamily="18" charset="0"/>
                <a:sym typeface="Times New Roman"/>
              </a:rPr>
              <a:t>– </a:t>
            </a:r>
          </a:p>
          <a:p>
            <a:pPr lvl="0">
              <a:buNone/>
            </a:pPr>
            <a:endParaRPr lang="en-US" dirty="0">
              <a:latin typeface="Times New Roman" pitchFamily="18" charset="0"/>
              <a:ea typeface="Times New Roman"/>
              <a:cs typeface="Times New Roman" pitchFamily="18" charset="0"/>
              <a:sym typeface="Times New Roman"/>
            </a:endParaRPr>
          </a:p>
          <a:p>
            <a:endParaRPr lang="en-US" dirty="0"/>
          </a:p>
        </p:txBody>
      </p:sp>
      <p:pic>
        <p:nvPicPr>
          <p:cNvPr id="4" name="Picture 3">
            <a:extLst>
              <a:ext uri="{FF2B5EF4-FFF2-40B4-BE49-F238E27FC236}">
                <a16:creationId xmlns:a16="http://schemas.microsoft.com/office/drawing/2014/main" id="{C524BAF4-D900-414F-9D2A-68C09CAB71AB}"/>
              </a:ext>
            </a:extLst>
          </p:cNvPr>
          <p:cNvPicPr>
            <a:picLocks noChangeAspect="1"/>
          </p:cNvPicPr>
          <p:nvPr/>
        </p:nvPicPr>
        <p:blipFill>
          <a:blip r:embed="rId2"/>
          <a:stretch>
            <a:fillRect/>
          </a:stretch>
        </p:blipFill>
        <p:spPr>
          <a:xfrm>
            <a:off x="1981200" y="1424539"/>
            <a:ext cx="9261108" cy="4186988"/>
          </a:xfrm>
          <a:prstGeom prst="rect">
            <a:avLst/>
          </a:prstGeom>
        </p:spPr>
      </p:pic>
      <p:sp>
        <p:nvSpPr>
          <p:cNvPr id="6" name="TextBox 5">
            <a:extLst>
              <a:ext uri="{FF2B5EF4-FFF2-40B4-BE49-F238E27FC236}">
                <a16:creationId xmlns:a16="http://schemas.microsoft.com/office/drawing/2014/main" id="{16083F8B-7A55-4E11-A360-1201E9788C4F}"/>
              </a:ext>
            </a:extLst>
          </p:cNvPr>
          <p:cNvSpPr txBox="1"/>
          <p:nvPr/>
        </p:nvSpPr>
        <p:spPr>
          <a:xfrm flipH="1">
            <a:off x="3316704" y="5858568"/>
            <a:ext cx="5558592" cy="369332"/>
          </a:xfrm>
          <a:prstGeom prst="rect">
            <a:avLst/>
          </a:prstGeom>
          <a:noFill/>
        </p:spPr>
        <p:txBody>
          <a:bodyPr wrap="square" rtlCol="0">
            <a:spAutoFit/>
          </a:bodyPr>
          <a:lstStyle/>
          <a:p>
            <a:r>
              <a:rPr lang="en-US" sz="1800" b="0" i="0" u="none" strike="noStrike" baseline="0" dirty="0">
                <a:latin typeface="CIDFont+F1"/>
              </a:rPr>
              <a:t>                       </a:t>
            </a:r>
            <a:r>
              <a:rPr lang="en-US" sz="1800" b="0" i="0" u="none" strike="noStrike" baseline="0" dirty="0">
                <a:latin typeface="Times New Roman" panose="02020603050405020304" pitchFamily="18" charset="0"/>
                <a:cs typeface="Times New Roman" panose="02020603050405020304" pitchFamily="18" charset="0"/>
              </a:rPr>
              <a:t>State Chart Diagram for </a:t>
            </a:r>
            <a:r>
              <a:rPr lang="en-US" sz="1800" b="0" i="0" u="none" strike="noStrike" baseline="0" dirty="0" err="1">
                <a:latin typeface="Times New Roman" panose="02020603050405020304" pitchFamily="18" charset="0"/>
                <a:cs typeface="Times New Roman" panose="02020603050405020304" pitchFamily="18" charset="0"/>
              </a:rPr>
              <a:t>ChatBot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5331" y="321847"/>
            <a:ext cx="309091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5B9BD5">
                  <a:lumMod val="75000"/>
                </a:srgbClr>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sym typeface="Times New Roman"/>
              </a:rPr>
              <a:t> </a:t>
            </a:r>
            <a:r>
              <a:rPr kumimoji="0" lang="en-US" sz="2800" b="1" i="0" u="none" strike="noStrike" kern="1200" cap="none" spc="0" normalizeH="0" baseline="0" noProof="0" dirty="0">
                <a:ln>
                  <a:noFill/>
                </a:ln>
                <a:solidFill>
                  <a:srgbClr val="0070C0"/>
                </a:solidFill>
                <a:effectLst/>
                <a:uLnTx/>
                <a:uFillTx/>
                <a:latin typeface="Times New Roman" pitchFamily="18" charset="0"/>
                <a:ea typeface="Times New Roman"/>
                <a:cs typeface="Times New Roman" pitchFamily="18" charset="0"/>
                <a:sym typeface="Times New Roman"/>
              </a:rPr>
              <a:t>Class Diagram </a:t>
            </a:r>
            <a:r>
              <a:rPr kumimoji="0" lang="en-US" sz="2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sym typeface="Times New Roman"/>
              </a:rPr>
              <a:t>-  </a:t>
            </a:r>
          </a:p>
        </p:txBody>
      </p:sp>
      <p:sp>
        <p:nvSpPr>
          <p:cNvPr id="2" name="TextBox 1">
            <a:extLst>
              <a:ext uri="{FF2B5EF4-FFF2-40B4-BE49-F238E27FC236}">
                <a16:creationId xmlns:a16="http://schemas.microsoft.com/office/drawing/2014/main" id="{244E1696-8700-4308-9225-D44BECFA5D6D}"/>
              </a:ext>
            </a:extLst>
          </p:cNvPr>
          <p:cNvSpPr txBox="1"/>
          <p:nvPr/>
        </p:nvSpPr>
        <p:spPr>
          <a:xfrm>
            <a:off x="3480316" y="6054290"/>
            <a:ext cx="5718225" cy="400110"/>
          </a:xfrm>
          <a:prstGeom prst="rect">
            <a:avLst/>
          </a:prstGeom>
          <a:noFill/>
        </p:spPr>
        <p:txBody>
          <a:bodyPr wrap="square" rtlCol="0">
            <a:spAutoFit/>
          </a:bodyPr>
          <a:lstStyle/>
          <a:p>
            <a:r>
              <a:rPr lang="en-IN" sz="1800" b="0" i="0" u="none" strike="noStrike" baseline="0" dirty="0">
                <a:latin typeface="CIDFont+F1"/>
              </a:rPr>
              <a:t>                              </a:t>
            </a:r>
            <a:r>
              <a:rPr lang="en-IN" sz="2000" b="0" i="0" u="none" strike="noStrike" baseline="0" dirty="0">
                <a:latin typeface="Times New Roman" panose="02020603050405020304" pitchFamily="18" charset="0"/>
                <a:cs typeface="Times New Roman" panose="02020603050405020304" pitchFamily="18" charset="0"/>
              </a:rPr>
              <a:t>Class Diagram for Chatbot</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68F3E8A-FD3C-7260-0998-BBA794746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862" y="1971675"/>
            <a:ext cx="6216668" cy="347362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4E8834-ACE1-4C4A-B097-91CBF4A40A0D}"/>
              </a:ext>
            </a:extLst>
          </p:cNvPr>
          <p:cNvSpPr>
            <a:spLocks noGrp="1"/>
          </p:cNvSpPr>
          <p:nvPr>
            <p:ph idx="1"/>
          </p:nvPr>
        </p:nvSpPr>
        <p:spPr>
          <a:xfrm>
            <a:off x="838200" y="914400"/>
            <a:ext cx="10515600" cy="5943600"/>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1.Introduction:</a:t>
            </a:r>
          </a:p>
          <a:p>
            <a:pPr marL="0" indent="0" algn="just">
              <a:lnSpc>
                <a:spcPct val="150000"/>
              </a:lnSpc>
              <a:buNone/>
            </a:pPr>
            <a:r>
              <a:rPr lang="en-IN" sz="2200" b="1" dirty="0">
                <a:latin typeface="Times New Roman" panose="02020603050405020304" pitchFamily="18" charset="0"/>
                <a:cs typeface="Times New Roman" panose="02020603050405020304" pitchFamily="18" charset="0"/>
              </a:rPr>
              <a:t>1.1 Purpose: </a:t>
            </a:r>
            <a:r>
              <a:rPr lang="en-IN" sz="2200" dirty="0">
                <a:latin typeface="Times New Roman" panose="02020603050405020304" pitchFamily="18" charset="0"/>
                <a:cs typeface="Times New Roman" panose="02020603050405020304" pitchFamily="18" charset="0"/>
              </a:rPr>
              <a:t>The purpose of building chatbot is to minimize the time taken for student to receive a response for his/her query and to ensure accurate and precise communication.</a:t>
            </a:r>
          </a:p>
          <a:p>
            <a:pPr marL="0" indent="0" algn="just">
              <a:lnSpc>
                <a:spcPct val="150000"/>
              </a:lnSpc>
              <a:buNone/>
            </a:pPr>
            <a:r>
              <a:rPr lang="en-IN" sz="2200" b="1" dirty="0">
                <a:latin typeface="Times New Roman" panose="02020603050405020304" pitchFamily="18" charset="0"/>
                <a:cs typeface="Times New Roman" panose="02020603050405020304" pitchFamily="18" charset="0"/>
              </a:rPr>
              <a:t>1.2 Intended audience: </a:t>
            </a:r>
            <a:r>
              <a:rPr lang="en-IN" sz="2200" dirty="0">
                <a:latin typeface="Times New Roman" panose="02020603050405020304" pitchFamily="18" charset="0"/>
                <a:cs typeface="Times New Roman" panose="02020603050405020304" pitchFamily="18" charset="0"/>
              </a:rPr>
              <a:t>Students as well as faculty of the department are the end users.</a:t>
            </a:r>
          </a:p>
          <a:p>
            <a:pPr marL="0" indent="0" algn="just">
              <a:lnSpc>
                <a:spcPct val="150000"/>
              </a:lnSpc>
              <a:buNone/>
            </a:pPr>
            <a:r>
              <a:rPr lang="en-IN" sz="2200" b="1" dirty="0">
                <a:latin typeface="Times New Roman" panose="02020603050405020304" pitchFamily="18" charset="0"/>
                <a:cs typeface="Times New Roman" panose="02020603050405020304" pitchFamily="18" charset="0"/>
              </a:rPr>
              <a:t>1.3 Intended Use: </a:t>
            </a:r>
            <a:r>
              <a:rPr lang="en-IN" sz="2200" dirty="0">
                <a:latin typeface="Times New Roman" panose="02020603050405020304" pitchFamily="18" charset="0"/>
                <a:cs typeface="Times New Roman" panose="02020603050405020304" pitchFamily="18" charset="0"/>
              </a:rPr>
              <a:t>The main issue that the chatbot solves is it saves the time of student and provides accurate information and also ensures that teachers do have to answer for each and every query.</a:t>
            </a:r>
          </a:p>
          <a:p>
            <a:pPr marL="0" indent="0" algn="just">
              <a:lnSpc>
                <a:spcPct val="150000"/>
              </a:lnSpc>
              <a:buNone/>
            </a:pPr>
            <a:r>
              <a:rPr lang="en-IN" sz="2200" b="1" dirty="0">
                <a:latin typeface="Times New Roman" panose="02020603050405020304" pitchFamily="18" charset="0"/>
                <a:cs typeface="Times New Roman" panose="02020603050405020304" pitchFamily="18" charset="0"/>
              </a:rPr>
              <a:t>1.4 Scope: </a:t>
            </a:r>
            <a:r>
              <a:rPr lang="en-IN" sz="2200" dirty="0">
                <a:latin typeface="Times New Roman" panose="02020603050405020304" pitchFamily="18" charset="0"/>
                <a:cs typeface="Times New Roman" panose="02020603050405020304" pitchFamily="18" charset="0"/>
              </a:rPr>
              <a:t>Try to build a chatbot that can incorporate a common sense database to provide simple but relevant response to the users.</a:t>
            </a:r>
          </a:p>
          <a:p>
            <a:pPr marL="0" indent="0" algn="just">
              <a:lnSpc>
                <a:spcPct val="150000"/>
              </a:lnSpc>
              <a:buNone/>
            </a:pPr>
            <a:r>
              <a:rPr lang="en-IN" sz="2200" dirty="0">
                <a:latin typeface="Times New Roman" panose="02020603050405020304" pitchFamily="18" charset="0"/>
                <a:cs typeface="Times New Roman" panose="02020603050405020304" pitchFamily="18" charset="0"/>
              </a:rPr>
              <a:t>However we hope to achieve a more dynamic response.</a:t>
            </a:r>
          </a:p>
          <a:p>
            <a:pPr marL="0" indent="0">
              <a:buNone/>
            </a:pPr>
            <a:endParaRPr lang="en-IN" sz="2200" b="1"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b="1"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0682A7D-AF20-45BF-A41F-33305C81C48F}"/>
              </a:ext>
            </a:extLst>
          </p:cNvPr>
          <p:cNvSpPr>
            <a:spLocks noGrp="1"/>
          </p:cNvSpPr>
          <p:nvPr>
            <p:ph type="title"/>
          </p:nvPr>
        </p:nvSpPr>
        <p:spPr>
          <a:xfrm>
            <a:off x="838200" y="115504"/>
            <a:ext cx="10515600" cy="895150"/>
          </a:xfrm>
        </p:spPr>
        <p:txBody>
          <a:bodyPr>
            <a:normAutofit/>
          </a:bodyPr>
          <a:lstStyle/>
          <a:p>
            <a:r>
              <a:rPr lang="en-IN" sz="3200" b="1" dirty="0">
                <a:solidFill>
                  <a:srgbClr val="0070C0"/>
                </a:solidFill>
                <a:latin typeface="Times New Roman" panose="02020603050405020304" pitchFamily="18" charset="0"/>
                <a:cs typeface="Times New Roman" panose="02020603050405020304" pitchFamily="18" charset="0"/>
              </a:rPr>
              <a:t>Software requirement documents</a:t>
            </a:r>
          </a:p>
        </p:txBody>
      </p:sp>
    </p:spTree>
    <p:extLst>
      <p:ext uri="{BB962C8B-B14F-4D97-AF65-F5344CB8AC3E}">
        <p14:creationId xmlns:p14="http://schemas.microsoft.com/office/powerpoint/2010/main" val="2855753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177C3-7758-44BE-B24E-0DD49711A922}"/>
              </a:ext>
            </a:extLst>
          </p:cNvPr>
          <p:cNvSpPr>
            <a:spLocks noGrp="1"/>
          </p:cNvSpPr>
          <p:nvPr>
            <p:ph idx="1"/>
          </p:nvPr>
        </p:nvSpPr>
        <p:spPr>
          <a:xfrm>
            <a:off x="466725" y="1251751"/>
            <a:ext cx="10887075" cy="5482423"/>
          </a:xfrm>
        </p:spPr>
        <p:txBody>
          <a:bodyPr>
            <a:normAutofit fontScale="55000" lnSpcReduction="20000"/>
          </a:bodyPr>
          <a:lstStyle/>
          <a:p>
            <a:pPr marL="514350" indent="-514350">
              <a:lnSpc>
                <a:spcPct val="100000"/>
              </a:lnSpc>
              <a:buAutoNum type="arabicParenR"/>
            </a:pPr>
            <a:r>
              <a:rPr lang="en-US" sz="4000" b="1" dirty="0">
                <a:solidFill>
                  <a:srgbClr val="0070C0"/>
                </a:solidFill>
                <a:latin typeface="Times New Roman" panose="02020603050405020304" pitchFamily="18" charset="0"/>
                <a:cs typeface="Times New Roman" panose="02020603050405020304" pitchFamily="18" charset="0"/>
              </a:rPr>
              <a:t>Functional Requirements</a:t>
            </a:r>
          </a:p>
          <a:p>
            <a:pPr marL="0" indent="0">
              <a:lnSpc>
                <a:spcPct val="100000"/>
              </a:lnSpc>
              <a:buNone/>
            </a:pPr>
            <a:endParaRPr lang="en-US" sz="4000" b="1" dirty="0">
              <a:solidFill>
                <a:srgbClr val="0070C0"/>
              </a:solidFill>
              <a:latin typeface="Times New Roman" panose="02020603050405020304" pitchFamily="18" charset="0"/>
              <a:cs typeface="Times New Roman" panose="02020603050405020304" pitchFamily="18" charset="0"/>
            </a:endParaRPr>
          </a:p>
          <a:p>
            <a:pPr marL="914400" lvl="1" indent="-457200">
              <a:lnSpc>
                <a:spcPct val="160000"/>
              </a:lnSpc>
              <a:buFont typeface="+mj-lt"/>
              <a:buAutoNum type="arabicPeriod"/>
            </a:pPr>
            <a:r>
              <a:rPr lang="en-US" sz="4000" dirty="0">
                <a:solidFill>
                  <a:srgbClr val="0070C0"/>
                </a:solidFill>
                <a:latin typeface="Times New Roman" panose="02020603050405020304" pitchFamily="18" charset="0"/>
                <a:cs typeface="Times New Roman" panose="02020603050405020304" pitchFamily="18" charset="0"/>
              </a:rPr>
              <a:t>Authentication</a:t>
            </a:r>
            <a:r>
              <a:rPr lang="en-US" sz="4000" dirty="0">
                <a:latin typeface="Times New Roman" panose="02020603050405020304" pitchFamily="18" charset="0"/>
                <a:cs typeface="Times New Roman" panose="02020603050405020304" pitchFamily="18" charset="0"/>
              </a:rPr>
              <a:t>: </a:t>
            </a:r>
          </a:p>
          <a:p>
            <a:pPr marL="914400" lvl="2" indent="0" algn="just">
              <a:lnSpc>
                <a:spcPct val="160000"/>
              </a:lnSpc>
              <a:buNone/>
            </a:pPr>
            <a:r>
              <a:rPr lang="en-US" sz="4000" dirty="0">
                <a:latin typeface="Times New Roman" panose="02020603050405020304" pitchFamily="18" charset="0"/>
                <a:cs typeface="Times New Roman" panose="02020603050405020304" pitchFamily="18" charset="0"/>
              </a:rPr>
              <a:t>Users should be authenticated based on their USN while querying. </a:t>
            </a:r>
          </a:p>
          <a:p>
            <a:pPr marL="914400" lvl="1" indent="-457200" algn="just">
              <a:lnSpc>
                <a:spcPct val="160000"/>
              </a:lnSpc>
              <a:buFont typeface="+mj-lt"/>
              <a:buAutoNum type="arabicPeriod"/>
            </a:pPr>
            <a:r>
              <a:rPr lang="en-US" sz="4000" dirty="0">
                <a:solidFill>
                  <a:srgbClr val="0070C0"/>
                </a:solidFill>
                <a:latin typeface="Times New Roman" panose="02020603050405020304" pitchFamily="18" charset="0"/>
                <a:cs typeface="Times New Roman" panose="02020603050405020304" pitchFamily="18" charset="0"/>
              </a:rPr>
              <a:t>Query</a:t>
            </a:r>
            <a:r>
              <a:rPr lang="en-US" sz="4000" dirty="0">
                <a:latin typeface="Times New Roman" panose="02020603050405020304" pitchFamily="18" charset="0"/>
                <a:cs typeface="Times New Roman" panose="02020603050405020304" pitchFamily="18" charset="0"/>
              </a:rPr>
              <a:t>: </a:t>
            </a:r>
          </a:p>
          <a:p>
            <a:pPr marL="914400" lvl="2" indent="0" algn="just">
              <a:lnSpc>
                <a:spcPct val="160000"/>
              </a:lnSpc>
              <a:buNone/>
            </a:pPr>
            <a:r>
              <a:rPr lang="en-US" sz="4000" dirty="0">
                <a:latin typeface="Times New Roman" panose="02020603050405020304" pitchFamily="18" charset="0"/>
                <a:cs typeface="Times New Roman" panose="02020603050405020304" pitchFamily="18" charset="0"/>
              </a:rPr>
              <a:t>The system should accept user queries in English language and process it using NLP and AI</a:t>
            </a:r>
          </a:p>
          <a:p>
            <a:pPr marL="914400" lvl="1" indent="-457200" algn="just">
              <a:lnSpc>
                <a:spcPct val="160000"/>
              </a:lnSpc>
              <a:buFont typeface="+mj-lt"/>
              <a:buAutoNum type="arabicPeriod"/>
            </a:pPr>
            <a:r>
              <a:rPr lang="en-US" sz="4000" dirty="0">
                <a:solidFill>
                  <a:srgbClr val="0070C0"/>
                </a:solidFill>
                <a:latin typeface="Times New Roman" panose="02020603050405020304" pitchFamily="18" charset="0"/>
                <a:cs typeface="Times New Roman" panose="02020603050405020304" pitchFamily="18" charset="0"/>
              </a:rPr>
              <a:t>Response</a:t>
            </a:r>
            <a:r>
              <a:rPr lang="en-US" sz="4000" dirty="0">
                <a:latin typeface="Times New Roman" panose="02020603050405020304" pitchFamily="18" charset="0"/>
                <a:cs typeface="Times New Roman" panose="02020603050405020304" pitchFamily="18" charset="0"/>
              </a:rPr>
              <a:t> : </a:t>
            </a:r>
          </a:p>
          <a:p>
            <a:pPr marL="914400" lvl="2" indent="0" algn="just">
              <a:lnSpc>
                <a:spcPct val="160000"/>
              </a:lnSpc>
              <a:buNone/>
            </a:pPr>
            <a:r>
              <a:rPr lang="en-US" sz="4000" dirty="0">
                <a:latin typeface="Times New Roman" panose="02020603050405020304" pitchFamily="18" charset="0"/>
                <a:cs typeface="Times New Roman" panose="02020603050405020304" pitchFamily="18" charset="0"/>
              </a:rPr>
              <a:t>- The user should be given the corresponding answer if the answer is available. </a:t>
            </a:r>
          </a:p>
          <a:p>
            <a:pPr lvl="3" algn="just">
              <a:lnSpc>
                <a:spcPct val="160000"/>
              </a:lnSpc>
            </a:pPr>
            <a:r>
              <a:rPr lang="en-US" sz="4000" dirty="0">
                <a:latin typeface="Times New Roman" panose="02020603050405020304" pitchFamily="18" charset="0"/>
                <a:cs typeface="Times New Roman" panose="02020603050405020304" pitchFamily="18" charset="0"/>
              </a:rPr>
              <a:t>Internals or end semester exam dates</a:t>
            </a:r>
          </a:p>
          <a:p>
            <a:pPr marL="457200" lvl="1" indent="0" algn="just">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37D8DD3-B417-4E5D-AE03-CB7973A0F785}"/>
              </a:ext>
            </a:extLst>
          </p:cNvPr>
          <p:cNvSpPr>
            <a:spLocks noGrp="1"/>
          </p:cNvSpPr>
          <p:nvPr>
            <p:ph type="title"/>
          </p:nvPr>
        </p:nvSpPr>
        <p:spPr>
          <a:xfrm>
            <a:off x="838200" y="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SOFTWARE REQUIREMENTS SPECIFICATION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744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8AC37F-6B64-4940-3B88-03992A4C5E6C}"/>
              </a:ext>
            </a:extLst>
          </p:cNvPr>
          <p:cNvSpPr>
            <a:spLocks noGrp="1"/>
          </p:cNvSpPr>
          <p:nvPr>
            <p:ph idx="1"/>
          </p:nvPr>
        </p:nvSpPr>
        <p:spPr>
          <a:xfrm>
            <a:off x="609600" y="737117"/>
            <a:ext cx="10972800" cy="5270175"/>
          </a:xfrm>
        </p:spPr>
        <p:txBody>
          <a:bodyPr>
            <a:normAutofit/>
          </a:bodyPr>
          <a:lstStyle/>
          <a:p>
            <a:pPr lvl="3">
              <a:lnSpc>
                <a:spcPct val="150000"/>
              </a:lnSpc>
            </a:pPr>
            <a:r>
              <a:rPr lang="en-US" sz="2200" dirty="0">
                <a:latin typeface="Times New Roman" panose="02020603050405020304" pitchFamily="18" charset="0"/>
                <a:cs typeface="Times New Roman" panose="02020603050405020304" pitchFamily="18" charset="0"/>
              </a:rPr>
              <a:t>Internal and end semester results</a:t>
            </a:r>
          </a:p>
          <a:p>
            <a:pPr lvl="3" algn="just">
              <a:lnSpc>
                <a:spcPct val="150000"/>
              </a:lnSpc>
            </a:pPr>
            <a:r>
              <a:rPr lang="en-US" sz="2200" dirty="0">
                <a:latin typeface="Times New Roman" panose="02020603050405020304" pitchFamily="18" charset="0"/>
                <a:cs typeface="Times New Roman" panose="02020603050405020304" pitchFamily="18" charset="0"/>
              </a:rPr>
              <a:t>Holidays and events</a:t>
            </a:r>
          </a:p>
          <a:p>
            <a:pPr marL="1257300" lvl="2" indent="-342900" algn="just">
              <a:lnSpc>
                <a:spcPct val="150000"/>
              </a:lnSpc>
              <a:buFontTx/>
              <a:buChar char="-"/>
            </a:pPr>
            <a:r>
              <a:rPr lang="en-US" sz="2200" dirty="0">
                <a:latin typeface="Times New Roman" panose="02020603050405020304" pitchFamily="18" charset="0"/>
                <a:cs typeface="Times New Roman" panose="02020603050405020304" pitchFamily="18" charset="0"/>
              </a:rPr>
              <a:t>In case of unavailability of a proper response, the system should inform the user with the same along with the most relevant data if available.</a:t>
            </a:r>
          </a:p>
          <a:p>
            <a:pPr marL="457200" lvl="1" indent="0" algn="just">
              <a:lnSpc>
                <a:spcPct val="150000"/>
              </a:lnSpc>
              <a:buNone/>
            </a:pPr>
            <a:r>
              <a:rPr lang="en-US" sz="2200" dirty="0">
                <a:solidFill>
                  <a:srgbClr val="0070C0"/>
                </a:solidFill>
                <a:latin typeface="Times New Roman" panose="02020603050405020304" pitchFamily="18" charset="0"/>
                <a:cs typeface="Times New Roman" panose="02020603050405020304" pitchFamily="18" charset="0"/>
              </a:rPr>
              <a:t>4. Admin roles </a:t>
            </a:r>
            <a:r>
              <a:rPr lang="en-US" sz="2200" dirty="0">
                <a:latin typeface="Times New Roman" panose="02020603050405020304" pitchFamily="18" charset="0"/>
                <a:cs typeface="Times New Roman" panose="02020603050405020304" pitchFamily="18" charset="0"/>
              </a:rPr>
              <a:t>: </a:t>
            </a:r>
          </a:p>
          <a:p>
            <a:pPr marL="457200" lvl="1" indent="0" algn="just">
              <a:lnSpc>
                <a:spcPct val="150000"/>
              </a:lnSpc>
              <a:buNone/>
            </a:pPr>
            <a:r>
              <a:rPr lang="en-US" sz="2200" dirty="0">
                <a:latin typeface="Times New Roman" panose="02020603050405020304" pitchFamily="18" charset="0"/>
                <a:cs typeface="Times New Roman" panose="02020603050405020304" pitchFamily="18" charset="0"/>
              </a:rPr>
              <a:t>   The system should allow only admins to make changes to the system.</a:t>
            </a:r>
          </a:p>
          <a:p>
            <a:pPr marL="457200" lvl="1" indent="0" algn="just">
              <a:lnSpc>
                <a:spcPct val="150000"/>
              </a:lnSpc>
              <a:buNone/>
            </a:pPr>
            <a:r>
              <a:rPr lang="en-US" sz="2200" dirty="0">
                <a:solidFill>
                  <a:srgbClr val="0070C0"/>
                </a:solidFill>
                <a:latin typeface="Times New Roman" panose="02020603050405020304" pitchFamily="18" charset="0"/>
                <a:cs typeface="Times New Roman" panose="02020603050405020304" pitchFamily="18" charset="0"/>
              </a:rPr>
              <a:t>5. History</a:t>
            </a:r>
            <a:r>
              <a:rPr lang="en-US" sz="2200" dirty="0">
                <a:latin typeface="Times New Roman" panose="02020603050405020304" pitchFamily="18" charset="0"/>
                <a:cs typeface="Times New Roman" panose="02020603050405020304" pitchFamily="18" charset="0"/>
              </a:rPr>
              <a:t> : </a:t>
            </a:r>
          </a:p>
          <a:p>
            <a:pPr marL="457200" lvl="1" indent="0" algn="just">
              <a:lnSpc>
                <a:spcPct val="150000"/>
              </a:lnSpc>
              <a:buNone/>
            </a:pPr>
            <a:r>
              <a:rPr lang="en-US" sz="2200" dirty="0">
                <a:latin typeface="Times New Roman" panose="02020603050405020304" pitchFamily="18" charset="0"/>
                <a:cs typeface="Times New Roman" panose="02020603050405020304" pitchFamily="18" charset="0"/>
              </a:rPr>
              <a:t>   Chats should be able to be archived indefinitely so users can reference past chats.</a:t>
            </a:r>
            <a:endParaRPr lang="en-US" dirty="0">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9E22D8F8-F461-971E-4CCA-AAF99FB06C7E}"/>
              </a:ext>
            </a:extLst>
          </p:cNvPr>
          <p:cNvSpPr>
            <a:spLocks noGrp="1"/>
          </p:cNvSpPr>
          <p:nvPr>
            <p:ph type="title"/>
          </p:nvPr>
        </p:nvSpPr>
        <p:spPr/>
        <p:txBody>
          <a:bodyPr>
            <a:normAutofit/>
          </a:bodyPr>
          <a:lstStyle/>
          <a:p>
            <a:r>
              <a:rPr lang="en-IN" sz="900" dirty="0"/>
              <a:t>.</a:t>
            </a:r>
            <a:br>
              <a:rPr lang="en-IN" sz="900" dirty="0"/>
            </a:br>
            <a:endParaRPr lang="en-IN" sz="900" dirty="0"/>
          </a:p>
        </p:txBody>
      </p:sp>
    </p:spTree>
    <p:extLst>
      <p:ext uri="{BB962C8B-B14F-4D97-AF65-F5344CB8AC3E}">
        <p14:creationId xmlns:p14="http://schemas.microsoft.com/office/powerpoint/2010/main" val="1697431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DE1FB-A729-4DFF-AA0A-09EA6B0955F1}"/>
              </a:ext>
            </a:extLst>
          </p:cNvPr>
          <p:cNvSpPr>
            <a:spLocks noGrp="1"/>
          </p:cNvSpPr>
          <p:nvPr>
            <p:ph idx="1"/>
          </p:nvPr>
        </p:nvSpPr>
        <p:spPr>
          <a:xfrm>
            <a:off x="400050" y="274638"/>
            <a:ext cx="10953750" cy="6354761"/>
          </a:xfrm>
        </p:spPr>
        <p:txBody>
          <a:bodyPr>
            <a:normAutofit/>
          </a:bodyPr>
          <a:lstStyle/>
          <a:p>
            <a:pPr marL="457200" lvl="1" indent="0">
              <a:lnSpc>
                <a:spcPct val="100000"/>
              </a:lnSpc>
              <a:buNone/>
            </a:pPr>
            <a:endParaRPr lang="en-US" sz="2200" dirty="0">
              <a:solidFill>
                <a:srgbClr val="0070C0"/>
              </a:solidFill>
              <a:latin typeface="Times New Roman" panose="02020603050405020304" pitchFamily="18" charset="0"/>
              <a:cs typeface="Times New Roman" panose="02020603050405020304" pitchFamily="18" charset="0"/>
            </a:endParaRPr>
          </a:p>
          <a:p>
            <a:pPr marL="457200" lvl="1" indent="0">
              <a:lnSpc>
                <a:spcPct val="150000"/>
              </a:lnSpc>
              <a:buNone/>
            </a:pPr>
            <a:r>
              <a:rPr lang="en-US" sz="2200" dirty="0">
                <a:solidFill>
                  <a:srgbClr val="0070C0"/>
                </a:solidFill>
                <a:latin typeface="Times New Roman" panose="02020603050405020304" pitchFamily="18" charset="0"/>
                <a:cs typeface="Times New Roman" panose="02020603050405020304" pitchFamily="18" charset="0"/>
              </a:rPr>
              <a:t>6. Error Handling </a:t>
            </a:r>
            <a:r>
              <a:rPr lang="en-US" sz="2200" dirty="0">
                <a:latin typeface="Times New Roman" panose="02020603050405020304" pitchFamily="18" charset="0"/>
                <a:cs typeface="Times New Roman" panose="02020603050405020304" pitchFamily="18" charset="0"/>
              </a:rPr>
              <a:t>: </a:t>
            </a:r>
          </a:p>
          <a:p>
            <a:pPr marL="457200" lvl="1" indent="0" algn="just">
              <a:lnSpc>
                <a:spcPct val="160000"/>
              </a:lnSpc>
              <a:buNone/>
            </a:pPr>
            <a:r>
              <a:rPr lang="en-US" sz="2200" dirty="0">
                <a:latin typeface="Times New Roman" panose="02020603050405020304" pitchFamily="18" charset="0"/>
                <a:cs typeface="Times New Roman" panose="02020603050405020304" pitchFamily="18" charset="0"/>
              </a:rPr>
              <a:t>   The system should handle error effectively. In case of no internet connection it</a:t>
            </a:r>
          </a:p>
          <a:p>
            <a:pPr marL="457200" lvl="1" indent="0" algn="just">
              <a:lnSpc>
                <a:spcPct val="160000"/>
              </a:lnSpc>
              <a:buNone/>
            </a:pPr>
            <a:r>
              <a:rPr lang="en-US" sz="2200" dirty="0">
                <a:latin typeface="Times New Roman" panose="02020603050405020304" pitchFamily="18" charset="0"/>
                <a:cs typeface="Times New Roman" panose="02020603050405020304" pitchFamily="18" charset="0"/>
              </a:rPr>
              <a:t>   show the required message on the UI.</a:t>
            </a:r>
          </a:p>
          <a:p>
            <a:pPr marL="457200" lvl="1" indent="0" algn="just">
              <a:lnSpc>
                <a:spcPct val="160000"/>
              </a:lnSpc>
              <a:buNone/>
            </a:pPr>
            <a:r>
              <a:rPr lang="en-US" sz="2200" dirty="0">
                <a:solidFill>
                  <a:srgbClr val="0070C0"/>
                </a:solidFill>
                <a:latin typeface="Times New Roman" panose="02020603050405020304" pitchFamily="18" charset="0"/>
                <a:cs typeface="Times New Roman" panose="02020603050405020304" pitchFamily="18" charset="0"/>
              </a:rPr>
              <a:t>7. Downloadable resource </a:t>
            </a:r>
            <a:r>
              <a:rPr lang="en-US" sz="2200" dirty="0">
                <a:latin typeface="Times New Roman" panose="02020603050405020304" pitchFamily="18" charset="0"/>
                <a:cs typeface="Times New Roman" panose="02020603050405020304" pitchFamily="18" charset="0"/>
              </a:rPr>
              <a:t>: </a:t>
            </a:r>
          </a:p>
          <a:p>
            <a:pPr marL="457200" lvl="1" indent="0" algn="just">
              <a:lnSpc>
                <a:spcPct val="160000"/>
              </a:lnSpc>
              <a:buNone/>
            </a:pPr>
            <a:r>
              <a:rPr lang="en-US" sz="2200" dirty="0">
                <a:latin typeface="Times New Roman" panose="02020603050405020304" pitchFamily="18" charset="0"/>
                <a:cs typeface="Times New Roman" panose="02020603050405020304" pitchFamily="18" charset="0"/>
              </a:rPr>
              <a:t>    The system should provide related documents for an answer when possible that can be</a:t>
            </a:r>
          </a:p>
          <a:p>
            <a:pPr marL="457200" lvl="1" indent="0" algn="just">
              <a:lnSpc>
                <a:spcPct val="160000"/>
              </a:lnSpc>
              <a:buNone/>
            </a:pPr>
            <a:r>
              <a:rPr lang="en-US" sz="2200" dirty="0">
                <a:latin typeface="Times New Roman" panose="02020603050405020304" pitchFamily="18" charset="0"/>
                <a:cs typeface="Times New Roman" panose="02020603050405020304" pitchFamily="18" charset="0"/>
              </a:rPr>
              <a:t>    downloaded by the user. These documents can be from the department or from crawling</a:t>
            </a:r>
          </a:p>
          <a:p>
            <a:pPr marL="457200" lvl="1" indent="0" algn="just">
              <a:lnSpc>
                <a:spcPct val="160000"/>
              </a:lnSpc>
              <a:buNone/>
            </a:pPr>
            <a:r>
              <a:rPr lang="en-US" sz="2200" dirty="0">
                <a:latin typeface="Times New Roman" panose="02020603050405020304" pitchFamily="18" charset="0"/>
                <a:cs typeface="Times New Roman" panose="02020603050405020304" pitchFamily="18" charset="0"/>
              </a:rPr>
              <a:t>    the   VTU site.</a:t>
            </a:r>
          </a:p>
          <a:p>
            <a:pPr marL="457200" lvl="1" indent="0" algn="just">
              <a:lnSpc>
                <a:spcPct val="160000"/>
              </a:lnSpc>
              <a:buNone/>
            </a:pPr>
            <a:r>
              <a:rPr lang="en-US" sz="2200" dirty="0">
                <a:latin typeface="Times New Roman" panose="02020603050405020304" pitchFamily="18" charset="0"/>
                <a:cs typeface="Times New Roman" panose="02020603050405020304" pitchFamily="18" charset="0"/>
              </a:rPr>
              <a:t> </a:t>
            </a:r>
          </a:p>
          <a:p>
            <a:pPr marL="457200" lvl="1" indent="0">
              <a:lnSpc>
                <a:spcPct val="100000"/>
              </a:lnSpc>
              <a:buNone/>
            </a:pPr>
            <a:endParaRPr lang="en-IN" sz="22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9B2449D-524B-4435-BB9C-3DE501D0B634}"/>
              </a:ext>
            </a:extLst>
          </p:cNvPr>
          <p:cNvSpPr>
            <a:spLocks noGrp="1"/>
          </p:cNvSpPr>
          <p:nvPr>
            <p:ph type="title"/>
          </p:nvPr>
        </p:nvSpPr>
        <p:spPr/>
        <p:txBody>
          <a:bodyPr>
            <a:normAutofit/>
          </a:bodyPr>
          <a:lstStyle/>
          <a:p>
            <a:r>
              <a:rPr lang="en-IN" sz="1000" dirty="0"/>
              <a:t>.</a:t>
            </a:r>
            <a:br>
              <a:rPr lang="en-IN" sz="1000" dirty="0"/>
            </a:br>
            <a:endParaRPr lang="en-IN" sz="1000" dirty="0"/>
          </a:p>
        </p:txBody>
      </p:sp>
    </p:spTree>
    <p:extLst>
      <p:ext uri="{BB962C8B-B14F-4D97-AF65-F5344CB8AC3E}">
        <p14:creationId xmlns:p14="http://schemas.microsoft.com/office/powerpoint/2010/main" val="3608448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79796-A333-423F-AFE8-25D967DC3BC6}"/>
              </a:ext>
            </a:extLst>
          </p:cNvPr>
          <p:cNvSpPr>
            <a:spLocks noGrp="1"/>
          </p:cNvSpPr>
          <p:nvPr>
            <p:ph idx="1"/>
          </p:nvPr>
        </p:nvSpPr>
        <p:spPr>
          <a:xfrm>
            <a:off x="238125" y="257174"/>
            <a:ext cx="11115675" cy="6334125"/>
          </a:xfrm>
        </p:spPr>
        <p:txBody>
          <a:bodyPr>
            <a:normAutofit/>
          </a:bodyPr>
          <a:lstStyle/>
          <a:p>
            <a:pPr marL="0" indent="0" algn="just">
              <a:lnSpc>
                <a:spcPct val="120000"/>
              </a:lnSpc>
              <a:buNone/>
            </a:pPr>
            <a:r>
              <a:rPr lang="en-US" b="1" dirty="0">
                <a:solidFill>
                  <a:srgbClr val="0070C0"/>
                </a:solidFill>
                <a:latin typeface="Times New Roman" panose="02020603050405020304" pitchFamily="18" charset="0"/>
                <a:cs typeface="Times New Roman" panose="02020603050405020304" pitchFamily="18" charset="0"/>
              </a:rPr>
              <a:t>2) Non-functional requirements:</a:t>
            </a:r>
          </a:p>
          <a:p>
            <a:pPr lvl="1" algn="just">
              <a:lnSpc>
                <a:spcPct val="120000"/>
              </a:lnSpc>
            </a:pPr>
            <a:r>
              <a:rPr lang="en-IN"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Speed</a:t>
            </a:r>
            <a:r>
              <a:rPr lang="en-IN" dirty="0">
                <a:effectLst/>
                <a:latin typeface="Times New Roman" panose="02020603050405020304" pitchFamily="18" charset="0"/>
                <a:ea typeface="Calibri" panose="020F0502020204030204" pitchFamily="34" charset="0"/>
                <a:cs typeface="Times New Roman" panose="02020603050405020304" pitchFamily="18" charset="0"/>
              </a:rPr>
              <a:t> : </a:t>
            </a:r>
          </a:p>
          <a:p>
            <a:pPr marL="457200" lvl="1" indent="0" algn="just">
              <a:lnSpc>
                <a:spcPct val="120000"/>
              </a:lnSpc>
              <a:buNone/>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The processing of each request should be done within 10 seconds</a:t>
            </a:r>
          </a:p>
          <a:p>
            <a:pPr lvl="1" algn="just">
              <a:lnSpc>
                <a:spcPct val="120000"/>
              </a:lnSpc>
            </a:pPr>
            <a:r>
              <a:rPr lang="en-IN"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User Interface </a:t>
            </a: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457200" lvl="1" indent="0" algn="just">
              <a:lnSpc>
                <a:spcPct val="120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The interface should be easy to learn without a tutorial and allow users to accomplish  their </a:t>
            </a:r>
            <a:r>
              <a:rPr lang="en-IN" dirty="0">
                <a:latin typeface="Times New Roman" panose="02020603050405020304" pitchFamily="18" charset="0"/>
                <a:ea typeface="Calibri" panose="020F0502020204030204" pitchFamily="34" charset="0"/>
                <a:cs typeface="Times New Roman" panose="02020603050405020304" pitchFamily="18" charset="0"/>
              </a:rPr>
              <a:t>goal without difficulty. All the available options should be precise and accessible.</a:t>
            </a:r>
          </a:p>
          <a:p>
            <a:pPr lvl="1" algn="just">
              <a:lnSpc>
                <a:spcPct val="120000"/>
              </a:lnSpc>
            </a:pPr>
            <a:r>
              <a:rPr lang="en-IN"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Accuracy</a:t>
            </a:r>
            <a:r>
              <a:rPr lang="en-IN" dirty="0">
                <a:latin typeface="Times New Roman" panose="02020603050405020304" pitchFamily="18" charset="0"/>
                <a:ea typeface="Calibri" panose="020F0502020204030204" pitchFamily="34" charset="0"/>
                <a:cs typeface="Times New Roman" panose="02020603050405020304" pitchFamily="18" charset="0"/>
              </a:rPr>
              <a:t> : </a:t>
            </a:r>
          </a:p>
          <a:p>
            <a:pPr marL="457200" lvl="1" indent="0" algn="just">
              <a:lnSpc>
                <a:spcPct val="120000"/>
              </a:lnSpc>
              <a:buNone/>
            </a:pPr>
            <a:r>
              <a:rPr lang="en-IN" dirty="0">
                <a:latin typeface="Times New Roman" panose="02020603050405020304" pitchFamily="18" charset="0"/>
                <a:ea typeface="Calibri" panose="020F0502020204030204" pitchFamily="34" charset="0"/>
                <a:cs typeface="Times New Roman" panose="02020603050405020304" pitchFamily="18" charset="0"/>
              </a:rPr>
              <a:t>  	The system should provide correct information to the users.</a:t>
            </a:r>
          </a:p>
          <a:p>
            <a:pPr lvl="1" algn="just">
              <a:lnSpc>
                <a:spcPct val="120000"/>
              </a:lnSpc>
            </a:pPr>
            <a:r>
              <a:rPr lang="en-IN"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Scalability</a:t>
            </a:r>
            <a:r>
              <a:rPr lang="en-IN" dirty="0">
                <a:effectLst/>
                <a:latin typeface="Times New Roman" panose="02020603050405020304" pitchFamily="18" charset="0"/>
                <a:ea typeface="Calibri" panose="020F0502020204030204" pitchFamily="34" charset="0"/>
                <a:cs typeface="Times New Roman" panose="02020603050405020304" pitchFamily="18" charset="0"/>
              </a:rPr>
              <a:t> : </a:t>
            </a:r>
          </a:p>
          <a:p>
            <a:pPr marL="457200" lvl="1" indent="0" algn="just">
              <a:lnSpc>
                <a:spcPct val="120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The syste</a:t>
            </a:r>
            <a:r>
              <a:rPr lang="en-IN" dirty="0">
                <a:latin typeface="Times New Roman" panose="02020603050405020304" pitchFamily="18" charset="0"/>
                <a:ea typeface="Calibri" panose="020F0502020204030204" pitchFamily="34" charset="0"/>
                <a:cs typeface="Times New Roman" panose="02020603050405020304" pitchFamily="18" charset="0"/>
              </a:rPr>
              <a:t>m should be easily scalable to serve larger number of users concurrently.</a:t>
            </a:r>
          </a:p>
          <a:p>
            <a:pPr marL="457200" lvl="1" indent="0" algn="just">
              <a:lnSpc>
                <a:spcPct val="120000"/>
              </a:lnSpc>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20000"/>
              </a:lnSpc>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20000"/>
              </a:lnSpc>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20000"/>
              </a:lnSpc>
            </a:pPr>
            <a:endParaRPr lang="en-US" b="1" dirty="0">
              <a:solidFill>
                <a:srgbClr val="0070C0"/>
              </a:solidFill>
              <a:latin typeface="Times New Roman" panose="02020603050405020304" pitchFamily="18" charset="0"/>
              <a:cs typeface="Times New Roman" panose="02020603050405020304" pitchFamily="18" charset="0"/>
            </a:endParaRPr>
          </a:p>
          <a:p>
            <a:pPr marL="0" indent="0" algn="just">
              <a:lnSpc>
                <a:spcPct val="120000"/>
              </a:lnSpc>
              <a:buNone/>
            </a:pP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1F3ADDF-2C98-4553-9A5A-5B9733DBF923}"/>
              </a:ext>
            </a:extLst>
          </p:cNvPr>
          <p:cNvSpPr>
            <a:spLocks noGrp="1"/>
          </p:cNvSpPr>
          <p:nvPr>
            <p:ph type="title"/>
          </p:nvPr>
        </p:nvSpPr>
        <p:spPr/>
        <p:txBody>
          <a:bodyPr>
            <a:normAutofit/>
          </a:bodyPr>
          <a:lstStyle/>
          <a:p>
            <a:r>
              <a:rPr lang="en-US" sz="800" dirty="0"/>
              <a:t>.</a:t>
            </a:r>
            <a:endParaRPr lang="en-IN" sz="800" dirty="0"/>
          </a:p>
        </p:txBody>
      </p:sp>
    </p:spTree>
    <p:extLst>
      <p:ext uri="{BB962C8B-B14F-4D97-AF65-F5344CB8AC3E}">
        <p14:creationId xmlns:p14="http://schemas.microsoft.com/office/powerpoint/2010/main" val="2668471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2C7BC86-3319-4E97-BB46-0694164F3775}"/>
              </a:ext>
            </a:extLst>
          </p:cNvPr>
          <p:cNvSpPr txBox="1">
            <a:spLocks noGrp="1"/>
          </p:cNvSpPr>
          <p:nvPr>
            <p:ph idx="1"/>
          </p:nvPr>
        </p:nvSpPr>
        <p:spPr>
          <a:xfrm>
            <a:off x="920393" y="736565"/>
            <a:ext cx="10515600" cy="3016531"/>
          </a:xfrm>
          <a:prstGeom prst="rect">
            <a:avLst/>
          </a:prstGeom>
          <a:noFill/>
        </p:spPr>
        <p:txBody>
          <a:bodyPr wrap="square" rtlCol="0">
            <a:spAutoFit/>
          </a:bodyPr>
          <a:lstStyle/>
          <a:p>
            <a:pPr marL="0" indent="0" algn="just">
              <a:lnSpc>
                <a:spcPct val="150000"/>
              </a:lnSpc>
              <a:buNone/>
            </a:pPr>
            <a:r>
              <a:rPr lang="en-US" sz="2800" b="1" dirty="0">
                <a:solidFill>
                  <a:srgbClr val="0070C0"/>
                </a:solidFill>
                <a:latin typeface="Times New Roman" panose="02020603050405020304" pitchFamily="18" charset="0"/>
                <a:cs typeface="Times New Roman" panose="02020603050405020304" pitchFamily="18" charset="0"/>
              </a:rPr>
              <a:t>3) Domain Requirements</a:t>
            </a:r>
          </a:p>
          <a:p>
            <a:pPr marL="914400" lvl="1"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should be accessible to the students of the Computer Science department.</a:t>
            </a:r>
          </a:p>
          <a:p>
            <a:pPr marL="914400" lvl="1"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should be able to easily parse the query into understandable format and provide a suitable response.</a:t>
            </a:r>
            <a:endParaRPr lang="en-I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DA1BCF5-8D3D-4710-8488-93B933ECE43E}"/>
              </a:ext>
            </a:extLst>
          </p:cNvPr>
          <p:cNvSpPr>
            <a:spLocks noGrp="1"/>
          </p:cNvSpPr>
          <p:nvPr>
            <p:ph type="title"/>
          </p:nvPr>
        </p:nvSpPr>
        <p:spPr>
          <a:xfrm>
            <a:off x="609600" y="264363"/>
            <a:ext cx="10972800" cy="1143000"/>
          </a:xfrm>
        </p:spPr>
        <p:txBody>
          <a:bodyPr>
            <a:normAutofit/>
          </a:bodyPr>
          <a:lstStyle/>
          <a:p>
            <a:r>
              <a:rPr lang="en-IN" sz="900" dirty="0"/>
              <a:t>.</a:t>
            </a:r>
            <a:br>
              <a:rPr lang="en-IN" sz="900" dirty="0"/>
            </a:br>
            <a:endParaRPr lang="en-IN" sz="900" dirty="0"/>
          </a:p>
        </p:txBody>
      </p:sp>
    </p:spTree>
    <p:extLst>
      <p:ext uri="{BB962C8B-B14F-4D97-AF65-F5344CB8AC3E}">
        <p14:creationId xmlns:p14="http://schemas.microsoft.com/office/powerpoint/2010/main" val="1883031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03006" y="1481329"/>
            <a:ext cx="8879393" cy="4525963"/>
          </a:xfrm>
        </p:spPr>
        <p:txBody>
          <a:bodyPr/>
          <a:lstStyle/>
          <a:p>
            <a:pPr marL="565199" indent="-457200">
              <a:lnSpc>
                <a:spcPct val="150000"/>
              </a:lnSpc>
              <a:spcBef>
                <a:spcPts val="740"/>
              </a:spcBef>
              <a:buClr>
                <a:srgbClr val="00B050"/>
              </a:buClr>
              <a:buSzPts val="4060"/>
              <a:buFont typeface="Arial"/>
              <a:buChar char="•"/>
            </a:pPr>
            <a:r>
              <a:rPr lang="en-US" sz="2800" dirty="0">
                <a:solidFill>
                  <a:srgbClr val="000000"/>
                </a:solidFill>
                <a:latin typeface="Times New Roman"/>
                <a:cs typeface="Times New Roman"/>
                <a:sym typeface="Times New Roman"/>
              </a:rPr>
              <a:t>Implementation</a:t>
            </a:r>
          </a:p>
          <a:p>
            <a:pPr marL="565199" indent="-457200">
              <a:lnSpc>
                <a:spcPct val="150000"/>
              </a:lnSpc>
              <a:spcBef>
                <a:spcPts val="740"/>
              </a:spcBef>
              <a:buClr>
                <a:srgbClr val="00B050"/>
              </a:buClr>
              <a:buSzPts val="4060"/>
              <a:buFont typeface="Arial"/>
              <a:buChar char="•"/>
            </a:pPr>
            <a:r>
              <a:rPr lang="en-US" sz="2800" dirty="0">
                <a:solidFill>
                  <a:srgbClr val="000000"/>
                </a:solidFill>
                <a:latin typeface="Times New Roman"/>
                <a:cs typeface="Times New Roman"/>
                <a:sym typeface="Times New Roman"/>
              </a:rPr>
              <a:t>Testing</a:t>
            </a:r>
          </a:p>
          <a:p>
            <a:pPr marL="565199" indent="-457200">
              <a:lnSpc>
                <a:spcPct val="150000"/>
              </a:lnSpc>
              <a:spcBef>
                <a:spcPts val="740"/>
              </a:spcBef>
              <a:buClr>
                <a:srgbClr val="00B050"/>
              </a:buClr>
              <a:buSzPts val="4060"/>
              <a:buFont typeface="Arial"/>
              <a:buChar char="•"/>
            </a:pPr>
            <a:r>
              <a:rPr lang="en-US" sz="2800" dirty="0">
                <a:solidFill>
                  <a:srgbClr val="000000"/>
                </a:solidFill>
                <a:latin typeface="Times New Roman"/>
                <a:cs typeface="Times New Roman"/>
                <a:sym typeface="Times New Roman"/>
              </a:rPr>
              <a:t>Results and performance analysis</a:t>
            </a:r>
            <a:endParaRPr lang="en-US" sz="2800" dirty="0"/>
          </a:p>
          <a:p>
            <a:pPr marL="565199" indent="-457200">
              <a:lnSpc>
                <a:spcPct val="150000"/>
              </a:lnSpc>
              <a:spcBef>
                <a:spcPts val="740"/>
              </a:spcBef>
              <a:buClr>
                <a:srgbClr val="00B050"/>
              </a:buClr>
              <a:buSzPts val="4060"/>
              <a:buFont typeface="Arial"/>
              <a:buChar char="•"/>
            </a:pPr>
            <a:r>
              <a:rPr lang="en-US" sz="2800" dirty="0">
                <a:solidFill>
                  <a:srgbClr val="000000"/>
                </a:solidFill>
                <a:latin typeface="Times New Roman"/>
                <a:ea typeface="Times New Roman"/>
                <a:cs typeface="Times New Roman"/>
                <a:sym typeface="Times New Roman"/>
              </a:rPr>
              <a:t> Applications</a:t>
            </a:r>
            <a:endParaRPr lang="en-US" sz="2800" dirty="0"/>
          </a:p>
          <a:p>
            <a:pPr marL="565199" indent="-457200">
              <a:lnSpc>
                <a:spcPct val="150000"/>
              </a:lnSpc>
              <a:spcBef>
                <a:spcPts val="740"/>
              </a:spcBef>
              <a:buClr>
                <a:srgbClr val="00B050"/>
              </a:buClr>
              <a:buSzPts val="4060"/>
              <a:buFont typeface="Arial"/>
              <a:buChar char="•"/>
            </a:pPr>
            <a:r>
              <a:rPr lang="en-US" sz="2800" dirty="0">
                <a:solidFill>
                  <a:srgbClr val="000000"/>
                </a:solidFill>
                <a:latin typeface="Times New Roman"/>
                <a:ea typeface="Times New Roman"/>
                <a:cs typeface="Times New Roman"/>
                <a:sym typeface="Times New Roman"/>
              </a:rPr>
              <a:t> Conclusion</a:t>
            </a:r>
            <a:endParaRPr lang="en-US" sz="2800" i="1" dirty="0">
              <a:solidFill>
                <a:srgbClr val="000000"/>
              </a:solidFill>
              <a:latin typeface="Times New Roman"/>
              <a:ea typeface="Times New Roman"/>
              <a:cs typeface="Times New Roman"/>
              <a:sym typeface="Times New Roman"/>
            </a:endParaRPr>
          </a:p>
          <a:p>
            <a:endParaRPr lang="en-IN" dirty="0"/>
          </a:p>
        </p:txBody>
      </p:sp>
      <p:sp>
        <p:nvSpPr>
          <p:cNvPr id="3" name="Title 2"/>
          <p:cNvSpPr>
            <a:spLocks noGrp="1"/>
          </p:cNvSpPr>
          <p:nvPr>
            <p:ph type="title"/>
          </p:nvPr>
        </p:nvSpPr>
        <p:spPr/>
        <p:txBody>
          <a:bodyPr>
            <a:normAutofit/>
          </a:bodyPr>
          <a:lstStyle/>
          <a:p>
            <a:r>
              <a:rPr lang="en-IN" sz="900" dirty="0"/>
              <a:t>.</a:t>
            </a:r>
            <a:br>
              <a:rPr lang="en-IN" sz="900" dirty="0"/>
            </a:br>
            <a:endParaRPr lang="en-IN" sz="900" dirty="0"/>
          </a:p>
        </p:txBody>
      </p:sp>
    </p:spTree>
    <p:extLst>
      <p:ext uri="{BB962C8B-B14F-4D97-AF65-F5344CB8AC3E}">
        <p14:creationId xmlns:p14="http://schemas.microsoft.com/office/powerpoint/2010/main" val="3081296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BF29B5D-84A0-4EC0-B0A5-4FBB7DA533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373"/>
          <a:stretch/>
        </p:blipFill>
        <p:spPr>
          <a:xfrm>
            <a:off x="1186479" y="1195910"/>
            <a:ext cx="8851395" cy="3496684"/>
          </a:xfrm>
          <a:prstGeom prst="rect">
            <a:avLst/>
          </a:prstGeom>
        </p:spPr>
      </p:pic>
      <p:sp>
        <p:nvSpPr>
          <p:cNvPr id="2" name="Title 1">
            <a:extLst>
              <a:ext uri="{FF2B5EF4-FFF2-40B4-BE49-F238E27FC236}">
                <a16:creationId xmlns:a16="http://schemas.microsoft.com/office/drawing/2014/main" id="{B6CF61DD-CDCE-4C8C-9933-D1954823B89F}"/>
              </a:ext>
            </a:extLst>
          </p:cNvPr>
          <p:cNvSpPr>
            <a:spLocks noGrp="1"/>
          </p:cNvSpPr>
          <p:nvPr>
            <p:ph type="title"/>
          </p:nvPr>
        </p:nvSpPr>
        <p:spPr>
          <a:xfrm>
            <a:off x="838200" y="146050"/>
            <a:ext cx="10515600" cy="866909"/>
          </a:xfrm>
        </p:spPr>
        <p:txBody>
          <a:bodyPr>
            <a:normAutofit/>
          </a:bodyPr>
          <a:lstStyle/>
          <a:p>
            <a:r>
              <a:rPr lang="en-IN" sz="3200" b="1" dirty="0">
                <a:solidFill>
                  <a:schemeClr val="accent1"/>
                </a:solidFill>
                <a:latin typeface="Times New Roman" panose="02020603050405020304" pitchFamily="18" charset="0"/>
                <a:cs typeface="Times New Roman" panose="02020603050405020304" pitchFamily="18" charset="0"/>
              </a:rPr>
              <a:t>PROJECT PLANNING/SCHEDULING</a:t>
            </a:r>
            <a:endParaRPr lang="en-IN" sz="3200" dirty="0">
              <a:solidFill>
                <a:schemeClr val="accent1"/>
              </a:solidFill>
            </a:endParaRPr>
          </a:p>
        </p:txBody>
      </p:sp>
      <p:sp>
        <p:nvSpPr>
          <p:cNvPr id="6" name="TextBox 5">
            <a:extLst>
              <a:ext uri="{FF2B5EF4-FFF2-40B4-BE49-F238E27FC236}">
                <a16:creationId xmlns:a16="http://schemas.microsoft.com/office/drawing/2014/main" id="{2F4049A8-EFE3-4F28-93E5-42DDBF1A7450}"/>
              </a:ext>
            </a:extLst>
          </p:cNvPr>
          <p:cNvSpPr txBox="1"/>
          <p:nvPr/>
        </p:nvSpPr>
        <p:spPr>
          <a:xfrm>
            <a:off x="1011956" y="4692594"/>
            <a:ext cx="9509760" cy="193899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Gantt chart, or </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harmonogram</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is a type of bar chart that illustrates a project schedule. This chart lists the tasks to be performed on the vertical axis, and time intervals on the horizontal axis. The width of the horizontal bars in the graph shows the duration of each activity. Gantt charts illustrate the start and finish dates of the terminal elements and summary elements of a project. Terminal elements and summary elements constitute the work breakdown structure of the project.</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97504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1D17A5-89A0-4501-B7C7-94F4C6FDB6B9}"/>
              </a:ext>
            </a:extLst>
          </p:cNvPr>
          <p:cNvSpPr>
            <a:spLocks noGrp="1"/>
          </p:cNvSpPr>
          <p:nvPr>
            <p:ph idx="1"/>
          </p:nvPr>
        </p:nvSpPr>
        <p:spPr>
          <a:xfrm>
            <a:off x="609600" y="1490955"/>
            <a:ext cx="10972800" cy="4948346"/>
          </a:xfrm>
        </p:spPr>
        <p:txBody>
          <a:bodyPr>
            <a:normAutofit/>
          </a:bodyPr>
          <a:lstStyle/>
          <a:p>
            <a:pPr marL="109728" indent="0">
              <a:buNone/>
            </a:pPr>
            <a:r>
              <a:rPr lang="en-IN" sz="900" dirty="0">
                <a:latin typeface="Times New Roman" pitchFamily="18" charset="0"/>
                <a:cs typeface="Times New Roman" pitchFamily="18" charset="0"/>
              </a:rPr>
              <a:t>.</a:t>
            </a:r>
          </a:p>
          <a:p>
            <a:pPr marL="109728" indent="0">
              <a:buNone/>
            </a:pPr>
            <a:endParaRPr lang="en-IN" sz="900" dirty="0">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B7F26B63-DC15-4B61-BCBB-CCAE9892364C}"/>
              </a:ext>
            </a:extLst>
          </p:cNvPr>
          <p:cNvSpPr>
            <a:spLocks noGrp="1"/>
          </p:cNvSpPr>
          <p:nvPr>
            <p:ph type="title"/>
          </p:nvPr>
        </p:nvSpPr>
        <p:spPr/>
        <p:txBody>
          <a:bodyPr>
            <a:normAutofit/>
          </a:bodyPr>
          <a:lstStyle/>
          <a:p>
            <a:r>
              <a:rPr lang="en-US" sz="3200" dirty="0">
                <a:solidFill>
                  <a:srgbClr val="0070C0"/>
                </a:solidFill>
                <a:latin typeface="Times New Roman"/>
                <a:ea typeface="Times New Roman"/>
                <a:cs typeface="Times New Roman"/>
                <a:sym typeface="Times New Roman"/>
              </a:rPr>
              <a:t>System Design - Architecture</a:t>
            </a:r>
            <a:endParaRPr lang="en-IN" sz="3200" dirty="0">
              <a:solidFill>
                <a:schemeClr val="bg2">
                  <a:lumMod val="50000"/>
                </a:schemeClr>
              </a:solidFill>
              <a:effectLst/>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963" y="2243138"/>
            <a:ext cx="822007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29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8A6A3-7A53-4229-B9EC-C30F68852D42}"/>
              </a:ext>
            </a:extLst>
          </p:cNvPr>
          <p:cNvSpPr>
            <a:spLocks noGrp="1"/>
          </p:cNvSpPr>
          <p:nvPr>
            <p:ph idx="1"/>
          </p:nvPr>
        </p:nvSpPr>
        <p:spPr/>
        <p:txBody>
          <a:bodyPr>
            <a:normAutofit/>
          </a:bodyPr>
          <a:lstStyle/>
          <a:p>
            <a:pPr>
              <a:lnSpc>
                <a:spcPct val="150000"/>
              </a:lnSpc>
            </a:pPr>
            <a:r>
              <a:rPr lang="en-IN" sz="2800" b="1" dirty="0">
                <a:latin typeface="Times New Roman" panose="02020603050405020304" pitchFamily="18" charset="0"/>
                <a:cs typeface="Times New Roman" panose="02020603050405020304" pitchFamily="18" charset="0"/>
              </a:rPr>
              <a:t>Personal Query Response System</a:t>
            </a:r>
          </a:p>
          <a:p>
            <a:pPr>
              <a:lnSpc>
                <a:spcPct val="150000"/>
              </a:lnSpc>
            </a:pPr>
            <a:r>
              <a:rPr lang="en-IN" sz="2800" b="1" dirty="0">
                <a:latin typeface="Times New Roman" panose="02020603050405020304" pitchFamily="18" charset="0"/>
                <a:cs typeface="Times New Roman" panose="02020603050405020304" pitchFamily="18" charset="0"/>
              </a:rPr>
              <a:t>Artificial Intelligence Markup Language (AIML) response system </a:t>
            </a:r>
          </a:p>
          <a:p>
            <a:pPr>
              <a:lnSpc>
                <a:spcPct val="150000"/>
              </a:lnSpc>
            </a:pPr>
            <a:r>
              <a:rPr lang="en-IN" sz="2800" b="1" dirty="0">
                <a:latin typeface="Times New Roman" panose="02020603050405020304" pitchFamily="18" charset="0"/>
                <a:cs typeface="Times New Roman" panose="02020603050405020304" pitchFamily="18" charset="0"/>
              </a:rPr>
              <a:t>Query Analysis and Response System</a:t>
            </a:r>
          </a:p>
          <a:p>
            <a:pPr>
              <a:buFont typeface="Courier New" panose="02070309020205020404" pitchFamily="49" charset="0"/>
              <a:buChar char="o"/>
            </a:pPr>
            <a:endParaRPr lang="en-IN" b="1" dirty="0">
              <a:latin typeface="Times New Roman" panose="02020603050405020304" pitchFamily="18" charset="0"/>
              <a:cs typeface="Times New Roman" panose="02020603050405020304" pitchFamily="18" charset="0"/>
            </a:endParaRPr>
          </a:p>
          <a:p>
            <a:pPr marL="109728" indent="0">
              <a:buNone/>
            </a:pPr>
            <a:endParaRPr lang="en-IN" b="1" dirty="0">
              <a:latin typeface="Times New Roman" panose="02020603050405020304" pitchFamily="18" charset="0"/>
              <a:cs typeface="Times New Roman" panose="02020603050405020304" pitchFamily="18" charset="0"/>
            </a:endParaRPr>
          </a:p>
          <a:p>
            <a:pPr marL="109728" indent="0">
              <a:buNone/>
            </a:pPr>
            <a:r>
              <a:rPr lang="en-IN" dirty="0"/>
              <a:t>     </a:t>
            </a:r>
          </a:p>
        </p:txBody>
      </p:sp>
      <p:sp>
        <p:nvSpPr>
          <p:cNvPr id="3" name="Title 2">
            <a:extLst>
              <a:ext uri="{FF2B5EF4-FFF2-40B4-BE49-F238E27FC236}">
                <a16:creationId xmlns:a16="http://schemas.microsoft.com/office/drawing/2014/main" id="{D0BFFBF7-D3FB-466D-B8E4-CB23933C850E}"/>
              </a:ext>
            </a:extLst>
          </p:cNvPr>
          <p:cNvSpPr>
            <a:spLocks noGrp="1"/>
          </p:cNvSpPr>
          <p:nvPr>
            <p:ph type="title"/>
          </p:nvPr>
        </p:nvSpPr>
        <p:spPr/>
        <p:txBody>
          <a:bodyPr>
            <a:normAutofit/>
          </a:bodyPr>
          <a:lstStyle/>
          <a:p>
            <a:r>
              <a:rPr lang="en-US" sz="3200" dirty="0">
                <a:solidFill>
                  <a:srgbClr val="0070C0"/>
                </a:solidFill>
                <a:latin typeface="Times New Roman"/>
                <a:ea typeface="Times New Roman"/>
                <a:cs typeface="Times New Roman"/>
                <a:sym typeface="Times New Roman"/>
              </a:rPr>
              <a:t>Module Decomposition</a:t>
            </a:r>
            <a:endParaRPr lang="en-IN" sz="3200" dirty="0"/>
          </a:p>
        </p:txBody>
      </p:sp>
    </p:spTree>
    <p:extLst>
      <p:ext uri="{BB962C8B-B14F-4D97-AF65-F5344CB8AC3E}">
        <p14:creationId xmlns:p14="http://schemas.microsoft.com/office/powerpoint/2010/main" val="1057695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3076"/>
            <a:ext cx="10972800" cy="5663953"/>
          </a:xfrm>
        </p:spPr>
        <p:txBody>
          <a:bodyPr>
            <a:normAutofit/>
          </a:bodyPr>
          <a:lstStyle/>
          <a:p>
            <a:pPr algn="just">
              <a:lnSpc>
                <a:spcPct val="150000"/>
              </a:lnSpc>
              <a:buFont typeface="Arial" panose="020B0604020202020204" pitchFamily="34" charset="0"/>
              <a:buChar char="•"/>
            </a:pPr>
            <a:r>
              <a:rPr lang="en-IN" sz="2800" dirty="0">
                <a:latin typeface="Times New Roman" pitchFamily="18" charset="0"/>
                <a:cs typeface="Times New Roman" pitchFamily="18" charset="0"/>
              </a:rPr>
              <a:t>Pre-processing is applied to the input text to standardize the input as per the system’s requirement. Based on the keywords used in the text, appropriate context is recognized.</a:t>
            </a:r>
          </a:p>
          <a:p>
            <a:pPr algn="just">
              <a:lnSpc>
                <a:spcPct val="150000"/>
              </a:lnSpc>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Personal Query Response System: </a:t>
            </a:r>
            <a:r>
              <a:rPr lang="en-IN" sz="2800" dirty="0">
                <a:latin typeface="Times New Roman" panose="02020603050405020304" pitchFamily="18" charset="0"/>
                <a:cs typeface="Times New Roman" panose="02020603050405020304" pitchFamily="18" charset="0"/>
              </a:rPr>
              <a:t>Queries for internal marks, external marks are personal queries.</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The input text is processed to extract keywords. Based on the keywords, information required by the user is understood and the information is provided from the database.</a:t>
            </a:r>
          </a:p>
          <a:p>
            <a:pPr algn="just"/>
            <a:endParaRPr lang="en-IN" sz="2800" b="1"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dirty="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a:solidFill>
                  <a:srgbClr val="0070C0"/>
                </a:solidFill>
                <a:latin typeface="Times New Roman"/>
                <a:ea typeface="Times New Roman"/>
                <a:cs typeface="Times New Roman"/>
                <a:sym typeface="Times New Roman"/>
              </a:rPr>
              <a:t>Module Description</a:t>
            </a:r>
            <a:endParaRPr lang="en-IN" sz="3200" dirty="0"/>
          </a:p>
        </p:txBody>
      </p:sp>
    </p:spTree>
    <p:extLst>
      <p:ext uri="{BB962C8B-B14F-4D97-AF65-F5344CB8AC3E}">
        <p14:creationId xmlns:p14="http://schemas.microsoft.com/office/powerpoint/2010/main" val="449772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461639"/>
            <a:ext cx="10972800" cy="5545653"/>
          </a:xfrm>
        </p:spPr>
        <p:txBody>
          <a:bodyPr>
            <a:noAutofit/>
          </a:bodyPr>
          <a:lstStyle/>
          <a:p>
            <a:pPr algn="just">
              <a:lnSpc>
                <a:spcPct val="150000"/>
              </a:lnSpc>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AIML response system: </a:t>
            </a:r>
            <a:r>
              <a:rPr lang="en-IN" sz="2800" dirty="0">
                <a:latin typeface="Times New Roman" pitchFamily="18" charset="0"/>
                <a:cs typeface="Times New Roman" pitchFamily="18" charset="0"/>
              </a:rPr>
              <a:t>If the user is trying to make a normal conversation with the bot, the input is mapped to an appropriate pattern in Artificial Intelligence </a:t>
            </a:r>
            <a:r>
              <a:rPr lang="en-IN" sz="2800" dirty="0" err="1">
                <a:latin typeface="Times New Roman" pitchFamily="18" charset="0"/>
                <a:cs typeface="Times New Roman" pitchFamily="18" charset="0"/>
              </a:rPr>
              <a:t>Markup</a:t>
            </a:r>
            <a:r>
              <a:rPr lang="en-IN" sz="2800" dirty="0">
                <a:latin typeface="Times New Roman" pitchFamily="18" charset="0"/>
                <a:cs typeface="Times New Roman" pitchFamily="18" charset="0"/>
              </a:rPr>
              <a:t> Language (AIML) files. If the response is available, it is sent to the user. If the pattern is not available in AIML files, a  response is sent suggesting “Invalid Input”.</a:t>
            </a:r>
            <a:endParaRPr lang="en-IN" sz="2800" b="1"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Query Analysis and Response System: </a:t>
            </a:r>
            <a:r>
              <a:rPr lang="en-IN" sz="2800" dirty="0">
                <a:latin typeface="Times New Roman" pitchFamily="18" charset="0"/>
                <a:cs typeface="Times New Roman" pitchFamily="18" charset="0"/>
              </a:rPr>
              <a:t>When a user wants some information pertaining to department, the response will be provided through this module. </a:t>
            </a:r>
          </a:p>
        </p:txBody>
      </p:sp>
      <p:sp>
        <p:nvSpPr>
          <p:cNvPr id="3" name="Title 2"/>
          <p:cNvSpPr>
            <a:spLocks noGrp="1"/>
          </p:cNvSpPr>
          <p:nvPr>
            <p:ph type="title"/>
          </p:nvPr>
        </p:nvSpPr>
        <p:spPr>
          <a:xfrm>
            <a:off x="609600" y="274638"/>
            <a:ext cx="10972800" cy="576070"/>
          </a:xfrm>
        </p:spPr>
        <p:txBody>
          <a:bodyPr>
            <a:normAutofit/>
          </a:bodyPr>
          <a:lstStyle/>
          <a:p>
            <a:r>
              <a:rPr lang="en-IN" sz="800" dirty="0"/>
              <a:t>.</a:t>
            </a:r>
            <a:br>
              <a:rPr lang="en-IN" sz="800" dirty="0"/>
            </a:br>
            <a:endParaRPr lang="en-IN" sz="800" dirty="0"/>
          </a:p>
        </p:txBody>
      </p:sp>
    </p:spTree>
    <p:extLst>
      <p:ext uri="{BB962C8B-B14F-4D97-AF65-F5344CB8AC3E}">
        <p14:creationId xmlns:p14="http://schemas.microsoft.com/office/powerpoint/2010/main" val="3579573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6532"/>
            <a:ext cx="10972800" cy="6622741"/>
          </a:xfrm>
        </p:spPr>
        <p:txBody>
          <a:bodyPr>
            <a:normAutofit fontScale="85000" lnSpcReduction="20000"/>
          </a:bodyPr>
          <a:lstStyle/>
          <a:p>
            <a:endParaRPr lang="en-IN" sz="2800" dirty="0">
              <a:latin typeface="Times New Roman" pitchFamily="18" charset="0"/>
              <a:cs typeface="Times New Roman" pitchFamily="18" charset="0"/>
            </a:endParaRPr>
          </a:p>
          <a:p>
            <a:pPr marL="681228" indent="-571500">
              <a:buFont typeface="+mj-lt"/>
              <a:buAutoNum type="romanUcPeriod" startAt="2"/>
            </a:pPr>
            <a:endParaRPr lang="en-IN" sz="2800" dirty="0">
              <a:latin typeface="Times New Roman" pitchFamily="18" charset="0"/>
              <a:cs typeface="Times New Roman" pitchFamily="18" charset="0"/>
            </a:endParaRPr>
          </a:p>
          <a:p>
            <a:pPr marL="681228" indent="-571500" algn="just">
              <a:lnSpc>
                <a:spcPct val="170000"/>
              </a:lnSpc>
              <a:buFont typeface="+mj-lt"/>
              <a:buAutoNum type="romanUcPeriod"/>
            </a:pPr>
            <a:r>
              <a:rPr lang="en-IN" sz="2800" dirty="0">
                <a:latin typeface="Times New Roman" pitchFamily="18" charset="0"/>
                <a:cs typeface="Times New Roman" pitchFamily="18" charset="0"/>
              </a:rPr>
              <a:t>If the input matches a pattern in the AIML files, the appropriate response will be sent to the user. If the AIML files have no entry for that particular query pattern, keywords are fetched from the input.</a:t>
            </a:r>
          </a:p>
          <a:p>
            <a:pPr marL="681228" indent="-571500" algn="just">
              <a:lnSpc>
                <a:spcPct val="170000"/>
              </a:lnSpc>
              <a:buFont typeface="+mj-lt"/>
              <a:buAutoNum type="romanUcPeriod"/>
            </a:pPr>
            <a:r>
              <a:rPr lang="en-IN" sz="2800" dirty="0">
                <a:latin typeface="Times New Roman" pitchFamily="18" charset="0"/>
                <a:cs typeface="Times New Roman" pitchFamily="18" charset="0"/>
              </a:rPr>
              <a:t>An algorithm to check sentence similarity (NLP) is applied to the modified input to check its similarity with the questions of a predefined question-set, whose answers are available.</a:t>
            </a:r>
          </a:p>
          <a:p>
            <a:pPr marL="681228" indent="-571500" algn="just">
              <a:lnSpc>
                <a:spcPct val="170000"/>
              </a:lnSpc>
              <a:buFont typeface="+mj-lt"/>
              <a:buAutoNum type="romanUcPeriod"/>
            </a:pPr>
            <a:r>
              <a:rPr lang="en-IN" sz="2800" dirty="0">
                <a:latin typeface="Times New Roman" pitchFamily="18" charset="0"/>
                <a:cs typeface="Times New Roman" pitchFamily="18" charset="0"/>
              </a:rPr>
              <a:t>If a sentence is retrieved with confidence&gt; 0.5, we return the answer of that question as the response. </a:t>
            </a:r>
          </a:p>
          <a:p>
            <a:pPr marL="681228" indent="-571500" algn="just">
              <a:lnSpc>
                <a:spcPct val="170000"/>
              </a:lnSpc>
              <a:buFont typeface="+mj-lt"/>
              <a:buAutoNum type="romanUcPeriod"/>
            </a:pPr>
            <a:r>
              <a:rPr lang="en-IN" sz="2800" dirty="0">
                <a:latin typeface="Times New Roman" pitchFamily="18" charset="0"/>
                <a:cs typeface="Times New Roman" pitchFamily="18" charset="0"/>
              </a:rPr>
              <a:t>If no questions map to the user input, the input is saved in a log file for improvement of the system by the admin.</a:t>
            </a:r>
          </a:p>
          <a:p>
            <a:endParaRPr lang="en-IN" dirty="0"/>
          </a:p>
        </p:txBody>
      </p:sp>
      <p:sp>
        <p:nvSpPr>
          <p:cNvPr id="3" name="Title 2"/>
          <p:cNvSpPr>
            <a:spLocks noGrp="1"/>
          </p:cNvSpPr>
          <p:nvPr>
            <p:ph type="title"/>
          </p:nvPr>
        </p:nvSpPr>
        <p:spPr/>
        <p:txBody>
          <a:bodyPr>
            <a:normAutofit/>
          </a:bodyPr>
          <a:lstStyle/>
          <a:p>
            <a:r>
              <a:rPr lang="en-IN" sz="800" dirty="0"/>
              <a:t>.</a:t>
            </a:r>
            <a:br>
              <a:rPr lang="en-IN" sz="800" dirty="0"/>
            </a:br>
            <a:endParaRPr lang="en-IN" sz="800" dirty="0"/>
          </a:p>
        </p:txBody>
      </p:sp>
    </p:spTree>
    <p:extLst>
      <p:ext uri="{BB962C8B-B14F-4D97-AF65-F5344CB8AC3E}">
        <p14:creationId xmlns:p14="http://schemas.microsoft.com/office/powerpoint/2010/main" val="1419177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31D1-55BD-435E-BE73-CA67799F40DA}"/>
              </a:ext>
            </a:extLst>
          </p:cNvPr>
          <p:cNvSpPr>
            <a:spLocks noGrp="1"/>
          </p:cNvSpPr>
          <p:nvPr>
            <p:ph type="title"/>
          </p:nvPr>
        </p:nvSpPr>
        <p:spPr>
          <a:xfrm>
            <a:off x="409574" y="146051"/>
            <a:ext cx="10467975" cy="882650"/>
          </a:xfrm>
        </p:spPr>
        <p:txBody>
          <a:bodyPr>
            <a:normAutofit/>
          </a:bodyPr>
          <a:lstStyle/>
          <a:p>
            <a:r>
              <a:rPr lang="en-US" sz="3200" b="1" dirty="0">
                <a:solidFill>
                  <a:srgbClr val="0070C0"/>
                </a:solidFill>
                <a:latin typeface="Times New Roman" panose="02020603050405020304" pitchFamily="18" charset="0"/>
                <a:cs typeface="Times New Roman" panose="02020603050405020304" pitchFamily="18" charset="0"/>
              </a:rPr>
              <a:t>INTERFACE DESIGN</a:t>
            </a:r>
            <a:endParaRPr lang="en-IN" sz="3200" b="1" dirty="0">
              <a:solidFill>
                <a:srgbClr val="0070C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13D00A3-25E2-4641-ADB1-F990A83D5B58}"/>
              </a:ext>
            </a:extLst>
          </p:cNvPr>
          <p:cNvSpPr/>
          <p:nvPr/>
        </p:nvSpPr>
        <p:spPr>
          <a:xfrm>
            <a:off x="4883476" y="6281342"/>
            <a:ext cx="1962150" cy="1436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Content Placeholder 7">
            <a:extLst>
              <a:ext uri="{FF2B5EF4-FFF2-40B4-BE49-F238E27FC236}">
                <a16:creationId xmlns:a16="http://schemas.microsoft.com/office/drawing/2014/main" id="{DF845F91-6CF0-4527-9A81-479BE21A41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611" y="1438639"/>
            <a:ext cx="8856212" cy="3600086"/>
          </a:xfrm>
        </p:spPr>
      </p:pic>
    </p:spTree>
    <p:extLst>
      <p:ext uri="{BB962C8B-B14F-4D97-AF65-F5344CB8AC3E}">
        <p14:creationId xmlns:p14="http://schemas.microsoft.com/office/powerpoint/2010/main" val="2028055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1FA5-5CB5-4988-862E-1F94C789A7E4}"/>
              </a:ext>
            </a:extLst>
          </p:cNvPr>
          <p:cNvSpPr>
            <a:spLocks noGrp="1"/>
          </p:cNvSpPr>
          <p:nvPr>
            <p:ph type="title"/>
          </p:nvPr>
        </p:nvSpPr>
        <p:spPr/>
        <p:txBody>
          <a:bodyPr>
            <a:normAutofit/>
          </a:bodyPr>
          <a:lstStyle/>
          <a:p>
            <a:r>
              <a:rPr lang="en-IN" sz="900" dirty="0"/>
              <a:t>.</a:t>
            </a:r>
          </a:p>
        </p:txBody>
      </p:sp>
      <p:sp>
        <p:nvSpPr>
          <p:cNvPr id="3" name="Content Placeholder 2">
            <a:extLst>
              <a:ext uri="{FF2B5EF4-FFF2-40B4-BE49-F238E27FC236}">
                <a16:creationId xmlns:a16="http://schemas.microsoft.com/office/drawing/2014/main" id="{8CDD77CE-7D3F-424A-8627-C92604E0DA66}"/>
              </a:ext>
            </a:extLst>
          </p:cNvPr>
          <p:cNvSpPr>
            <a:spLocks noGrp="1"/>
          </p:cNvSpPr>
          <p:nvPr>
            <p:ph idx="1"/>
          </p:nvPr>
        </p:nvSpPr>
        <p:spPr>
          <a:xfrm>
            <a:off x="304800" y="285749"/>
            <a:ext cx="10953750" cy="6207125"/>
          </a:xfrm>
          <a:solidFill>
            <a:schemeClr val="bg1"/>
          </a:solidFill>
          <a:ln w="15875">
            <a:noFill/>
          </a:ln>
        </p:spPr>
        <p:txBody>
          <a:bodyPr/>
          <a:lstStyle/>
          <a:p>
            <a:pPr marL="0" indent="0">
              <a:buNone/>
            </a:pPr>
            <a:r>
              <a:rPr lang="en-IN" dirty="0"/>
              <a:t>                                                                                                  </a:t>
            </a:r>
          </a:p>
          <a:p>
            <a:pPr marL="0" indent="0">
              <a:buNone/>
            </a:pPr>
            <a:endParaRPr lang="en-IN" dirty="0"/>
          </a:p>
          <a:p>
            <a:pPr marL="0" indent="0">
              <a:buNone/>
            </a:pPr>
            <a:endParaRPr lang="en-IN" dirty="0"/>
          </a:p>
          <a:p>
            <a:pPr marL="0" indent="0">
              <a:buNone/>
            </a:pPr>
            <a:r>
              <a:rPr lang="en-IN" dirty="0"/>
              <a:t>                                                                                             </a:t>
            </a:r>
            <a:endParaRPr lang="en-IN" sz="2400" b="1" dirty="0">
              <a:solidFill>
                <a:srgbClr val="0070C0"/>
              </a:solidFill>
              <a:latin typeface="Times New Roman" panose="02020603050405020304" pitchFamily="18" charset="0"/>
              <a:cs typeface="Times New Roman" panose="02020603050405020304" pitchFamily="18" charset="0"/>
            </a:endParaRPr>
          </a:p>
          <a:p>
            <a:pPr marL="0" indent="0">
              <a:buNone/>
            </a:pPr>
            <a:endParaRPr lang="en-IN" sz="2400" b="1" dirty="0">
              <a:solidFill>
                <a:srgbClr val="0070C0"/>
              </a:solidFill>
              <a:latin typeface="Times New Roman" panose="02020603050405020304" pitchFamily="18" charset="0"/>
              <a:cs typeface="Times New Roman" panose="02020603050405020304" pitchFamily="18" charset="0"/>
            </a:endParaRPr>
          </a:p>
          <a:p>
            <a:pPr marL="0" indent="0">
              <a:buNone/>
            </a:pPr>
            <a:endParaRPr lang="en-IN" sz="2400" b="1" dirty="0">
              <a:solidFill>
                <a:srgbClr val="0070C0"/>
              </a:solidFill>
              <a:latin typeface="Times New Roman" panose="02020603050405020304" pitchFamily="18" charset="0"/>
              <a:cs typeface="Times New Roman" panose="02020603050405020304" pitchFamily="18" charset="0"/>
            </a:endParaRPr>
          </a:p>
          <a:p>
            <a:pPr marL="0" indent="0">
              <a:buNone/>
            </a:pPr>
            <a:endParaRPr lang="en-IN" sz="2400" b="1" dirty="0">
              <a:solidFill>
                <a:srgbClr val="0070C0"/>
              </a:solidFill>
              <a:latin typeface="Times New Roman" panose="02020603050405020304" pitchFamily="18" charset="0"/>
              <a:cs typeface="Times New Roman" panose="02020603050405020304" pitchFamily="18" charset="0"/>
            </a:endParaRPr>
          </a:p>
          <a:p>
            <a:pPr marL="0" indent="0">
              <a:buNone/>
            </a:pPr>
            <a:r>
              <a:rPr lang="en-IN" sz="2000" dirty="0">
                <a:solidFill>
                  <a:srgbClr val="0070C0"/>
                </a:solidFill>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5BE679EF-D9B7-4355-9501-7E207155715A}"/>
              </a:ext>
            </a:extLst>
          </p:cNvPr>
          <p:cNvSpPr/>
          <p:nvPr/>
        </p:nvSpPr>
        <p:spPr>
          <a:xfrm>
            <a:off x="838200" y="485775"/>
            <a:ext cx="6496050" cy="4972051"/>
          </a:xfrm>
          <a:prstGeom prst="rect">
            <a:avLst/>
          </a:prstGeom>
          <a:solidFill>
            <a:schemeClr val="bg1"/>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a:t>
            </a:r>
          </a:p>
        </p:txBody>
      </p:sp>
      <p:sp>
        <p:nvSpPr>
          <p:cNvPr id="6" name="Speech Bubble: Rectangle 5">
            <a:extLst>
              <a:ext uri="{FF2B5EF4-FFF2-40B4-BE49-F238E27FC236}">
                <a16:creationId xmlns:a16="http://schemas.microsoft.com/office/drawing/2014/main" id="{CED70825-8AFC-4E87-B633-E98A7455D292}"/>
              </a:ext>
            </a:extLst>
          </p:cNvPr>
          <p:cNvSpPr/>
          <p:nvPr/>
        </p:nvSpPr>
        <p:spPr>
          <a:xfrm>
            <a:off x="1019175" y="1779984"/>
            <a:ext cx="1847850" cy="428625"/>
          </a:xfrm>
          <a:prstGeom prst="wedgeRectCallou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Hello Bot</a:t>
            </a:r>
          </a:p>
        </p:txBody>
      </p:sp>
      <p:sp>
        <p:nvSpPr>
          <p:cNvPr id="7" name="Rectangle: Rounded Corners 6">
            <a:extLst>
              <a:ext uri="{FF2B5EF4-FFF2-40B4-BE49-F238E27FC236}">
                <a16:creationId xmlns:a16="http://schemas.microsoft.com/office/drawing/2014/main" id="{974AC4EC-AD52-4CEE-BDB8-683F989B8E2C}"/>
              </a:ext>
            </a:extLst>
          </p:cNvPr>
          <p:cNvSpPr/>
          <p:nvPr/>
        </p:nvSpPr>
        <p:spPr>
          <a:xfrm>
            <a:off x="1019175" y="4810125"/>
            <a:ext cx="5219700" cy="428625"/>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Enter Text Here..    </a:t>
            </a:r>
          </a:p>
        </p:txBody>
      </p:sp>
      <p:sp>
        <p:nvSpPr>
          <p:cNvPr id="8" name="Rectangle 7">
            <a:extLst>
              <a:ext uri="{FF2B5EF4-FFF2-40B4-BE49-F238E27FC236}">
                <a16:creationId xmlns:a16="http://schemas.microsoft.com/office/drawing/2014/main" id="{3C09BE25-12F8-4E3B-B5FF-A1CCE954F307}"/>
              </a:ext>
            </a:extLst>
          </p:cNvPr>
          <p:cNvSpPr/>
          <p:nvPr/>
        </p:nvSpPr>
        <p:spPr>
          <a:xfrm>
            <a:off x="6419851" y="4810125"/>
            <a:ext cx="800100"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SEND</a:t>
            </a:r>
          </a:p>
        </p:txBody>
      </p:sp>
      <p:sp>
        <p:nvSpPr>
          <p:cNvPr id="9" name="Speech Bubble: Rectangle 8">
            <a:extLst>
              <a:ext uri="{FF2B5EF4-FFF2-40B4-BE49-F238E27FC236}">
                <a16:creationId xmlns:a16="http://schemas.microsoft.com/office/drawing/2014/main" id="{77400EBC-2DAC-4280-B9FC-324AAE2726AE}"/>
              </a:ext>
            </a:extLst>
          </p:cNvPr>
          <p:cNvSpPr/>
          <p:nvPr/>
        </p:nvSpPr>
        <p:spPr>
          <a:xfrm>
            <a:off x="4086225" y="2393156"/>
            <a:ext cx="3095625" cy="500063"/>
          </a:xfrm>
          <a:prstGeom prst="wedgeRect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Hi! How may I help you</a:t>
            </a:r>
          </a:p>
        </p:txBody>
      </p:sp>
      <p:sp>
        <p:nvSpPr>
          <p:cNvPr id="10" name="Speech Bubble: Rectangle 9">
            <a:extLst>
              <a:ext uri="{FF2B5EF4-FFF2-40B4-BE49-F238E27FC236}">
                <a16:creationId xmlns:a16="http://schemas.microsoft.com/office/drawing/2014/main" id="{6504A782-F0B5-407B-8CF3-725A48BEB9EB}"/>
              </a:ext>
            </a:extLst>
          </p:cNvPr>
          <p:cNvSpPr/>
          <p:nvPr/>
        </p:nvSpPr>
        <p:spPr>
          <a:xfrm>
            <a:off x="1085850" y="3429000"/>
            <a:ext cx="2571750" cy="552450"/>
          </a:xfrm>
          <a:prstGeom prst="wedgeRectCallou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 want to check my semester marks</a:t>
            </a:r>
          </a:p>
        </p:txBody>
      </p:sp>
      <p:cxnSp>
        <p:nvCxnSpPr>
          <p:cNvPr id="13" name="Straight Connector 12">
            <a:extLst>
              <a:ext uri="{FF2B5EF4-FFF2-40B4-BE49-F238E27FC236}">
                <a16:creationId xmlns:a16="http://schemas.microsoft.com/office/drawing/2014/main" id="{BA34328F-B449-4B69-A219-5546BC7B51B1}"/>
              </a:ext>
            </a:extLst>
          </p:cNvPr>
          <p:cNvCxnSpPr/>
          <p:nvPr/>
        </p:nvCxnSpPr>
        <p:spPr>
          <a:xfrm>
            <a:off x="838200" y="1371600"/>
            <a:ext cx="649605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17D045D-10A4-4181-AF8B-5E20AA2B7357}"/>
              </a:ext>
            </a:extLst>
          </p:cNvPr>
          <p:cNvSpPr txBox="1"/>
          <p:nvPr/>
        </p:nvSpPr>
        <p:spPr>
          <a:xfrm>
            <a:off x="2638425" y="977147"/>
            <a:ext cx="24193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DEPARTMENT CHATBOT </a:t>
            </a:r>
          </a:p>
        </p:txBody>
      </p:sp>
      <p:cxnSp>
        <p:nvCxnSpPr>
          <p:cNvPr id="16" name="Straight Connector 15">
            <a:extLst>
              <a:ext uri="{FF2B5EF4-FFF2-40B4-BE49-F238E27FC236}">
                <a16:creationId xmlns:a16="http://schemas.microsoft.com/office/drawing/2014/main" id="{5651580C-90EE-438F-9A70-A94B1AE475AD}"/>
              </a:ext>
            </a:extLst>
          </p:cNvPr>
          <p:cNvCxnSpPr/>
          <p:nvPr/>
        </p:nvCxnSpPr>
        <p:spPr>
          <a:xfrm>
            <a:off x="838200" y="857250"/>
            <a:ext cx="6496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CBF4B6-3C06-4B13-B67B-D40B880C4A83}"/>
              </a:ext>
            </a:extLst>
          </p:cNvPr>
          <p:cNvCxnSpPr/>
          <p:nvPr/>
        </p:nvCxnSpPr>
        <p:spPr>
          <a:xfrm>
            <a:off x="6962775" y="485774"/>
            <a:ext cx="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09721C-4871-4FD9-AD7E-CA95095C0EA5}"/>
              </a:ext>
            </a:extLst>
          </p:cNvPr>
          <p:cNvCxnSpPr/>
          <p:nvPr/>
        </p:nvCxnSpPr>
        <p:spPr>
          <a:xfrm>
            <a:off x="6610350" y="485775"/>
            <a:ext cx="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212F372-6680-4205-981E-075A720DB205}"/>
              </a:ext>
            </a:extLst>
          </p:cNvPr>
          <p:cNvCxnSpPr/>
          <p:nvPr/>
        </p:nvCxnSpPr>
        <p:spPr>
          <a:xfrm>
            <a:off x="6229350" y="485774"/>
            <a:ext cx="0" cy="371475"/>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Graphic 22" descr="Close">
            <a:extLst>
              <a:ext uri="{FF2B5EF4-FFF2-40B4-BE49-F238E27FC236}">
                <a16:creationId xmlns:a16="http://schemas.microsoft.com/office/drawing/2014/main" id="{73278F89-0136-4211-A9F1-6D30D1C5E04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66947" y="538163"/>
            <a:ext cx="289319" cy="289319"/>
          </a:xfrm>
          <a:prstGeom prst="rect">
            <a:avLst/>
          </a:prstGeom>
        </p:spPr>
      </p:pic>
      <p:sp>
        <p:nvSpPr>
          <p:cNvPr id="26" name="Rectangle 25">
            <a:extLst>
              <a:ext uri="{FF2B5EF4-FFF2-40B4-BE49-F238E27FC236}">
                <a16:creationId xmlns:a16="http://schemas.microsoft.com/office/drawing/2014/main" id="{BCB0D973-0807-4BD3-9970-9FEE3430DCE7}"/>
              </a:ext>
            </a:extLst>
          </p:cNvPr>
          <p:cNvSpPr/>
          <p:nvPr/>
        </p:nvSpPr>
        <p:spPr>
          <a:xfrm>
            <a:off x="6686558" y="587574"/>
            <a:ext cx="200017" cy="164902"/>
          </a:xfrm>
          <a:prstGeom prst="rect">
            <a:avLst/>
          </a:prstGeom>
          <a:solidFill>
            <a:schemeClr val="bg1"/>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2BB084EE-0413-4FE4-BF7B-A94E174BA543}"/>
              </a:ext>
            </a:extLst>
          </p:cNvPr>
          <p:cNvCxnSpPr>
            <a:cxnSpLocks/>
          </p:cNvCxnSpPr>
          <p:nvPr/>
        </p:nvCxnSpPr>
        <p:spPr>
          <a:xfrm>
            <a:off x="6315075" y="659607"/>
            <a:ext cx="1619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7F75C56-BCEB-4860-932F-47F30EDDD455}"/>
              </a:ext>
            </a:extLst>
          </p:cNvPr>
          <p:cNvSpPr/>
          <p:nvPr/>
        </p:nvSpPr>
        <p:spPr>
          <a:xfrm>
            <a:off x="838200" y="857249"/>
            <a:ext cx="6496043" cy="5143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4CE3283E-2943-4E0C-8770-B918428D6129}"/>
              </a:ext>
            </a:extLst>
          </p:cNvPr>
          <p:cNvSpPr txBox="1"/>
          <p:nvPr/>
        </p:nvSpPr>
        <p:spPr>
          <a:xfrm>
            <a:off x="2767012" y="936626"/>
            <a:ext cx="28670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DEPARTMENT CHATBOT</a:t>
            </a:r>
          </a:p>
        </p:txBody>
      </p:sp>
      <p:cxnSp>
        <p:nvCxnSpPr>
          <p:cNvPr id="17" name="Straight Arrow Connector 16">
            <a:extLst>
              <a:ext uri="{FF2B5EF4-FFF2-40B4-BE49-F238E27FC236}">
                <a16:creationId xmlns:a16="http://schemas.microsoft.com/office/drawing/2014/main" id="{472A90DF-1A65-41D1-AA8E-D5085F1E9750}"/>
              </a:ext>
            </a:extLst>
          </p:cNvPr>
          <p:cNvCxnSpPr/>
          <p:nvPr/>
        </p:nvCxnSpPr>
        <p:spPr>
          <a:xfrm>
            <a:off x="7219951" y="4981575"/>
            <a:ext cx="168592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18F6720-489D-42C6-96A2-1D68E7910203}"/>
              </a:ext>
            </a:extLst>
          </p:cNvPr>
          <p:cNvCxnSpPr/>
          <p:nvPr/>
        </p:nvCxnSpPr>
        <p:spPr>
          <a:xfrm>
            <a:off x="7334243" y="3571875"/>
            <a:ext cx="104775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F9D93F1-6063-49C1-A77E-828B6ED40606}"/>
              </a:ext>
            </a:extLst>
          </p:cNvPr>
          <p:cNvSpPr txBox="1"/>
          <p:nvPr/>
        </p:nvSpPr>
        <p:spPr>
          <a:xfrm>
            <a:off x="8448671" y="3436145"/>
            <a:ext cx="168592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Chat window</a:t>
            </a:r>
            <a:endParaRPr kumimoji="0" lang="en-IN"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17C9977E-6F8E-4723-A959-6BC6D58A0F22}"/>
              </a:ext>
            </a:extLst>
          </p:cNvPr>
          <p:cNvCxnSpPr/>
          <p:nvPr/>
        </p:nvCxnSpPr>
        <p:spPr>
          <a:xfrm>
            <a:off x="7334243" y="659607"/>
            <a:ext cx="97155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45BEDEF-9285-429D-AF4B-47944ACA6C55}"/>
              </a:ext>
            </a:extLst>
          </p:cNvPr>
          <p:cNvSpPr txBox="1"/>
          <p:nvPr/>
        </p:nvSpPr>
        <p:spPr>
          <a:xfrm>
            <a:off x="8382000" y="474940"/>
            <a:ext cx="19240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alibri" panose="020F0502020204030204"/>
                <a:ea typeface="+mn-ea"/>
                <a:cs typeface="+mn-cs"/>
              </a:rPr>
              <a:t>Control buttons</a:t>
            </a:r>
            <a:endParaRPr kumimoji="0" lang="en-IN"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66E498F3-F7D4-428B-B7FF-7D1410B9585F}"/>
              </a:ext>
            </a:extLst>
          </p:cNvPr>
          <p:cNvSpPr txBox="1"/>
          <p:nvPr/>
        </p:nvSpPr>
        <p:spPr>
          <a:xfrm>
            <a:off x="8905004" y="4839769"/>
            <a:ext cx="199159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Rounded button</a:t>
            </a:r>
            <a:endParaRPr kumimoji="0" lang="en-IN"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46438DA8-6E51-4EB3-9F86-AD02D7B9C7AA}"/>
              </a:ext>
            </a:extLst>
          </p:cNvPr>
          <p:cNvCxnSpPr/>
          <p:nvPr/>
        </p:nvCxnSpPr>
        <p:spPr>
          <a:xfrm>
            <a:off x="7181850" y="2524125"/>
            <a:ext cx="9525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5D8FC26-A23A-4726-BF96-320D673BD091}"/>
              </a:ext>
            </a:extLst>
          </p:cNvPr>
          <p:cNvSpPr txBox="1"/>
          <p:nvPr/>
        </p:nvSpPr>
        <p:spPr>
          <a:xfrm>
            <a:off x="8143875" y="2355669"/>
            <a:ext cx="15525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Chat bubble</a:t>
            </a:r>
            <a:endParaRPr kumimoji="0" lang="en-IN" sz="20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sp>
        <p:nvSpPr>
          <p:cNvPr id="41" name="TextBox 40">
            <a:extLst>
              <a:ext uri="{FF2B5EF4-FFF2-40B4-BE49-F238E27FC236}">
                <a16:creationId xmlns:a16="http://schemas.microsoft.com/office/drawing/2014/main" id="{47DA6192-B62A-4E40-BD15-91B319D9DC17}"/>
              </a:ext>
            </a:extLst>
          </p:cNvPr>
          <p:cNvSpPr txBox="1"/>
          <p:nvPr/>
        </p:nvSpPr>
        <p:spPr>
          <a:xfrm>
            <a:off x="2276475" y="6010175"/>
            <a:ext cx="715327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SAMPLE USER INTERFACE DESIGN</a:t>
            </a:r>
            <a:endPar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980A9519-B0EC-4F62-B8C3-067D8F72E80D}"/>
              </a:ext>
            </a:extLst>
          </p:cNvPr>
          <p:cNvSpPr txBox="1"/>
          <p:nvPr/>
        </p:nvSpPr>
        <p:spPr>
          <a:xfrm>
            <a:off x="902494" y="902256"/>
            <a:ext cx="1114425" cy="369332"/>
          </a:xfrm>
          <a:prstGeom prst="rect">
            <a:avLst/>
          </a:prstGeom>
          <a:noFill/>
        </p:spPr>
        <p:txBody>
          <a:bodyPr wrap="square" rtlCol="0">
            <a:spAutoFit/>
          </a:bodyPr>
          <a:lstStyle/>
          <a:p>
            <a:r>
              <a:rPr lang="en-IN" dirty="0"/>
              <a:t>GO BACK </a:t>
            </a:r>
          </a:p>
        </p:txBody>
      </p:sp>
    </p:spTree>
    <p:extLst>
      <p:ext uri="{BB962C8B-B14F-4D97-AF65-F5344CB8AC3E}">
        <p14:creationId xmlns:p14="http://schemas.microsoft.com/office/powerpoint/2010/main" val="2288628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9"/>
          <p:cNvSpPr txBox="1">
            <a:spLocks noGrp="1"/>
          </p:cNvSpPr>
          <p:nvPr>
            <p:ph type="body" idx="1"/>
          </p:nvPr>
        </p:nvSpPr>
        <p:spPr>
          <a:xfrm>
            <a:off x="1926871" y="560712"/>
            <a:ext cx="8229600" cy="6060900"/>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1200"/>
              </a:spcBef>
              <a:buNone/>
            </a:pPr>
            <a:endParaRPr sz="2800" dirty="0">
              <a:latin typeface="Times New Roman"/>
              <a:ea typeface="Times New Roman"/>
              <a:cs typeface="Times New Roman"/>
              <a:sym typeface="Times New Roman"/>
            </a:endParaRPr>
          </a:p>
          <a:p>
            <a:pPr indent="0" algn="just">
              <a:lnSpc>
                <a:spcPct val="150000"/>
              </a:lnSpc>
              <a:spcBef>
                <a:spcPts val="1200"/>
              </a:spcBef>
              <a:spcAft>
                <a:spcPts val="1200"/>
              </a:spcAft>
              <a:buNone/>
            </a:pPr>
            <a:endParaRPr sz="2800" dirty="0">
              <a:latin typeface="Times New Roman"/>
              <a:ea typeface="Times New Roman"/>
              <a:cs typeface="Times New Roman"/>
              <a:sym typeface="Times New Roman"/>
            </a:endParaRPr>
          </a:p>
        </p:txBody>
      </p:sp>
      <p:sp>
        <p:nvSpPr>
          <p:cNvPr id="409" name="Google Shape;409;p29"/>
          <p:cNvSpPr txBox="1">
            <a:spLocks noGrp="1"/>
          </p:cNvSpPr>
          <p:nvPr>
            <p:ph type="title"/>
          </p:nvPr>
        </p:nvSpPr>
        <p:spPr>
          <a:xfrm>
            <a:off x="1891675" y="0"/>
            <a:ext cx="8555700" cy="869400"/>
          </a:xfrm>
          <a:prstGeom prst="rect">
            <a:avLst/>
          </a:prstGeom>
          <a:noFill/>
          <a:ln>
            <a:noFill/>
          </a:ln>
        </p:spPr>
        <p:txBody>
          <a:bodyPr spcFirstLastPara="1" wrap="square" lIns="91425" tIns="45700" rIns="91425" bIns="45700" anchor="ctr" anchorCtr="0">
            <a:noAutofit/>
          </a:bodyPr>
          <a:lstStyle/>
          <a:p>
            <a:pPr>
              <a:buClr>
                <a:srgbClr val="4E67C8"/>
              </a:buClr>
              <a:buSzPts val="3600"/>
            </a:pPr>
            <a:br>
              <a:rPr lang="en-US" sz="3200" dirty="0">
                <a:solidFill>
                  <a:srgbClr val="4E67C8"/>
                </a:solidFill>
                <a:latin typeface="Times New Roman"/>
                <a:ea typeface="Times New Roman"/>
                <a:cs typeface="Times New Roman"/>
                <a:sym typeface="Times New Roman"/>
              </a:rPr>
            </a:br>
            <a:r>
              <a:rPr lang="en-US" sz="3200" dirty="0">
                <a:solidFill>
                  <a:srgbClr val="4E67C8"/>
                </a:solidFill>
                <a:latin typeface="Times New Roman"/>
                <a:ea typeface="Times New Roman"/>
                <a:cs typeface="Times New Roman"/>
                <a:sym typeface="Times New Roman"/>
              </a:rPr>
              <a:t>Data Structure Design</a:t>
            </a:r>
            <a:endParaRPr sz="3200" dirty="0"/>
          </a:p>
        </p:txBody>
      </p:sp>
      <p:sp>
        <p:nvSpPr>
          <p:cNvPr id="410" name="Google Shape;410;p29"/>
          <p:cNvSpPr txBox="1"/>
          <p:nvPr/>
        </p:nvSpPr>
        <p:spPr>
          <a:xfrm>
            <a:off x="5904067" y="6407942"/>
            <a:ext cx="2350684" cy="365129"/>
          </a:xfrm>
          <a:prstGeom prst="rect">
            <a:avLst/>
          </a:prstGeom>
          <a:noFill/>
          <a:ln>
            <a:noFill/>
          </a:ln>
        </p:spPr>
        <p:txBody>
          <a:bodyPr spcFirstLastPara="1" wrap="square" lIns="91425" tIns="45700" rIns="91425" bIns="45700" anchor="b" anchorCtr="0">
            <a:noAutofit/>
          </a:bodyPr>
          <a:lstStyle/>
          <a:p>
            <a:pPr algn="r">
              <a:buClr>
                <a:srgbClr val="000000"/>
              </a:buClr>
              <a:buSzPts val="1800"/>
            </a:pPr>
            <a:endParaRPr kern="0">
              <a:solidFill>
                <a:srgbClr val="000000"/>
              </a:solidFill>
              <a:latin typeface="Calibri"/>
              <a:ea typeface="Calibri"/>
              <a:cs typeface="Calibri"/>
              <a:sym typeface="Calibri"/>
            </a:endParaRPr>
          </a:p>
        </p:txBody>
      </p:sp>
      <p:graphicFrame>
        <p:nvGraphicFramePr>
          <p:cNvPr id="411" name="Google Shape;411;p29"/>
          <p:cNvGraphicFramePr/>
          <p:nvPr>
            <p:extLst>
              <p:ext uri="{D42A27DB-BD31-4B8C-83A1-F6EECF244321}">
                <p14:modId xmlns:p14="http://schemas.microsoft.com/office/powerpoint/2010/main" val="1372827490"/>
              </p:ext>
            </p:extLst>
          </p:nvPr>
        </p:nvGraphicFramePr>
        <p:xfrm>
          <a:off x="1873188" y="1243163"/>
          <a:ext cx="8385871" cy="4043970"/>
        </p:xfrm>
        <a:graphic>
          <a:graphicData uri="http://schemas.openxmlformats.org/drawingml/2006/table">
            <a:tbl>
              <a:tblPr>
                <a:noFill/>
              </a:tblPr>
              <a:tblGrid>
                <a:gridCol w="3937795">
                  <a:extLst>
                    <a:ext uri="{9D8B030D-6E8A-4147-A177-3AD203B41FA5}">
                      <a16:colId xmlns:a16="http://schemas.microsoft.com/office/drawing/2014/main" val="20000"/>
                    </a:ext>
                  </a:extLst>
                </a:gridCol>
                <a:gridCol w="4448076">
                  <a:extLst>
                    <a:ext uri="{9D8B030D-6E8A-4147-A177-3AD203B41FA5}">
                      <a16:colId xmlns:a16="http://schemas.microsoft.com/office/drawing/2014/main" val="20001"/>
                    </a:ext>
                  </a:extLst>
                </a:gridCol>
              </a:tblGrid>
              <a:tr h="569280">
                <a:tc>
                  <a:txBody>
                    <a:bodyPr/>
                    <a:lstStyle/>
                    <a:p>
                      <a:pPr marL="0" lvl="0" indent="0" algn="ctr" rtl="0">
                        <a:spcBef>
                          <a:spcPts val="0"/>
                        </a:spcBef>
                        <a:spcAft>
                          <a:spcPts val="0"/>
                        </a:spcAft>
                        <a:buNone/>
                      </a:pPr>
                      <a:r>
                        <a:rPr lang="en-US" sz="2400" b="1" dirty="0">
                          <a:latin typeface="Times New Roman"/>
                          <a:ea typeface="Times New Roman"/>
                          <a:cs typeface="Times New Roman"/>
                          <a:sym typeface="Times New Roman"/>
                        </a:rPr>
                        <a:t>Data Structure</a:t>
                      </a:r>
                      <a:endParaRPr sz="2400" b="1"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2400" b="1" dirty="0">
                          <a:latin typeface="Times New Roman"/>
                          <a:ea typeface="Times New Roman"/>
                          <a:cs typeface="Times New Roman"/>
                          <a:sym typeface="Times New Roman"/>
                        </a:rPr>
                        <a:t>Description</a:t>
                      </a:r>
                      <a:endParaRPr sz="24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157089">
                <a:tc>
                  <a:txBody>
                    <a:bodyPr/>
                    <a:lstStyle/>
                    <a:p>
                      <a:pPr marL="0" lvl="0" indent="0" algn="just" rtl="0">
                        <a:spcBef>
                          <a:spcPts val="0"/>
                        </a:spcBef>
                        <a:spcAft>
                          <a:spcPts val="0"/>
                        </a:spcAft>
                        <a:buNone/>
                      </a:pPr>
                      <a:r>
                        <a:rPr lang="en-IN" sz="2400" dirty="0">
                          <a:latin typeface="Times New Roman"/>
                          <a:ea typeface="Times New Roman"/>
                          <a:cs typeface="Times New Roman"/>
                          <a:sym typeface="Times New Roman"/>
                        </a:rPr>
                        <a:t>YAML</a:t>
                      </a:r>
                      <a:endParaRPr sz="2400"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Rasa Open Source uses </a:t>
                      </a:r>
                      <a:r>
                        <a:rPr lang="en-US" sz="2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YAML</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as a unified and extendable way to manage all training data, including NLU data, stories and rules</a:t>
                      </a:r>
                      <a:r>
                        <a:rPr lang="en-US" sz="2400" b="0" i="0" kern="1200" dirty="0">
                          <a:solidFill>
                            <a:schemeClr val="tx1"/>
                          </a:solidFill>
                          <a:effectLst/>
                          <a:latin typeface="+mn-lt"/>
                          <a:ea typeface="+mn-ea"/>
                          <a:cs typeface="+mn-cs"/>
                        </a:rPr>
                        <a:t>. </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YAML is a data serialization language designed to be human-friendly and work well with modern programming languages for common everyday tasks.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39540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9"/>
          <p:cNvSpPr txBox="1">
            <a:spLocks noGrp="1"/>
          </p:cNvSpPr>
          <p:nvPr>
            <p:ph type="body" idx="1"/>
          </p:nvPr>
        </p:nvSpPr>
        <p:spPr>
          <a:xfrm>
            <a:off x="1981200" y="617950"/>
            <a:ext cx="8229600" cy="6060900"/>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1200"/>
              </a:spcBef>
              <a:buNone/>
            </a:pPr>
            <a:endParaRPr sz="2800">
              <a:latin typeface="Times New Roman"/>
              <a:ea typeface="Times New Roman"/>
              <a:cs typeface="Times New Roman"/>
              <a:sym typeface="Times New Roman"/>
            </a:endParaRPr>
          </a:p>
          <a:p>
            <a:pPr indent="0" algn="just">
              <a:lnSpc>
                <a:spcPct val="150000"/>
              </a:lnSpc>
              <a:spcBef>
                <a:spcPts val="1200"/>
              </a:spcBef>
              <a:spcAft>
                <a:spcPts val="1200"/>
              </a:spcAft>
              <a:buNone/>
            </a:pPr>
            <a:endParaRPr sz="2800">
              <a:latin typeface="Times New Roman"/>
              <a:ea typeface="Times New Roman"/>
              <a:cs typeface="Times New Roman"/>
              <a:sym typeface="Times New Roman"/>
            </a:endParaRPr>
          </a:p>
        </p:txBody>
      </p:sp>
      <p:sp>
        <p:nvSpPr>
          <p:cNvPr id="409" name="Google Shape;409;p29"/>
          <p:cNvSpPr txBox="1">
            <a:spLocks noGrp="1"/>
          </p:cNvSpPr>
          <p:nvPr>
            <p:ph type="title"/>
          </p:nvPr>
        </p:nvSpPr>
        <p:spPr>
          <a:xfrm>
            <a:off x="1891675" y="0"/>
            <a:ext cx="8555700" cy="869400"/>
          </a:xfrm>
          <a:prstGeom prst="rect">
            <a:avLst/>
          </a:prstGeom>
          <a:noFill/>
          <a:ln>
            <a:noFill/>
          </a:ln>
        </p:spPr>
        <p:txBody>
          <a:bodyPr spcFirstLastPara="1" wrap="square" lIns="91425" tIns="45700" rIns="91425" bIns="45700" anchor="ctr" anchorCtr="0">
            <a:noAutofit/>
          </a:bodyPr>
          <a:lstStyle/>
          <a:p>
            <a:pPr>
              <a:buClr>
                <a:srgbClr val="4E67C8"/>
              </a:buClr>
              <a:buSzPts val="3600"/>
            </a:pPr>
            <a:r>
              <a:rPr lang="en-IN" sz="800" dirty="0"/>
              <a:t>.</a:t>
            </a:r>
            <a:br>
              <a:rPr lang="en-IN" sz="800" dirty="0"/>
            </a:br>
            <a:endParaRPr sz="800" dirty="0"/>
          </a:p>
        </p:txBody>
      </p:sp>
      <p:sp>
        <p:nvSpPr>
          <p:cNvPr id="410" name="Google Shape;410;p29"/>
          <p:cNvSpPr txBox="1"/>
          <p:nvPr/>
        </p:nvSpPr>
        <p:spPr>
          <a:xfrm>
            <a:off x="5904067" y="6407942"/>
            <a:ext cx="2350684" cy="365129"/>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800"/>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aphicFrame>
        <p:nvGraphicFramePr>
          <p:cNvPr id="411" name="Google Shape;411;p29"/>
          <p:cNvGraphicFramePr/>
          <p:nvPr>
            <p:extLst>
              <p:ext uri="{D42A27DB-BD31-4B8C-83A1-F6EECF244321}">
                <p14:modId xmlns:p14="http://schemas.microsoft.com/office/powerpoint/2010/main" val="3117773025"/>
              </p:ext>
            </p:extLst>
          </p:nvPr>
        </p:nvGraphicFramePr>
        <p:xfrm>
          <a:off x="1965200" y="896918"/>
          <a:ext cx="8408650" cy="5437603"/>
        </p:xfrm>
        <a:graphic>
          <a:graphicData uri="http://schemas.openxmlformats.org/drawingml/2006/table">
            <a:tbl>
              <a:tblPr>
                <a:noFill/>
              </a:tblPr>
              <a:tblGrid>
                <a:gridCol w="3987731">
                  <a:extLst>
                    <a:ext uri="{9D8B030D-6E8A-4147-A177-3AD203B41FA5}">
                      <a16:colId xmlns:a16="http://schemas.microsoft.com/office/drawing/2014/main" val="20000"/>
                    </a:ext>
                  </a:extLst>
                </a:gridCol>
                <a:gridCol w="4420919">
                  <a:extLst>
                    <a:ext uri="{9D8B030D-6E8A-4147-A177-3AD203B41FA5}">
                      <a16:colId xmlns:a16="http://schemas.microsoft.com/office/drawing/2014/main" val="20001"/>
                    </a:ext>
                  </a:extLst>
                </a:gridCol>
              </a:tblGrid>
              <a:tr h="547270">
                <a:tc>
                  <a:txBody>
                    <a:bodyPr/>
                    <a:lstStyle/>
                    <a:p>
                      <a:pPr marL="0" lvl="0" indent="0" algn="ctr" rtl="0">
                        <a:spcBef>
                          <a:spcPts val="0"/>
                        </a:spcBef>
                        <a:spcAft>
                          <a:spcPts val="0"/>
                        </a:spcAft>
                        <a:buNone/>
                      </a:pPr>
                      <a:r>
                        <a:rPr lang="en-US" sz="2400" b="1" dirty="0">
                          <a:latin typeface="Times New Roman"/>
                          <a:ea typeface="Times New Roman"/>
                          <a:cs typeface="Times New Roman"/>
                          <a:sym typeface="Times New Roman"/>
                        </a:rPr>
                        <a:t>Data Structure</a:t>
                      </a:r>
                      <a:endParaRPr sz="2400" b="1"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2400" b="1" dirty="0">
                          <a:latin typeface="Times New Roman"/>
                          <a:ea typeface="Times New Roman"/>
                          <a:cs typeface="Times New Roman"/>
                          <a:sym typeface="Times New Roman"/>
                        </a:rPr>
                        <a:t>Description</a:t>
                      </a:r>
                      <a:endParaRPr sz="24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101337">
                <a:tc>
                  <a:txBody>
                    <a:bodyPr/>
                    <a:lstStyle/>
                    <a:p>
                      <a:pPr marL="0" lvl="0" indent="0" algn="l" rtl="0">
                        <a:spcBef>
                          <a:spcPts val="0"/>
                        </a:spcBef>
                        <a:spcAft>
                          <a:spcPts val="0"/>
                        </a:spcAft>
                        <a:buNone/>
                      </a:pPr>
                      <a:r>
                        <a:rPr lang="en-IN" sz="2400" i="0" dirty="0">
                          <a:latin typeface="Times New Roman" panose="02020603050405020304" pitchFamily="18" charset="0"/>
                          <a:ea typeface="Times New Roman"/>
                          <a:cs typeface="Times New Roman" panose="02020603050405020304" pitchFamily="18" charset="0"/>
                          <a:sym typeface="Times New Roman"/>
                        </a:rPr>
                        <a:t>Entities</a:t>
                      </a:r>
                      <a:endParaRPr sz="2400" i="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algn="just"/>
                      <a:r>
                        <a:rPr lang="en-US" sz="2400" b="0" i="0" u="none" kern="1200" dirty="0">
                          <a:solidFill>
                            <a:schemeClr val="tx1"/>
                          </a:solidFill>
                          <a:effectLst/>
                          <a:latin typeface="Times New Roman" panose="02020603050405020304" pitchFamily="18" charset="0"/>
                          <a:ea typeface="+mn-ea"/>
                          <a:cs typeface="Times New Roman" panose="02020603050405020304" pitchFamily="18" charset="0"/>
                        </a:rPr>
                        <a:t>Entities</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are structured pieces of information that can be extracted from a user's message.</a:t>
                      </a:r>
                    </a:p>
                    <a:p>
                      <a:pPr algn="just"/>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Entities are annotated in training examples with the entity's name. In addition to the entity name, you can annotate an entity with </a:t>
                      </a:r>
                      <a:r>
                        <a:rPr lang="en-US" sz="2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synonyms</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roles or groups.</a:t>
                      </a:r>
                      <a:endParaRPr lang="en-US" sz="2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1780063">
                <a:tc>
                  <a:txBody>
                    <a:bodyPr/>
                    <a:lstStyle/>
                    <a:p>
                      <a:pPr marL="0" lvl="0" indent="0" algn="l" rtl="0">
                        <a:spcBef>
                          <a:spcPts val="0"/>
                        </a:spcBef>
                        <a:spcAft>
                          <a:spcPts val="0"/>
                        </a:spcAft>
                        <a:buNone/>
                      </a:pPr>
                      <a:r>
                        <a:rPr lang="en-IN" sz="2400" i="0" dirty="0">
                          <a:latin typeface="Times New Roman" panose="02020603050405020304" pitchFamily="18" charset="0"/>
                          <a:ea typeface="Times New Roman"/>
                          <a:cs typeface="Times New Roman" panose="02020603050405020304" pitchFamily="18" charset="0"/>
                          <a:sym typeface="Times New Roman"/>
                        </a:rPr>
                        <a:t>Synonyms</a:t>
                      </a:r>
                      <a:endParaRPr sz="2400" i="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just" rtl="0">
                        <a:spcBef>
                          <a:spcPts val="0"/>
                        </a:spcBef>
                        <a:spcAft>
                          <a:spcPts val="0"/>
                        </a:spcAft>
                        <a:buNone/>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Synonyms normalize our training data by mapping an extracted entity to a value other than the literal text extracted.</a:t>
                      </a:r>
                      <a:endParaRPr sz="2400" i="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val="3000697728"/>
                  </a:ext>
                </a:extLst>
              </a:tr>
            </a:tbl>
          </a:graphicData>
        </a:graphic>
      </p:graphicFrame>
    </p:spTree>
    <p:extLst>
      <p:ext uri="{BB962C8B-B14F-4D97-AF65-F5344CB8AC3E}">
        <p14:creationId xmlns:p14="http://schemas.microsoft.com/office/powerpoint/2010/main" val="179608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a:spLocks noGrp="1"/>
          </p:cNvSpPr>
          <p:nvPr>
            <p:ph idx="1"/>
          </p:nvPr>
        </p:nvSpPr>
        <p:spPr>
          <a:xfrm>
            <a:off x="1981200" y="1155032"/>
            <a:ext cx="8229600" cy="5428328"/>
          </a:xfrm>
          <a:prstGeom prst="rect">
            <a:avLst/>
          </a:prstGeom>
          <a:noFill/>
          <a:ln>
            <a:noFill/>
          </a:ln>
        </p:spPr>
        <p:txBody>
          <a:bodyPr spcFirstLastPara="1" vert="horz" wrap="square" lIns="91425" tIns="45700" rIns="91425" bIns="45700" rtlCol="0" anchor="t" anchorCtr="0">
            <a:noAutofit/>
          </a:bodyPr>
          <a:lstStyle/>
          <a:p>
            <a:pPr indent="-457200" algn="just">
              <a:spcBef>
                <a:spcPts val="0"/>
              </a:spcBef>
            </a:pPr>
            <a:r>
              <a:rPr lang="en-IN" dirty="0">
                <a:latin typeface="Times New Roman" panose="02020603050405020304" pitchFamily="18" charset="0"/>
                <a:cs typeface="Times New Roman" panose="02020603050405020304" pitchFamily="18" charset="0"/>
              </a:rPr>
              <a:t>On a daily basis, a large number of students contact their teachers or friends for information related to academic matters.</a:t>
            </a:r>
          </a:p>
          <a:p>
            <a:pPr indent="-457200" algn="just">
              <a:spcBef>
                <a:spcPts val="0"/>
              </a:spcBef>
            </a:pPr>
            <a:endParaRPr lang="en-IN" dirty="0">
              <a:latin typeface="Times New Roman" panose="02020603050405020304" pitchFamily="18" charset="0"/>
              <a:cs typeface="Times New Roman" panose="02020603050405020304" pitchFamily="18" charset="0"/>
            </a:endParaRPr>
          </a:p>
          <a:p>
            <a:pPr indent="-457200" algn="just">
              <a:spcBef>
                <a:spcPts val="0"/>
              </a:spcBef>
            </a:pPr>
            <a:r>
              <a:rPr lang="en-IN" dirty="0">
                <a:latin typeface="Times New Roman" panose="02020603050405020304" pitchFamily="18" charset="0"/>
                <a:cs typeface="Times New Roman" panose="02020603050405020304" pitchFamily="18" charset="0"/>
              </a:rPr>
              <a:t>A teacher or student may get a number of queries repeatedly and answering them can be cumbersome .</a:t>
            </a:r>
          </a:p>
          <a:p>
            <a:pPr indent="-457200" algn="just">
              <a:spcBef>
                <a:spcPts val="0"/>
              </a:spcBef>
            </a:pPr>
            <a:endParaRPr lang="en-IN" dirty="0">
              <a:latin typeface="Times New Roman" panose="02020603050405020304" pitchFamily="18" charset="0"/>
              <a:cs typeface="Times New Roman" panose="02020603050405020304" pitchFamily="18" charset="0"/>
            </a:endParaRPr>
          </a:p>
          <a:p>
            <a:pPr indent="-457200" algn="just">
              <a:spcBef>
                <a:spcPts val="0"/>
              </a:spcBef>
            </a:pPr>
            <a:r>
              <a:rPr lang="en-IN" dirty="0">
                <a:latin typeface="Times New Roman" panose="02020603050405020304" pitchFamily="18" charset="0"/>
                <a:cs typeface="Times New Roman" panose="02020603050405020304" pitchFamily="18" charset="0"/>
              </a:rPr>
              <a:t>Chatbots have become a common feature  that help the user by answering their questions while giving the user the feel of human interaction.</a:t>
            </a:r>
            <a:endParaRPr dirty="0">
              <a:latin typeface="Times New Roman" panose="02020603050405020304" pitchFamily="18" charset="0"/>
              <a:cs typeface="Times New Roman" panose="02020603050405020304" pitchFamily="18" charset="0"/>
            </a:endParaRPr>
          </a:p>
          <a:p>
            <a:pPr marL="0" indent="0" algn="just">
              <a:lnSpc>
                <a:spcPct val="100000"/>
              </a:lnSpc>
              <a:spcBef>
                <a:spcPts val="740"/>
              </a:spcBef>
              <a:buSzPts val="2176"/>
              <a:buNone/>
            </a:pPr>
            <a:endParaRPr sz="3200" dirty="0">
              <a:latin typeface="Times New Roman"/>
              <a:ea typeface="Times New Roman"/>
              <a:cs typeface="Times New Roman"/>
              <a:sym typeface="Times New Roman"/>
            </a:endParaRPr>
          </a:p>
          <a:p>
            <a:pPr marL="365760" indent="-139446">
              <a:lnSpc>
                <a:spcPct val="100000"/>
              </a:lnSpc>
              <a:spcBef>
                <a:spcPts val="700"/>
              </a:spcBef>
              <a:buSzPts val="1836"/>
              <a:buNone/>
            </a:pPr>
            <a:endParaRPr dirty="0"/>
          </a:p>
        </p:txBody>
      </p:sp>
      <p:sp>
        <p:nvSpPr>
          <p:cNvPr id="130" name="Google Shape;130;p3"/>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rgbClr val="4E67C8"/>
              </a:buClr>
              <a:buSzPts val="3600"/>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Introduction</a:t>
            </a:r>
            <a:br>
              <a:rPr lang="en-US" sz="3600" dirty="0">
                <a:solidFill>
                  <a:srgbClr val="4E67C8"/>
                </a:solidFill>
                <a:latin typeface="Times New Roman"/>
                <a:ea typeface="Times New Roman"/>
                <a:cs typeface="Times New Roman"/>
                <a:sym typeface="Times New Roman"/>
              </a:rPr>
            </a:br>
            <a:endParaRPr sz="3600" dirty="0"/>
          </a:p>
        </p:txBody>
      </p:sp>
      <p:sp>
        <p:nvSpPr>
          <p:cNvPr id="131" name="Google Shape;131;p3"/>
          <p:cNvSpPr txBox="1"/>
          <p:nvPr/>
        </p:nvSpPr>
        <p:spPr>
          <a:xfrm>
            <a:off x="9984432" y="6407942"/>
            <a:ext cx="552599" cy="365129"/>
          </a:xfrm>
          <a:prstGeom prst="rect">
            <a:avLst/>
          </a:prstGeom>
          <a:noFill/>
          <a:ln>
            <a:noFill/>
          </a:ln>
        </p:spPr>
        <p:txBody>
          <a:bodyPr spcFirstLastPara="1" wrap="square" lIns="91425" tIns="45700" rIns="91425" bIns="45700" anchor="b" anchorCtr="0">
            <a:noAutofit/>
          </a:bodyPr>
          <a:lstStyle/>
          <a:p>
            <a:pPr algn="r">
              <a:buClr>
                <a:srgbClr val="000000"/>
              </a:buClr>
              <a:buSzPts val="1000"/>
            </a:pPr>
            <a:r>
              <a:rPr lang="en-US" sz="1000">
                <a:solidFill>
                  <a:srgbClr val="000000"/>
                </a:solidFill>
                <a:latin typeface="Lucida Sans"/>
                <a:ea typeface="Lucida Sans"/>
                <a:cs typeface="Lucida Sans"/>
                <a:sym typeface="Lucida Sans"/>
              </a:rPr>
              <a:t>2/20</a:t>
            </a:r>
            <a:endParaRPr/>
          </a:p>
        </p:txBody>
      </p:sp>
      <p:sp>
        <p:nvSpPr>
          <p:cNvPr id="132" name="Google Shape;132;p3"/>
          <p:cNvSpPr txBox="1"/>
          <p:nvPr/>
        </p:nvSpPr>
        <p:spPr>
          <a:xfrm>
            <a:off x="5904067" y="6407942"/>
            <a:ext cx="2350684" cy="365129"/>
          </a:xfrm>
          <a:prstGeom prst="rect">
            <a:avLst/>
          </a:prstGeom>
          <a:noFill/>
          <a:ln>
            <a:noFill/>
          </a:ln>
        </p:spPr>
        <p:txBody>
          <a:bodyPr spcFirstLastPara="1" wrap="square" lIns="91425" tIns="45700" rIns="91425" bIns="45700" anchor="b" anchorCtr="0">
            <a:noAutofit/>
          </a:bodyPr>
          <a:lstStyle/>
          <a:p>
            <a:pPr algn="r">
              <a:buClr>
                <a:srgbClr val="000000"/>
              </a:buClr>
              <a:buSzPts val="1800"/>
            </a:pPr>
            <a:endParaRPr>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9"/>
          <p:cNvSpPr txBox="1">
            <a:spLocks noGrp="1"/>
          </p:cNvSpPr>
          <p:nvPr>
            <p:ph type="body" idx="1"/>
          </p:nvPr>
        </p:nvSpPr>
        <p:spPr>
          <a:xfrm>
            <a:off x="1926871" y="560712"/>
            <a:ext cx="8229600" cy="6060900"/>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1200"/>
              </a:spcBef>
              <a:buNone/>
            </a:pPr>
            <a:endParaRPr sz="2800" dirty="0">
              <a:latin typeface="Times New Roman"/>
              <a:ea typeface="Times New Roman"/>
              <a:cs typeface="Times New Roman"/>
              <a:sym typeface="Times New Roman"/>
            </a:endParaRPr>
          </a:p>
          <a:p>
            <a:pPr indent="0" algn="just">
              <a:lnSpc>
                <a:spcPct val="150000"/>
              </a:lnSpc>
              <a:spcBef>
                <a:spcPts val="1200"/>
              </a:spcBef>
              <a:spcAft>
                <a:spcPts val="1200"/>
              </a:spcAft>
              <a:buNone/>
            </a:pPr>
            <a:endParaRPr sz="2800" dirty="0">
              <a:latin typeface="Times New Roman"/>
              <a:ea typeface="Times New Roman"/>
              <a:cs typeface="Times New Roman"/>
              <a:sym typeface="Times New Roman"/>
            </a:endParaRPr>
          </a:p>
        </p:txBody>
      </p:sp>
      <p:sp>
        <p:nvSpPr>
          <p:cNvPr id="409" name="Google Shape;409;p29"/>
          <p:cNvSpPr txBox="1">
            <a:spLocks noGrp="1"/>
          </p:cNvSpPr>
          <p:nvPr>
            <p:ph type="title"/>
          </p:nvPr>
        </p:nvSpPr>
        <p:spPr>
          <a:xfrm>
            <a:off x="1891675" y="0"/>
            <a:ext cx="8555700" cy="869400"/>
          </a:xfrm>
          <a:prstGeom prst="rect">
            <a:avLst/>
          </a:prstGeom>
          <a:noFill/>
          <a:ln>
            <a:noFill/>
          </a:ln>
        </p:spPr>
        <p:txBody>
          <a:bodyPr spcFirstLastPara="1" wrap="square" lIns="91425" tIns="45700" rIns="91425" bIns="45700" anchor="ctr" anchorCtr="0">
            <a:noAutofit/>
          </a:bodyPr>
          <a:lstStyle/>
          <a:p>
            <a:pPr>
              <a:buClr>
                <a:srgbClr val="4E67C8"/>
              </a:buClr>
              <a:buSzPts val="3600"/>
            </a:pPr>
            <a:br>
              <a:rPr lang="en-US" sz="3200" dirty="0">
                <a:solidFill>
                  <a:srgbClr val="4E67C8"/>
                </a:solidFill>
                <a:latin typeface="Times New Roman"/>
                <a:ea typeface="Times New Roman"/>
                <a:cs typeface="Times New Roman"/>
                <a:sym typeface="Times New Roman"/>
              </a:rPr>
            </a:br>
            <a:endParaRPr sz="3200" dirty="0"/>
          </a:p>
        </p:txBody>
      </p:sp>
      <p:sp>
        <p:nvSpPr>
          <p:cNvPr id="410" name="Google Shape;410;p29"/>
          <p:cNvSpPr txBox="1"/>
          <p:nvPr/>
        </p:nvSpPr>
        <p:spPr>
          <a:xfrm>
            <a:off x="5904067" y="6407942"/>
            <a:ext cx="2350684" cy="365129"/>
          </a:xfrm>
          <a:prstGeom prst="rect">
            <a:avLst/>
          </a:prstGeom>
          <a:noFill/>
          <a:ln>
            <a:noFill/>
          </a:ln>
        </p:spPr>
        <p:txBody>
          <a:bodyPr spcFirstLastPara="1" wrap="square" lIns="91425" tIns="45700" rIns="91425" bIns="45700" anchor="b" anchorCtr="0">
            <a:noAutofit/>
          </a:bodyPr>
          <a:lstStyle/>
          <a:p>
            <a:pPr algn="r">
              <a:buClr>
                <a:srgbClr val="000000"/>
              </a:buClr>
              <a:buSzPts val="1800"/>
            </a:pPr>
            <a:endParaRPr kern="0">
              <a:solidFill>
                <a:srgbClr val="000000"/>
              </a:solidFill>
              <a:latin typeface="Calibri"/>
              <a:ea typeface="Calibri"/>
              <a:cs typeface="Calibri"/>
              <a:sym typeface="Calibri"/>
            </a:endParaRPr>
          </a:p>
        </p:txBody>
      </p:sp>
      <p:graphicFrame>
        <p:nvGraphicFramePr>
          <p:cNvPr id="411" name="Google Shape;411;p29"/>
          <p:cNvGraphicFramePr/>
          <p:nvPr>
            <p:extLst>
              <p:ext uri="{D42A27DB-BD31-4B8C-83A1-F6EECF244321}">
                <p14:modId xmlns:p14="http://schemas.microsoft.com/office/powerpoint/2010/main" val="537402912"/>
              </p:ext>
            </p:extLst>
          </p:nvPr>
        </p:nvGraphicFramePr>
        <p:xfrm>
          <a:off x="1873188" y="1243163"/>
          <a:ext cx="8385871" cy="2726369"/>
        </p:xfrm>
        <a:graphic>
          <a:graphicData uri="http://schemas.openxmlformats.org/drawingml/2006/table">
            <a:tbl>
              <a:tblPr>
                <a:noFill/>
              </a:tblPr>
              <a:tblGrid>
                <a:gridCol w="3937795">
                  <a:extLst>
                    <a:ext uri="{9D8B030D-6E8A-4147-A177-3AD203B41FA5}">
                      <a16:colId xmlns:a16="http://schemas.microsoft.com/office/drawing/2014/main" val="20000"/>
                    </a:ext>
                  </a:extLst>
                </a:gridCol>
                <a:gridCol w="4448076">
                  <a:extLst>
                    <a:ext uri="{9D8B030D-6E8A-4147-A177-3AD203B41FA5}">
                      <a16:colId xmlns:a16="http://schemas.microsoft.com/office/drawing/2014/main" val="20001"/>
                    </a:ext>
                  </a:extLst>
                </a:gridCol>
              </a:tblGrid>
              <a:tr h="569280">
                <a:tc>
                  <a:txBody>
                    <a:bodyPr/>
                    <a:lstStyle/>
                    <a:p>
                      <a:pPr marL="0" lvl="0" indent="0" algn="ctr" rtl="0">
                        <a:spcBef>
                          <a:spcPts val="0"/>
                        </a:spcBef>
                        <a:spcAft>
                          <a:spcPts val="0"/>
                        </a:spcAft>
                        <a:buNone/>
                      </a:pPr>
                      <a:r>
                        <a:rPr lang="en-US" sz="2400" b="1" dirty="0">
                          <a:latin typeface="Times New Roman"/>
                          <a:ea typeface="Times New Roman"/>
                          <a:cs typeface="Times New Roman"/>
                          <a:sym typeface="Times New Roman"/>
                        </a:rPr>
                        <a:t>Data Structure</a:t>
                      </a:r>
                      <a:endParaRPr sz="2400" b="1"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2400" b="1" dirty="0">
                          <a:latin typeface="Times New Roman"/>
                          <a:ea typeface="Times New Roman"/>
                          <a:cs typeface="Times New Roman"/>
                          <a:sym typeface="Times New Roman"/>
                        </a:rPr>
                        <a:t>Description</a:t>
                      </a:r>
                      <a:endParaRPr sz="24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157089">
                <a:tc>
                  <a:txBody>
                    <a:bodyPr/>
                    <a:lstStyle/>
                    <a:p>
                      <a:pPr marL="0" lvl="0" indent="0" algn="just" rtl="0">
                        <a:spcBef>
                          <a:spcPts val="0"/>
                        </a:spcBef>
                        <a:spcAft>
                          <a:spcPts val="0"/>
                        </a:spcAft>
                        <a:buNone/>
                      </a:pPr>
                      <a:r>
                        <a:rPr lang="en-IN" sz="2400" dirty="0">
                          <a:latin typeface="Times New Roman"/>
                          <a:ea typeface="Times New Roman"/>
                          <a:cs typeface="Times New Roman"/>
                          <a:sym typeface="Times New Roman"/>
                        </a:rPr>
                        <a:t>Lookup Tables</a:t>
                      </a:r>
                      <a:endParaRPr sz="2400"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Lookup tables are lists of words used to generate case-insensitive regular expression patterns.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8838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F346-74F2-4FD4-AE10-D0B72C70051D}"/>
              </a:ext>
            </a:extLst>
          </p:cNvPr>
          <p:cNvSpPr>
            <a:spLocks noGrp="1"/>
          </p:cNvSpPr>
          <p:nvPr>
            <p:ph type="title"/>
          </p:nvPr>
        </p:nvSpPr>
        <p:spPr/>
        <p:txBody>
          <a:bodyPr>
            <a:normAutofit/>
          </a:bodyPr>
          <a:lstStyle/>
          <a:p>
            <a:r>
              <a:rPr lang="en-IN" sz="3200" b="1" dirty="0">
                <a:solidFill>
                  <a:srgbClr val="0070C0"/>
                </a:solidFill>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15CAC649-B06E-413A-9EEC-C8267F49C941}"/>
              </a:ext>
            </a:extLst>
          </p:cNvPr>
          <p:cNvSpPr>
            <a:spLocks noGrp="1"/>
          </p:cNvSpPr>
          <p:nvPr>
            <p:ph idx="1"/>
          </p:nvPr>
        </p:nvSpPr>
        <p:spPr>
          <a:xfrm>
            <a:off x="571500" y="1447800"/>
            <a:ext cx="10782300" cy="4729163"/>
          </a:xfrm>
        </p:spPr>
        <p:txBody>
          <a:bodyPr>
            <a:normAutofit/>
          </a:bodyPr>
          <a:lstStyle/>
          <a:p>
            <a:pPr marL="0" indent="0">
              <a:lnSpc>
                <a:spcPct val="150000"/>
              </a:lnSpc>
              <a:buNone/>
            </a:pPr>
            <a:r>
              <a:rPr lang="en-IN" sz="2400" dirty="0">
                <a:latin typeface="Times New Roman" panose="02020603050405020304" pitchFamily="18" charset="0"/>
                <a:cs typeface="Times New Roman" panose="02020603050405020304" pitchFamily="18" charset="0"/>
              </a:rPr>
              <a:t>For Chatbot Response System</a:t>
            </a:r>
          </a:p>
          <a:p>
            <a:pPr marL="514350" indent="-514350">
              <a:lnSpc>
                <a:spcPct val="150000"/>
              </a:lnSpc>
              <a:buFont typeface="Arial" panose="020B0604020202020204" pitchFamily="34" charset="0"/>
              <a:buAutoNum type="arabicParenR"/>
            </a:pPr>
            <a:r>
              <a:rPr lang="en-IN" sz="2400" b="1" dirty="0">
                <a:solidFill>
                  <a:srgbClr val="0070C0"/>
                </a:solidFill>
                <a:latin typeface="Times New Roman" panose="02020603050405020304" pitchFamily="18" charset="0"/>
                <a:cs typeface="Times New Roman" panose="02020603050405020304" pitchFamily="18" charset="0"/>
              </a:rPr>
              <a:t>Entity Extraction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STEP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a:t>
            </a:r>
            <a:r>
              <a:rPr lang="en-IN" sz="2400" b="0" i="0" dirty="0">
                <a:solidFill>
                  <a:srgbClr val="292929"/>
                </a:solidFill>
                <a:effectLst/>
                <a:latin typeface="Times New Roman" panose="02020603050405020304" pitchFamily="18" charset="0"/>
                <a:cs typeface="Times New Roman" panose="02020603050405020304" pitchFamily="18" charset="0"/>
              </a:rPr>
              <a:t>Converting to lower case</a:t>
            </a:r>
            <a:br>
              <a:rPr lang="en-IN" sz="2400" b="0" i="0" dirty="0">
                <a:solidFill>
                  <a:srgbClr val="292929"/>
                </a:solidFill>
                <a:effectLst/>
                <a:latin typeface="Times New Roman" panose="02020603050405020304" pitchFamily="18" charset="0"/>
                <a:cs typeface="Times New Roman" panose="02020603050405020304" pitchFamily="18" charset="0"/>
              </a:rPr>
            </a:br>
            <a:r>
              <a:rPr lang="en-IN" sz="2400" b="0" i="0" dirty="0">
                <a:solidFill>
                  <a:srgbClr val="292929"/>
                </a:solidFill>
                <a:effectLst/>
                <a:latin typeface="Times New Roman" panose="02020603050405020304" pitchFamily="18" charset="0"/>
                <a:cs typeface="Times New Roman" panose="02020603050405020304" pitchFamily="18" charset="0"/>
              </a:rPr>
              <a:t>STEP ii)</a:t>
            </a:r>
            <a:r>
              <a:rPr lang="en-IN" sz="2400" dirty="0">
                <a:solidFill>
                  <a:srgbClr val="292929"/>
                </a:solidFill>
                <a:latin typeface="Times New Roman" panose="02020603050405020304" pitchFamily="18" charset="0"/>
                <a:cs typeface="Times New Roman" panose="02020603050405020304" pitchFamily="18" charset="0"/>
              </a:rPr>
              <a:t> </a:t>
            </a:r>
            <a:r>
              <a:rPr lang="en-IN" sz="2400" b="0" i="0" dirty="0">
                <a:solidFill>
                  <a:srgbClr val="292929"/>
                </a:solidFill>
                <a:effectLst/>
                <a:latin typeface="Times New Roman" panose="02020603050405020304" pitchFamily="18" charset="0"/>
                <a:cs typeface="Times New Roman" panose="02020603050405020304" pitchFamily="18" charset="0"/>
              </a:rPr>
              <a:t>Tokenizing using NLTK’s tokenizer </a:t>
            </a:r>
            <a:br>
              <a:rPr lang="en-IN" sz="2400" b="0" i="0" dirty="0">
                <a:solidFill>
                  <a:srgbClr val="292929"/>
                </a:solidFill>
                <a:effectLst/>
                <a:latin typeface="Times New Roman" panose="02020603050405020304" pitchFamily="18" charset="0"/>
                <a:cs typeface="Times New Roman" panose="02020603050405020304" pitchFamily="18" charset="0"/>
              </a:rPr>
            </a:br>
            <a:r>
              <a:rPr lang="en-IN" sz="2400" b="0" i="0" dirty="0">
                <a:solidFill>
                  <a:srgbClr val="292929"/>
                </a:solidFill>
                <a:effectLst/>
                <a:latin typeface="Times New Roman" panose="02020603050405020304" pitchFamily="18" charset="0"/>
                <a:cs typeface="Times New Roman" panose="02020603050405020304" pitchFamily="18" charset="0"/>
              </a:rPr>
              <a:t>STEP iii) </a:t>
            </a:r>
            <a:r>
              <a:rPr lang="en-US" sz="2400" b="0" i="0" dirty="0">
                <a:solidFill>
                  <a:srgbClr val="292929"/>
                </a:solidFill>
                <a:effectLst/>
                <a:latin typeface="Times New Roman" panose="02020603050405020304" pitchFamily="18" charset="0"/>
                <a:cs typeface="Times New Roman" panose="02020603050405020304" pitchFamily="18" charset="0"/>
              </a:rPr>
              <a:t>Removing punctuations</a:t>
            </a:r>
            <a:br>
              <a:rPr lang="en-US" sz="2400" b="0" i="0" dirty="0">
                <a:solidFill>
                  <a:srgbClr val="292929"/>
                </a:solidFill>
                <a:effectLst/>
                <a:latin typeface="Times New Roman" panose="02020603050405020304" pitchFamily="18" charset="0"/>
                <a:cs typeface="Times New Roman" panose="02020603050405020304" pitchFamily="18" charset="0"/>
              </a:rPr>
            </a:br>
            <a:r>
              <a:rPr lang="en-US" sz="2400" b="0" i="0" dirty="0">
                <a:solidFill>
                  <a:srgbClr val="292929"/>
                </a:solidFill>
                <a:effectLst/>
                <a:latin typeface="Times New Roman" panose="02020603050405020304" pitchFamily="18" charset="0"/>
                <a:cs typeface="Times New Roman" panose="02020603050405020304" pitchFamily="18" charset="0"/>
              </a:rPr>
              <a:t>STEP iv) </a:t>
            </a:r>
            <a:r>
              <a:rPr lang="en-IN" sz="2400" b="0" i="0" dirty="0">
                <a:solidFill>
                  <a:srgbClr val="292929"/>
                </a:solidFill>
                <a:effectLst/>
                <a:latin typeface="Times New Roman" panose="02020603050405020304" pitchFamily="18" charset="0"/>
                <a:cs typeface="Times New Roman" panose="02020603050405020304" pitchFamily="18" charset="0"/>
              </a:rPr>
              <a:t>Removing stop words</a:t>
            </a:r>
            <a:br>
              <a:rPr lang="en-IN" sz="2400" b="0" i="0" dirty="0">
                <a:solidFill>
                  <a:srgbClr val="292929"/>
                </a:solidFill>
                <a:effectLst/>
                <a:latin typeface="Times New Roman" panose="02020603050405020304" pitchFamily="18" charset="0"/>
                <a:cs typeface="Times New Roman" panose="02020603050405020304" pitchFamily="18" charset="0"/>
              </a:rPr>
            </a:br>
            <a:r>
              <a:rPr lang="en-IN" sz="2400" b="0" i="0" dirty="0">
                <a:solidFill>
                  <a:srgbClr val="292929"/>
                </a:solidFill>
                <a:effectLst/>
                <a:latin typeface="Times New Roman" panose="02020603050405020304" pitchFamily="18" charset="0"/>
                <a:cs typeface="Times New Roman" panose="02020603050405020304" pitchFamily="18" charset="0"/>
              </a:rPr>
              <a:t>STEP v) Lemmatization </a:t>
            </a:r>
            <a:r>
              <a:rPr lang="en-IN" sz="2400" b="0" i="0">
                <a:solidFill>
                  <a:srgbClr val="292929"/>
                </a:solidFill>
                <a:effectLst/>
                <a:latin typeface="Times New Roman" panose="02020603050405020304" pitchFamily="18" charset="0"/>
                <a:cs typeface="Times New Roman" panose="02020603050405020304" pitchFamily="18" charset="0"/>
              </a:rPr>
              <a:t>- WordNet</a:t>
            </a:r>
            <a:endParaRPr lang="en-IN" sz="2400" b="0" i="0" dirty="0">
              <a:solidFill>
                <a:srgbClr val="292929"/>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marL="514350" indent="-514350">
              <a:lnSpc>
                <a:spcPct val="150000"/>
              </a:lnSpc>
              <a:buAutoNum type="arabicParen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463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902D-EC9F-4F6F-8477-952E08544530}"/>
              </a:ext>
            </a:extLst>
          </p:cNvPr>
          <p:cNvSpPr>
            <a:spLocks noGrp="1"/>
          </p:cNvSpPr>
          <p:nvPr>
            <p:ph type="title"/>
          </p:nvPr>
        </p:nvSpPr>
        <p:spPr/>
        <p:txBody>
          <a:bodyPr>
            <a:normAutofit/>
          </a:bodyPr>
          <a:lstStyle/>
          <a:p>
            <a:r>
              <a:rPr lang="en-IN" sz="800" dirty="0"/>
              <a:t>.</a:t>
            </a:r>
          </a:p>
        </p:txBody>
      </p:sp>
      <p:sp>
        <p:nvSpPr>
          <p:cNvPr id="3" name="Content Placeholder 2">
            <a:extLst>
              <a:ext uri="{FF2B5EF4-FFF2-40B4-BE49-F238E27FC236}">
                <a16:creationId xmlns:a16="http://schemas.microsoft.com/office/drawing/2014/main" id="{02CFF93F-7458-4758-B983-07BCEAB9DE15}"/>
              </a:ext>
            </a:extLst>
          </p:cNvPr>
          <p:cNvSpPr>
            <a:spLocks noGrp="1"/>
          </p:cNvSpPr>
          <p:nvPr>
            <p:ph idx="1"/>
          </p:nvPr>
        </p:nvSpPr>
        <p:spPr>
          <a:xfrm>
            <a:off x="247651" y="365124"/>
            <a:ext cx="11106150" cy="6559551"/>
          </a:xfrm>
        </p:spPr>
        <p:txBody>
          <a:bodyPr>
            <a:noAutofit/>
          </a:bodyPr>
          <a:lstStyle/>
          <a:p>
            <a:pPr marL="0" indent="0">
              <a:lnSpc>
                <a:spcPct val="100000"/>
              </a:lnSpc>
              <a:spcBef>
                <a:spcPts val="600"/>
              </a:spcBef>
              <a:buNone/>
            </a:pPr>
            <a:r>
              <a:rPr lang="en-IN" sz="1900" b="1" dirty="0">
                <a:solidFill>
                  <a:srgbClr val="0070C0"/>
                </a:solidFill>
                <a:latin typeface="Times New Roman" panose="02020603050405020304" pitchFamily="18" charset="0"/>
                <a:cs typeface="Times New Roman" panose="02020603050405020304" pitchFamily="18" charset="0"/>
              </a:rPr>
              <a:t>2. </a:t>
            </a:r>
            <a:r>
              <a:rPr lang="en-IN" sz="1900" b="1" i="0" dirty="0">
                <a:solidFill>
                  <a:srgbClr val="0070C0"/>
                </a:solidFill>
                <a:effectLst/>
                <a:latin typeface="Times New Roman" panose="02020603050405020304" pitchFamily="18" charset="0"/>
                <a:cs typeface="Times New Roman" panose="02020603050405020304" pitchFamily="18" charset="0"/>
              </a:rPr>
              <a:t>Intent Extraction</a:t>
            </a:r>
            <a:br>
              <a:rPr lang="en-IN" sz="1900" b="0" i="0" dirty="0">
                <a:solidFill>
                  <a:srgbClr val="292929"/>
                </a:solidFill>
                <a:effectLst/>
                <a:latin typeface="Times New Roman" panose="02020603050405020304" pitchFamily="18" charset="0"/>
                <a:cs typeface="Times New Roman" panose="02020603050405020304" pitchFamily="18" charset="0"/>
              </a:rPr>
            </a:br>
            <a:r>
              <a:rPr lang="en-IN" sz="1900" b="0" i="0" dirty="0">
                <a:solidFill>
                  <a:srgbClr val="292929"/>
                </a:solidFill>
                <a:effectLst/>
                <a:latin typeface="Times New Roman" panose="02020603050405020304" pitchFamily="18" charset="0"/>
                <a:cs typeface="Times New Roman" panose="02020603050405020304" pitchFamily="18" charset="0"/>
              </a:rPr>
              <a:t>     let </a:t>
            </a:r>
            <a:r>
              <a:rPr lang="en-IN" sz="1900" b="0" i="0" dirty="0" err="1">
                <a:solidFill>
                  <a:srgbClr val="292929"/>
                </a:solidFill>
                <a:effectLst/>
                <a:latin typeface="Times New Roman" panose="02020603050405020304" pitchFamily="18" charset="0"/>
                <a:cs typeface="Times New Roman" panose="02020603050405020304" pitchFamily="18" charset="0"/>
              </a:rPr>
              <a:t>user_query</a:t>
            </a:r>
            <a:r>
              <a:rPr lang="en-IN" sz="1900" dirty="0" err="1">
                <a:solidFill>
                  <a:srgbClr val="292929"/>
                </a:solidFill>
                <a:latin typeface="Times New Roman" panose="02020603050405020304" pitchFamily="18" charset="0"/>
                <a:cs typeface="Times New Roman" panose="02020603050405020304" pitchFamily="18" charset="0"/>
                <a:sym typeface="Wingdings" panose="05000000000000000000" pitchFamily="2" charset="2"/>
              </a:rPr>
              <a:t></a:t>
            </a:r>
            <a:r>
              <a:rPr lang="en-IN" sz="1900" b="0" i="0" dirty="0" err="1">
                <a:solidFill>
                  <a:srgbClr val="292929"/>
                </a:solidFill>
                <a:effectLst/>
                <a:latin typeface="Times New Roman" panose="02020603050405020304" pitchFamily="18" charset="0"/>
                <a:cs typeface="Times New Roman" panose="02020603050405020304" pitchFamily="18" charset="0"/>
              </a:rPr>
              <a:t>query</a:t>
            </a:r>
            <a:endParaRPr lang="en-IN" sz="1900" b="0" i="0" dirty="0">
              <a:solidFill>
                <a:srgbClr val="292929"/>
              </a:solidFill>
              <a:effectLst/>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IN" sz="1900" dirty="0">
                <a:solidFill>
                  <a:srgbClr val="292929"/>
                </a:solidFill>
                <a:latin typeface="Times New Roman" panose="02020603050405020304" pitchFamily="18" charset="0"/>
                <a:cs typeface="Times New Roman" panose="02020603050405020304" pitchFamily="18" charset="0"/>
              </a:rPr>
              <a:t>     probability </a:t>
            </a:r>
            <a:r>
              <a:rPr lang="en-IN" sz="1900" dirty="0">
                <a:solidFill>
                  <a:srgbClr val="292929"/>
                </a:solidFill>
                <a:latin typeface="Times New Roman" panose="02020603050405020304" pitchFamily="18" charset="0"/>
                <a:cs typeface="Times New Roman" panose="02020603050405020304" pitchFamily="18" charset="0"/>
                <a:sym typeface="Wingdings" panose="05000000000000000000" pitchFamily="2" charset="2"/>
              </a:rPr>
              <a:t></a:t>
            </a:r>
            <a:r>
              <a:rPr lang="en-IN" sz="1900" dirty="0" err="1">
                <a:solidFill>
                  <a:srgbClr val="292929"/>
                </a:solidFill>
                <a:latin typeface="Times New Roman" panose="02020603050405020304" pitchFamily="18" charset="0"/>
                <a:cs typeface="Times New Roman" panose="02020603050405020304" pitchFamily="18" charset="0"/>
                <a:sym typeface="Wingdings" panose="05000000000000000000" pitchFamily="2" charset="2"/>
              </a:rPr>
              <a:t>jaccard</a:t>
            </a:r>
            <a:r>
              <a:rPr lang="en-IN" sz="1900" dirty="0">
                <a:solidFill>
                  <a:srgbClr val="292929"/>
                </a:solidFill>
                <a:latin typeface="Times New Roman" panose="02020603050405020304" pitchFamily="18" charset="0"/>
                <a:cs typeface="Times New Roman" panose="02020603050405020304" pitchFamily="18" charset="0"/>
              </a:rPr>
              <a:t>(query)</a:t>
            </a:r>
          </a:p>
          <a:p>
            <a:pPr marL="0" indent="0">
              <a:lnSpc>
                <a:spcPct val="100000"/>
              </a:lnSpc>
              <a:spcBef>
                <a:spcPts val="600"/>
              </a:spcBef>
              <a:buNone/>
            </a:pPr>
            <a:r>
              <a:rPr lang="en-IN" sz="1900" b="0" i="0" dirty="0">
                <a:solidFill>
                  <a:srgbClr val="292929"/>
                </a:solidFill>
                <a:effectLst/>
                <a:latin typeface="Times New Roman" panose="02020603050405020304" pitchFamily="18" charset="0"/>
                <a:cs typeface="Times New Roman" panose="02020603050405020304" pitchFamily="18" charset="0"/>
              </a:rPr>
              <a:t>     if </a:t>
            </a:r>
            <a:r>
              <a:rPr lang="en-IN" sz="1900" dirty="0">
                <a:solidFill>
                  <a:srgbClr val="292929"/>
                </a:solidFill>
                <a:latin typeface="Times New Roman" panose="02020603050405020304" pitchFamily="18" charset="0"/>
                <a:cs typeface="Times New Roman" panose="02020603050405020304" pitchFamily="18" charset="0"/>
              </a:rPr>
              <a:t>(probability==0)</a:t>
            </a:r>
            <a:br>
              <a:rPr lang="en-IN" sz="1900" dirty="0">
                <a:solidFill>
                  <a:srgbClr val="292929"/>
                </a:solidFill>
                <a:latin typeface="Times New Roman" panose="02020603050405020304" pitchFamily="18" charset="0"/>
                <a:cs typeface="Times New Roman" panose="02020603050405020304" pitchFamily="18" charset="0"/>
              </a:rPr>
            </a:br>
            <a:r>
              <a:rPr lang="en-IN" sz="1900" dirty="0">
                <a:solidFill>
                  <a:srgbClr val="292929"/>
                </a:solidFill>
                <a:latin typeface="Times New Roman" panose="02020603050405020304" pitchFamily="18" charset="0"/>
                <a:cs typeface="Times New Roman" panose="02020603050405020304" pitchFamily="18" charset="0"/>
              </a:rPr>
              <a:t>           response</a:t>
            </a:r>
            <a:r>
              <a:rPr lang="en-IN" sz="1900" dirty="0">
                <a:solidFill>
                  <a:srgbClr val="292929"/>
                </a:solidFill>
                <a:latin typeface="Times New Roman" panose="02020603050405020304" pitchFamily="18" charset="0"/>
                <a:cs typeface="Times New Roman" panose="02020603050405020304" pitchFamily="18" charset="0"/>
                <a:sym typeface="Wingdings" panose="05000000000000000000" pitchFamily="2" charset="2"/>
              </a:rPr>
              <a:t> not found</a:t>
            </a:r>
            <a:endParaRPr lang="en-IN" sz="1900" b="0" i="0" dirty="0">
              <a:solidFill>
                <a:srgbClr val="292929"/>
              </a:solidFill>
              <a:effectLst/>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IN" sz="1900" b="0" i="0" dirty="0">
                <a:solidFill>
                  <a:srgbClr val="292929"/>
                </a:solidFill>
                <a:effectLst/>
                <a:latin typeface="Times New Roman" panose="02020603050405020304" pitchFamily="18" charset="0"/>
                <a:cs typeface="Times New Roman" panose="02020603050405020304" pitchFamily="18" charset="0"/>
              </a:rPr>
              <a:t>     if query in [external marks, internal marks, </a:t>
            </a:r>
            <a:r>
              <a:rPr lang="en-IN" sz="1900" b="0" i="0" dirty="0" err="1">
                <a:solidFill>
                  <a:srgbClr val="292929"/>
                </a:solidFill>
                <a:effectLst/>
                <a:latin typeface="Times New Roman" panose="02020603050405020304" pitchFamily="18" charset="0"/>
                <a:cs typeface="Times New Roman" panose="02020603050405020304" pitchFamily="18" charset="0"/>
              </a:rPr>
              <a:t>calender</a:t>
            </a:r>
            <a:r>
              <a:rPr lang="en-IN" sz="1900" b="0" i="0" dirty="0">
                <a:solidFill>
                  <a:srgbClr val="292929"/>
                </a:solidFill>
                <a:effectLst/>
                <a:latin typeface="Times New Roman" panose="02020603050405020304" pitchFamily="18" charset="0"/>
                <a:cs typeface="Times New Roman" panose="02020603050405020304" pitchFamily="18" charset="0"/>
              </a:rPr>
              <a:t> of events etc]</a:t>
            </a:r>
            <a:br>
              <a:rPr lang="en-IN" sz="1900" b="0" i="0" dirty="0">
                <a:solidFill>
                  <a:srgbClr val="292929"/>
                </a:solidFill>
                <a:effectLst/>
                <a:latin typeface="Times New Roman" panose="02020603050405020304" pitchFamily="18" charset="0"/>
                <a:cs typeface="Times New Roman" panose="02020603050405020304" pitchFamily="18" charset="0"/>
              </a:rPr>
            </a:br>
            <a:r>
              <a:rPr lang="en-IN" sz="1900" b="0" i="0" dirty="0">
                <a:solidFill>
                  <a:srgbClr val="292929"/>
                </a:solidFill>
                <a:effectLst/>
                <a:latin typeface="Times New Roman" panose="02020603050405020304" pitchFamily="18" charset="0"/>
                <a:cs typeface="Times New Roman" panose="02020603050405020304" pitchFamily="18" charset="0"/>
              </a:rPr>
              <a:t>          </a:t>
            </a:r>
            <a:r>
              <a:rPr lang="en-IN" sz="1900" b="0" i="0" dirty="0" err="1">
                <a:solidFill>
                  <a:srgbClr val="292929"/>
                </a:solidFill>
                <a:effectLst/>
                <a:latin typeface="Times New Roman" panose="02020603050405020304" pitchFamily="18" charset="0"/>
                <a:cs typeface="Times New Roman" panose="02020603050405020304" pitchFamily="18" charset="0"/>
              </a:rPr>
              <a:t>response</a:t>
            </a:r>
            <a:r>
              <a:rPr lang="en-IN" sz="1900" dirty="0" err="1">
                <a:solidFill>
                  <a:srgbClr val="292929"/>
                </a:solidFill>
                <a:latin typeface="Times New Roman" panose="02020603050405020304" pitchFamily="18" charset="0"/>
                <a:cs typeface="Times New Roman" panose="02020603050405020304" pitchFamily="18" charset="0"/>
                <a:sym typeface="Wingdings" panose="05000000000000000000" pitchFamily="2" charset="2"/>
              </a:rPr>
              <a:t></a:t>
            </a:r>
            <a:r>
              <a:rPr lang="en-IN" sz="1900" b="0" i="0" dirty="0" err="1">
                <a:solidFill>
                  <a:srgbClr val="292929"/>
                </a:solidFill>
                <a:effectLst/>
                <a:latin typeface="Times New Roman" panose="02020603050405020304" pitchFamily="18" charset="0"/>
                <a:cs typeface="Times New Roman" panose="02020603050405020304" pitchFamily="18" charset="0"/>
              </a:rPr>
              <a:t>fetch</a:t>
            </a:r>
            <a:r>
              <a:rPr lang="en-IN" sz="1900" b="0" i="0" dirty="0">
                <a:solidFill>
                  <a:srgbClr val="292929"/>
                </a:solidFill>
                <a:effectLst/>
                <a:latin typeface="Times New Roman" panose="02020603050405020304" pitchFamily="18" charset="0"/>
                <a:cs typeface="Times New Roman" panose="02020603050405020304" pitchFamily="18" charset="0"/>
              </a:rPr>
              <a:t> </a:t>
            </a:r>
            <a:r>
              <a:rPr lang="en-IN" sz="1900" b="0" i="0" dirty="0" err="1">
                <a:solidFill>
                  <a:srgbClr val="292929"/>
                </a:solidFill>
                <a:effectLst/>
                <a:latin typeface="Times New Roman" panose="02020603050405020304" pitchFamily="18" charset="0"/>
                <a:cs typeface="Times New Roman" panose="02020603050405020304" pitchFamily="18" charset="0"/>
              </a:rPr>
              <a:t>db</a:t>
            </a:r>
            <a:r>
              <a:rPr lang="en-IN" sz="1900" b="0" i="0" dirty="0">
                <a:solidFill>
                  <a:srgbClr val="292929"/>
                </a:solidFill>
                <a:effectLst/>
                <a:latin typeface="Times New Roman" panose="02020603050405020304" pitchFamily="18" charset="0"/>
                <a:cs typeface="Times New Roman" panose="02020603050405020304" pitchFamily="18" charset="0"/>
              </a:rPr>
              <a:t>()</a:t>
            </a:r>
          </a:p>
          <a:p>
            <a:pPr marL="0" indent="0">
              <a:lnSpc>
                <a:spcPct val="100000"/>
              </a:lnSpc>
              <a:spcBef>
                <a:spcPts val="600"/>
              </a:spcBef>
              <a:buNone/>
            </a:pPr>
            <a:r>
              <a:rPr lang="en-IN" sz="1900" dirty="0">
                <a:solidFill>
                  <a:srgbClr val="292929"/>
                </a:solidFill>
                <a:latin typeface="Times New Roman" panose="02020603050405020304" pitchFamily="18" charset="0"/>
                <a:cs typeface="Times New Roman" panose="02020603050405020304" pitchFamily="18" charset="0"/>
              </a:rPr>
              <a:t>     </a:t>
            </a:r>
            <a:r>
              <a:rPr lang="en-IN" sz="1900" b="0" i="0" dirty="0">
                <a:solidFill>
                  <a:srgbClr val="292929"/>
                </a:solidFill>
                <a:effectLst/>
                <a:latin typeface="Times New Roman" panose="02020603050405020304" pitchFamily="18" charset="0"/>
                <a:cs typeface="Times New Roman" panose="02020603050405020304" pitchFamily="18" charset="0"/>
              </a:rPr>
              <a:t>else if query in [ normal conversations]</a:t>
            </a:r>
            <a:r>
              <a:rPr lang="en-IN" sz="1900" dirty="0">
                <a:solidFill>
                  <a:srgbClr val="292929"/>
                </a:solidFill>
                <a:latin typeface="Times New Roman" panose="02020603050405020304" pitchFamily="18" charset="0"/>
                <a:cs typeface="Times New Roman" panose="02020603050405020304" pitchFamily="18" charset="0"/>
              </a:rPr>
              <a:t> </a:t>
            </a:r>
            <a:br>
              <a:rPr lang="en-IN" sz="1900" b="0" i="0" dirty="0">
                <a:solidFill>
                  <a:srgbClr val="292929"/>
                </a:solidFill>
                <a:effectLst/>
                <a:latin typeface="Times New Roman" panose="02020603050405020304" pitchFamily="18" charset="0"/>
                <a:cs typeface="Times New Roman" panose="02020603050405020304" pitchFamily="18" charset="0"/>
              </a:rPr>
            </a:br>
            <a:r>
              <a:rPr lang="en-IN" sz="1900" b="0" i="0" dirty="0">
                <a:solidFill>
                  <a:srgbClr val="292929"/>
                </a:solidFill>
                <a:effectLst/>
                <a:latin typeface="Times New Roman" panose="02020603050405020304" pitchFamily="18" charset="0"/>
                <a:cs typeface="Times New Roman" panose="02020603050405020304" pitchFamily="18" charset="0"/>
              </a:rPr>
              <a:t>          response</a:t>
            </a:r>
            <a:r>
              <a:rPr lang="en-IN" sz="1900" dirty="0">
                <a:solidFill>
                  <a:srgbClr val="292929"/>
                </a:solidFill>
                <a:latin typeface="Times New Roman" panose="02020603050405020304" pitchFamily="18" charset="0"/>
                <a:cs typeface="Times New Roman" panose="02020603050405020304" pitchFamily="18" charset="0"/>
                <a:sym typeface="Wingdings" panose="05000000000000000000" pitchFamily="2" charset="2"/>
              </a:rPr>
              <a:t></a:t>
            </a:r>
            <a:r>
              <a:rPr lang="en-IN" sz="1900" b="0" i="0" dirty="0">
                <a:solidFill>
                  <a:srgbClr val="292929"/>
                </a:solidFill>
                <a:effectLst/>
                <a:latin typeface="Times New Roman" panose="02020603050405020304" pitchFamily="18" charset="0"/>
                <a:cs typeface="Times New Roman" panose="02020603050405020304" pitchFamily="18" charset="0"/>
              </a:rPr>
              <a:t> </a:t>
            </a:r>
            <a:r>
              <a:rPr lang="en-IN" sz="1900" b="0" i="0" dirty="0" err="1">
                <a:solidFill>
                  <a:srgbClr val="292929"/>
                </a:solidFill>
                <a:effectLst/>
                <a:latin typeface="Times New Roman" panose="02020603050405020304" pitchFamily="18" charset="0"/>
                <a:cs typeface="Times New Roman" panose="02020603050405020304" pitchFamily="18" charset="0"/>
              </a:rPr>
              <a:t>aiml</a:t>
            </a:r>
            <a:r>
              <a:rPr lang="en-IN" sz="1900" dirty="0" err="1">
                <a:solidFill>
                  <a:srgbClr val="292929"/>
                </a:solidFill>
                <a:latin typeface="Times New Roman" panose="02020603050405020304" pitchFamily="18" charset="0"/>
                <a:cs typeface="Times New Roman" panose="02020603050405020304" pitchFamily="18" charset="0"/>
              </a:rPr>
              <a:t>_script_fetch</a:t>
            </a:r>
            <a:r>
              <a:rPr lang="en-IN" sz="1900" dirty="0">
                <a:solidFill>
                  <a:srgbClr val="292929"/>
                </a:solidFill>
                <a:latin typeface="Times New Roman" panose="02020603050405020304" pitchFamily="18" charset="0"/>
                <a:cs typeface="Times New Roman" panose="02020603050405020304" pitchFamily="18" charset="0"/>
              </a:rPr>
              <a:t>()</a:t>
            </a:r>
          </a:p>
          <a:p>
            <a:pPr marL="0" indent="0">
              <a:lnSpc>
                <a:spcPct val="100000"/>
              </a:lnSpc>
              <a:spcBef>
                <a:spcPts val="600"/>
              </a:spcBef>
              <a:buNone/>
            </a:pPr>
            <a:r>
              <a:rPr lang="en-IN" sz="1900" dirty="0">
                <a:solidFill>
                  <a:srgbClr val="292929"/>
                </a:solidFill>
                <a:latin typeface="Times New Roman" panose="02020603050405020304" pitchFamily="18" charset="0"/>
                <a:cs typeface="Times New Roman" panose="02020603050405020304" pitchFamily="18" charset="0"/>
              </a:rPr>
              <a:t>          if (!response)</a:t>
            </a:r>
          </a:p>
          <a:p>
            <a:pPr marL="0" indent="0">
              <a:lnSpc>
                <a:spcPct val="100000"/>
              </a:lnSpc>
              <a:spcBef>
                <a:spcPts val="600"/>
              </a:spcBef>
              <a:buNone/>
            </a:pPr>
            <a:r>
              <a:rPr lang="en-IN" sz="1900" dirty="0">
                <a:solidFill>
                  <a:srgbClr val="292929"/>
                </a:solidFill>
                <a:latin typeface="Times New Roman" panose="02020603050405020304" pitchFamily="18" charset="0"/>
                <a:cs typeface="Times New Roman" panose="02020603050405020304" pitchFamily="18" charset="0"/>
              </a:rPr>
              <a:t>            </a:t>
            </a:r>
            <a:r>
              <a:rPr lang="en-IN" sz="1900" dirty="0" err="1">
                <a:solidFill>
                  <a:srgbClr val="292929"/>
                </a:solidFill>
                <a:latin typeface="Times New Roman" panose="02020603050405020304" pitchFamily="18" charset="0"/>
                <a:cs typeface="Times New Roman" panose="02020603050405020304" pitchFamily="18" charset="0"/>
              </a:rPr>
              <a:t>jaccard</a:t>
            </a:r>
            <a:r>
              <a:rPr lang="en-IN" sz="1900" dirty="0">
                <a:solidFill>
                  <a:srgbClr val="292929"/>
                </a:solidFill>
                <a:latin typeface="Times New Roman" panose="02020603050405020304" pitchFamily="18" charset="0"/>
                <a:cs typeface="Times New Roman" panose="02020603050405020304" pitchFamily="18" charset="0"/>
              </a:rPr>
              <a:t>(</a:t>
            </a:r>
            <a:r>
              <a:rPr lang="en-IN" sz="1900" dirty="0" err="1">
                <a:solidFill>
                  <a:srgbClr val="292929"/>
                </a:solidFill>
                <a:latin typeface="Times New Roman" panose="02020603050405020304" pitchFamily="18" charset="0"/>
                <a:cs typeface="Times New Roman" panose="02020603050405020304" pitchFamily="18" charset="0"/>
              </a:rPr>
              <a:t>query,response</a:t>
            </a:r>
            <a:r>
              <a:rPr lang="en-IN" sz="1900" dirty="0">
                <a:solidFill>
                  <a:srgbClr val="292929"/>
                </a:solidFill>
                <a:latin typeface="Times New Roman" panose="02020603050405020304" pitchFamily="18" charset="0"/>
                <a:cs typeface="Times New Roman" panose="02020603050405020304" pitchFamily="18" charset="0"/>
              </a:rPr>
              <a:t>)</a:t>
            </a:r>
            <a:br>
              <a:rPr lang="en-IN" sz="1900" dirty="0">
                <a:solidFill>
                  <a:srgbClr val="292929"/>
                </a:solidFill>
                <a:latin typeface="Times New Roman" panose="02020603050405020304" pitchFamily="18" charset="0"/>
                <a:cs typeface="Times New Roman" panose="02020603050405020304" pitchFamily="18" charset="0"/>
              </a:rPr>
            </a:br>
            <a:r>
              <a:rPr lang="en-IN" sz="1900" dirty="0">
                <a:solidFill>
                  <a:srgbClr val="292929"/>
                </a:solidFill>
                <a:latin typeface="Times New Roman" panose="02020603050405020304" pitchFamily="18" charset="0"/>
                <a:cs typeface="Times New Roman" panose="02020603050405020304" pitchFamily="18" charset="0"/>
              </a:rPr>
              <a:t>            if(response)</a:t>
            </a:r>
            <a:br>
              <a:rPr lang="en-IN" sz="1900" dirty="0">
                <a:solidFill>
                  <a:srgbClr val="292929"/>
                </a:solidFill>
                <a:latin typeface="Times New Roman" panose="02020603050405020304" pitchFamily="18" charset="0"/>
                <a:cs typeface="Times New Roman" panose="02020603050405020304" pitchFamily="18" charset="0"/>
              </a:rPr>
            </a:br>
            <a:r>
              <a:rPr lang="en-IN" sz="1900" dirty="0">
                <a:solidFill>
                  <a:srgbClr val="292929"/>
                </a:solidFill>
                <a:latin typeface="Times New Roman" panose="02020603050405020304" pitchFamily="18" charset="0"/>
                <a:cs typeface="Times New Roman" panose="02020603050405020304" pitchFamily="18" charset="0"/>
              </a:rPr>
              <a:t>                  return response</a:t>
            </a:r>
            <a:br>
              <a:rPr lang="en-IN" sz="1900" dirty="0">
                <a:solidFill>
                  <a:srgbClr val="292929"/>
                </a:solidFill>
                <a:latin typeface="Times New Roman" panose="02020603050405020304" pitchFamily="18" charset="0"/>
                <a:cs typeface="Times New Roman" panose="02020603050405020304" pitchFamily="18" charset="0"/>
              </a:rPr>
            </a:br>
            <a:r>
              <a:rPr lang="en-IN" sz="1900" dirty="0">
                <a:solidFill>
                  <a:srgbClr val="292929"/>
                </a:solidFill>
                <a:latin typeface="Times New Roman" panose="02020603050405020304" pitchFamily="18" charset="0"/>
                <a:cs typeface="Times New Roman" panose="02020603050405020304" pitchFamily="18" charset="0"/>
              </a:rPr>
              <a:t>            else</a:t>
            </a:r>
            <a:br>
              <a:rPr lang="en-IN" sz="1900" dirty="0">
                <a:solidFill>
                  <a:srgbClr val="292929"/>
                </a:solidFill>
                <a:latin typeface="Times New Roman" panose="02020603050405020304" pitchFamily="18" charset="0"/>
                <a:cs typeface="Times New Roman" panose="02020603050405020304" pitchFamily="18" charset="0"/>
              </a:rPr>
            </a:br>
            <a:r>
              <a:rPr lang="en-IN" sz="1900" dirty="0">
                <a:solidFill>
                  <a:srgbClr val="292929"/>
                </a:solidFill>
                <a:latin typeface="Times New Roman" panose="02020603050405020304" pitchFamily="18" charset="0"/>
                <a:cs typeface="Times New Roman" panose="02020603050405020304" pitchFamily="18" charset="0"/>
              </a:rPr>
              <a:t>              response =AIML(query) </a:t>
            </a:r>
          </a:p>
          <a:p>
            <a:pPr marL="0" indent="0">
              <a:lnSpc>
                <a:spcPct val="100000"/>
              </a:lnSpc>
              <a:spcBef>
                <a:spcPts val="600"/>
              </a:spcBef>
              <a:buNone/>
            </a:pPr>
            <a:r>
              <a:rPr lang="en-IN" sz="1900" dirty="0">
                <a:solidFill>
                  <a:srgbClr val="292929"/>
                </a:solidFill>
                <a:latin typeface="Times New Roman" panose="02020603050405020304" pitchFamily="18" charset="0"/>
                <a:cs typeface="Times New Roman" panose="02020603050405020304" pitchFamily="18" charset="0"/>
              </a:rPr>
              <a:t>              if(prob&gt;0.5)</a:t>
            </a:r>
          </a:p>
          <a:p>
            <a:pPr marL="0" indent="0">
              <a:lnSpc>
                <a:spcPct val="100000"/>
              </a:lnSpc>
              <a:spcBef>
                <a:spcPts val="600"/>
              </a:spcBef>
              <a:buNone/>
            </a:pPr>
            <a:r>
              <a:rPr lang="en-IN" sz="1900" dirty="0">
                <a:solidFill>
                  <a:srgbClr val="292929"/>
                </a:solidFill>
                <a:latin typeface="Times New Roman" panose="02020603050405020304" pitchFamily="18" charset="0"/>
                <a:cs typeface="Times New Roman" panose="02020603050405020304" pitchFamily="18" charset="0"/>
              </a:rPr>
              <a:t>              return response</a:t>
            </a:r>
            <a:endParaRPr lang="en-IN" sz="1900" dirty="0">
              <a:solidFill>
                <a:srgbClr val="292929"/>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nSpc>
                <a:spcPct val="100000"/>
              </a:lnSpc>
              <a:spcBef>
                <a:spcPts val="600"/>
              </a:spcBef>
              <a:buNone/>
            </a:pPr>
            <a:r>
              <a:rPr lang="en-IN" sz="1900" dirty="0">
                <a:solidFill>
                  <a:srgbClr val="292929"/>
                </a:solidFill>
                <a:latin typeface="Times New Roman" panose="02020603050405020304" pitchFamily="18" charset="0"/>
                <a:cs typeface="Times New Roman" panose="02020603050405020304" pitchFamily="18" charset="0"/>
                <a:sym typeface="Wingdings" panose="05000000000000000000" pitchFamily="2" charset="2"/>
              </a:rPr>
              <a:t>         return response</a:t>
            </a:r>
            <a:endParaRPr lang="en-IN" sz="1900" dirty="0">
              <a:solidFill>
                <a:srgbClr val="292929"/>
              </a:solidFill>
              <a:latin typeface="Times New Roman" panose="02020603050405020304" pitchFamily="18" charset="0"/>
              <a:cs typeface="Times New Roman" panose="02020603050405020304" pitchFamily="18" charset="0"/>
            </a:endParaRPr>
          </a:p>
          <a:p>
            <a:pPr marL="0" indent="0">
              <a:lnSpc>
                <a:spcPct val="100000"/>
              </a:lnSpc>
              <a:spcBef>
                <a:spcPts val="600"/>
              </a:spcBef>
              <a:buNone/>
            </a:pPr>
            <a:endParaRPr lang="en-IN" sz="1900" dirty="0">
              <a:solidFill>
                <a:srgbClr val="292929"/>
              </a:solidFill>
              <a:latin typeface="Times New Roman" panose="02020603050405020304" pitchFamily="18" charset="0"/>
              <a:cs typeface="Times New Roman" panose="02020603050405020304" pitchFamily="18" charset="0"/>
            </a:endParaRPr>
          </a:p>
          <a:p>
            <a:pPr marL="0" indent="0">
              <a:lnSpc>
                <a:spcPct val="100000"/>
              </a:lnSpc>
              <a:spcBef>
                <a:spcPts val="600"/>
              </a:spcBef>
              <a:buNone/>
            </a:pPr>
            <a:endParaRPr lang="en-IN" sz="1900" b="0" i="0" dirty="0">
              <a:solidFill>
                <a:srgbClr val="292929"/>
              </a:solidFill>
              <a:effectLst/>
              <a:latin typeface="Times New Roman" panose="02020603050405020304" pitchFamily="18" charset="0"/>
              <a:cs typeface="Times New Roman" panose="02020603050405020304" pitchFamily="18" charset="0"/>
            </a:endParaRPr>
          </a:p>
          <a:p>
            <a:pPr>
              <a:lnSpc>
                <a:spcPct val="100000"/>
              </a:lnSpc>
              <a:spcBef>
                <a:spcPts val="600"/>
              </a:spcBef>
            </a:pPr>
            <a:endParaRPr lang="en-IN" sz="1900" dirty="0"/>
          </a:p>
        </p:txBody>
      </p:sp>
    </p:spTree>
    <p:extLst>
      <p:ext uri="{BB962C8B-B14F-4D97-AF65-F5344CB8AC3E}">
        <p14:creationId xmlns:p14="http://schemas.microsoft.com/office/powerpoint/2010/main" val="1896753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5"/>
          <p:cNvSpPr txBox="1">
            <a:spLocks noGrp="1"/>
          </p:cNvSpPr>
          <p:nvPr>
            <p:ph type="title"/>
          </p:nvPr>
        </p:nvSpPr>
        <p:spPr>
          <a:xfrm>
            <a:off x="1981200" y="274640"/>
            <a:ext cx="8229600" cy="932723"/>
          </a:xfrm>
          <a:prstGeom prst="rect">
            <a:avLst/>
          </a:prstGeom>
        </p:spPr>
        <p:txBody>
          <a:bodyPr spcFirstLastPara="1" wrap="square" lIns="91425" tIns="45700" rIns="91425" bIns="45700" anchor="ctr" anchorCtr="0">
            <a:noAutofit/>
          </a:bodyPr>
          <a:lstStyle/>
          <a:p>
            <a:r>
              <a:rPr lang="en-US" sz="3200" dirty="0">
                <a:solidFill>
                  <a:srgbClr val="0070C0"/>
                </a:solidFill>
                <a:latin typeface="Times New Roman"/>
                <a:ea typeface="Times New Roman"/>
                <a:cs typeface="Times New Roman"/>
                <a:sym typeface="Times New Roman"/>
              </a:rPr>
              <a:t>Algorithm Design</a:t>
            </a:r>
            <a:endParaRPr sz="3200" dirty="0">
              <a:solidFill>
                <a:srgbClr val="0070C0"/>
              </a:solidFill>
              <a:latin typeface="Times New Roman"/>
              <a:ea typeface="Times New Roman"/>
              <a:cs typeface="Times New Roman"/>
              <a:sym typeface="Times New Roman"/>
            </a:endParaRPr>
          </a:p>
        </p:txBody>
      </p:sp>
      <p:sp>
        <p:nvSpPr>
          <p:cNvPr id="330" name="Google Shape;330;p45"/>
          <p:cNvSpPr txBox="1">
            <a:spLocks noGrp="1"/>
          </p:cNvSpPr>
          <p:nvPr>
            <p:ph type="body" idx="1"/>
          </p:nvPr>
        </p:nvSpPr>
        <p:spPr>
          <a:xfrm>
            <a:off x="1981200" y="1269507"/>
            <a:ext cx="8229600" cy="4737921"/>
          </a:xfrm>
          <a:prstGeom prst="rect">
            <a:avLst/>
          </a:prstGeom>
        </p:spPr>
        <p:txBody>
          <a:bodyPr spcFirstLastPara="1" wrap="square" lIns="91425" tIns="45700" rIns="91425" bIns="45700" anchor="t" anchorCtr="0">
            <a:noAutofit/>
          </a:bodyPr>
          <a:lstStyle/>
          <a:p>
            <a:pPr marL="0" indent="0" algn="just">
              <a:spcBef>
                <a:spcPts val="0"/>
              </a:spcBef>
              <a:buNone/>
            </a:pPr>
            <a:r>
              <a:rPr lang="en-US" sz="2400" b="1" dirty="0">
                <a:solidFill>
                  <a:srgbClr val="0070C0"/>
                </a:solidFill>
                <a:latin typeface="Times New Roman"/>
                <a:ea typeface="Times New Roman"/>
                <a:cs typeface="Times New Roman"/>
                <a:sym typeface="Times New Roman"/>
              </a:rPr>
              <a:t>Jaccard Similarity </a:t>
            </a:r>
          </a:p>
          <a:p>
            <a:pPr marL="0" indent="0" algn="just">
              <a:spcBef>
                <a:spcPts val="0"/>
              </a:spcBef>
              <a:buNone/>
            </a:pPr>
            <a:endParaRPr lang="en-US" sz="2400" b="1" dirty="0">
              <a:solidFill>
                <a:srgbClr val="0070C0"/>
              </a:solidFill>
              <a:latin typeface="Times New Roman"/>
              <a:ea typeface="Times New Roman"/>
              <a:cs typeface="Times New Roman"/>
              <a:sym typeface="Times New Roman"/>
            </a:endParaRPr>
          </a:p>
          <a:p>
            <a:pPr marL="0" indent="0" algn="just">
              <a:spcBef>
                <a:spcPts val="0"/>
              </a:spcBef>
              <a:buNone/>
            </a:pPr>
            <a:r>
              <a:rPr lang="en-US" sz="2400" i="0" dirty="0">
                <a:solidFill>
                  <a:srgbClr val="333333"/>
                </a:solidFill>
                <a:effectLst/>
                <a:latin typeface="Times New Roman" panose="02020603050405020304" pitchFamily="18" charset="0"/>
                <a:cs typeface="Times New Roman" panose="02020603050405020304" pitchFamily="18" charset="0"/>
              </a:rPr>
              <a:t>Jaccard Similarity </a:t>
            </a:r>
            <a:r>
              <a:rPr lang="en-US" sz="2400" b="0" i="0" dirty="0">
                <a:solidFill>
                  <a:srgbClr val="333333"/>
                </a:solidFill>
                <a:effectLst/>
                <a:latin typeface="Times New Roman" panose="02020603050405020304" pitchFamily="18" charset="0"/>
                <a:cs typeface="Times New Roman" panose="02020603050405020304" pitchFamily="18" charset="0"/>
              </a:rPr>
              <a:t>is a common proximity measurement used to compute the similarity between two objects, such as two text documents. Jaccard similarity can be used to find the similarity between two asymmetric binary vectors or to find the similarity between two sets.</a:t>
            </a:r>
          </a:p>
          <a:p>
            <a:pPr marL="0" indent="0" algn="just">
              <a:spcBef>
                <a:spcPts val="0"/>
              </a:spcBef>
              <a:buNone/>
            </a:pPr>
            <a:endParaRPr lang="en-US" sz="2400" dirty="0">
              <a:solidFill>
                <a:srgbClr val="333333"/>
              </a:solidFill>
              <a:latin typeface="Times New Roman" panose="02020603050405020304" pitchFamily="18" charset="0"/>
              <a:ea typeface="Times New Roman"/>
              <a:cs typeface="Times New Roman" panose="02020603050405020304" pitchFamily="18" charset="0"/>
              <a:sym typeface="Times New Roman"/>
            </a:endParaRPr>
          </a:p>
          <a:p>
            <a:pPr marL="0" indent="0" algn="just">
              <a:spcBef>
                <a:spcPts val="0"/>
              </a:spcBef>
              <a:buNone/>
            </a:pPr>
            <a:r>
              <a:rPr lang="en-US" sz="2400" b="0" i="0" dirty="0">
                <a:solidFill>
                  <a:srgbClr val="333333"/>
                </a:solidFill>
                <a:effectLst/>
                <a:latin typeface="Times New Roman" panose="02020603050405020304" pitchFamily="18" charset="0"/>
                <a:cs typeface="Times New Roman" panose="02020603050405020304" pitchFamily="18" charset="0"/>
              </a:rPr>
              <a:t>The Jaccard similarity measures the similarity between two sets of data to see which members are shared and distinct. The Jaccard similarity is calculated by dividing the number of observations in both sets by the number of observations in either set. In other words, the Jaccard similarity can be computed as the size of the intersection divided by the size of the union of two sets.</a:t>
            </a:r>
            <a:endParaRPr sz="2400" b="1"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704850" indent="0" algn="just">
              <a:spcBef>
                <a:spcPts val="1000"/>
              </a:spcBef>
              <a:buClr>
                <a:schemeClr val="dk1"/>
              </a:buClr>
              <a:buSzPts val="2400"/>
              <a:buNone/>
            </a:pP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dirty="0">
              <a:solidFill>
                <a:srgbClr val="111111"/>
              </a:solidFill>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942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45"/>
          <p:cNvSpPr txBox="1">
            <a:spLocks noGrp="1"/>
          </p:cNvSpPr>
          <p:nvPr>
            <p:ph type="body" idx="1"/>
          </p:nvPr>
        </p:nvSpPr>
        <p:spPr>
          <a:xfrm>
            <a:off x="1359763" y="186430"/>
            <a:ext cx="8229600" cy="5670077"/>
          </a:xfrm>
          <a:prstGeom prst="rect">
            <a:avLst/>
          </a:prstGeom>
        </p:spPr>
        <p:txBody>
          <a:bodyPr spcFirstLastPara="1" wrap="square" lIns="91425" tIns="45700" rIns="91425" bIns="45700" anchor="t" anchorCtr="0">
            <a:noAutofit/>
          </a:bodyPr>
          <a:lstStyle/>
          <a:p>
            <a:pPr marL="704850" indent="0" algn="just">
              <a:spcBef>
                <a:spcPts val="1000"/>
              </a:spcBef>
              <a:buClr>
                <a:schemeClr val="dk1"/>
              </a:buClr>
              <a:buSzPts val="2400"/>
              <a:buNone/>
            </a:pPr>
            <a:endParaRPr lang="en-US" sz="2400" i="0" dirty="0">
              <a:solidFill>
                <a:srgbClr val="111111"/>
              </a:solidFill>
              <a:effectLst/>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dirty="0">
              <a:solidFill>
                <a:srgbClr val="111111"/>
              </a:solidFill>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1047750" indent="-342900" algn="just">
              <a:spcBef>
                <a:spcPts val="1000"/>
              </a:spcBef>
              <a:buClr>
                <a:schemeClr val="dk1"/>
              </a:buClr>
              <a:buSzPts val="2400"/>
              <a:buFont typeface="Arial" panose="020B0604020202020204" pitchFamily="34" charset="0"/>
              <a:buChar char="•"/>
            </a:pP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dirty="0">
              <a:solidFill>
                <a:srgbClr val="111111"/>
              </a:solidFill>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b="0" i="0" dirty="0">
              <a:solidFill>
                <a:srgbClr val="111111"/>
              </a:solidFill>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FA6419E-572D-BA53-CF9B-9CEBA6632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5" y="475861"/>
            <a:ext cx="10928350" cy="567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63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45"/>
          <p:cNvSpPr txBox="1">
            <a:spLocks noGrp="1"/>
          </p:cNvSpPr>
          <p:nvPr>
            <p:ph type="body" idx="1"/>
          </p:nvPr>
        </p:nvSpPr>
        <p:spPr>
          <a:xfrm>
            <a:off x="1908698" y="606175"/>
            <a:ext cx="8229599" cy="6043200"/>
          </a:xfrm>
          <a:prstGeom prst="rect">
            <a:avLst/>
          </a:prstGeom>
        </p:spPr>
        <p:txBody>
          <a:bodyPr spcFirstLastPara="1" wrap="square" lIns="91425" tIns="45700" rIns="91425" bIns="45700" anchor="t" anchorCtr="0">
            <a:noAutofit/>
          </a:bodyPr>
          <a:lstStyle/>
          <a:p>
            <a:pPr marL="704850" indent="0" algn="just">
              <a:spcBef>
                <a:spcPts val="1000"/>
              </a:spcBef>
              <a:buClr>
                <a:schemeClr val="dk1"/>
              </a:buClr>
              <a:buSzPts val="2400"/>
              <a:buNone/>
            </a:pPr>
            <a:r>
              <a:rPr lang="en-US" sz="2400" b="0" i="0" dirty="0">
                <a:solidFill>
                  <a:srgbClr val="333333"/>
                </a:solidFill>
                <a:effectLst/>
                <a:latin typeface="Times New Roman" panose="02020603050405020304" pitchFamily="18" charset="0"/>
                <a:cs typeface="Times New Roman" panose="02020603050405020304" pitchFamily="18" charset="0"/>
              </a:rPr>
              <a:t>This can be written in set notation using intersection </a:t>
            </a:r>
            <a:r>
              <a:rPr lang="en-US" sz="2400" dirty="0">
                <a:latin typeface="Times New Roman" panose="02020603050405020304" pitchFamily="18" charset="0"/>
                <a:cs typeface="Times New Roman" panose="02020603050405020304" pitchFamily="18" charset="0"/>
              </a:rPr>
              <a:t>(A∩B)</a:t>
            </a:r>
            <a:r>
              <a:rPr lang="en-US" sz="2400" b="0" i="0" dirty="0">
                <a:solidFill>
                  <a:srgbClr val="333333"/>
                </a:solidFill>
                <a:effectLst/>
                <a:latin typeface="Times New Roman" panose="02020603050405020304" pitchFamily="18" charset="0"/>
                <a:cs typeface="Times New Roman" panose="02020603050405020304" pitchFamily="18" charset="0"/>
              </a:rPr>
              <a:t> and unions </a:t>
            </a:r>
            <a:r>
              <a:rPr lang="en-US" sz="2400" dirty="0">
                <a:latin typeface="Times New Roman" panose="02020603050405020304" pitchFamily="18" charset="0"/>
                <a:cs typeface="Times New Roman" panose="02020603050405020304" pitchFamily="18" charset="0"/>
              </a:rPr>
              <a:t>(A∪B)</a:t>
            </a:r>
            <a:r>
              <a:rPr lang="en-US" sz="2400" b="0" i="0" dirty="0">
                <a:solidFill>
                  <a:srgbClr val="333333"/>
                </a:solidFill>
                <a:effectLst/>
                <a:latin typeface="Times New Roman" panose="02020603050405020304" pitchFamily="18" charset="0"/>
                <a:cs typeface="Times New Roman" panose="02020603050405020304" pitchFamily="18" charset="0"/>
              </a:rPr>
              <a:t> of two sets:</a:t>
            </a:r>
          </a:p>
          <a:p>
            <a:pPr marL="704850" indent="0" algn="ctr">
              <a:spcBef>
                <a:spcPts val="1000"/>
              </a:spcBef>
              <a:buClr>
                <a:schemeClr val="dk1"/>
              </a:buClr>
              <a:buSzPts val="2400"/>
              <a:buNone/>
            </a:pPr>
            <a:r>
              <a:rPr lang="en-US" sz="2400" dirty="0">
                <a:solidFill>
                  <a:srgbClr val="333333"/>
                </a:solidFill>
                <a:latin typeface="Times New Roman" panose="02020603050405020304" pitchFamily="18" charset="0"/>
                <a:cs typeface="Times New Roman" panose="02020603050405020304" pitchFamily="18" charset="0"/>
              </a:rPr>
              <a:t>J(A,B) = |A</a:t>
            </a:r>
            <a:r>
              <a:rPr lang="en-US" sz="2400" dirty="0">
                <a:latin typeface="Times New Roman" panose="02020603050405020304" pitchFamily="18" charset="0"/>
                <a:cs typeface="Times New Roman" panose="02020603050405020304" pitchFamily="18" charset="0"/>
              </a:rPr>
              <a:t>∩B| / |A∪B|</a:t>
            </a:r>
            <a:endParaRPr lang="en-US" sz="2400" i="0" dirty="0">
              <a:solidFill>
                <a:srgbClr val="111111"/>
              </a:solidFill>
              <a:effectLst/>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r>
              <a:rPr lang="en-US" sz="2400" b="0" i="0" dirty="0">
                <a:solidFill>
                  <a:srgbClr val="333333"/>
                </a:solidFill>
                <a:effectLst/>
                <a:latin typeface="Times New Roman" panose="02020603050405020304" pitchFamily="18" charset="0"/>
                <a:cs typeface="Times New Roman" panose="02020603050405020304" pitchFamily="18" charset="0"/>
              </a:rPr>
              <a:t>where </a:t>
            </a:r>
            <a:r>
              <a:rPr lang="en-US" sz="2400" dirty="0">
                <a:latin typeface="Times New Roman" panose="02020603050405020304" pitchFamily="18" charset="0"/>
                <a:cs typeface="Times New Roman" panose="02020603050405020304" pitchFamily="18" charset="0"/>
              </a:rPr>
              <a:t>|A∩B|</a:t>
            </a:r>
            <a:r>
              <a:rPr lang="en-US" sz="2400" b="0" i="0" dirty="0">
                <a:solidFill>
                  <a:srgbClr val="333333"/>
                </a:solidFill>
                <a:effectLst/>
                <a:latin typeface="Times New Roman" panose="02020603050405020304" pitchFamily="18" charset="0"/>
                <a:cs typeface="Times New Roman" panose="02020603050405020304" pitchFamily="18" charset="0"/>
              </a:rPr>
              <a:t> gives the number of members shared between both sets and </a:t>
            </a:r>
            <a:r>
              <a:rPr lang="en-US" sz="2400" dirty="0">
                <a:latin typeface="Times New Roman" panose="02020603050405020304" pitchFamily="18" charset="0"/>
                <a:cs typeface="Times New Roman" panose="02020603050405020304" pitchFamily="18" charset="0"/>
              </a:rPr>
              <a:t>|A∪B|</a:t>
            </a:r>
            <a:r>
              <a:rPr lang="en-US" sz="2400" b="0" i="0" dirty="0">
                <a:solidFill>
                  <a:srgbClr val="333333"/>
                </a:solidFill>
                <a:effectLst/>
                <a:latin typeface="Times New Roman" panose="02020603050405020304" pitchFamily="18" charset="0"/>
                <a:cs typeface="Times New Roman" panose="02020603050405020304" pitchFamily="18" charset="0"/>
              </a:rPr>
              <a:t> gives the total number of members in both sets (shared and un-shared). The Jaccard Similarity will be </a:t>
            </a:r>
            <a:r>
              <a:rPr lang="en-US" sz="2400" dirty="0">
                <a:latin typeface="Times New Roman" panose="02020603050405020304" pitchFamily="18" charset="0"/>
                <a:cs typeface="Times New Roman" panose="02020603050405020304" pitchFamily="18" charset="0"/>
              </a:rPr>
              <a:t>0</a:t>
            </a:r>
            <a:r>
              <a:rPr lang="en-US" sz="2400" b="0" i="0" dirty="0">
                <a:solidFill>
                  <a:srgbClr val="333333"/>
                </a:solidFill>
                <a:effectLst/>
                <a:latin typeface="Times New Roman" panose="02020603050405020304" pitchFamily="18" charset="0"/>
                <a:cs typeface="Times New Roman" panose="02020603050405020304" pitchFamily="18" charset="0"/>
              </a:rPr>
              <a:t> if the two sets don't share any values and </a:t>
            </a:r>
            <a:r>
              <a:rPr lang="en-US" sz="2400" dirty="0">
                <a:latin typeface="Times New Roman" panose="02020603050405020304" pitchFamily="18" charset="0"/>
                <a:cs typeface="Times New Roman" panose="02020603050405020304" pitchFamily="18" charset="0"/>
              </a:rPr>
              <a:t>1</a:t>
            </a:r>
            <a:r>
              <a:rPr lang="en-US" sz="2400" b="0" i="0" dirty="0">
                <a:solidFill>
                  <a:srgbClr val="333333"/>
                </a:solidFill>
                <a:effectLst/>
                <a:latin typeface="Times New Roman" panose="02020603050405020304" pitchFamily="18" charset="0"/>
                <a:cs typeface="Times New Roman" panose="02020603050405020304" pitchFamily="18" charset="0"/>
              </a:rPr>
              <a:t> if the two sets are identical. The set may contain either numerical values or strings.</a:t>
            </a:r>
          </a:p>
          <a:p>
            <a:pPr marL="704850" indent="0" algn="just">
              <a:spcBef>
                <a:spcPts val="1000"/>
              </a:spcBef>
              <a:buClr>
                <a:schemeClr val="dk1"/>
              </a:buClr>
              <a:buSzPts val="2400"/>
              <a:buNone/>
            </a:pPr>
            <a:endParaRPr lang="en-US" sz="2400" dirty="0">
              <a:solidFill>
                <a:srgbClr val="333333"/>
              </a:solidFill>
              <a:latin typeface="Times New Roman" panose="02020603050405020304" pitchFamily="18" charset="0"/>
              <a:cs typeface="Times New Roman" panose="02020603050405020304" pitchFamily="18" charset="0"/>
            </a:endParaRPr>
          </a:p>
          <a:p>
            <a:pPr marL="0" indent="0" algn="l">
              <a:buNone/>
            </a:pPr>
            <a:r>
              <a:rPr lang="en-US" sz="2400" dirty="0">
                <a:solidFill>
                  <a:srgbClr val="333333"/>
                </a:solidFill>
                <a:latin typeface="Times New Roman" panose="02020603050405020304" pitchFamily="18" charset="0"/>
                <a:cs typeface="Times New Roman" panose="02020603050405020304" pitchFamily="18" charset="0"/>
              </a:rPr>
              <a:t>Example : </a:t>
            </a:r>
            <a:r>
              <a:rPr lang="en-US" sz="1600" b="0" i="0" dirty="0">
                <a:solidFill>
                  <a:srgbClr val="333333"/>
                </a:solidFill>
                <a:effectLst/>
                <a:latin typeface="proxima-nova"/>
              </a:rPr>
              <a:t> </a:t>
            </a:r>
            <a:r>
              <a:rPr lang="en-US" sz="2400" b="0" i="0" dirty="0">
                <a:solidFill>
                  <a:srgbClr val="333333"/>
                </a:solidFill>
                <a:effectLst/>
                <a:latin typeface="Times New Roman" panose="02020603050405020304" pitchFamily="18" charset="0"/>
                <a:cs typeface="Times New Roman" panose="02020603050405020304" pitchFamily="18" charset="0"/>
              </a:rPr>
              <a:t>A simple example is given below to compute the Jaccard similarity between the following two sets.</a:t>
            </a:r>
          </a:p>
          <a:p>
            <a:pPr marL="0" indent="0" algn="l">
              <a:buNone/>
            </a:pPr>
            <a:r>
              <a:rPr lang="en-US" sz="2400" b="0" i="0" dirty="0">
                <a:solidFill>
                  <a:srgbClr val="333333"/>
                </a:solidFill>
                <a:effectLst/>
                <a:latin typeface="Times New Roman" panose="02020603050405020304" pitchFamily="18" charset="0"/>
                <a:cs typeface="Times New Roman" panose="02020603050405020304" pitchFamily="18" charset="0"/>
              </a:rPr>
              <a:t>   A={0,1,2,5,6}</a:t>
            </a:r>
          </a:p>
          <a:p>
            <a:pPr marL="0" indent="0" algn="l">
              <a:buNone/>
            </a:pPr>
            <a:r>
              <a:rPr lang="en-US" sz="2400" b="0" i="0" dirty="0">
                <a:solidFill>
                  <a:srgbClr val="333333"/>
                </a:solidFill>
                <a:effectLst/>
                <a:latin typeface="Times New Roman" panose="02020603050405020304" pitchFamily="18" charset="0"/>
                <a:cs typeface="Times New Roman" panose="02020603050405020304" pitchFamily="18" charset="0"/>
              </a:rPr>
              <a:t>   B={0,2,3,4,5,7,9}</a:t>
            </a:r>
          </a:p>
          <a:p>
            <a:pPr marL="0" indent="0">
              <a:buNone/>
            </a:pPr>
            <a:endParaRPr lang="en-US" sz="2400" dirty="0">
              <a:solidFill>
                <a:srgbClr val="111111"/>
              </a:solidFill>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dirty="0">
              <a:solidFill>
                <a:srgbClr val="111111"/>
              </a:solidFill>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75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45"/>
          <p:cNvSpPr txBox="1">
            <a:spLocks noGrp="1"/>
          </p:cNvSpPr>
          <p:nvPr>
            <p:ph type="body" idx="1"/>
          </p:nvPr>
        </p:nvSpPr>
        <p:spPr>
          <a:xfrm>
            <a:off x="1458156" y="423371"/>
            <a:ext cx="9275687" cy="5670077"/>
          </a:xfrm>
          <a:prstGeom prst="rect">
            <a:avLst/>
          </a:prstGeom>
        </p:spPr>
        <p:txBody>
          <a:bodyPr spcFirstLastPara="1" wrap="square" lIns="91425" tIns="45700" rIns="91425" bIns="45700" anchor="t" anchorCtr="0">
            <a:noAutofit/>
          </a:bodyPr>
          <a:lstStyle/>
          <a:p>
            <a:pPr marL="0" indent="0">
              <a:buNone/>
            </a:pPr>
            <a:r>
              <a:rPr lang="en-US" sz="2400" b="0" dirty="0">
                <a:effectLst/>
                <a:latin typeface="Times New Roman" panose="02020603050405020304" pitchFamily="18" charset="0"/>
                <a:cs typeface="Times New Roman" panose="02020603050405020304" pitchFamily="18" charset="0"/>
              </a:rPr>
              <a:t>Jaccard Similarity between two sets is calculated as follows</a:t>
            </a:r>
          </a:p>
          <a:p>
            <a:pPr marL="0" indent="0" algn="ctr">
              <a:buNone/>
            </a:pPr>
            <a:r>
              <a:rPr lang="en-US" sz="2400" b="0" dirty="0">
                <a:effectLst/>
                <a:latin typeface="Times New Roman" panose="02020603050405020304" pitchFamily="18" charset="0"/>
                <a:cs typeface="Times New Roman" panose="02020603050405020304" pitchFamily="18" charset="0"/>
              </a:rPr>
              <a:t>J(A,B)=|A∩B| / |A∪B|=|{0,2,5}| / |{0,1,2,3,4,5,6,7,9}|=3/9=0.33</a:t>
            </a:r>
          </a:p>
          <a:p>
            <a:pPr marL="704850" indent="0" algn="just">
              <a:spcBef>
                <a:spcPts val="1000"/>
              </a:spcBef>
              <a:buClr>
                <a:schemeClr val="dk1"/>
              </a:buClr>
              <a:buSzPts val="2400"/>
              <a:buNone/>
            </a:pPr>
            <a:endParaRPr lang="en-US" sz="2400" i="0" dirty="0">
              <a:solidFill>
                <a:srgbClr val="111111"/>
              </a:solidFill>
              <a:effectLst/>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r>
              <a:rPr lang="en-US" sz="2400" dirty="0">
                <a:solidFill>
                  <a:srgbClr val="111111"/>
                </a:solidFill>
                <a:latin typeface="Times New Roman" panose="02020603050405020304" pitchFamily="18" charset="0"/>
                <a:cs typeface="Times New Roman" panose="02020603050405020304" pitchFamily="18" charset="0"/>
              </a:rPr>
              <a:t>Python Example:</a:t>
            </a:r>
          </a:p>
          <a:p>
            <a:pPr marL="0" indent="0" algn="l">
              <a:buNone/>
            </a:pPr>
            <a:r>
              <a:rPr lang="en-IN" sz="1600" b="0" i="0" dirty="0">
                <a:solidFill>
                  <a:srgbClr val="8959A8"/>
                </a:solidFill>
                <a:effectLst/>
                <a:latin typeface="Monaco"/>
              </a:rPr>
              <a:t>            </a:t>
            </a:r>
            <a:r>
              <a:rPr lang="en-IN" sz="1600" b="0" i="0" dirty="0">
                <a:effectLst/>
                <a:latin typeface="Monaco"/>
              </a:rPr>
              <a:t>def </a:t>
            </a:r>
            <a:r>
              <a:rPr lang="en-IN" sz="1600" b="0" i="0" dirty="0" err="1">
                <a:effectLst/>
                <a:latin typeface="Monaco"/>
              </a:rPr>
              <a:t>jaccard_set</a:t>
            </a:r>
            <a:r>
              <a:rPr lang="en-IN" sz="1600" b="0" i="0" dirty="0">
                <a:effectLst/>
                <a:latin typeface="Monaco"/>
              </a:rPr>
              <a:t>(list1, list2): </a:t>
            </a:r>
          </a:p>
          <a:p>
            <a:pPr marL="0" indent="0" algn="l">
              <a:buNone/>
            </a:pPr>
            <a:r>
              <a:rPr lang="en-IN" sz="1600" b="0" i="0" dirty="0">
                <a:effectLst/>
                <a:latin typeface="Monaco"/>
              </a:rPr>
              <a:t>            	"""Define Jaccard Similarity function for two sets""" </a:t>
            </a:r>
          </a:p>
          <a:p>
            <a:pPr marL="0" indent="0" algn="l">
              <a:buNone/>
            </a:pPr>
            <a:r>
              <a:rPr lang="en-IN" sz="1600" b="0" i="0" dirty="0">
                <a:effectLst/>
                <a:latin typeface="Monaco"/>
              </a:rPr>
              <a:t>          	 intersection = </a:t>
            </a:r>
            <a:r>
              <a:rPr lang="en-IN" sz="1600" b="0" i="0" dirty="0" err="1">
                <a:effectLst/>
                <a:latin typeface="Monaco"/>
              </a:rPr>
              <a:t>len</a:t>
            </a:r>
            <a:r>
              <a:rPr lang="en-IN" sz="1600" b="0" i="0" dirty="0">
                <a:effectLst/>
                <a:latin typeface="Monaco"/>
              </a:rPr>
              <a:t>(list(set(list1).intersection(list2))) </a:t>
            </a:r>
          </a:p>
          <a:p>
            <a:pPr marL="0" indent="0" algn="l">
              <a:buNone/>
            </a:pPr>
            <a:r>
              <a:rPr lang="en-IN" sz="1600" b="0" i="0" dirty="0">
                <a:effectLst/>
                <a:latin typeface="Monaco"/>
              </a:rPr>
              <a:t>             	union = (</a:t>
            </a:r>
            <a:r>
              <a:rPr lang="en-IN" sz="1600" b="0" i="0" dirty="0" err="1">
                <a:effectLst/>
                <a:latin typeface="Monaco"/>
              </a:rPr>
              <a:t>len</a:t>
            </a:r>
            <a:r>
              <a:rPr lang="en-IN" sz="1600" b="0" i="0" dirty="0">
                <a:effectLst/>
                <a:latin typeface="Monaco"/>
              </a:rPr>
              <a:t>(list1) + </a:t>
            </a:r>
            <a:r>
              <a:rPr lang="en-IN" sz="1600" b="0" i="0" dirty="0" err="1">
                <a:effectLst/>
                <a:latin typeface="Monaco"/>
              </a:rPr>
              <a:t>len</a:t>
            </a:r>
            <a:r>
              <a:rPr lang="en-IN" sz="1600" b="0" i="0" dirty="0">
                <a:effectLst/>
                <a:latin typeface="Monaco"/>
              </a:rPr>
              <a:t>(list2)) - intersection </a:t>
            </a:r>
          </a:p>
          <a:p>
            <a:pPr marL="0" indent="0" algn="l">
              <a:buNone/>
            </a:pPr>
            <a:r>
              <a:rPr lang="en-IN" sz="1600" b="0" i="0" dirty="0">
                <a:effectLst/>
                <a:latin typeface="Monaco"/>
              </a:rPr>
              <a:t>        	return float(intersection) / union </a:t>
            </a:r>
          </a:p>
          <a:p>
            <a:pPr marL="0" indent="0" algn="l">
              <a:buNone/>
            </a:pPr>
            <a:endParaRPr lang="en-IN" sz="1600" b="0" i="0" dirty="0">
              <a:effectLst/>
              <a:latin typeface="Monaco"/>
            </a:endParaRPr>
          </a:p>
          <a:p>
            <a:pPr marL="0" indent="0" algn="l">
              <a:buNone/>
            </a:pPr>
            <a:r>
              <a:rPr lang="en-IN" sz="1600" b="0" i="0" dirty="0">
                <a:effectLst/>
                <a:latin typeface="Monaco"/>
              </a:rPr>
              <a:t>            # Define two sets </a:t>
            </a:r>
          </a:p>
          <a:p>
            <a:pPr marL="0" indent="0" algn="l">
              <a:buNone/>
            </a:pPr>
            <a:r>
              <a:rPr lang="en-IN" sz="1600" dirty="0">
                <a:latin typeface="Monaco"/>
              </a:rPr>
              <a:t>            </a:t>
            </a:r>
            <a:r>
              <a:rPr lang="en-IN" sz="1600" b="0" i="0" dirty="0">
                <a:effectLst/>
                <a:latin typeface="Monaco"/>
              </a:rPr>
              <a:t>a = [0, 1, 2, 5, 6] </a:t>
            </a:r>
          </a:p>
          <a:p>
            <a:pPr marL="0" indent="0" algn="l">
              <a:buNone/>
            </a:pPr>
            <a:r>
              <a:rPr lang="en-IN" sz="1600" b="0" i="0" dirty="0">
                <a:effectLst/>
                <a:latin typeface="Monaco"/>
              </a:rPr>
              <a:t>            b = [0, 2, 3, 4, 5, 7, 9] </a:t>
            </a:r>
          </a:p>
          <a:p>
            <a:pPr marL="0" indent="0" algn="l">
              <a:buNone/>
            </a:pPr>
            <a:endParaRPr lang="en-IN" sz="1600" b="0" i="0" dirty="0">
              <a:effectLst/>
              <a:latin typeface="Monaco"/>
            </a:endParaRPr>
          </a:p>
          <a:p>
            <a:pPr marL="0" indent="0" algn="l">
              <a:buNone/>
            </a:pPr>
            <a:r>
              <a:rPr lang="en-IN" sz="1600" b="0" i="0" dirty="0">
                <a:effectLst/>
                <a:latin typeface="Monaco"/>
              </a:rPr>
              <a:t>            # Find Jaccard Similarity between the two sets </a:t>
            </a:r>
          </a:p>
          <a:p>
            <a:pPr marL="0" indent="0" algn="l">
              <a:buNone/>
            </a:pPr>
            <a:r>
              <a:rPr lang="en-IN" sz="1600" dirty="0">
                <a:latin typeface="Monaco"/>
              </a:rPr>
              <a:t>            </a:t>
            </a:r>
            <a:r>
              <a:rPr lang="en-IN" sz="1600" b="0" i="0" dirty="0" err="1">
                <a:effectLst/>
                <a:latin typeface="Monaco"/>
              </a:rPr>
              <a:t>jaccard_set</a:t>
            </a:r>
            <a:r>
              <a:rPr lang="en-IN" sz="1600" b="0" i="0" dirty="0">
                <a:effectLst/>
                <a:latin typeface="Monaco"/>
              </a:rPr>
              <a:t>(a, b)</a:t>
            </a:r>
          </a:p>
          <a:p>
            <a:pPr marL="704850" indent="0" algn="just">
              <a:spcBef>
                <a:spcPts val="1000"/>
              </a:spcBef>
              <a:buClr>
                <a:schemeClr val="dk1"/>
              </a:buClr>
              <a:buSzPts val="2400"/>
              <a:buNone/>
            </a:pPr>
            <a:endParaRPr lang="en-US" sz="2400" dirty="0">
              <a:solidFill>
                <a:srgbClr val="111111"/>
              </a:solidFill>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dirty="0">
              <a:solidFill>
                <a:srgbClr val="111111"/>
              </a:solidFill>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dirty="0">
              <a:solidFill>
                <a:srgbClr val="111111"/>
              </a:solidFill>
              <a:latin typeface="Times New Roman" panose="02020603050405020304" pitchFamily="18" charset="0"/>
              <a:cs typeface="Times New Roman" panose="02020603050405020304" pitchFamily="18" charset="0"/>
            </a:endParaRPr>
          </a:p>
          <a:p>
            <a:pPr marL="704850" indent="0" algn="just">
              <a:spcBef>
                <a:spcPts val="1000"/>
              </a:spcBef>
              <a:buClr>
                <a:schemeClr val="dk1"/>
              </a:buClr>
              <a:buSzPts val="2400"/>
              <a:buNone/>
            </a:pPr>
            <a:endParaRPr lang="en-US" sz="24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644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0C7FB0D-BD69-7D24-B8A0-231D5C405AD3}"/>
              </a:ext>
            </a:extLst>
          </p:cNvPr>
          <p:cNvSpPr>
            <a:spLocks noGrp="1"/>
          </p:cNvSpPr>
          <p:nvPr>
            <p:ph sz="half" idx="2"/>
          </p:nvPr>
        </p:nvSpPr>
        <p:spPr>
          <a:xfrm>
            <a:off x="380144" y="297951"/>
            <a:ext cx="11250202" cy="5891712"/>
          </a:xfrm>
        </p:spPr>
        <p:txBody>
          <a:bodyPr>
            <a:normAutofit fontScale="77500" lnSpcReduction="20000"/>
          </a:bodyPr>
          <a:lstStyle/>
          <a:p>
            <a:pPr marL="0" indent="0">
              <a:buNone/>
            </a:pPr>
            <a:endParaRPr lang="en-US" dirty="0"/>
          </a:p>
          <a:p>
            <a:pPr marL="0" indent="0">
              <a:buNone/>
            </a:pPr>
            <a:r>
              <a:rPr lang="en-IN" sz="4600" b="1" dirty="0">
                <a:solidFill>
                  <a:srgbClr val="0070C0"/>
                </a:solidFill>
                <a:latin typeface="Times New Roman" panose="02020603050405020304" pitchFamily="18" charset="0"/>
                <a:cs typeface="Times New Roman" panose="02020603050405020304" pitchFamily="18" charset="0"/>
              </a:rPr>
              <a:t>RASA DIET Classifier</a:t>
            </a:r>
            <a:endParaRPr lang="en-US" dirty="0"/>
          </a:p>
          <a:p>
            <a:pPr marL="0" indent="0" algn="just">
              <a:lnSpc>
                <a:spcPct val="120000"/>
              </a:lnSpc>
              <a:spcAft>
                <a:spcPts val="600"/>
              </a:spcAft>
              <a:buNone/>
            </a:pPr>
            <a:r>
              <a:rPr lang="en-US" dirty="0">
                <a:latin typeface="Times New Roman" panose="02020603050405020304" pitchFamily="18" charset="0"/>
                <a:cs typeface="Times New Roman" panose="02020603050405020304" pitchFamily="18" charset="0"/>
              </a:rPr>
              <a:t>The intent classifier needs to be as accurate as possible because the response of the bot largely depends on the output of the intent classifier. it does not require us to write any code, all the preprocessing and implementation is handled in the background. All we have to do is curate training samples carefully and experiment with various NLU pipelines to get the desired results.</a:t>
            </a:r>
          </a:p>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Rasa NLU: It is used to perform NLU tasks like intent classification and entity recognition on the user queries. So, basically its job is to interpret messages.</a:t>
            </a:r>
          </a:p>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Rasa Core: Rasa core is used to design the conversation. It handles the conversation flow, utterances, and actions based on the previous set of user inputs.</a:t>
            </a:r>
          </a:p>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Dual Intent and Entity Transformer(DIET) as its name suggests is a transformer architecture that can handle both intent classification and entity recognition together. </a:t>
            </a:r>
          </a:p>
          <a:p>
            <a:pPr algn="just">
              <a:lnSpc>
                <a:spcPct val="120000"/>
              </a:lnSpc>
              <a:buFont typeface="Wingdings" panose="05000000000000000000" pitchFamily="2" charset="2"/>
              <a:buChar char="§"/>
            </a:pPr>
            <a:r>
              <a:rPr lang="en-US" sz="2800" b="0" i="0" dirty="0">
                <a:effectLst/>
                <a:latin typeface="Times New Roman" panose="02020603050405020304" pitchFamily="18" charset="0"/>
                <a:cs typeface="Times New Roman" panose="02020603050405020304" pitchFamily="18" charset="0"/>
              </a:rPr>
              <a:t>Rasa's </a:t>
            </a:r>
            <a:r>
              <a:rPr lang="en-US" sz="2800" b="0" i="0" dirty="0" err="1">
                <a:effectLst/>
                <a:latin typeface="Times New Roman" panose="02020603050405020304" pitchFamily="18" charset="0"/>
                <a:cs typeface="Times New Roman" panose="02020603050405020304" pitchFamily="18" charset="0"/>
              </a:rPr>
              <a:t>DIETClassifier</a:t>
            </a:r>
            <a:r>
              <a:rPr lang="en-US" sz="2800" b="0" i="0" dirty="0">
                <a:effectLst/>
                <a:latin typeface="Times New Roman" panose="02020603050405020304" pitchFamily="18" charset="0"/>
                <a:cs typeface="Times New Roman" panose="02020603050405020304" pitchFamily="18" charset="0"/>
              </a:rPr>
              <a:t> provides state of the art performance for intent classification and entity extraction. This algorithm works on the basis of NLU pipeline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6591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771F-281D-41D4-BEDB-D63F66A7A4AB}"/>
              </a:ext>
            </a:extLst>
          </p:cNvPr>
          <p:cNvSpPr>
            <a:spLocks noGrp="1"/>
          </p:cNvSpPr>
          <p:nvPr>
            <p:ph type="title"/>
          </p:nvPr>
        </p:nvSpPr>
        <p:spPr/>
        <p:txBody>
          <a:bodyPr>
            <a:normAutofit/>
          </a:bodyPr>
          <a:lstStyle/>
          <a:p>
            <a:r>
              <a:rPr lang="en-IN" sz="800" dirty="0"/>
              <a:t>.</a:t>
            </a:r>
          </a:p>
        </p:txBody>
      </p:sp>
      <p:sp>
        <p:nvSpPr>
          <p:cNvPr id="5" name="Content Placeholder 4">
            <a:extLst>
              <a:ext uri="{FF2B5EF4-FFF2-40B4-BE49-F238E27FC236}">
                <a16:creationId xmlns:a16="http://schemas.microsoft.com/office/drawing/2014/main" id="{E51C9A84-E760-0C15-5937-49F2949AA59B}"/>
              </a:ext>
            </a:extLst>
          </p:cNvPr>
          <p:cNvSpPr>
            <a:spLocks noGrp="1"/>
          </p:cNvSpPr>
          <p:nvPr>
            <p:ph idx="1"/>
          </p:nvPr>
        </p:nvSpPr>
        <p:spPr>
          <a:xfrm>
            <a:off x="653266" y="370261"/>
            <a:ext cx="10515600" cy="6278705"/>
          </a:xfrm>
        </p:spPr>
        <p:txBody>
          <a:bodyPr>
            <a:normAutofit fontScale="70000" lnSpcReduction="20000"/>
          </a:bodyPr>
          <a:lstStyle/>
          <a:p>
            <a:pPr marL="0" indent="0" algn="just">
              <a:lnSpc>
                <a:spcPct val="100000"/>
              </a:lnSpc>
              <a:buNone/>
            </a:pPr>
            <a:r>
              <a:rPr lang="en-US" sz="3400" b="0" i="0" dirty="0">
                <a:effectLst/>
                <a:latin typeface="Times New Roman" panose="02020603050405020304" pitchFamily="18" charset="0"/>
                <a:cs typeface="Times New Roman" panose="02020603050405020304" pitchFamily="18" charset="0"/>
              </a:rPr>
              <a:t>There is technically no limit to the types of operations but 3 steps are common to most pipelines: </a:t>
            </a:r>
            <a:r>
              <a:rPr lang="en-US" sz="3400" i="0" dirty="0">
                <a:effectLst/>
                <a:latin typeface="Times New Roman" panose="02020603050405020304" pitchFamily="18" charset="0"/>
                <a:cs typeface="Times New Roman" panose="02020603050405020304" pitchFamily="18" charset="0"/>
              </a:rPr>
              <a:t>tokenization, featurization, and training or inference.</a:t>
            </a:r>
          </a:p>
          <a:p>
            <a:pPr algn="just"/>
            <a:r>
              <a:rPr lang="en-US" sz="3400" b="1" i="0" dirty="0">
                <a:effectLst/>
                <a:latin typeface="Times New Roman" panose="02020603050405020304" pitchFamily="18" charset="0"/>
                <a:cs typeface="Times New Roman" panose="02020603050405020304" pitchFamily="18" charset="0"/>
              </a:rPr>
              <a:t>Tokenization</a:t>
            </a:r>
          </a:p>
          <a:p>
            <a:pPr marL="0" indent="0" algn="just">
              <a:lnSpc>
                <a:spcPct val="120000"/>
              </a:lnSpc>
              <a:buNone/>
            </a:pPr>
            <a:r>
              <a:rPr lang="en-US" sz="3400" b="0" i="0" dirty="0">
                <a:effectLst/>
                <a:latin typeface="Times New Roman" panose="02020603050405020304" pitchFamily="18" charset="0"/>
                <a:cs typeface="Times New Roman" panose="02020603050405020304" pitchFamily="18" charset="0"/>
              </a:rPr>
              <a:t>Tokenization consists in getting the list of words (tokens) from an utterance. For example, the sentence </a:t>
            </a:r>
            <a:r>
              <a:rPr lang="en-US" sz="3400" b="0" i="1" dirty="0">
                <a:effectLst/>
                <a:latin typeface="Times New Roman" panose="02020603050405020304" pitchFamily="18" charset="0"/>
                <a:cs typeface="Times New Roman" panose="02020603050405020304" pitchFamily="18" charset="0"/>
              </a:rPr>
              <a:t>Set up a pipeline for the Rasa </a:t>
            </a:r>
            <a:r>
              <a:rPr lang="en-US" sz="3400" b="0" i="1" dirty="0" err="1">
                <a:effectLst/>
                <a:latin typeface="Times New Roman" panose="02020603050405020304" pitchFamily="18" charset="0"/>
                <a:cs typeface="Times New Roman" panose="02020603050405020304" pitchFamily="18" charset="0"/>
              </a:rPr>
              <a:t>DIETClassifier</a:t>
            </a:r>
            <a:r>
              <a:rPr lang="en-US" sz="3400" b="0" i="0" dirty="0">
                <a:effectLst/>
                <a:latin typeface="Times New Roman" panose="02020603050405020304" pitchFamily="18" charset="0"/>
                <a:cs typeface="Times New Roman" panose="02020603050405020304" pitchFamily="18" charset="0"/>
              </a:rPr>
              <a:t> would be tokenized as:</a:t>
            </a:r>
          </a:p>
          <a:p>
            <a:pPr algn="just">
              <a:lnSpc>
                <a:spcPct val="120000"/>
              </a:lnSpc>
            </a:pPr>
            <a:r>
              <a:rPr lang="en-US" sz="3400" b="1" i="0" dirty="0">
                <a:effectLst/>
                <a:latin typeface="Times New Roman" panose="02020603050405020304" pitchFamily="18" charset="0"/>
                <a:cs typeface="Times New Roman" panose="02020603050405020304" pitchFamily="18" charset="0"/>
              </a:rPr>
              <a:t>Featurization</a:t>
            </a:r>
          </a:p>
          <a:p>
            <a:pPr marL="0" indent="0" algn="just">
              <a:lnSpc>
                <a:spcPct val="120000"/>
              </a:lnSpc>
              <a:buNone/>
            </a:pPr>
            <a:r>
              <a:rPr lang="en-US" sz="3400" b="1" dirty="0">
                <a:latin typeface="Times New Roman" panose="02020603050405020304" pitchFamily="18" charset="0"/>
                <a:cs typeface="Times New Roman" panose="02020603050405020304" pitchFamily="18" charset="0"/>
              </a:rPr>
              <a:t>  </a:t>
            </a:r>
            <a:r>
              <a:rPr lang="en-US" sz="3400" b="0" i="0" dirty="0">
                <a:effectLst/>
                <a:latin typeface="Times New Roman" panose="02020603050405020304" pitchFamily="18" charset="0"/>
                <a:cs typeface="Times New Roman" panose="02020603050405020304" pitchFamily="18" charset="0"/>
              </a:rPr>
              <a:t>Featurization is the process of transforming words into </a:t>
            </a:r>
            <a:r>
              <a:rPr lang="en-US" sz="3400" b="1" i="0" dirty="0">
                <a:solidFill>
                  <a:srgbClr val="363636"/>
                </a:solidFill>
                <a:effectLst/>
                <a:latin typeface="Times New Roman" panose="02020603050405020304" pitchFamily="18" charset="0"/>
                <a:cs typeface="Times New Roman" panose="02020603050405020304" pitchFamily="18" charset="0"/>
              </a:rPr>
              <a:t>meaningful</a:t>
            </a:r>
            <a:r>
              <a:rPr lang="en-US" sz="3400" b="0" i="0" dirty="0">
                <a:effectLst/>
                <a:latin typeface="Times New Roman" panose="02020603050405020304" pitchFamily="18" charset="0"/>
                <a:cs typeface="Times New Roman" panose="02020603050405020304" pitchFamily="18" charset="0"/>
              </a:rPr>
              <a:t> numbers (or</a:t>
            </a:r>
            <a:br>
              <a:rPr lang="en-US" sz="3400" b="0" i="0" dirty="0">
                <a:effectLst/>
                <a:latin typeface="Times New Roman" panose="02020603050405020304" pitchFamily="18" charset="0"/>
                <a:cs typeface="Times New Roman" panose="02020603050405020304" pitchFamily="18" charset="0"/>
              </a:rPr>
            </a:br>
            <a:r>
              <a:rPr lang="en-US" sz="3400" b="0" i="0" dirty="0">
                <a:effectLst/>
                <a:latin typeface="Times New Roman" panose="02020603050405020304" pitchFamily="18" charset="0"/>
                <a:cs typeface="Times New Roman" panose="02020603050405020304" pitchFamily="18" charset="0"/>
              </a:rPr>
              <a:t>  vectors) that can be fed to the training algorithm.</a:t>
            </a:r>
          </a:p>
          <a:p>
            <a:pPr algn="just">
              <a:lnSpc>
                <a:spcPct val="120000"/>
              </a:lnSpc>
            </a:pPr>
            <a:r>
              <a:rPr lang="en-US" sz="3400" b="1" i="0" dirty="0">
                <a:effectLst/>
                <a:latin typeface="Times New Roman" panose="02020603050405020304" pitchFamily="18" charset="0"/>
                <a:cs typeface="Times New Roman" panose="02020603050405020304" pitchFamily="18" charset="0"/>
              </a:rPr>
              <a:t>Training / Inference</a:t>
            </a:r>
          </a:p>
          <a:p>
            <a:pPr marL="0" indent="0" algn="just">
              <a:lnSpc>
                <a:spcPct val="120000"/>
              </a:lnSpc>
              <a:buNone/>
            </a:pPr>
            <a:r>
              <a:rPr lang="en-US" sz="3400" b="0" i="0" dirty="0">
                <a:effectLst/>
                <a:latin typeface="Times New Roman" panose="02020603050405020304" pitchFamily="18" charset="0"/>
                <a:cs typeface="Times New Roman" panose="02020603050405020304" pitchFamily="18" charset="0"/>
              </a:rPr>
              <a:t>At training time, the algorithm learns from the features derived from the raw text data. At inference time (when the trained model is used to make predictions), the raw data follows the same path. Utterances are tokenized, features are extracted and used to predict the intent and entities.</a:t>
            </a: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766666E3-3C76-F6CE-DB3A-6813B1BE0914}"/>
              </a:ext>
            </a:extLst>
          </p:cNvPr>
          <p:cNvSpPr>
            <a:spLocks noChangeArrowheads="1"/>
          </p:cNvSpPr>
          <p:nvPr/>
        </p:nvSpPr>
        <p:spPr bwMode="auto">
          <a:xfrm>
            <a:off x="2671281" y="2257273"/>
            <a:ext cx="5784350" cy="50516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Consolas" panose="020B0609020204030204" pitchFamily="49" charset="0"/>
              </a:rPr>
              <a:t>"Set", "up", "a", "pipeline", "for", "the", "Rasa", "</a:t>
            </a:r>
            <a:r>
              <a:rPr kumimoji="0" lang="en-US" altLang="en-US" sz="1200" b="0" i="0" u="none" strike="noStrike" cap="none" normalizeH="0" baseline="0" dirty="0" err="1">
                <a:ln>
                  <a:noFill/>
                </a:ln>
                <a:solidFill>
                  <a:srgbClr val="222222"/>
                </a:solidFill>
                <a:effectLst/>
                <a:latin typeface="Consolas" panose="020B0609020204030204" pitchFamily="49" charset="0"/>
              </a:rPr>
              <a:t>DIETClassifier</a:t>
            </a:r>
            <a:r>
              <a:rPr kumimoji="0" lang="en-US" altLang="en-US" sz="1200" b="0" i="0" u="none" strike="noStrike" cap="none" normalizeH="0" baseline="0" dirty="0">
                <a:ln>
                  <a:noFill/>
                </a:ln>
                <a:solidFill>
                  <a:srgbClr val="222222"/>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1844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6492-4891-C13F-6154-A4B230259157}"/>
              </a:ext>
            </a:extLst>
          </p:cNvPr>
          <p:cNvSpPr>
            <a:spLocks noGrp="1"/>
          </p:cNvSpPr>
          <p:nvPr>
            <p:ph type="title"/>
          </p:nvPr>
        </p:nvSpPr>
        <p:spPr/>
        <p:txBody>
          <a:bodyPr>
            <a:normAutofit/>
          </a:bodyPr>
          <a:lstStyle/>
          <a:p>
            <a:r>
              <a:rPr lang="en-IN" sz="900" dirty="0"/>
              <a:t>.</a:t>
            </a:r>
          </a:p>
        </p:txBody>
      </p:sp>
      <p:sp>
        <p:nvSpPr>
          <p:cNvPr id="6" name="Rectangle 3">
            <a:extLst>
              <a:ext uri="{FF2B5EF4-FFF2-40B4-BE49-F238E27FC236}">
                <a16:creationId xmlns:a16="http://schemas.microsoft.com/office/drawing/2014/main" id="{B1E05772-38D4-D80D-BC54-D629544BBD48}"/>
              </a:ext>
            </a:extLst>
          </p:cNvPr>
          <p:cNvSpPr>
            <a:spLocks noGrp="1" noChangeArrowheads="1"/>
          </p:cNvSpPr>
          <p:nvPr>
            <p:ph idx="1"/>
          </p:nvPr>
        </p:nvSpPr>
        <p:spPr bwMode="auto">
          <a:xfrm>
            <a:off x="543674" y="365125"/>
            <a:ext cx="5552325" cy="185938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ABEB7"/>
                </a:solidFill>
                <a:effectLst/>
                <a:latin typeface="Consolas" panose="020B0609020204030204" pitchFamily="49" charset="0"/>
              </a:rPr>
              <a:t>pipeline</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8ABEB7"/>
                </a:solidFill>
                <a:effectLst/>
                <a:latin typeface="Consolas" panose="020B0609020204030204" pitchFamily="49" charset="0"/>
              </a:rPr>
              <a:t>name</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err="1">
                <a:ln>
                  <a:noFill/>
                </a:ln>
                <a:solidFill>
                  <a:srgbClr val="222222"/>
                </a:solidFill>
                <a:effectLst/>
                <a:latin typeface="Consolas" panose="020B0609020204030204" pitchFamily="49" charset="0"/>
              </a:rPr>
              <a:t>WhitespaceTokenizer</a:t>
            </a:r>
            <a:endParaRPr kumimoji="0" lang="en-US" altLang="en-US" sz="2400" b="0" i="0" u="none" strike="noStrike" cap="none" normalizeH="0" baseline="0" dirty="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8ABEB7"/>
                </a:solidFill>
                <a:effectLst/>
                <a:latin typeface="Consolas" panose="020B0609020204030204" pitchFamily="49" charset="0"/>
              </a:rPr>
              <a:t>name</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err="1">
                <a:ln>
                  <a:noFill/>
                </a:ln>
                <a:solidFill>
                  <a:srgbClr val="222222"/>
                </a:solidFill>
                <a:effectLst/>
                <a:latin typeface="Consolas" panose="020B0609020204030204" pitchFamily="49" charset="0"/>
              </a:rPr>
              <a:t>CountVectorsFeaturizer</a:t>
            </a:r>
            <a:endParaRPr kumimoji="0" lang="en-US" altLang="en-US" sz="2400" b="0" i="0" u="none" strike="noStrike" cap="none" normalizeH="0" baseline="0" dirty="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8ABEB7"/>
                </a:solidFill>
                <a:effectLst/>
                <a:latin typeface="Consolas" panose="020B0609020204030204" pitchFamily="49" charset="0"/>
              </a:rPr>
              <a:t>name</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err="1">
                <a:ln>
                  <a:noFill/>
                </a:ln>
                <a:solidFill>
                  <a:srgbClr val="222222"/>
                </a:solidFill>
                <a:effectLst/>
                <a:latin typeface="Consolas" panose="020B0609020204030204" pitchFamily="49" charset="0"/>
              </a:rPr>
              <a:t>DIETClassifier</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0225AA5-2C81-99D6-C1C7-AB0B4EF991A6}"/>
              </a:ext>
            </a:extLst>
          </p:cNvPr>
          <p:cNvSpPr>
            <a:spLocks noChangeArrowheads="1"/>
          </p:cNvSpPr>
          <p:nvPr/>
        </p:nvSpPr>
        <p:spPr bwMode="auto">
          <a:xfrm>
            <a:off x="6390525" y="365125"/>
            <a:ext cx="5552325" cy="216715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ABEB7"/>
                </a:solidFill>
                <a:effectLst/>
                <a:latin typeface="Consolas" panose="020B0609020204030204" pitchFamily="49" charset="0"/>
              </a:rPr>
              <a:t>pipeline</a:t>
            </a:r>
            <a:r>
              <a:rPr kumimoji="0" lang="en-US" altLang="en-US" sz="2400" b="0" i="0" u="none" strike="noStrike" cap="none" normalizeH="0" baseline="0" dirty="0">
                <a:ln>
                  <a:noFill/>
                </a:ln>
                <a:solidFill>
                  <a:srgbClr val="C5C8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8ABEB7"/>
                </a:solidFill>
                <a:effectLst/>
                <a:latin typeface="Consolas" panose="020B0609020204030204" pitchFamily="49" charset="0"/>
              </a:rPr>
              <a:t>name</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err="1">
                <a:ln>
                  <a:noFill/>
                </a:ln>
                <a:solidFill>
                  <a:srgbClr val="222222"/>
                </a:solidFill>
                <a:effectLst/>
                <a:latin typeface="Consolas" panose="020B0609020204030204" pitchFamily="49" charset="0"/>
              </a:rPr>
              <a:t>SpacyNLP</a:t>
            </a:r>
            <a:endParaRPr kumimoji="0" lang="en-US" altLang="en-US" sz="2400" b="0" i="0" u="none" strike="noStrike" cap="none" normalizeH="0" baseline="0" dirty="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8ABEB7"/>
                </a:solidFill>
                <a:effectLst/>
                <a:latin typeface="Consolas" panose="020B0609020204030204" pitchFamily="49" charset="0"/>
              </a:rPr>
              <a:t>name</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err="1">
                <a:ln>
                  <a:noFill/>
                </a:ln>
                <a:solidFill>
                  <a:srgbClr val="222222"/>
                </a:solidFill>
                <a:effectLst/>
                <a:latin typeface="Consolas" panose="020B0609020204030204" pitchFamily="49" charset="0"/>
              </a:rPr>
              <a:t>SpacyTokenizer</a:t>
            </a:r>
            <a:endParaRPr kumimoji="0" lang="en-US" altLang="en-US" sz="2400" b="0" i="0" u="none" strike="noStrike" cap="none" normalizeH="0" baseline="0" dirty="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8ABEB7"/>
                </a:solidFill>
                <a:effectLst/>
                <a:latin typeface="Consolas" panose="020B0609020204030204" pitchFamily="49" charset="0"/>
              </a:rPr>
              <a:t>name</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err="1">
                <a:ln>
                  <a:noFill/>
                </a:ln>
                <a:solidFill>
                  <a:srgbClr val="222222"/>
                </a:solidFill>
                <a:effectLst/>
                <a:latin typeface="Consolas" panose="020B0609020204030204" pitchFamily="49" charset="0"/>
              </a:rPr>
              <a:t>CountVectorsFeaturizer</a:t>
            </a:r>
            <a:endParaRPr kumimoji="0" lang="en-US" altLang="en-US" sz="2400" b="0" i="0" u="none" strike="noStrike" cap="none" normalizeH="0" baseline="0" dirty="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8ABEB7"/>
                </a:solidFill>
                <a:effectLst/>
                <a:latin typeface="Consolas" panose="020B0609020204030204" pitchFamily="49" charset="0"/>
              </a:rPr>
              <a:t>name</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err="1">
                <a:ln>
                  <a:noFill/>
                </a:ln>
                <a:solidFill>
                  <a:srgbClr val="222222"/>
                </a:solidFill>
                <a:effectLst/>
                <a:latin typeface="Consolas" panose="020B0609020204030204" pitchFamily="49" charset="0"/>
              </a:rPr>
              <a:t>DIETClassifier</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F3C9246-9627-05B1-1C4E-4CCBB084F3DC}"/>
              </a:ext>
            </a:extLst>
          </p:cNvPr>
          <p:cNvSpPr>
            <a:spLocks noChangeArrowheads="1"/>
          </p:cNvSpPr>
          <p:nvPr/>
        </p:nvSpPr>
        <p:spPr bwMode="auto">
          <a:xfrm>
            <a:off x="3115640" y="2983525"/>
            <a:ext cx="5552325" cy="36444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ABEB7"/>
                </a:solidFill>
                <a:effectLst/>
                <a:latin typeface="Consolas" panose="020B0609020204030204" pitchFamily="49" charset="0"/>
              </a:rPr>
              <a:t>pipeline</a:t>
            </a:r>
            <a:r>
              <a:rPr kumimoji="0" lang="en-US" altLang="en-US" sz="2400" b="0" i="0" u="none" strike="noStrike" cap="none" normalizeH="0" baseline="0" dirty="0">
                <a:ln>
                  <a:noFill/>
                </a:ln>
                <a:solidFill>
                  <a:srgbClr val="C5C8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8ABEB7"/>
                </a:solidFill>
                <a:effectLst/>
                <a:latin typeface="Consolas" panose="020B0609020204030204" pitchFamily="49" charset="0"/>
              </a:rPr>
              <a:t>name</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err="1">
                <a:ln>
                  <a:noFill/>
                </a:ln>
                <a:solidFill>
                  <a:srgbClr val="222222"/>
                </a:solidFill>
                <a:effectLst/>
                <a:latin typeface="Consolas" panose="020B0609020204030204" pitchFamily="49" charset="0"/>
              </a:rPr>
              <a:t>WhitespaceTokenizer</a:t>
            </a:r>
            <a:r>
              <a:rPr kumimoji="0" lang="en-US" altLang="en-US" sz="2400" b="0" i="0" u="none" strike="noStrike" cap="none" normalizeH="0" baseline="0" dirty="0">
                <a:ln>
                  <a:noFill/>
                </a:ln>
                <a:solidFill>
                  <a:srgbClr val="222222"/>
                </a:solidFill>
                <a:effectLst/>
                <a:latin typeface="Consolas" panose="020B0609020204030204" pitchFamily="49" charset="0"/>
              </a:rPr>
              <a:t> </a:t>
            </a:r>
          </a:p>
          <a:p>
            <a:pPr marR="0" lvl="0" algn="l" defTabSz="914400" rtl="0" eaLnBrk="0" fontAlgn="base" latinLnBrk="0" hangingPunct="0">
              <a:lnSpc>
                <a:spcPct val="100000"/>
              </a:lnSpc>
              <a:spcBef>
                <a:spcPct val="0"/>
              </a:spcBef>
              <a:spcAft>
                <a:spcPct val="0"/>
              </a:spcAft>
              <a:buClrTx/>
              <a:buSzTx/>
              <a:tabLst/>
            </a:pPr>
            <a:r>
              <a:rPr lang="en-US" altLang="en-US" sz="2400" dirty="0">
                <a:solidFill>
                  <a:srgbClr val="8ABEB7"/>
                </a:solidFill>
                <a:latin typeface="Consolas" panose="020B0609020204030204" pitchFamily="49" charset="0"/>
              </a:rPr>
              <a:t>- </a:t>
            </a:r>
            <a:r>
              <a:rPr kumimoji="0" lang="en-US" altLang="en-US" sz="2400" b="0" i="0" u="none" strike="noStrike" cap="none" normalizeH="0" baseline="0" dirty="0">
                <a:ln>
                  <a:noFill/>
                </a:ln>
                <a:solidFill>
                  <a:srgbClr val="8ABEB7"/>
                </a:solidFill>
                <a:effectLst/>
                <a:latin typeface="Consolas" panose="020B0609020204030204" pitchFamily="49" charset="0"/>
              </a:rPr>
              <a:t>name</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err="1">
                <a:ln>
                  <a:noFill/>
                </a:ln>
                <a:solidFill>
                  <a:srgbClr val="222222"/>
                </a:solidFill>
                <a:effectLst/>
                <a:latin typeface="Consolas" panose="020B0609020204030204" pitchFamily="49" charset="0"/>
              </a:rPr>
              <a:t>CountVectorsFeaturizer</a:t>
            </a:r>
            <a:endParaRPr kumimoji="0" lang="en-US" altLang="en-US" sz="2400" b="0" i="0" u="none" strike="noStrike" cap="none" normalizeH="0" baseline="0" dirty="0">
              <a:ln>
                <a:noFill/>
              </a:ln>
              <a:solidFill>
                <a:srgbClr val="222222"/>
              </a:solidFill>
              <a:effectLst/>
              <a:latin typeface="Consolas" panose="020B0609020204030204" pitchFamily="49"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8ABEB7"/>
                </a:solidFill>
                <a:effectLst/>
                <a:latin typeface="Consolas" panose="020B0609020204030204" pitchFamily="49" charset="0"/>
              </a:rPr>
              <a:t>analyzer</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word </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8ABEB7"/>
                </a:solidFill>
                <a:effectLst/>
                <a:latin typeface="Consolas" panose="020B0609020204030204" pitchFamily="49" charset="0"/>
              </a:rPr>
              <a:t>name</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err="1">
                <a:ln>
                  <a:noFill/>
                </a:ln>
                <a:solidFill>
                  <a:srgbClr val="222222"/>
                </a:solidFill>
                <a:effectLst/>
                <a:latin typeface="Consolas" panose="020B0609020204030204" pitchFamily="49" charset="0"/>
              </a:rPr>
              <a:t>CountVectorsFeaturizer</a:t>
            </a:r>
            <a:endParaRPr kumimoji="0" lang="en-US" altLang="en-US" sz="2400" b="0" i="0" u="none" strike="noStrike" cap="none" normalizeH="0" baseline="0" dirty="0">
              <a:ln>
                <a:noFill/>
              </a:ln>
              <a:solidFill>
                <a:srgbClr val="222222"/>
              </a:solidFill>
              <a:effectLst/>
              <a:latin typeface="Consolas" panose="020B0609020204030204" pitchFamily="49"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8ABEB7"/>
                </a:solidFill>
                <a:effectLst/>
                <a:latin typeface="Consolas" panose="020B0609020204030204" pitchFamily="49" charset="0"/>
              </a:rPr>
              <a:t>analyzer</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err="1">
                <a:ln>
                  <a:noFill/>
                </a:ln>
                <a:solidFill>
                  <a:srgbClr val="222222"/>
                </a:solidFill>
                <a:effectLst/>
                <a:latin typeface="Consolas" panose="020B0609020204030204" pitchFamily="49" charset="0"/>
              </a:rPr>
              <a:t>char_wb</a:t>
            </a:r>
            <a:endParaRPr kumimoji="0" lang="en-US" altLang="en-US" sz="2400" b="0" i="0" u="none" strike="noStrike" cap="none" normalizeH="0" baseline="0" dirty="0">
              <a:ln>
                <a:noFill/>
              </a:ln>
              <a:solidFill>
                <a:srgbClr val="222222"/>
              </a:solidFill>
              <a:effectLst/>
              <a:latin typeface="Consolas" panose="020B0609020204030204" pitchFamily="49"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rgbClr val="8ABEB7"/>
                </a:solidFill>
                <a:effectLst/>
                <a:latin typeface="Consolas" panose="020B0609020204030204" pitchFamily="49" charset="0"/>
              </a:rPr>
              <a:t>min_ngram</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DE935F"/>
                </a:solidFill>
                <a:effectLst/>
                <a:latin typeface="Consolas" panose="020B0609020204030204" pitchFamily="49" charset="0"/>
              </a:rPr>
              <a:t>2</a:t>
            </a:r>
            <a:r>
              <a:rPr kumimoji="0" lang="en-US" altLang="en-US" sz="2400" b="0" i="0" u="none" strike="noStrike" cap="none" normalizeH="0" baseline="0" dirty="0">
                <a:ln>
                  <a:noFill/>
                </a:ln>
                <a:solidFill>
                  <a:srgbClr val="222222"/>
                </a:solidFill>
                <a:effectLst/>
                <a:latin typeface="Consolas" panose="020B0609020204030204" pitchFamily="49" charset="0"/>
              </a:rPr>
              <a:t> </a:t>
            </a: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rgbClr val="8ABEB7"/>
                </a:solidFill>
                <a:effectLst/>
                <a:latin typeface="Consolas" panose="020B0609020204030204" pitchFamily="49" charset="0"/>
              </a:rPr>
              <a:t>max_ngram</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DE935F"/>
                </a:solidFill>
                <a:effectLst/>
                <a:latin typeface="Consolas" panose="020B0609020204030204" pitchFamily="49" charset="0"/>
              </a:rPr>
              <a:t>4</a:t>
            </a:r>
            <a:r>
              <a:rPr kumimoji="0" lang="en-US" altLang="en-US" sz="2400" b="0" i="0" u="none" strike="noStrike" cap="none" normalizeH="0" baseline="0" dirty="0">
                <a:ln>
                  <a:noFill/>
                </a:ln>
                <a:solidFill>
                  <a:srgbClr val="222222"/>
                </a:solidFill>
                <a:effectLst/>
                <a:latin typeface="Consolas" panose="020B0609020204030204" pitchFamily="49"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a:ln>
                  <a:noFill/>
                </a:ln>
                <a:solidFill>
                  <a:srgbClr val="8ABEB7"/>
                </a:solidFill>
                <a:effectLst/>
                <a:latin typeface="Consolas" panose="020B0609020204030204" pitchFamily="49" charset="0"/>
              </a:rPr>
              <a:t>name</a:t>
            </a:r>
            <a:r>
              <a:rPr kumimoji="0" lang="en-US" altLang="en-US" sz="2400" b="0" i="0" u="none" strike="noStrike" cap="none" normalizeH="0" baseline="0" dirty="0">
                <a:ln>
                  <a:noFill/>
                </a:ln>
                <a:solidFill>
                  <a:srgbClr val="C5C8C6"/>
                </a:solidFill>
                <a:effectLst/>
                <a:latin typeface="Consolas" panose="020B0609020204030204" pitchFamily="49" charset="0"/>
              </a:rPr>
              <a:t>:</a:t>
            </a:r>
            <a:r>
              <a:rPr kumimoji="0" lang="en-US" altLang="en-US" sz="2400" b="0" i="0" u="none" strike="noStrike" cap="none" normalizeH="0" baseline="0" dirty="0">
                <a:ln>
                  <a:noFill/>
                </a:ln>
                <a:solidFill>
                  <a:srgbClr val="222222"/>
                </a:solidFill>
                <a:effectLst/>
                <a:latin typeface="Consolas" panose="020B0609020204030204" pitchFamily="49" charset="0"/>
              </a:rPr>
              <a:t> </a:t>
            </a:r>
            <a:r>
              <a:rPr kumimoji="0" lang="en-US" altLang="en-US" sz="2400" b="0" i="0" u="none" strike="noStrike" cap="none" normalizeH="0" baseline="0" dirty="0" err="1">
                <a:ln>
                  <a:noFill/>
                </a:ln>
                <a:solidFill>
                  <a:srgbClr val="222222"/>
                </a:solidFill>
                <a:effectLst/>
                <a:latin typeface="Consolas" panose="020B0609020204030204" pitchFamily="49" charset="0"/>
              </a:rPr>
              <a:t>DIETClassifier</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47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idx="1"/>
          </p:nvPr>
        </p:nvSpPr>
        <p:spPr>
          <a:xfrm>
            <a:off x="1981200" y="274638"/>
            <a:ext cx="8229600" cy="5520079"/>
          </a:xfrm>
          <a:prstGeom prst="rect">
            <a:avLst/>
          </a:prstGeom>
          <a:noFill/>
          <a:ln>
            <a:noFill/>
          </a:ln>
        </p:spPr>
        <p:txBody>
          <a:bodyPr spcFirstLastPara="1" vert="horz" wrap="square" lIns="91425" tIns="45700" rIns="91425" bIns="45700" rtlCol="0" anchor="t" anchorCtr="0">
            <a:noAutofit/>
          </a:bodyPr>
          <a:lstStyle/>
          <a:p>
            <a:pPr marL="0" indent="0" algn="just">
              <a:lnSpc>
                <a:spcPct val="100000"/>
              </a:lnSpc>
              <a:spcBef>
                <a:spcPts val="0"/>
              </a:spcBef>
              <a:buSzPts val="1836"/>
              <a:buNone/>
            </a:pPr>
            <a:endParaRPr b="1" dirty="0">
              <a:latin typeface="Times New Roman"/>
              <a:ea typeface="Times New Roman"/>
              <a:cs typeface="Times New Roman"/>
              <a:sym typeface="Times New Roman"/>
            </a:endParaRPr>
          </a:p>
          <a:p>
            <a:pPr marL="388620" indent="-342900" algn="just">
              <a:lnSpc>
                <a:spcPct val="100000"/>
              </a:lnSpc>
              <a:spcBef>
                <a:spcPts val="740"/>
              </a:spcBef>
              <a:buSzPts val="1632"/>
              <a:buFont typeface="Wingdings" panose="05000000000000000000" pitchFamily="2" charset="2"/>
              <a:buChar char="Ø"/>
            </a:pPr>
            <a:endParaRPr dirty="0"/>
          </a:p>
          <a:p>
            <a:pPr marL="388620" indent="-342900" algn="just">
              <a:lnSpc>
                <a:spcPct val="150000"/>
              </a:lnSpc>
              <a:spcBef>
                <a:spcPts val="740"/>
              </a:spcBef>
              <a:buSzPts val="1632"/>
              <a:buFont typeface="Wingdings" panose="05000000000000000000" pitchFamily="2" charset="2"/>
              <a:buChar char="Ø"/>
            </a:pPr>
            <a:r>
              <a:rPr lang="en-US" dirty="0">
                <a:latin typeface="Times New Roman"/>
                <a:ea typeface="Times New Roman"/>
                <a:cs typeface="Times New Roman"/>
                <a:sym typeface="Times New Roman"/>
              </a:rPr>
              <a:t>To minimize the time taken for a student to receive a response for his/her query. </a:t>
            </a:r>
            <a:endParaRPr dirty="0"/>
          </a:p>
          <a:p>
            <a:pPr marL="388620" indent="-342900" algn="just">
              <a:lnSpc>
                <a:spcPct val="150000"/>
              </a:lnSpc>
              <a:spcBef>
                <a:spcPts val="740"/>
              </a:spcBef>
              <a:buSzPts val="1632"/>
              <a:buFont typeface="Wingdings" panose="05000000000000000000" pitchFamily="2" charset="2"/>
              <a:buChar char="Ø"/>
            </a:pPr>
            <a:r>
              <a:rPr lang="en-US" dirty="0">
                <a:latin typeface="Times New Roman"/>
                <a:ea typeface="Times New Roman"/>
                <a:cs typeface="Times New Roman"/>
                <a:sym typeface="Times New Roman"/>
              </a:rPr>
              <a:t>To ensure accurate and precise  communication of information to the students.</a:t>
            </a:r>
            <a:endParaRPr dirty="0"/>
          </a:p>
          <a:p>
            <a:pPr marL="388620" indent="-342900" algn="just">
              <a:lnSpc>
                <a:spcPct val="150000"/>
              </a:lnSpc>
              <a:spcBef>
                <a:spcPts val="740"/>
              </a:spcBef>
              <a:buSzPts val="1632"/>
              <a:buFont typeface="Wingdings" panose="05000000000000000000" pitchFamily="2" charset="2"/>
              <a:buChar char="Ø"/>
            </a:pPr>
            <a:r>
              <a:rPr lang="en-US" dirty="0">
                <a:latin typeface="Times New Roman"/>
                <a:ea typeface="Times New Roman"/>
                <a:cs typeface="Times New Roman"/>
                <a:sym typeface="Times New Roman"/>
              </a:rPr>
              <a:t>To ensure that teachers do not have to repetitively answer common questions on a daily basis.</a:t>
            </a:r>
            <a:endParaRPr dirty="0"/>
          </a:p>
          <a:p>
            <a:pPr marL="388620" indent="-342900" algn="just">
              <a:lnSpc>
                <a:spcPct val="150000"/>
              </a:lnSpc>
              <a:spcBef>
                <a:spcPts val="740"/>
              </a:spcBef>
              <a:buSzPts val="1632"/>
              <a:buFont typeface="Wingdings" panose="05000000000000000000" pitchFamily="2" charset="2"/>
              <a:buChar char="Ø"/>
            </a:pPr>
            <a:endParaRPr dirty="0"/>
          </a:p>
          <a:p>
            <a:pPr marL="365760" indent="-139446">
              <a:lnSpc>
                <a:spcPct val="100000"/>
              </a:lnSpc>
              <a:spcBef>
                <a:spcPts val="700"/>
              </a:spcBef>
              <a:buSzPts val="1836"/>
              <a:buNone/>
            </a:pPr>
            <a:endParaRPr dirty="0"/>
          </a:p>
        </p:txBody>
      </p:sp>
      <p:sp>
        <p:nvSpPr>
          <p:cNvPr id="138" name="Google Shape;138;p4"/>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rgbClr val="4E67C8"/>
              </a:buClr>
              <a:buSzPts val="3600"/>
            </a:pPr>
            <a:r>
              <a:rPr lang="en-US" sz="3600" dirty="0">
                <a:solidFill>
                  <a:srgbClr val="4E67C8"/>
                </a:solidFill>
                <a:latin typeface="Times New Roman"/>
                <a:ea typeface="Times New Roman"/>
                <a:cs typeface="Times New Roman"/>
                <a:sym typeface="Times New Roman"/>
              </a:rPr>
              <a:t>Objectives</a:t>
            </a:r>
            <a:endParaRPr sz="3600" dirty="0">
              <a:solidFill>
                <a:srgbClr val="4E67C8"/>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8711-05BC-2542-68CB-6834DC49FB9A}"/>
              </a:ext>
            </a:extLst>
          </p:cNvPr>
          <p:cNvSpPr>
            <a:spLocks noGrp="1"/>
          </p:cNvSpPr>
          <p:nvPr>
            <p:ph type="title"/>
          </p:nvPr>
        </p:nvSpPr>
        <p:spPr/>
        <p:txBody>
          <a:bodyPr>
            <a:normAutofit/>
          </a:bodyPr>
          <a:lstStyle/>
          <a:p>
            <a:r>
              <a:rPr lang="en-IN" sz="900" dirty="0"/>
              <a:t>.</a:t>
            </a:r>
            <a:br>
              <a:rPr lang="en-IN" sz="900" dirty="0"/>
            </a:br>
            <a:endParaRPr lang="en-IN" sz="900" dirty="0"/>
          </a:p>
        </p:txBody>
      </p:sp>
      <p:sp>
        <p:nvSpPr>
          <p:cNvPr id="5" name="Rectangle 2">
            <a:extLst>
              <a:ext uri="{FF2B5EF4-FFF2-40B4-BE49-F238E27FC236}">
                <a16:creationId xmlns:a16="http://schemas.microsoft.com/office/drawing/2014/main" id="{054C7D15-ED4B-94B8-A5CC-269C6816FDBA}"/>
              </a:ext>
            </a:extLst>
          </p:cNvPr>
          <p:cNvSpPr>
            <a:spLocks noGrp="1" noChangeArrowheads="1"/>
          </p:cNvSpPr>
          <p:nvPr>
            <p:ph idx="1"/>
          </p:nvPr>
        </p:nvSpPr>
        <p:spPr bwMode="auto">
          <a:xfrm>
            <a:off x="838200" y="1159956"/>
            <a:ext cx="10836349" cy="4339650"/>
          </a:xfrm>
          <a:prstGeom prst="rect">
            <a:avLst/>
          </a:prstGeom>
          <a:solidFill>
            <a:srgbClr val="FFFE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training time, the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DIETClassifier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knows from your data which sections of your training utterances are entities.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inference time, it goes through all the words of a sentence and evaluate if they belong to an entity.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two or more contiguous words belong to the same entity, then the sequence is tagged as a whole. That is how you can have multi-words entities.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evaluate if a word should be tagged with an entity, the algorithm looks at the features of:</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word being evaluated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word preceding the word being evaluated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word following the word being evaluated.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1822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5281"/>
            <a:ext cx="10591800" cy="712684"/>
          </a:xfrm>
        </p:spPr>
        <p:txBody>
          <a:bodyPr>
            <a:normAutofit/>
          </a:bodyPr>
          <a:lstStyle/>
          <a:p>
            <a:r>
              <a:rPr lang="en-US" sz="3200" dirty="0">
                <a:solidFill>
                  <a:srgbClr val="3366CC"/>
                </a:solidFill>
                <a:latin typeface="Times New Roman" pitchFamily="18" charset="0"/>
                <a:cs typeface="Times New Roman" pitchFamily="18" charset="0"/>
              </a:rPr>
              <a:t>IMPLEMENTATION</a:t>
            </a:r>
            <a:endParaRPr lang="en-IN" sz="3200" dirty="0">
              <a:solidFill>
                <a:srgbClr val="3366CC"/>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976044"/>
            <a:ext cx="10805160" cy="5627955"/>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STEP 1: Creating a virtual Environment </a:t>
            </a:r>
          </a:p>
          <a:p>
            <a:pPr marL="0" indent="0" algn="just">
              <a:buNone/>
            </a:pPr>
            <a:r>
              <a:rPr lang="en-US" sz="2400" dirty="0">
                <a:latin typeface="Times New Roman" panose="02020603050405020304" pitchFamily="18" charset="0"/>
                <a:cs typeface="Times New Roman" panose="02020603050405020304" pitchFamily="18" charset="0"/>
              </a:rPr>
              <a:t>We create our project in a virtual environment with the necessary packages and modules included.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STEP 2: Creating training data</a:t>
            </a:r>
          </a:p>
          <a:p>
            <a:pPr marL="0" indent="0" algn="just">
              <a:buNone/>
            </a:pPr>
            <a:r>
              <a:rPr lang="en-US" sz="2400" dirty="0">
                <a:latin typeface="Times New Roman" panose="02020603050405020304" pitchFamily="18" charset="0"/>
                <a:cs typeface="Times New Roman" panose="02020603050405020304" pitchFamily="18" charset="0"/>
              </a:rPr>
              <a:t>This training data is called NLU data, and it houses the phrases and dialogues (intents) we expect from a user. YAML files are used for this purpose. While providing the training data we also tag the entities so that the chatbot knows which quantities are to be extracted.</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STEP 3: Defining our Model Configuration</a:t>
            </a:r>
          </a:p>
          <a:p>
            <a:pPr marL="0" indent="0" algn="just">
              <a:buNone/>
            </a:pPr>
            <a:r>
              <a:rPr lang="en-US" sz="2400" dirty="0">
                <a:latin typeface="Times New Roman" panose="02020603050405020304" pitchFamily="18" charset="0"/>
                <a:cs typeface="Times New Roman" panose="02020603050405020304" pitchFamily="18" charset="0"/>
              </a:rPr>
              <a:t>The configuration file defines the NLU and Core components that your model will use. The configuration file defines the components and policies that our model will use to make predictions based on user input. The configurations are defined in the </a:t>
            </a:r>
            <a:r>
              <a:rPr lang="en-US" sz="2400" dirty="0" err="1">
                <a:latin typeface="Times New Roman" panose="02020603050405020304" pitchFamily="18" charset="0"/>
                <a:cs typeface="Times New Roman" panose="02020603050405020304" pitchFamily="18" charset="0"/>
              </a:rPr>
              <a:t>config.yml</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721735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A92BE-9D3B-8FF4-E9C3-56ED3F9070A8}"/>
              </a:ext>
            </a:extLst>
          </p:cNvPr>
          <p:cNvSpPr>
            <a:spLocks noGrp="1"/>
          </p:cNvSpPr>
          <p:nvPr>
            <p:ph type="title"/>
          </p:nvPr>
        </p:nvSpPr>
        <p:spPr/>
        <p:txBody>
          <a:bodyPr>
            <a:normAutofit/>
          </a:bodyPr>
          <a:lstStyle/>
          <a:p>
            <a:r>
              <a:rPr lang="en-IN" sz="800" dirty="0"/>
              <a:t>.</a:t>
            </a:r>
          </a:p>
        </p:txBody>
      </p:sp>
      <p:pic>
        <p:nvPicPr>
          <p:cNvPr id="4" name="Content Placeholder 3">
            <a:extLst>
              <a:ext uri="{FF2B5EF4-FFF2-40B4-BE49-F238E27FC236}">
                <a16:creationId xmlns:a16="http://schemas.microsoft.com/office/drawing/2014/main" id="{424C3F06-530A-D715-355F-5B0E9D667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8206" y="972878"/>
            <a:ext cx="5798883" cy="4655762"/>
          </a:xfrm>
          <a:prstGeom prst="rect">
            <a:avLst/>
          </a:prstGeom>
        </p:spPr>
      </p:pic>
      <p:sp>
        <p:nvSpPr>
          <p:cNvPr id="5" name="TextBox 4">
            <a:extLst>
              <a:ext uri="{FF2B5EF4-FFF2-40B4-BE49-F238E27FC236}">
                <a16:creationId xmlns:a16="http://schemas.microsoft.com/office/drawing/2014/main" id="{4C22B5A9-0C9C-B64D-F5AD-B05838BC0DEE}"/>
              </a:ext>
            </a:extLst>
          </p:cNvPr>
          <p:cNvSpPr txBox="1"/>
          <p:nvPr/>
        </p:nvSpPr>
        <p:spPr>
          <a:xfrm>
            <a:off x="4531360" y="5933440"/>
            <a:ext cx="32816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a: Examples of intents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171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62BC-F2E2-F5DA-D2E2-34226B48C0E0}"/>
              </a:ext>
            </a:extLst>
          </p:cNvPr>
          <p:cNvSpPr>
            <a:spLocks noGrp="1"/>
          </p:cNvSpPr>
          <p:nvPr>
            <p:ph type="title"/>
          </p:nvPr>
        </p:nvSpPr>
        <p:spPr/>
        <p:txBody>
          <a:bodyPr>
            <a:normAutofit/>
          </a:bodyPr>
          <a:lstStyle/>
          <a:p>
            <a:r>
              <a:rPr lang="en-IN" sz="800" dirty="0"/>
              <a:t>.</a:t>
            </a:r>
          </a:p>
        </p:txBody>
      </p:sp>
      <p:pic>
        <p:nvPicPr>
          <p:cNvPr id="4" name="Content Placeholder 3">
            <a:extLst>
              <a:ext uri="{FF2B5EF4-FFF2-40B4-BE49-F238E27FC236}">
                <a16:creationId xmlns:a16="http://schemas.microsoft.com/office/drawing/2014/main" id="{0D762AB5-AA69-FBAD-07B5-F49118E1C3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6520" y="441828"/>
            <a:ext cx="5639160" cy="5291880"/>
          </a:xfrm>
          <a:prstGeom prst="rect">
            <a:avLst/>
          </a:prstGeom>
        </p:spPr>
      </p:pic>
      <p:sp>
        <p:nvSpPr>
          <p:cNvPr id="6" name="TextBox 5">
            <a:extLst>
              <a:ext uri="{FF2B5EF4-FFF2-40B4-BE49-F238E27FC236}">
                <a16:creationId xmlns:a16="http://schemas.microsoft.com/office/drawing/2014/main" id="{BC6CD152-1BA8-248C-1E2E-B676735FFBDA}"/>
              </a:ext>
            </a:extLst>
          </p:cNvPr>
          <p:cNvSpPr txBox="1"/>
          <p:nvPr/>
        </p:nvSpPr>
        <p:spPr>
          <a:xfrm>
            <a:off x="5059680" y="5917090"/>
            <a:ext cx="323088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Figure b: Configuration file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107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85F1-C260-855E-017C-C7D0B5880FEB}"/>
              </a:ext>
            </a:extLst>
          </p:cNvPr>
          <p:cNvSpPr>
            <a:spLocks noGrp="1"/>
          </p:cNvSpPr>
          <p:nvPr>
            <p:ph type="title"/>
          </p:nvPr>
        </p:nvSpPr>
        <p:spPr/>
        <p:txBody>
          <a:bodyPr>
            <a:normAutofit/>
          </a:bodyPr>
          <a:lstStyle/>
          <a:p>
            <a:r>
              <a:rPr lang="en-IN" sz="800" dirty="0"/>
              <a:t>.</a:t>
            </a:r>
          </a:p>
        </p:txBody>
      </p:sp>
      <p:sp>
        <p:nvSpPr>
          <p:cNvPr id="3" name="Content Placeholder 2">
            <a:extLst>
              <a:ext uri="{FF2B5EF4-FFF2-40B4-BE49-F238E27FC236}">
                <a16:creationId xmlns:a16="http://schemas.microsoft.com/office/drawing/2014/main" id="{74A026DC-85BD-2D24-AE03-8C0D82FBAD9F}"/>
              </a:ext>
            </a:extLst>
          </p:cNvPr>
          <p:cNvSpPr>
            <a:spLocks noGrp="1"/>
          </p:cNvSpPr>
          <p:nvPr>
            <p:ph idx="1"/>
          </p:nvPr>
        </p:nvSpPr>
        <p:spPr>
          <a:xfrm>
            <a:off x="447040" y="365124"/>
            <a:ext cx="10906760" cy="6330315"/>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STEP 4: Building and Customizing our model</a:t>
            </a:r>
            <a:r>
              <a:rPr lang="en-US" sz="2400"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To customize your model, you need to modify the files </a:t>
            </a:r>
            <a:r>
              <a:rPr lang="en-US" sz="2400" dirty="0" err="1">
                <a:latin typeface="Times New Roman" panose="02020603050405020304" pitchFamily="18" charset="0"/>
                <a:cs typeface="Times New Roman" panose="02020603050405020304" pitchFamily="18" charset="0"/>
              </a:rPr>
              <a:t>stories.yml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domain.yml</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rules.yml</a:t>
            </a:r>
            <a:r>
              <a:rPr lang="en-US" sz="2400" dirty="0">
                <a:latin typeface="Times New Roman" panose="02020603050405020304" pitchFamily="18" charset="0"/>
                <a:cs typeface="Times New Roman" panose="02020603050405020304" pitchFamily="18" charset="0"/>
              </a:rPr>
              <a:t> files. The three main terms are entities, responses and stories.</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1FDA4F-4FAC-E6A3-2B43-82D3548C7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9060" y="1690688"/>
            <a:ext cx="4373880" cy="4518797"/>
          </a:xfrm>
          <a:prstGeom prst="rect">
            <a:avLst/>
          </a:prstGeom>
        </p:spPr>
      </p:pic>
      <p:sp>
        <p:nvSpPr>
          <p:cNvPr id="6" name="TextBox 5">
            <a:extLst>
              <a:ext uri="{FF2B5EF4-FFF2-40B4-BE49-F238E27FC236}">
                <a16:creationId xmlns:a16="http://schemas.microsoft.com/office/drawing/2014/main" id="{2F91BEAD-C071-D63B-15CA-81ABBE51ACFC}"/>
              </a:ext>
            </a:extLst>
          </p:cNvPr>
          <p:cNvSpPr txBox="1"/>
          <p:nvPr/>
        </p:nvSpPr>
        <p:spPr>
          <a:xfrm>
            <a:off x="3909060" y="6417885"/>
            <a:ext cx="609600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Figure c: Entities and Intents in </a:t>
            </a:r>
            <a:r>
              <a:rPr lang="en-US" sz="2000" dirty="0" err="1">
                <a:latin typeface="Times New Roman" panose="02020603050405020304" pitchFamily="18" charset="0"/>
                <a:cs typeface="Times New Roman" panose="02020603050405020304" pitchFamily="18" charset="0"/>
              </a:rPr>
              <a:t>domain.yml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60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DFA1-8213-6015-0531-F55B8C59C43C}"/>
              </a:ext>
            </a:extLst>
          </p:cNvPr>
          <p:cNvSpPr>
            <a:spLocks noGrp="1"/>
          </p:cNvSpPr>
          <p:nvPr>
            <p:ph type="title"/>
          </p:nvPr>
        </p:nvSpPr>
        <p:spPr/>
        <p:txBody>
          <a:bodyPr>
            <a:normAutofit/>
          </a:bodyPr>
          <a:lstStyle/>
          <a:p>
            <a:r>
              <a:rPr lang="en-IN" sz="800" dirty="0"/>
              <a:t>.</a:t>
            </a:r>
          </a:p>
        </p:txBody>
      </p:sp>
      <p:sp>
        <p:nvSpPr>
          <p:cNvPr id="3" name="Content Placeholder 2">
            <a:extLst>
              <a:ext uri="{FF2B5EF4-FFF2-40B4-BE49-F238E27FC236}">
                <a16:creationId xmlns:a16="http://schemas.microsoft.com/office/drawing/2014/main" id="{BAE5581F-0DFE-399A-259F-0EACFA382C33}"/>
              </a:ext>
            </a:extLst>
          </p:cNvPr>
          <p:cNvSpPr>
            <a:spLocks noGrp="1"/>
          </p:cNvSpPr>
          <p:nvPr>
            <p:ph idx="1"/>
          </p:nvPr>
        </p:nvSpPr>
        <p:spPr>
          <a:xfrm>
            <a:off x="375920" y="365125"/>
            <a:ext cx="10977880" cy="581183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STEP 5: Customizing Chatbot Response </a:t>
            </a:r>
          </a:p>
          <a:p>
            <a:pPr marL="0" indent="0" algn="just">
              <a:buNone/>
            </a:pPr>
            <a:r>
              <a:rPr lang="en-US" sz="2400" dirty="0">
                <a:latin typeface="Times New Roman" panose="02020603050405020304" pitchFamily="18" charset="0"/>
                <a:cs typeface="Times New Roman" panose="02020603050405020304" pitchFamily="18" charset="0"/>
              </a:rPr>
              <a:t>In order to fetch the responses for the Personal Query Response System module of the chatbot, we define our custom functions in the action.py file which are known as actions.</a:t>
            </a:r>
          </a:p>
          <a:p>
            <a:pPr marL="0" indent="0" algn="just">
              <a:buNone/>
            </a:pPr>
            <a:r>
              <a:rPr lang="en-US" sz="2400" u="sng" dirty="0" err="1">
                <a:latin typeface="Times New Roman" panose="02020603050405020304" pitchFamily="18" charset="0"/>
                <a:cs typeface="Times New Roman" panose="02020603050405020304" pitchFamily="18" charset="0"/>
              </a:rPr>
              <a:t>i</a:t>
            </a:r>
            <a:r>
              <a:rPr lang="en-US" sz="2400" u="sng" dirty="0">
                <a:latin typeface="Times New Roman" panose="02020603050405020304" pitchFamily="18" charset="0"/>
                <a:cs typeface="Times New Roman" panose="02020603050405020304" pitchFamily="18" charset="0"/>
              </a:rPr>
              <a:t>) Response through Web scraper</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To fetch the external marks information for the user, we have made use of web scraping using selenium. </a:t>
            </a:r>
          </a:p>
          <a:p>
            <a:pPr marL="0" indent="0" algn="just">
              <a:buNone/>
            </a:pPr>
            <a:r>
              <a:rPr lang="en-US" sz="2400" u="sng" dirty="0">
                <a:latin typeface="Times New Roman" panose="02020603050405020304" pitchFamily="18" charset="0"/>
                <a:cs typeface="Times New Roman" panose="02020603050405020304" pitchFamily="18" charset="0"/>
              </a:rPr>
              <a:t>ii) Response through Database</a:t>
            </a:r>
            <a:r>
              <a:rPr lang="en-US" sz="2400"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For serving the requests related to calendar of events we have parsed the documents and made use o MYSQL database to store the data and query the database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4397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E155-D322-FD95-35CC-90D844942B3E}"/>
              </a:ext>
            </a:extLst>
          </p:cNvPr>
          <p:cNvSpPr>
            <a:spLocks noGrp="1"/>
          </p:cNvSpPr>
          <p:nvPr>
            <p:ph type="title"/>
          </p:nvPr>
        </p:nvSpPr>
        <p:spPr/>
        <p:txBody>
          <a:bodyPr>
            <a:normAutofit/>
          </a:bodyPr>
          <a:lstStyle/>
          <a:p>
            <a:r>
              <a:rPr lang="en-IN" sz="800" dirty="0"/>
              <a:t>.</a:t>
            </a:r>
          </a:p>
        </p:txBody>
      </p:sp>
      <p:pic>
        <p:nvPicPr>
          <p:cNvPr id="4" name="Content Placeholder 3">
            <a:extLst>
              <a:ext uri="{FF2B5EF4-FFF2-40B4-BE49-F238E27FC236}">
                <a16:creationId xmlns:a16="http://schemas.microsoft.com/office/drawing/2014/main" id="{5BA12384-4273-FBCD-D3B9-D0354A2D48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560" y="879782"/>
            <a:ext cx="6837884" cy="4779337"/>
          </a:xfrm>
          <a:prstGeom prst="rect">
            <a:avLst/>
          </a:prstGeom>
        </p:spPr>
      </p:pic>
      <p:sp>
        <p:nvSpPr>
          <p:cNvPr id="6" name="TextBox 5">
            <a:extLst>
              <a:ext uri="{FF2B5EF4-FFF2-40B4-BE49-F238E27FC236}">
                <a16:creationId xmlns:a16="http://schemas.microsoft.com/office/drawing/2014/main" id="{2DAD968C-18EC-F397-E9BA-56507DB1E572}"/>
              </a:ext>
            </a:extLst>
          </p:cNvPr>
          <p:cNvSpPr txBox="1"/>
          <p:nvPr/>
        </p:nvSpPr>
        <p:spPr>
          <a:xfrm>
            <a:off x="3738880" y="5989110"/>
            <a:ext cx="609600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Figure d:  Code snippet for action to fetch marks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2651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1A86-108A-6970-3FAC-DB8CB27B2A87}"/>
              </a:ext>
            </a:extLst>
          </p:cNvPr>
          <p:cNvSpPr>
            <a:spLocks noGrp="1"/>
          </p:cNvSpPr>
          <p:nvPr>
            <p:ph type="title"/>
          </p:nvPr>
        </p:nvSpPr>
        <p:spPr/>
        <p:txBody>
          <a:bodyPr>
            <a:normAutofit/>
          </a:bodyPr>
          <a:lstStyle/>
          <a:p>
            <a:r>
              <a:rPr lang="en-IN" sz="800" dirty="0"/>
              <a:t>.</a:t>
            </a:r>
          </a:p>
        </p:txBody>
      </p:sp>
      <p:sp>
        <p:nvSpPr>
          <p:cNvPr id="3" name="Content Placeholder 2">
            <a:extLst>
              <a:ext uri="{FF2B5EF4-FFF2-40B4-BE49-F238E27FC236}">
                <a16:creationId xmlns:a16="http://schemas.microsoft.com/office/drawing/2014/main" id="{B03769CA-8A14-BB2F-FE1D-74435AF0C141}"/>
              </a:ext>
            </a:extLst>
          </p:cNvPr>
          <p:cNvSpPr>
            <a:spLocks noGrp="1"/>
          </p:cNvSpPr>
          <p:nvPr>
            <p:ph idx="1"/>
          </p:nvPr>
        </p:nvSpPr>
        <p:spPr>
          <a:xfrm>
            <a:off x="396240" y="436880"/>
            <a:ext cx="10957560" cy="605599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STEP 6: Training the model and Testing</a:t>
            </a:r>
          </a:p>
          <a:p>
            <a:pPr marL="0" indent="0">
              <a:buNone/>
            </a:pPr>
            <a:r>
              <a:rPr lang="en-US" sz="2400" dirty="0">
                <a:latin typeface="Times New Roman" panose="02020603050405020304" pitchFamily="18" charset="0"/>
                <a:cs typeface="Times New Roman" panose="02020603050405020304" pitchFamily="18" charset="0"/>
              </a:rPr>
              <a:t> The model is then trained by using rasa train. The components of the pipeline that we defined are called in order and the training data is preprocessed and the model learns.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STEP 7: Integrating the Chatbot with frontend </a:t>
            </a:r>
          </a:p>
          <a:p>
            <a:pPr marL="0" indent="0">
              <a:buNone/>
            </a:pPr>
            <a:r>
              <a:rPr lang="en-US" sz="2400" dirty="0">
                <a:latin typeface="Times New Roman" panose="02020603050405020304" pitchFamily="18" charset="0"/>
                <a:cs typeface="Times New Roman" panose="02020603050405020304" pitchFamily="18" charset="0"/>
              </a:rPr>
              <a:t>Once our model is trained and tested, we want the college students and faculties to be able to use it. Thus we have integrated our chatbot with a messenger application called Telegram.</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EC44D5E-849D-BE8F-9047-178074BC7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19" y="3998594"/>
            <a:ext cx="8469002" cy="1792605"/>
          </a:xfrm>
          <a:prstGeom prst="rect">
            <a:avLst/>
          </a:prstGeom>
        </p:spPr>
      </p:pic>
      <p:sp>
        <p:nvSpPr>
          <p:cNvPr id="6" name="TextBox 5">
            <a:extLst>
              <a:ext uri="{FF2B5EF4-FFF2-40B4-BE49-F238E27FC236}">
                <a16:creationId xmlns:a16="http://schemas.microsoft.com/office/drawing/2014/main" id="{1DE82AFC-7D25-F708-6C4D-5568A4424255}"/>
              </a:ext>
            </a:extLst>
          </p:cNvPr>
          <p:cNvSpPr txBox="1"/>
          <p:nvPr/>
        </p:nvSpPr>
        <p:spPr>
          <a:xfrm>
            <a:off x="3759200" y="5963046"/>
            <a:ext cx="6096000" cy="498663"/>
          </a:xfrm>
          <a:prstGeom prst="rect">
            <a:avLst/>
          </a:prstGeom>
          <a:noFill/>
        </p:spPr>
        <p:txBody>
          <a:bodyPr wrap="square">
            <a:sp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Figure e: Code snippet for integrating the frontend</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4132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da52885bbd_0_7"/>
          <p:cNvSpPr txBox="1"/>
          <p:nvPr/>
        </p:nvSpPr>
        <p:spPr>
          <a:xfrm>
            <a:off x="1640625" y="143225"/>
            <a:ext cx="3000000" cy="677100"/>
          </a:xfrm>
          <a:prstGeom prst="rect">
            <a:avLst/>
          </a:prstGeom>
          <a:noFill/>
          <a:ln>
            <a:noFill/>
          </a:ln>
        </p:spPr>
        <p:txBody>
          <a:bodyPr spcFirstLastPara="1" wrap="square" lIns="91425" tIns="91425" rIns="91425" bIns="91425" anchor="t" anchorCtr="0">
            <a:spAutoFit/>
          </a:bodyPr>
          <a:lstStyle/>
          <a:p>
            <a:pPr>
              <a:buClr>
                <a:srgbClr val="000000"/>
              </a:buClr>
              <a:buSzPts val="3200"/>
            </a:pPr>
            <a:r>
              <a:rPr lang="en-US" sz="3200" b="1" dirty="0">
                <a:solidFill>
                  <a:schemeClr val="accent1"/>
                </a:solidFill>
                <a:latin typeface="Times New Roman"/>
                <a:ea typeface="Times New Roman"/>
                <a:cs typeface="Times New Roman"/>
                <a:sym typeface="Times New Roman"/>
              </a:rPr>
              <a:t>Testing</a:t>
            </a:r>
            <a:endParaRPr sz="3200" b="1" dirty="0">
              <a:solidFill>
                <a:schemeClr val="accent1"/>
              </a:solidFill>
              <a:latin typeface="Times New Roman"/>
              <a:ea typeface="Times New Roman"/>
              <a:cs typeface="Times New Roman"/>
              <a:sym typeface="Times New Roman"/>
            </a:endParaRPr>
          </a:p>
        </p:txBody>
      </p:sp>
      <p:sp>
        <p:nvSpPr>
          <p:cNvPr id="304" name="Google Shape;304;gda52885bbd_0_7"/>
          <p:cNvSpPr txBox="1"/>
          <p:nvPr/>
        </p:nvSpPr>
        <p:spPr>
          <a:xfrm>
            <a:off x="2254900" y="820325"/>
            <a:ext cx="7767600" cy="1754296"/>
          </a:xfrm>
          <a:prstGeom prst="rect">
            <a:avLst/>
          </a:prstGeom>
          <a:noFill/>
          <a:ln>
            <a:noFill/>
          </a:ln>
        </p:spPr>
        <p:txBody>
          <a:bodyPr spcFirstLastPara="1" wrap="square" lIns="91425" tIns="91425" rIns="91425" bIns="91425" anchor="t" anchorCtr="0">
            <a:spAutoFit/>
          </a:bodyPr>
          <a:lstStyle/>
          <a:p>
            <a:pPr>
              <a:buClr>
                <a:srgbClr val="000000"/>
              </a:buClr>
              <a:buSzPts val="2600"/>
            </a:pPr>
            <a:r>
              <a:rPr lang="en-US" sz="2600" b="1" dirty="0">
                <a:solidFill>
                  <a:srgbClr val="000000"/>
                </a:solidFill>
                <a:latin typeface="Times New Roman"/>
                <a:ea typeface="Times New Roman"/>
                <a:cs typeface="Times New Roman"/>
                <a:sym typeface="Times New Roman"/>
              </a:rPr>
              <a:t>Unit Testing:</a:t>
            </a:r>
            <a:endParaRPr sz="2600" b="1" dirty="0">
              <a:solidFill>
                <a:srgbClr val="000000"/>
              </a:solidFill>
              <a:latin typeface="Times New Roman"/>
              <a:ea typeface="Times New Roman"/>
              <a:cs typeface="Times New Roman"/>
              <a:sym typeface="Times New Roman"/>
            </a:endParaRPr>
          </a:p>
          <a:p>
            <a:pPr>
              <a:buClr>
                <a:srgbClr val="000000"/>
              </a:buClr>
              <a:buSzPts val="1900"/>
            </a:pPr>
            <a:r>
              <a:rPr lang="en-US" sz="1900" dirty="0">
                <a:solidFill>
                  <a:srgbClr val="000000"/>
                </a:solidFill>
                <a:latin typeface="Times New Roman"/>
                <a:ea typeface="Times New Roman"/>
                <a:cs typeface="Times New Roman"/>
                <a:sym typeface="Times New Roman"/>
              </a:rPr>
              <a:t>Calendar of Events</a:t>
            </a:r>
            <a:endParaRPr sz="1900" dirty="0">
              <a:solidFill>
                <a:srgbClr val="000000"/>
              </a:solidFill>
              <a:latin typeface="Times New Roman"/>
              <a:ea typeface="Times New Roman"/>
              <a:cs typeface="Times New Roman"/>
              <a:sym typeface="Times New Roman"/>
            </a:endParaRPr>
          </a:p>
          <a:p>
            <a:pPr>
              <a:buClr>
                <a:schemeClr val="dk1"/>
              </a:buClr>
              <a:buSzPts val="1100"/>
            </a:pPr>
            <a:r>
              <a:rPr lang="en-US" sz="1900" dirty="0">
                <a:solidFill>
                  <a:schemeClr val="dk1"/>
                </a:solidFill>
                <a:latin typeface="Times New Roman"/>
                <a:ea typeface="Times New Roman"/>
                <a:cs typeface="Times New Roman"/>
                <a:sym typeface="Times New Roman"/>
              </a:rPr>
              <a:t>Test case 1: </a:t>
            </a:r>
            <a:endParaRPr sz="1900" dirty="0">
              <a:solidFill>
                <a:schemeClr val="dk1"/>
              </a:solidFill>
              <a:latin typeface="Times New Roman"/>
              <a:ea typeface="Times New Roman"/>
              <a:cs typeface="Times New Roman"/>
              <a:sym typeface="Times New Roman"/>
            </a:endParaRPr>
          </a:p>
          <a:p>
            <a:pPr>
              <a:buClr>
                <a:srgbClr val="000000"/>
              </a:buClr>
              <a:buSzPts val="1900"/>
            </a:pPr>
            <a:r>
              <a:rPr lang="en-US" sz="1900" dirty="0" err="1">
                <a:solidFill>
                  <a:srgbClr val="000000"/>
                </a:solidFill>
                <a:latin typeface="Times New Roman"/>
                <a:ea typeface="Times New Roman"/>
                <a:cs typeface="Times New Roman"/>
                <a:sym typeface="Times New Roman"/>
              </a:rPr>
              <a:t>getEvents</a:t>
            </a:r>
            <a:r>
              <a:rPr lang="en-US" sz="1900" dirty="0">
                <a:solidFill>
                  <a:srgbClr val="000000"/>
                </a:solidFill>
                <a:latin typeface="Times New Roman"/>
                <a:ea typeface="Times New Roman"/>
                <a:cs typeface="Times New Roman"/>
                <a:sym typeface="Times New Roman"/>
              </a:rPr>
              <a:t>(date): User query consists of a date, the bot replies with the associated event (if exists).</a:t>
            </a:r>
            <a:endParaRPr sz="1900" dirty="0">
              <a:solidFill>
                <a:srgbClr val="000000"/>
              </a:solidFill>
              <a:latin typeface="Times New Roman"/>
              <a:ea typeface="Times New Roman"/>
              <a:cs typeface="Times New Roman"/>
              <a:sym typeface="Times New Roman"/>
            </a:endParaRPr>
          </a:p>
        </p:txBody>
      </p:sp>
      <p:graphicFrame>
        <p:nvGraphicFramePr>
          <p:cNvPr id="305" name="Google Shape;305;gda52885bbd_0_7"/>
          <p:cNvGraphicFramePr/>
          <p:nvPr>
            <p:extLst>
              <p:ext uri="{D42A27DB-BD31-4B8C-83A1-F6EECF244321}">
                <p14:modId xmlns:p14="http://schemas.microsoft.com/office/powerpoint/2010/main" val="1292266392"/>
              </p:ext>
            </p:extLst>
          </p:nvPr>
        </p:nvGraphicFramePr>
        <p:xfrm>
          <a:off x="1640625" y="2725445"/>
          <a:ext cx="9420952" cy="3821541"/>
        </p:xfrm>
        <a:graphic>
          <a:graphicData uri="http://schemas.openxmlformats.org/drawingml/2006/table">
            <a:tbl>
              <a:tblPr firstRow="1" firstCol="1" bandRow="1">
                <a:noFill/>
              </a:tblPr>
              <a:tblGrid>
                <a:gridCol w="603160">
                  <a:extLst>
                    <a:ext uri="{9D8B030D-6E8A-4147-A177-3AD203B41FA5}">
                      <a16:colId xmlns:a16="http://schemas.microsoft.com/office/drawing/2014/main" val="20000"/>
                    </a:ext>
                  </a:extLst>
                </a:gridCol>
                <a:gridCol w="2147328">
                  <a:extLst>
                    <a:ext uri="{9D8B030D-6E8A-4147-A177-3AD203B41FA5}">
                      <a16:colId xmlns:a16="http://schemas.microsoft.com/office/drawing/2014/main" val="20001"/>
                    </a:ext>
                  </a:extLst>
                </a:gridCol>
                <a:gridCol w="2754785">
                  <a:extLst>
                    <a:ext uri="{9D8B030D-6E8A-4147-A177-3AD203B41FA5}">
                      <a16:colId xmlns:a16="http://schemas.microsoft.com/office/drawing/2014/main" val="20002"/>
                    </a:ext>
                  </a:extLst>
                </a:gridCol>
                <a:gridCol w="3062017">
                  <a:extLst>
                    <a:ext uri="{9D8B030D-6E8A-4147-A177-3AD203B41FA5}">
                      <a16:colId xmlns:a16="http://schemas.microsoft.com/office/drawing/2014/main" val="20003"/>
                    </a:ext>
                  </a:extLst>
                </a:gridCol>
                <a:gridCol w="853662">
                  <a:extLst>
                    <a:ext uri="{9D8B030D-6E8A-4147-A177-3AD203B41FA5}">
                      <a16:colId xmlns:a16="http://schemas.microsoft.com/office/drawing/2014/main" val="20004"/>
                    </a:ext>
                  </a:extLst>
                </a:gridCol>
              </a:tblGrid>
              <a:tr h="864734">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Test #</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Test Data(input)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Expected Result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Actual Result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Pass/ Fail</a:t>
                      </a:r>
                      <a:endParaRPr sz="1800" b="1"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0"/>
                  </a:ext>
                </a:extLst>
              </a:tr>
              <a:tr h="1015985">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Query has a valid date with an associated event</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Replies with the event name.</a:t>
                      </a:r>
                    </a:p>
                  </a:txBody>
                  <a:tcPr marL="16550" marR="16550" marT="0" marB="0"/>
                </a:tc>
                <a:tc>
                  <a:txBody>
                    <a:bodyPr/>
                    <a:lstStyle/>
                    <a:p>
                      <a:pPr marL="0" marR="0" lvl="0" indent="0" algn="l" rtl="0">
                        <a:lnSpc>
                          <a:spcPct val="100000"/>
                        </a:lnSpc>
                        <a:spcBef>
                          <a:spcPts val="0"/>
                        </a:spcBef>
                        <a:spcAft>
                          <a:spcPts val="0"/>
                        </a:spcAft>
                        <a:buClr>
                          <a:schemeClr val="dk1"/>
                        </a:buClr>
                        <a:buSzPts val="1100"/>
                        <a:buFont typeface="Arial"/>
                        <a:buNone/>
                      </a:pPr>
                      <a:r>
                        <a:rPr lang="en-US" sz="1900" u="none" strike="noStrike" cap="none" dirty="0">
                          <a:latin typeface="Times New Roman"/>
                          <a:ea typeface="Times New Roman"/>
                          <a:cs typeface="Times New Roman"/>
                          <a:sym typeface="Times New Roman"/>
                        </a:rPr>
                        <a:t>Replies with the event name.</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Pass</a:t>
                      </a:r>
                      <a:endParaRPr sz="1800"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1"/>
                  </a:ext>
                </a:extLst>
              </a:tr>
              <a:tr h="782582">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Query has an invalid date (ex- 31 </a:t>
                      </a:r>
                      <a:r>
                        <a:rPr lang="en-US" sz="1900" u="none" strike="noStrike" cap="none" dirty="0" err="1">
                          <a:latin typeface="Times New Roman"/>
                          <a:ea typeface="Times New Roman"/>
                          <a:cs typeface="Times New Roman"/>
                          <a:sym typeface="Times New Roman"/>
                        </a:rPr>
                        <a:t>feb</a:t>
                      </a:r>
                      <a:r>
                        <a:rPr lang="en-US" sz="1900" u="none" strike="noStrike" cap="none" dirty="0">
                          <a:latin typeface="Times New Roman"/>
                          <a:ea typeface="Times New Roman"/>
                          <a:cs typeface="Times New Roman"/>
                          <a:sym typeface="Times New Roman"/>
                        </a:rPr>
                        <a:t>)</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Should reply – Invalid Date</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Replies with “No records found”</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Fail</a:t>
                      </a:r>
                      <a:endParaRPr sz="1800"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2"/>
                  </a:ext>
                </a:extLst>
              </a:tr>
              <a:tr h="884563">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Query has a date which is outside of current academic year</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Generate an error message saying “Please enquire with the current academic year”</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Replies with “No records found”</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Fail</a:t>
                      </a:r>
                      <a:endParaRPr sz="1800" u="none" strike="noStrike" cap="none" dirty="0">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26966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gda52885bbd_0_7"/>
          <p:cNvSpPr txBox="1"/>
          <p:nvPr/>
        </p:nvSpPr>
        <p:spPr>
          <a:xfrm>
            <a:off x="2254900" y="820325"/>
            <a:ext cx="7767600" cy="1754296"/>
          </a:xfrm>
          <a:prstGeom prst="rect">
            <a:avLst/>
          </a:prstGeom>
          <a:noFill/>
          <a:ln>
            <a:noFill/>
          </a:ln>
        </p:spPr>
        <p:txBody>
          <a:bodyPr spcFirstLastPara="1" wrap="square" lIns="91425" tIns="91425" rIns="91425" bIns="91425" anchor="t" anchorCtr="0">
            <a:spAutoFit/>
          </a:bodyPr>
          <a:lstStyle/>
          <a:p>
            <a:pPr>
              <a:buClr>
                <a:srgbClr val="000000"/>
              </a:buClr>
              <a:buSzPts val="2600"/>
            </a:pPr>
            <a:r>
              <a:rPr lang="en-US" sz="2600" b="1" dirty="0">
                <a:solidFill>
                  <a:srgbClr val="000000"/>
                </a:solidFill>
                <a:latin typeface="Times New Roman"/>
                <a:ea typeface="Times New Roman"/>
                <a:cs typeface="Times New Roman"/>
                <a:sym typeface="Times New Roman"/>
              </a:rPr>
              <a:t>Unit Testing:</a:t>
            </a:r>
            <a:endParaRPr sz="2600" b="1" dirty="0">
              <a:solidFill>
                <a:srgbClr val="000000"/>
              </a:solidFill>
              <a:latin typeface="Times New Roman"/>
              <a:ea typeface="Times New Roman"/>
              <a:cs typeface="Times New Roman"/>
              <a:sym typeface="Times New Roman"/>
            </a:endParaRPr>
          </a:p>
          <a:p>
            <a:pPr>
              <a:buClr>
                <a:srgbClr val="000000"/>
              </a:buClr>
              <a:buSzPts val="1900"/>
            </a:pPr>
            <a:r>
              <a:rPr lang="en-US" sz="1900" dirty="0">
                <a:solidFill>
                  <a:srgbClr val="000000"/>
                </a:solidFill>
                <a:latin typeface="Times New Roman"/>
                <a:ea typeface="Times New Roman"/>
                <a:cs typeface="Times New Roman"/>
                <a:sym typeface="Times New Roman"/>
              </a:rPr>
              <a:t>Calendar of Events</a:t>
            </a:r>
            <a:endParaRPr sz="1900" dirty="0">
              <a:solidFill>
                <a:srgbClr val="000000"/>
              </a:solidFill>
              <a:latin typeface="Times New Roman"/>
              <a:ea typeface="Times New Roman"/>
              <a:cs typeface="Times New Roman"/>
              <a:sym typeface="Times New Roman"/>
            </a:endParaRPr>
          </a:p>
          <a:p>
            <a:pPr>
              <a:buClr>
                <a:schemeClr val="dk1"/>
              </a:buClr>
              <a:buSzPts val="1100"/>
            </a:pPr>
            <a:r>
              <a:rPr lang="en-US" sz="1900" dirty="0">
                <a:solidFill>
                  <a:schemeClr val="dk1"/>
                </a:solidFill>
                <a:latin typeface="Times New Roman"/>
                <a:ea typeface="Times New Roman"/>
                <a:cs typeface="Times New Roman"/>
                <a:sym typeface="Times New Roman"/>
              </a:rPr>
              <a:t>Test case 2: </a:t>
            </a:r>
            <a:endParaRPr sz="1900" dirty="0">
              <a:solidFill>
                <a:schemeClr val="dk1"/>
              </a:solidFill>
              <a:latin typeface="Times New Roman"/>
              <a:ea typeface="Times New Roman"/>
              <a:cs typeface="Times New Roman"/>
              <a:sym typeface="Times New Roman"/>
            </a:endParaRPr>
          </a:p>
          <a:p>
            <a:pPr>
              <a:buClr>
                <a:srgbClr val="000000"/>
              </a:buClr>
              <a:buSzPts val="1900"/>
            </a:pPr>
            <a:r>
              <a:rPr lang="en-US" sz="1900" dirty="0" err="1">
                <a:solidFill>
                  <a:srgbClr val="000000"/>
                </a:solidFill>
                <a:latin typeface="Times New Roman"/>
                <a:ea typeface="Times New Roman"/>
                <a:cs typeface="Times New Roman"/>
                <a:sym typeface="Times New Roman"/>
              </a:rPr>
              <a:t>getDate</a:t>
            </a:r>
            <a:r>
              <a:rPr lang="en-US" sz="1900" dirty="0">
                <a:solidFill>
                  <a:srgbClr val="000000"/>
                </a:solidFill>
                <a:latin typeface="Times New Roman"/>
                <a:ea typeface="Times New Roman"/>
                <a:cs typeface="Times New Roman"/>
                <a:sym typeface="Times New Roman"/>
              </a:rPr>
              <a:t>(event): User query consists of an event, the bot replies with associated date (if event exists).</a:t>
            </a:r>
            <a:endParaRPr sz="1900" dirty="0">
              <a:solidFill>
                <a:srgbClr val="000000"/>
              </a:solidFill>
              <a:latin typeface="Times New Roman"/>
              <a:ea typeface="Times New Roman"/>
              <a:cs typeface="Times New Roman"/>
              <a:sym typeface="Times New Roman"/>
            </a:endParaRPr>
          </a:p>
        </p:txBody>
      </p:sp>
      <p:graphicFrame>
        <p:nvGraphicFramePr>
          <p:cNvPr id="305" name="Google Shape;305;gda52885bbd_0_7"/>
          <p:cNvGraphicFramePr/>
          <p:nvPr>
            <p:extLst>
              <p:ext uri="{D42A27DB-BD31-4B8C-83A1-F6EECF244321}">
                <p14:modId xmlns:p14="http://schemas.microsoft.com/office/powerpoint/2010/main" val="49293410"/>
              </p:ext>
            </p:extLst>
          </p:nvPr>
        </p:nvGraphicFramePr>
        <p:xfrm>
          <a:off x="1640637" y="2847642"/>
          <a:ext cx="9208375" cy="3393360"/>
        </p:xfrm>
        <a:graphic>
          <a:graphicData uri="http://schemas.openxmlformats.org/drawingml/2006/table">
            <a:tbl>
              <a:tblPr firstRow="1" firstCol="1" bandRow="1">
                <a:noFill/>
              </a:tblPr>
              <a:tblGrid>
                <a:gridCol w="589550">
                  <a:extLst>
                    <a:ext uri="{9D8B030D-6E8A-4147-A177-3AD203B41FA5}">
                      <a16:colId xmlns:a16="http://schemas.microsoft.com/office/drawing/2014/main" val="20000"/>
                    </a:ext>
                  </a:extLst>
                </a:gridCol>
                <a:gridCol w="2098875">
                  <a:extLst>
                    <a:ext uri="{9D8B030D-6E8A-4147-A177-3AD203B41FA5}">
                      <a16:colId xmlns:a16="http://schemas.microsoft.com/office/drawing/2014/main" val="20001"/>
                    </a:ext>
                  </a:extLst>
                </a:gridCol>
                <a:gridCol w="2692625">
                  <a:extLst>
                    <a:ext uri="{9D8B030D-6E8A-4147-A177-3AD203B41FA5}">
                      <a16:colId xmlns:a16="http://schemas.microsoft.com/office/drawing/2014/main" val="20002"/>
                    </a:ext>
                  </a:extLst>
                </a:gridCol>
                <a:gridCol w="2992925">
                  <a:extLst>
                    <a:ext uri="{9D8B030D-6E8A-4147-A177-3AD203B41FA5}">
                      <a16:colId xmlns:a16="http://schemas.microsoft.com/office/drawing/2014/main" val="20003"/>
                    </a:ext>
                  </a:extLst>
                </a:gridCol>
                <a:gridCol w="834400">
                  <a:extLst>
                    <a:ext uri="{9D8B030D-6E8A-4147-A177-3AD203B41FA5}">
                      <a16:colId xmlns:a16="http://schemas.microsoft.com/office/drawing/2014/main" val="20004"/>
                    </a:ext>
                  </a:extLst>
                </a:gridCol>
              </a:tblGrid>
              <a:tr h="800502">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Test #</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Test Data(input)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Expected Result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Actual Result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Pass/ Fail</a:t>
                      </a:r>
                      <a:endParaRPr sz="1800" b="1"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0"/>
                  </a:ext>
                </a:extLst>
              </a:tr>
              <a:tr h="772362">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Query consists of an existing event.</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Replies with the associated date.</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chemeClr val="dk1"/>
                        </a:buClr>
                        <a:buSzPts val="1100"/>
                        <a:buFont typeface="Arial"/>
                        <a:buNone/>
                      </a:pPr>
                      <a:r>
                        <a:rPr lang="en-US" sz="1900" u="none" strike="noStrike" cap="none" dirty="0">
                          <a:latin typeface="Times New Roman"/>
                          <a:ea typeface="Times New Roman"/>
                          <a:cs typeface="Times New Roman"/>
                          <a:sym typeface="Times New Roman"/>
                        </a:rPr>
                        <a:t>Replies with the associated date.</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Pass</a:t>
                      </a:r>
                      <a:endParaRPr sz="1800"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1"/>
                  </a:ext>
                </a:extLst>
              </a:tr>
              <a:tr h="921706">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Query consists of an invalid event (ex- 4</a:t>
                      </a:r>
                      <a:r>
                        <a:rPr lang="en-US" sz="1900" u="none" strike="noStrike" cap="none" baseline="30000" dirty="0">
                          <a:latin typeface="Times New Roman"/>
                          <a:ea typeface="Times New Roman"/>
                          <a:cs typeface="Times New Roman"/>
                          <a:sym typeface="Times New Roman"/>
                        </a:rPr>
                        <a:t>th</a:t>
                      </a:r>
                      <a:r>
                        <a:rPr lang="en-US" sz="1900" u="none" strike="noStrike" cap="none" dirty="0">
                          <a:latin typeface="Times New Roman"/>
                          <a:ea typeface="Times New Roman"/>
                          <a:cs typeface="Times New Roman"/>
                          <a:sym typeface="Times New Roman"/>
                        </a:rPr>
                        <a:t> internal)</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Generate an error message saying Invalid Input </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Replies with No records found</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Fail</a:t>
                      </a:r>
                      <a:endParaRPr sz="1800"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2"/>
                  </a:ext>
                </a:extLst>
              </a:tr>
              <a:tr h="898790">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Query consists of an event which does not exist (ex- Holi)</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Generate an error message saying This event does not exist.</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Replies with No records found</a:t>
                      </a:r>
                    </a:p>
                    <a:p>
                      <a:pPr marL="0" marR="0" lvl="0" indent="0" algn="l" rtl="0">
                        <a:lnSpc>
                          <a:spcPct val="100000"/>
                        </a:lnSpc>
                        <a:spcBef>
                          <a:spcPts val="0"/>
                        </a:spcBef>
                        <a:spcAft>
                          <a:spcPts val="0"/>
                        </a:spcAft>
                        <a:buClr>
                          <a:srgbClr val="000000"/>
                        </a:buClr>
                        <a:buSzPts val="1900"/>
                        <a:buFont typeface="Arial"/>
                        <a:buNone/>
                      </a:pP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Fail</a:t>
                      </a:r>
                      <a:endParaRPr sz="1800" u="none" strike="noStrike" cap="none" dirty="0">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0932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7696201" y="6172201"/>
            <a:ext cx="2514243" cy="364681"/>
          </a:xfrm>
          <a:prstGeom prst="rect">
            <a:avLst/>
          </a:prstGeom>
          <a:noFill/>
          <a:ln>
            <a:noFill/>
          </a:ln>
        </p:spPr>
        <p:txBody>
          <a:bodyPr spcFirstLastPara="1" wrap="square" lIns="90000" tIns="44975" rIns="90000" bIns="44975" anchor="t" anchorCtr="0">
            <a:noAutofit/>
          </a:bodyPr>
          <a:lstStyle/>
          <a:p>
            <a:pPr>
              <a:buClr>
                <a:srgbClr val="000000"/>
              </a:buClr>
              <a:buSzPts val="1800"/>
            </a:pPr>
            <a:endParaRPr>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9012238" cy="671512"/>
          </a:xfrm>
          <a:prstGeom prst="rect">
            <a:avLst/>
          </a:prstGeom>
          <a:noFill/>
          <a:ln>
            <a:noFill/>
          </a:ln>
        </p:spPr>
        <p:txBody>
          <a:bodyPr spcFirstLastPara="1" wrap="square" lIns="91425" tIns="45700" rIns="91425" bIns="45700" anchor="ctr" anchorCtr="0">
            <a:noAutofit/>
          </a:bodyPr>
          <a:lstStyle/>
          <a:p>
            <a:pPr>
              <a:buClr>
                <a:srgbClr val="4E67C8"/>
              </a:buClr>
              <a:buSzPts val="3600"/>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9768404" y="6407942"/>
            <a:ext cx="768626" cy="365129"/>
          </a:xfrm>
          <a:prstGeom prst="rect">
            <a:avLst/>
          </a:prstGeom>
          <a:noFill/>
          <a:ln>
            <a:noFill/>
          </a:ln>
        </p:spPr>
        <p:txBody>
          <a:bodyPr spcFirstLastPara="1" wrap="square" lIns="91425" tIns="45700" rIns="91425" bIns="45700" anchor="b" anchorCtr="0">
            <a:noAutofit/>
          </a:bodyPr>
          <a:lstStyle/>
          <a:p>
            <a:pPr algn="r">
              <a:buClr>
                <a:srgbClr val="000000"/>
              </a:buClr>
              <a:buSzPts val="1000"/>
            </a:pPr>
            <a:r>
              <a:rPr lang="en-US" sz="1000">
                <a:solidFill>
                  <a:srgbClr val="000000"/>
                </a:solidFill>
                <a:latin typeface="Lucida Sans"/>
                <a:ea typeface="Lucida Sans"/>
                <a:cs typeface="Lucida Sans"/>
                <a:sym typeface="Lucida Sans"/>
              </a:rPr>
              <a:t>5/20</a:t>
            </a:r>
            <a:endParaRPr sz="1400">
              <a:solidFill>
                <a:srgbClr val="000000"/>
              </a:solidFill>
              <a:latin typeface="Arial"/>
              <a:ea typeface="Arial"/>
              <a:cs typeface="Arial"/>
              <a:sym typeface="Arial"/>
            </a:endParaRPr>
          </a:p>
        </p:txBody>
      </p:sp>
      <p:sp>
        <p:nvSpPr>
          <p:cNvPr id="147" name="Google Shape;147;p5"/>
          <p:cNvSpPr txBox="1"/>
          <p:nvPr/>
        </p:nvSpPr>
        <p:spPr>
          <a:xfrm>
            <a:off x="5904067" y="6407942"/>
            <a:ext cx="2350684" cy="365129"/>
          </a:xfrm>
          <a:prstGeom prst="rect">
            <a:avLst/>
          </a:prstGeom>
          <a:noFill/>
          <a:ln>
            <a:noFill/>
          </a:ln>
        </p:spPr>
        <p:txBody>
          <a:bodyPr spcFirstLastPara="1" wrap="square" lIns="91425" tIns="45700" rIns="91425" bIns="45700" anchor="b" anchorCtr="0">
            <a:noAutofit/>
          </a:bodyPr>
          <a:lstStyle/>
          <a:p>
            <a:pPr algn="r">
              <a:buClr>
                <a:srgbClr val="000000"/>
              </a:buClr>
              <a:buSzPts val="1800"/>
            </a:pPr>
            <a:endParaRPr>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1059906986"/>
              </p:ext>
            </p:extLst>
          </p:nvPr>
        </p:nvGraphicFramePr>
        <p:xfrm>
          <a:off x="781050" y="892967"/>
          <a:ext cx="10496549" cy="5806051"/>
        </p:xfrm>
        <a:graphic>
          <a:graphicData uri="http://schemas.openxmlformats.org/drawingml/2006/table">
            <a:tbl>
              <a:tblPr>
                <a:noFill/>
              </a:tblPr>
              <a:tblGrid>
                <a:gridCol w="663356">
                  <a:extLst>
                    <a:ext uri="{9D8B030D-6E8A-4147-A177-3AD203B41FA5}">
                      <a16:colId xmlns:a16="http://schemas.microsoft.com/office/drawing/2014/main" val="20000"/>
                    </a:ext>
                  </a:extLst>
                </a:gridCol>
                <a:gridCol w="2651349">
                  <a:extLst>
                    <a:ext uri="{9D8B030D-6E8A-4147-A177-3AD203B41FA5}">
                      <a16:colId xmlns:a16="http://schemas.microsoft.com/office/drawing/2014/main" val="20001"/>
                    </a:ext>
                  </a:extLst>
                </a:gridCol>
                <a:gridCol w="1841492">
                  <a:extLst>
                    <a:ext uri="{9D8B030D-6E8A-4147-A177-3AD203B41FA5}">
                      <a16:colId xmlns:a16="http://schemas.microsoft.com/office/drawing/2014/main" val="20002"/>
                    </a:ext>
                  </a:extLst>
                </a:gridCol>
                <a:gridCol w="1519236">
                  <a:extLst>
                    <a:ext uri="{9D8B030D-6E8A-4147-A177-3AD203B41FA5}">
                      <a16:colId xmlns:a16="http://schemas.microsoft.com/office/drawing/2014/main" val="20003"/>
                    </a:ext>
                  </a:extLst>
                </a:gridCol>
                <a:gridCol w="3821116">
                  <a:extLst>
                    <a:ext uri="{9D8B030D-6E8A-4147-A177-3AD203B41FA5}">
                      <a16:colId xmlns:a16="http://schemas.microsoft.com/office/drawing/2014/main" val="20004"/>
                    </a:ext>
                  </a:extLst>
                </a:gridCol>
              </a:tblGrid>
              <a:tr h="540987">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Sl. No. </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Title</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Author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Year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Contributions &amp; Drawbacks</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966346">
                <a:tc>
                  <a:txBody>
                    <a:bodyPr/>
                    <a:lstStyle/>
                    <a:p>
                      <a:pPr marL="0" marR="0" lvl="0" indent="0" algn="ctr" rtl="0">
                        <a:lnSpc>
                          <a:spcPct val="100000"/>
                        </a:lnSpc>
                        <a:spcBef>
                          <a:spcPts val="0"/>
                        </a:spcBef>
                        <a:spcAft>
                          <a:spcPts val="0"/>
                        </a:spcAft>
                        <a:buNone/>
                      </a:pPr>
                      <a:r>
                        <a:rPr lang="en-IN" sz="1400" u="none" strike="noStrike" cap="none" dirty="0">
                          <a:latin typeface="Times New Roman" pitchFamily="18" charset="0"/>
                          <a:cs typeface="Times New Roman" pitchFamily="18" charset="0"/>
                        </a:rPr>
                        <a:t>1</a:t>
                      </a:r>
                      <a:endParaRPr sz="1400" u="none" strike="noStrike" cap="none">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None/>
                      </a:pPr>
                      <a:endParaRPr lang="en-US" sz="1400" dirty="0"/>
                    </a:p>
                    <a:p>
                      <a:pPr marL="0" marR="0" lvl="0" indent="0" algn="ctr" rtl="0">
                        <a:lnSpc>
                          <a:spcPct val="100000"/>
                        </a:lnSpc>
                        <a:spcBef>
                          <a:spcPts val="0"/>
                        </a:spcBef>
                        <a:spcAft>
                          <a:spcPts val="0"/>
                        </a:spcAft>
                        <a:buNone/>
                      </a:pPr>
                      <a:r>
                        <a:rPr lang="en-US" sz="1400" dirty="0">
                          <a:latin typeface="Times New Roman" pitchFamily="18" charset="0"/>
                          <a:cs typeface="Times New Roman" pitchFamily="18" charset="0"/>
                        </a:rPr>
                        <a:t>Choosing a chatbot development tool</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None/>
                      </a:pPr>
                      <a:r>
                        <a:rPr lang="en-US" sz="1400" b="0" i="0" u="none" strike="noStrike" kern="1200" cap="none" dirty="0">
                          <a:solidFill>
                            <a:schemeClr val="tx1"/>
                          </a:solidFill>
                          <a:effectLst/>
                          <a:latin typeface="Times New Roman" pitchFamily="18" charset="0"/>
                          <a:ea typeface="+mn-ea"/>
                          <a:cs typeface="Times New Roman" pitchFamily="18" charset="0"/>
                        </a:rPr>
                        <a:t>Sandra</a:t>
                      </a:r>
                      <a:r>
                        <a:rPr lang="en-US" sz="1400" b="0" i="0" u="none" strike="noStrike" kern="1200" cap="none" baseline="0" dirty="0">
                          <a:solidFill>
                            <a:schemeClr val="tx1"/>
                          </a:solidFill>
                          <a:effectLst/>
                          <a:latin typeface="Times New Roman" pitchFamily="18" charset="0"/>
                          <a:ea typeface="+mn-ea"/>
                          <a:cs typeface="Times New Roman" pitchFamily="18" charset="0"/>
                        </a:rPr>
                        <a:t> Juarez, Esther Guerra</a:t>
                      </a:r>
                      <a:endParaRPr sz="1400" u="none" strike="noStrike" cap="none" dirty="0">
                        <a:solidFill>
                          <a:schemeClr val="tx1"/>
                        </a:solidFill>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None/>
                      </a:pPr>
                      <a:r>
                        <a:rPr lang="en-US" sz="1400" u="none" strike="noStrike" cap="none" dirty="0">
                          <a:latin typeface="Times New Roman" pitchFamily="18" charset="0"/>
                          <a:cs typeface="Times New Roman" pitchFamily="18" charset="0"/>
                        </a:rPr>
                        <a:t>2021</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1400" u="none" strike="noStrike" cap="none" dirty="0">
                          <a:latin typeface="Times New Roman" pitchFamily="18" charset="0"/>
                          <a:cs typeface="Times New Roman" pitchFamily="18" charset="0"/>
                        </a:rPr>
                        <a:t>Compares</a:t>
                      </a:r>
                      <a:r>
                        <a:rPr lang="en-US" sz="1400" u="none" strike="noStrike" cap="none" baseline="0" dirty="0">
                          <a:latin typeface="Times New Roman" pitchFamily="18" charset="0"/>
                          <a:cs typeface="Times New Roman" pitchFamily="18" charset="0"/>
                        </a:rPr>
                        <a:t> the various tools available based on technical and non technical factors and helps to  make an informed choice.</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r h="1603979">
                <a:tc>
                  <a:txBody>
                    <a:bodyPr/>
                    <a:lstStyle/>
                    <a:p>
                      <a:pPr marL="0" marR="0" lvl="0" indent="0" algn="ctr" rtl="0">
                        <a:lnSpc>
                          <a:spcPct val="100000"/>
                        </a:lnSpc>
                        <a:spcBef>
                          <a:spcPts val="0"/>
                        </a:spcBef>
                        <a:spcAft>
                          <a:spcPts val="0"/>
                        </a:spcAft>
                        <a:buNone/>
                      </a:pPr>
                      <a:r>
                        <a:rPr lang="en-US" sz="1400" u="none" strike="noStrike" cap="none" dirty="0">
                          <a:latin typeface="Times New Roman" pitchFamily="18" charset="0"/>
                          <a:cs typeface="Times New Roman" pitchFamily="18" charset="0"/>
                        </a:rPr>
                        <a:t>2</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None/>
                      </a:pPr>
                      <a:r>
                        <a:rPr lang="en-IN" sz="1400" dirty="0">
                          <a:latin typeface="Times New Roman" pitchFamily="18" charset="0"/>
                          <a:cs typeface="Times New Roman" pitchFamily="18" charset="0"/>
                        </a:rPr>
                        <a:t>Review on </a:t>
                      </a:r>
                      <a:r>
                        <a:rPr lang="en-IN" sz="1400" dirty="0" err="1">
                          <a:latin typeface="Times New Roman" pitchFamily="18" charset="0"/>
                          <a:cs typeface="Times New Roman" pitchFamily="18" charset="0"/>
                        </a:rPr>
                        <a:t>Chatbot</a:t>
                      </a:r>
                      <a:r>
                        <a:rPr lang="en-IN" sz="1400" dirty="0">
                          <a:latin typeface="Times New Roman" pitchFamily="18" charset="0"/>
                          <a:cs typeface="Times New Roman" pitchFamily="18" charset="0"/>
                        </a:rPr>
                        <a:t> Design Techniques in Speech Conversation Systems </a:t>
                      </a:r>
                      <a:endParaRPr sz="1400" u="none" strike="noStrike" cap="none" dirty="0">
                        <a:latin typeface="Times New Roman" pitchFamily="18" charset="0"/>
                        <a:cs typeface="Times New Roman" pitchFamily="18" charset="0"/>
                      </a:endParaRPr>
                    </a:p>
                  </a:txBody>
                  <a:tcPr marL="42800" marR="42800" marT="21400" marB="21400">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None/>
                      </a:pPr>
                      <a:r>
                        <a:rPr lang="en-US" sz="1400" u="none" strike="noStrike" cap="none" dirty="0" err="1">
                          <a:solidFill>
                            <a:schemeClr val="tx1"/>
                          </a:solidFill>
                          <a:latin typeface="Times New Roman" pitchFamily="18" charset="0"/>
                          <a:cs typeface="Times New Roman" pitchFamily="18" charset="0"/>
                        </a:rPr>
                        <a:t>Sameera</a:t>
                      </a:r>
                      <a:r>
                        <a:rPr lang="en-US" sz="1400" u="none" strike="noStrike" cap="none" dirty="0">
                          <a:solidFill>
                            <a:schemeClr val="tx1"/>
                          </a:solidFill>
                          <a:latin typeface="Times New Roman" pitchFamily="18" charset="0"/>
                          <a:cs typeface="Times New Roman" pitchFamily="18" charset="0"/>
                        </a:rPr>
                        <a:t> A.</a:t>
                      </a:r>
                      <a:endParaRPr sz="1400" u="none" strike="noStrike" cap="none" dirty="0">
                        <a:solidFill>
                          <a:schemeClr val="tx1"/>
                        </a:solidFill>
                        <a:latin typeface="Times New Roman" pitchFamily="18" charset="0"/>
                        <a:cs typeface="Times New Roman" pitchFamily="18" charset="0"/>
                      </a:endParaRPr>
                    </a:p>
                  </a:txBody>
                  <a:tcPr marL="42800" marR="42800" marT="21400" marB="21400">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None/>
                      </a:pPr>
                      <a:r>
                        <a:rPr lang="en-US" sz="1400" u="none" strike="noStrike" cap="none" dirty="0">
                          <a:latin typeface="Times New Roman" pitchFamily="18" charset="0"/>
                          <a:cs typeface="Times New Roman" pitchFamily="18" charset="0"/>
                        </a:rPr>
                        <a:t>2015</a:t>
                      </a:r>
                      <a:endParaRPr sz="1400" u="none" strike="noStrike" cap="none" dirty="0">
                        <a:latin typeface="Times New Roman" pitchFamily="18" charset="0"/>
                        <a:cs typeface="Times New Roman" pitchFamily="18" charset="0"/>
                      </a:endParaRPr>
                    </a:p>
                  </a:txBody>
                  <a:tcPr marL="42800" marR="42800" marT="21400" marB="21400">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1400" u="none" strike="noStrike" cap="none" dirty="0">
                          <a:latin typeface="Times New Roman" pitchFamily="18" charset="0"/>
                          <a:cs typeface="Times New Roman" pitchFamily="18" charset="0"/>
                        </a:rPr>
                        <a:t>Reviews famous </a:t>
                      </a:r>
                      <a:r>
                        <a:rPr lang="en-US" sz="1400" u="none" strike="noStrike" cap="none" dirty="0" err="1">
                          <a:latin typeface="Times New Roman" pitchFamily="18" charset="0"/>
                          <a:cs typeface="Times New Roman" pitchFamily="18" charset="0"/>
                        </a:rPr>
                        <a:t>chatbots</a:t>
                      </a:r>
                      <a:r>
                        <a:rPr lang="en-US" sz="1400" u="none" strike="noStrike" cap="none" baseline="0" dirty="0">
                          <a:latin typeface="Times New Roman" pitchFamily="18" charset="0"/>
                          <a:cs typeface="Times New Roman" pitchFamily="18" charset="0"/>
                        </a:rPr>
                        <a:t> like Watson by highlighting their unique features and drawbacks.</a:t>
                      </a:r>
                      <a:endParaRPr sz="1400" u="none" strike="noStrike" cap="none" dirty="0">
                        <a:latin typeface="Times New Roman" pitchFamily="18" charset="0"/>
                        <a:cs typeface="Times New Roman" pitchFamily="18" charset="0"/>
                      </a:endParaRPr>
                    </a:p>
                  </a:txBody>
                  <a:tcPr marL="42800" marR="42800" marT="21400" marB="21400">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4"/>
                  </a:ext>
                </a:extLst>
              </a:tr>
              <a:tr h="1510688">
                <a:tc>
                  <a:txBody>
                    <a:bodyPr/>
                    <a:lstStyle/>
                    <a:p>
                      <a:pPr marL="0" marR="0" lvl="0" indent="0" algn="ctr" rtl="0">
                        <a:lnSpc>
                          <a:spcPct val="100000"/>
                        </a:lnSpc>
                        <a:spcBef>
                          <a:spcPts val="0"/>
                        </a:spcBef>
                        <a:spcAft>
                          <a:spcPts val="0"/>
                        </a:spcAft>
                        <a:buNone/>
                      </a:pPr>
                      <a:r>
                        <a:rPr lang="en-US" sz="1400" u="none" strike="noStrike" cap="none" dirty="0">
                          <a:latin typeface="Times New Roman" pitchFamily="18" charset="0"/>
                          <a:cs typeface="Times New Roman" pitchFamily="18" charset="0"/>
                        </a:rPr>
                        <a:t>3</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E9EFF7"/>
                    </a:solidFill>
                  </a:tcPr>
                </a:tc>
                <a:tc>
                  <a:txBody>
                    <a:bodyPr/>
                    <a:lstStyle/>
                    <a:p>
                      <a:pPr marL="0" marR="0" lvl="0" indent="0" algn="ctr" rtl="0">
                        <a:lnSpc>
                          <a:spcPct val="100000"/>
                        </a:lnSpc>
                        <a:spcBef>
                          <a:spcPts val="0"/>
                        </a:spcBef>
                        <a:spcAft>
                          <a:spcPts val="0"/>
                        </a:spcAft>
                        <a:buNone/>
                      </a:pPr>
                      <a:endParaRPr lang="en-US" sz="1400" u="none" strike="noStrike" cap="none" dirty="0">
                        <a:latin typeface="Times New Roman" pitchFamily="18" charset="0"/>
                        <a:cs typeface="Times New Roman" pitchFamily="18" charset="0"/>
                      </a:endParaRPr>
                    </a:p>
                    <a:p>
                      <a:pPr marL="0" marR="0" lvl="0" indent="0" algn="ctr" rtl="0">
                        <a:lnSpc>
                          <a:spcPct val="100000"/>
                        </a:lnSpc>
                        <a:spcBef>
                          <a:spcPts val="0"/>
                        </a:spcBef>
                        <a:spcAft>
                          <a:spcPts val="0"/>
                        </a:spcAft>
                        <a:buNone/>
                      </a:pPr>
                      <a:r>
                        <a:rPr lang="en-US" sz="1400" u="none" strike="noStrike" cap="none" dirty="0">
                          <a:latin typeface="Times New Roman" pitchFamily="18" charset="0"/>
                          <a:cs typeface="Times New Roman" pitchFamily="18" charset="0"/>
                        </a:rPr>
                        <a:t>Implementation of a Chatbot using Natural Language Processing</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E9EFF7"/>
                    </a:solidFill>
                  </a:tcPr>
                </a:tc>
                <a:tc>
                  <a:txBody>
                    <a:bodyPr/>
                    <a:lstStyle/>
                    <a:p>
                      <a:pPr marL="0" marR="0" lvl="0" indent="0" algn="ctr" rtl="0">
                        <a:lnSpc>
                          <a:spcPct val="100000"/>
                        </a:lnSpc>
                        <a:spcBef>
                          <a:spcPts val="0"/>
                        </a:spcBef>
                        <a:spcAft>
                          <a:spcPts val="0"/>
                        </a:spcAft>
                        <a:buNone/>
                      </a:pPr>
                      <a:r>
                        <a:rPr lang="en-IN" sz="1400" dirty="0">
                          <a:latin typeface="Times New Roman" panose="02020603050405020304" pitchFamily="18" charset="0"/>
                          <a:cs typeface="Times New Roman" panose="02020603050405020304" pitchFamily="18" charset="0"/>
                        </a:rPr>
                        <a:t>Niranjan Dandekar , </a:t>
                      </a:r>
                      <a:r>
                        <a:rPr lang="en-IN" sz="1400" dirty="0" err="1">
                          <a:latin typeface="Times New Roman" panose="02020603050405020304" pitchFamily="18" charset="0"/>
                          <a:cs typeface="Times New Roman" panose="02020603050405020304" pitchFamily="18" charset="0"/>
                        </a:rPr>
                        <a:t>Suyog</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Ghodey</a:t>
                      </a:r>
                      <a:r>
                        <a:rPr lang="en-IN" sz="1400" dirty="0">
                          <a:latin typeface="Times New Roman" panose="02020603050405020304" pitchFamily="18" charset="0"/>
                          <a:cs typeface="Times New Roman" panose="02020603050405020304" pitchFamily="18" charset="0"/>
                        </a:rPr>
                        <a:t> </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E9EFF7"/>
                    </a:solidFill>
                  </a:tcPr>
                </a:tc>
                <a:tc>
                  <a:txBody>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Times New Roman" pitchFamily="18" charset="0"/>
                          <a:ea typeface="Arial"/>
                          <a:cs typeface="Times New Roman" pitchFamily="18" charset="0"/>
                          <a:sym typeface="Arial"/>
                        </a:rPr>
                        <a:t>2017</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E9EFF7"/>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400" dirty="0">
                          <a:latin typeface="Times New Roman" pitchFamily="18" charset="0"/>
                          <a:cs typeface="Times New Roman" pitchFamily="18" charset="0"/>
                        </a:rPr>
                        <a:t>Aim towards creating a conversational Chatbot with the help of NLP as well as pattern matching.</a:t>
                      </a:r>
                    </a:p>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400" b="1" i="0" u="none" strike="noStrike" cap="none" dirty="0">
                          <a:solidFill>
                            <a:srgbClr val="000000"/>
                          </a:solidFill>
                          <a:latin typeface="Times New Roman" pitchFamily="18" charset="0"/>
                          <a:ea typeface="Arial"/>
                          <a:cs typeface="Times New Roman" pitchFamily="18" charset="0"/>
                          <a:sym typeface="Arial"/>
                        </a:rPr>
                        <a:t>Drawbacks</a:t>
                      </a:r>
                      <a:r>
                        <a:rPr lang="en-US" sz="1400" b="0" i="0" u="none" strike="noStrike" cap="none" dirty="0">
                          <a:solidFill>
                            <a:srgbClr val="000000"/>
                          </a:solidFill>
                          <a:latin typeface="Times New Roman" pitchFamily="18" charset="0"/>
                          <a:ea typeface="Arial"/>
                          <a:cs typeface="Times New Roman" pitchFamily="18" charset="0"/>
                          <a:sym typeface="Arial"/>
                        </a:rPr>
                        <a:t>: </a:t>
                      </a:r>
                      <a:r>
                        <a:rPr lang="en-US" sz="1400" dirty="0">
                          <a:latin typeface="Times New Roman" panose="02020603050405020304" pitchFamily="18" charset="0"/>
                          <a:cs typeface="Times New Roman" panose="02020603050405020304" pitchFamily="18" charset="0"/>
                        </a:rPr>
                        <a:t>Accuracy of the bot does not match to live support answers.</a:t>
                      </a:r>
                    </a:p>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400" dirty="0">
                          <a:latin typeface="Times New Roman" panose="02020603050405020304" pitchFamily="18" charset="0"/>
                          <a:cs typeface="Times New Roman" panose="02020603050405020304" pitchFamily="18" charset="0"/>
                        </a:rPr>
                        <a:t>Cost of infrastructure and resources.</a:t>
                      </a:r>
                    </a:p>
                    <a:p>
                      <a:pPr marL="0" marR="0" lvl="0" indent="0" algn="ctr" rtl="0">
                        <a:lnSpc>
                          <a:spcPct val="100000"/>
                        </a:lnSpc>
                        <a:spcBef>
                          <a:spcPts val="0"/>
                        </a:spcBef>
                        <a:spcAft>
                          <a:spcPts val="0"/>
                        </a:spcAft>
                        <a:buClr>
                          <a:srgbClr val="000000"/>
                        </a:buClr>
                        <a:buSzPts val="1200"/>
                        <a:buFont typeface="Arial"/>
                        <a:buNone/>
                      </a:pPr>
                      <a:endParaRPr lang="en-US" sz="1400" b="0" i="0" u="none" strike="noStrike" cap="none" dirty="0">
                        <a:solidFill>
                          <a:srgbClr val="000000"/>
                        </a:solidFill>
                        <a:latin typeface="Times New Roman" pitchFamily="18" charset="0"/>
                        <a:ea typeface="Arial"/>
                        <a:cs typeface="Times New Roman" pitchFamily="18" charset="0"/>
                        <a:sym typeface="Arial"/>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2"/>
                  </a:ext>
                </a:extLst>
              </a:tr>
              <a:tr h="1184051">
                <a:tc>
                  <a:txBody>
                    <a:bodyPr/>
                    <a:lstStyle/>
                    <a:p>
                      <a:pPr marL="0" marR="0" lvl="0" indent="0" algn="ctr" rtl="0">
                        <a:lnSpc>
                          <a:spcPct val="100000"/>
                        </a:lnSpc>
                        <a:spcBef>
                          <a:spcPts val="0"/>
                        </a:spcBef>
                        <a:spcAft>
                          <a:spcPts val="0"/>
                        </a:spcAft>
                        <a:buNone/>
                      </a:pPr>
                      <a:r>
                        <a:rPr lang="en-US" sz="1400" u="none" strike="noStrike" cap="none" dirty="0">
                          <a:solidFill>
                            <a:schemeClr val="tx1"/>
                          </a:solidFill>
                          <a:latin typeface="Times New Roman" pitchFamily="18" charset="0"/>
                          <a:cs typeface="Times New Roman" pitchFamily="18" charset="0"/>
                        </a:rPr>
                        <a:t>4</a:t>
                      </a:r>
                      <a:endParaRPr sz="1400" u="none" strike="noStrike" cap="none" dirty="0">
                        <a:solidFill>
                          <a:schemeClr val="tx1"/>
                        </a:solidFill>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Semantic Similarity- A Review of Approaches and Metrics</a:t>
                      </a:r>
                    </a:p>
                    <a:p>
                      <a:pPr marL="0" marR="0" lvl="0" indent="0" algn="ctr" rtl="0">
                        <a:lnSpc>
                          <a:spcPct val="100000"/>
                        </a:lnSpc>
                        <a:spcBef>
                          <a:spcPts val="0"/>
                        </a:spcBef>
                        <a:spcAft>
                          <a:spcPts val="0"/>
                        </a:spcAft>
                        <a:buNone/>
                      </a:pPr>
                      <a:endParaRPr sz="1400" u="none" strike="noStrike" cap="none" dirty="0">
                        <a:solidFill>
                          <a:schemeClr val="accent1">
                            <a:lumMod val="40000"/>
                            <a:lumOff val="60000"/>
                          </a:schemeClr>
                        </a:solidFill>
                        <a:latin typeface="Times New Roman" pitchFamily="18" charset="0"/>
                        <a:cs typeface="Times New Roman" pitchFamily="18" charset="0"/>
                      </a:endParaRPr>
                    </a:p>
                  </a:txBody>
                  <a:tcPr marL="42800" marR="42800" marT="21400" marB="21400">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20000"/>
                        <a:lumOff val="80000"/>
                      </a:schemeClr>
                    </a:solidFill>
                  </a:tcPr>
                </a:tc>
                <a:tc>
                  <a:txBody>
                    <a:bodyPr/>
                    <a:lstStyle/>
                    <a:p>
                      <a:pPr marL="0" marR="0" lvl="0" indent="0" algn="ctr" rtl="0">
                        <a:lnSpc>
                          <a:spcPct val="100000"/>
                        </a:lnSpc>
                        <a:spcBef>
                          <a:spcPts val="0"/>
                        </a:spcBef>
                        <a:spcAft>
                          <a:spcPts val="0"/>
                        </a:spcAft>
                        <a:buNone/>
                      </a:pPr>
                      <a:r>
                        <a:rPr lang="en-IN" sz="1400" dirty="0">
                          <a:latin typeface="Times New Roman" panose="02020603050405020304" pitchFamily="18" charset="0"/>
                          <a:cs typeface="Times New Roman" panose="02020603050405020304" pitchFamily="18" charset="0"/>
                        </a:rPr>
                        <a:t>Ms.D.Akila1 and </a:t>
                      </a:r>
                      <a:r>
                        <a:rPr lang="en-IN" sz="1400" dirty="0" err="1">
                          <a:latin typeface="Times New Roman" panose="02020603050405020304" pitchFamily="18" charset="0"/>
                          <a:cs typeface="Times New Roman" panose="02020603050405020304" pitchFamily="18" charset="0"/>
                        </a:rPr>
                        <a:t>Dr.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C.Jayakumar</a:t>
                      </a:r>
                      <a:endParaRPr sz="1400" u="none" strike="noStrike" cap="none" dirty="0">
                        <a:solidFill>
                          <a:schemeClr val="accent1">
                            <a:lumMod val="40000"/>
                            <a:lumOff val="60000"/>
                          </a:schemeClr>
                        </a:solidFill>
                        <a:latin typeface="Times New Roman" pitchFamily="18" charset="0"/>
                        <a:cs typeface="Times New Roman" pitchFamily="18" charset="0"/>
                      </a:endParaRPr>
                    </a:p>
                  </a:txBody>
                  <a:tcPr marL="42800" marR="42800" marT="21400" marB="21400">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20000"/>
                        <a:lumOff val="80000"/>
                      </a:schemeClr>
                    </a:solidFill>
                  </a:tcPr>
                </a:tc>
                <a:tc>
                  <a:txBody>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Times New Roman" pitchFamily="18" charset="0"/>
                          <a:ea typeface="Arial"/>
                          <a:cs typeface="Times New Roman" pitchFamily="18" charset="0"/>
                          <a:sym typeface="Arial"/>
                        </a:rPr>
                        <a:t>2019</a:t>
                      </a:r>
                      <a:endParaRPr sz="1400" u="none" strike="noStrike" cap="none" dirty="0">
                        <a:solidFill>
                          <a:schemeClr val="accent1">
                            <a:lumMod val="40000"/>
                            <a:lumOff val="60000"/>
                          </a:schemeClr>
                        </a:solidFill>
                        <a:latin typeface="Times New Roman" pitchFamily="18" charset="0"/>
                        <a:cs typeface="Times New Roman" pitchFamily="18" charset="0"/>
                      </a:endParaRPr>
                    </a:p>
                  </a:txBody>
                  <a:tcPr marL="42800" marR="42800" marT="21400" marB="21400">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20000"/>
                        <a:lumOff val="8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400" b="0" i="0" u="none" strike="noStrike" cap="none" dirty="0">
                          <a:solidFill>
                            <a:srgbClr val="000000"/>
                          </a:solidFill>
                          <a:latin typeface="Times New Roman" pitchFamily="18" charset="0"/>
                          <a:ea typeface="Arial"/>
                          <a:cs typeface="Times New Roman" pitchFamily="18" charset="0"/>
                          <a:sym typeface="Arial"/>
                        </a:rPr>
                        <a:t>In this work the author lists the various approaches to semantic similarity</a:t>
                      </a:r>
                      <a:br>
                        <a:rPr lang="en-US" sz="1400" dirty="0">
                          <a:latin typeface="Times New Roman" pitchFamily="18" charset="0"/>
                          <a:cs typeface="Times New Roman" pitchFamily="18" charset="0"/>
                        </a:rPr>
                      </a:br>
                      <a:r>
                        <a:rPr lang="en-US" sz="1400" b="1" i="0" u="none" strike="noStrike" cap="none" dirty="0">
                          <a:solidFill>
                            <a:srgbClr val="000000"/>
                          </a:solidFill>
                          <a:latin typeface="Times New Roman" pitchFamily="18" charset="0"/>
                          <a:ea typeface="Arial"/>
                          <a:cs typeface="Times New Roman" pitchFamily="18" charset="0"/>
                          <a:sym typeface="Arial"/>
                        </a:rPr>
                        <a:t>Drawbacks</a:t>
                      </a:r>
                      <a:r>
                        <a:rPr lang="en-US" sz="1400" b="0" i="0" u="none" strike="noStrike" cap="none" dirty="0">
                          <a:solidFill>
                            <a:srgbClr val="000000"/>
                          </a:solidFill>
                          <a:latin typeface="Times New Roman" pitchFamily="18" charset="0"/>
                          <a:ea typeface="Arial"/>
                          <a:cs typeface="Times New Roman" pitchFamily="18" charset="0"/>
                          <a:sym typeface="Arial"/>
                        </a:rPr>
                        <a:t> :High Computational Cost in some cases</a:t>
                      </a:r>
                    </a:p>
                    <a:p>
                      <a:pPr marL="0" marR="0" lvl="0" indent="0" algn="ctr" rtl="0">
                        <a:lnSpc>
                          <a:spcPct val="100000"/>
                        </a:lnSpc>
                        <a:spcBef>
                          <a:spcPts val="0"/>
                        </a:spcBef>
                        <a:spcAft>
                          <a:spcPts val="0"/>
                        </a:spcAft>
                        <a:buClr>
                          <a:srgbClr val="000000"/>
                        </a:buClr>
                        <a:buSzPts val="1200"/>
                        <a:buFont typeface="Arial"/>
                        <a:buNone/>
                      </a:pPr>
                      <a:r>
                        <a:rPr lang="en-US" sz="1400" b="0" i="0" u="none" strike="noStrike" cap="none" dirty="0">
                          <a:solidFill>
                            <a:srgbClr val="000000"/>
                          </a:solidFill>
                          <a:latin typeface="Times New Roman" pitchFamily="18" charset="0"/>
                          <a:ea typeface="Arial"/>
                          <a:cs typeface="Times New Roman" pitchFamily="18" charset="0"/>
                          <a:sym typeface="Arial"/>
                        </a:rPr>
                        <a:t>Dependent on size of corpus in some cases.</a:t>
                      </a:r>
                      <a:endParaRPr sz="1400" b="0" i="0" u="none" strike="noStrike" cap="none" dirty="0">
                        <a:solidFill>
                          <a:schemeClr val="accent1">
                            <a:lumMod val="40000"/>
                            <a:lumOff val="60000"/>
                          </a:schemeClr>
                        </a:solidFill>
                        <a:latin typeface="Times New Roman" pitchFamily="18" charset="0"/>
                        <a:ea typeface="Arial"/>
                        <a:cs typeface="Times New Roman" pitchFamily="18" charset="0"/>
                        <a:sym typeface="Arial"/>
                      </a:endParaRPr>
                    </a:p>
                  </a:txBody>
                  <a:tcPr marL="42800" marR="42800" marT="21400" marB="21400">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gda52885bbd_0_7"/>
          <p:cNvSpPr txBox="1"/>
          <p:nvPr/>
        </p:nvSpPr>
        <p:spPr>
          <a:xfrm>
            <a:off x="2254900" y="820325"/>
            <a:ext cx="7767600" cy="1754296"/>
          </a:xfrm>
          <a:prstGeom prst="rect">
            <a:avLst/>
          </a:prstGeom>
          <a:noFill/>
          <a:ln>
            <a:noFill/>
          </a:ln>
        </p:spPr>
        <p:txBody>
          <a:bodyPr spcFirstLastPara="1" wrap="square" lIns="91425" tIns="91425" rIns="91425" bIns="91425" anchor="t" anchorCtr="0">
            <a:spAutoFit/>
          </a:bodyPr>
          <a:lstStyle/>
          <a:p>
            <a:pPr>
              <a:buClr>
                <a:srgbClr val="000000"/>
              </a:buClr>
              <a:buSzPts val="2600"/>
            </a:pPr>
            <a:r>
              <a:rPr lang="en-US" sz="2600" b="1" dirty="0">
                <a:solidFill>
                  <a:srgbClr val="000000"/>
                </a:solidFill>
                <a:latin typeface="Times New Roman"/>
                <a:ea typeface="Times New Roman"/>
                <a:cs typeface="Times New Roman"/>
                <a:sym typeface="Times New Roman"/>
              </a:rPr>
              <a:t>Unit Testing:</a:t>
            </a:r>
            <a:endParaRPr sz="2600" b="1" dirty="0">
              <a:solidFill>
                <a:srgbClr val="000000"/>
              </a:solidFill>
              <a:latin typeface="Times New Roman"/>
              <a:ea typeface="Times New Roman"/>
              <a:cs typeface="Times New Roman"/>
              <a:sym typeface="Times New Roman"/>
            </a:endParaRPr>
          </a:p>
          <a:p>
            <a:pPr>
              <a:buClr>
                <a:srgbClr val="000000"/>
              </a:buClr>
              <a:buSzPts val="1900"/>
            </a:pPr>
            <a:r>
              <a:rPr lang="en-US" sz="1900" dirty="0">
                <a:solidFill>
                  <a:srgbClr val="000000"/>
                </a:solidFill>
                <a:latin typeface="Times New Roman"/>
                <a:ea typeface="Times New Roman"/>
                <a:cs typeface="Times New Roman"/>
                <a:sym typeface="Times New Roman"/>
              </a:rPr>
              <a:t>End Semester Marks</a:t>
            </a:r>
            <a:endParaRPr sz="1900" dirty="0">
              <a:solidFill>
                <a:srgbClr val="000000"/>
              </a:solidFill>
              <a:latin typeface="Times New Roman"/>
              <a:ea typeface="Times New Roman"/>
              <a:cs typeface="Times New Roman"/>
              <a:sym typeface="Times New Roman"/>
            </a:endParaRPr>
          </a:p>
          <a:p>
            <a:pPr>
              <a:buClr>
                <a:schemeClr val="dk1"/>
              </a:buClr>
              <a:buSzPts val="1100"/>
            </a:pPr>
            <a:r>
              <a:rPr lang="en-US" sz="1900" dirty="0">
                <a:solidFill>
                  <a:schemeClr val="dk1"/>
                </a:solidFill>
                <a:latin typeface="Times New Roman"/>
                <a:ea typeface="Times New Roman"/>
                <a:cs typeface="Times New Roman"/>
                <a:sym typeface="Times New Roman"/>
              </a:rPr>
              <a:t>Test case 1: </a:t>
            </a:r>
            <a:endParaRPr sz="1900" dirty="0">
              <a:solidFill>
                <a:schemeClr val="dk1"/>
              </a:solidFill>
              <a:latin typeface="Times New Roman"/>
              <a:ea typeface="Times New Roman"/>
              <a:cs typeface="Times New Roman"/>
              <a:sym typeface="Times New Roman"/>
            </a:endParaRPr>
          </a:p>
          <a:p>
            <a:pPr>
              <a:buClr>
                <a:srgbClr val="000000"/>
              </a:buClr>
              <a:buSzPts val="1900"/>
            </a:pPr>
            <a:r>
              <a:rPr lang="en-US" sz="1900" dirty="0" err="1">
                <a:solidFill>
                  <a:srgbClr val="000000"/>
                </a:solidFill>
                <a:latin typeface="Times New Roman"/>
                <a:ea typeface="Times New Roman"/>
                <a:cs typeface="Times New Roman"/>
                <a:sym typeface="Times New Roman"/>
              </a:rPr>
              <a:t>getExternalMarks</a:t>
            </a:r>
            <a:r>
              <a:rPr lang="en-US" sz="1900" dirty="0">
                <a:solidFill>
                  <a:srgbClr val="000000"/>
                </a:solidFill>
                <a:latin typeface="Times New Roman"/>
                <a:ea typeface="Times New Roman"/>
                <a:cs typeface="Times New Roman"/>
                <a:sym typeface="Times New Roman"/>
              </a:rPr>
              <a:t>(semester, USN): User asks for his/her external marks with inputs semester and USN.</a:t>
            </a:r>
            <a:endParaRPr sz="1900" dirty="0">
              <a:solidFill>
                <a:srgbClr val="000000"/>
              </a:solidFill>
              <a:latin typeface="Times New Roman"/>
              <a:ea typeface="Times New Roman"/>
              <a:cs typeface="Times New Roman"/>
              <a:sym typeface="Times New Roman"/>
            </a:endParaRPr>
          </a:p>
        </p:txBody>
      </p:sp>
      <p:graphicFrame>
        <p:nvGraphicFramePr>
          <p:cNvPr id="305" name="Google Shape;305;gda52885bbd_0_7"/>
          <p:cNvGraphicFramePr/>
          <p:nvPr>
            <p:extLst>
              <p:ext uri="{D42A27DB-BD31-4B8C-83A1-F6EECF244321}">
                <p14:modId xmlns:p14="http://schemas.microsoft.com/office/powerpoint/2010/main" val="1918214765"/>
              </p:ext>
            </p:extLst>
          </p:nvPr>
        </p:nvGraphicFramePr>
        <p:xfrm>
          <a:off x="1640637" y="2847642"/>
          <a:ext cx="9208375" cy="3489678"/>
        </p:xfrm>
        <a:graphic>
          <a:graphicData uri="http://schemas.openxmlformats.org/drawingml/2006/table">
            <a:tbl>
              <a:tblPr firstRow="1" firstCol="1" bandRow="1">
                <a:noFill/>
              </a:tblPr>
              <a:tblGrid>
                <a:gridCol w="589550">
                  <a:extLst>
                    <a:ext uri="{9D8B030D-6E8A-4147-A177-3AD203B41FA5}">
                      <a16:colId xmlns:a16="http://schemas.microsoft.com/office/drawing/2014/main" val="20000"/>
                    </a:ext>
                  </a:extLst>
                </a:gridCol>
                <a:gridCol w="2098875">
                  <a:extLst>
                    <a:ext uri="{9D8B030D-6E8A-4147-A177-3AD203B41FA5}">
                      <a16:colId xmlns:a16="http://schemas.microsoft.com/office/drawing/2014/main" val="20001"/>
                    </a:ext>
                  </a:extLst>
                </a:gridCol>
                <a:gridCol w="2692625">
                  <a:extLst>
                    <a:ext uri="{9D8B030D-6E8A-4147-A177-3AD203B41FA5}">
                      <a16:colId xmlns:a16="http://schemas.microsoft.com/office/drawing/2014/main" val="20002"/>
                    </a:ext>
                  </a:extLst>
                </a:gridCol>
                <a:gridCol w="2992925">
                  <a:extLst>
                    <a:ext uri="{9D8B030D-6E8A-4147-A177-3AD203B41FA5}">
                      <a16:colId xmlns:a16="http://schemas.microsoft.com/office/drawing/2014/main" val="20003"/>
                    </a:ext>
                  </a:extLst>
                </a:gridCol>
                <a:gridCol w="834400">
                  <a:extLst>
                    <a:ext uri="{9D8B030D-6E8A-4147-A177-3AD203B41FA5}">
                      <a16:colId xmlns:a16="http://schemas.microsoft.com/office/drawing/2014/main" val="20004"/>
                    </a:ext>
                  </a:extLst>
                </a:gridCol>
              </a:tblGrid>
              <a:tr h="800502">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Test #</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Test Data(input)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Expected Result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Actual Result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Pass/ Fail</a:t>
                      </a:r>
                      <a:endParaRPr sz="1800" b="1"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0"/>
                  </a:ext>
                </a:extLst>
              </a:tr>
              <a:tr h="772362">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Query consists of  valid semester and valid USN.</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Generates the external result.</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chemeClr val="dk1"/>
                        </a:buClr>
                        <a:buSzPts val="1100"/>
                        <a:buFont typeface="Arial"/>
                        <a:buNone/>
                      </a:pPr>
                      <a:r>
                        <a:rPr lang="en-US" sz="1900" u="none" strike="noStrike" cap="none" dirty="0">
                          <a:latin typeface="Times New Roman"/>
                          <a:ea typeface="Times New Roman"/>
                          <a:cs typeface="Times New Roman"/>
                          <a:sym typeface="Times New Roman"/>
                        </a:rPr>
                        <a:t>Generates the external result.</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Pass</a:t>
                      </a:r>
                      <a:endParaRPr sz="1800"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1"/>
                  </a:ext>
                </a:extLst>
              </a:tr>
              <a:tr h="921706">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Query consists of invalid semester.</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Generate an error message saying Invalid sem. Enter the </a:t>
                      </a:r>
                      <a:r>
                        <a:rPr lang="en-IN" sz="1900" u="none" strike="noStrike" cap="none" dirty="0" err="1">
                          <a:latin typeface="Times New Roman"/>
                          <a:ea typeface="Times New Roman"/>
                          <a:cs typeface="Times New Roman"/>
                          <a:sym typeface="Times New Roman"/>
                        </a:rPr>
                        <a:t>sem</a:t>
                      </a:r>
                      <a:r>
                        <a:rPr lang="en-IN" sz="1900" u="none" strike="noStrike" cap="none" dirty="0">
                          <a:latin typeface="Times New Roman"/>
                          <a:ea typeface="Times New Roman"/>
                          <a:cs typeface="Times New Roman"/>
                          <a:sym typeface="Times New Roman"/>
                        </a:rPr>
                        <a:t> again.</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Generates “Invalid sem. Enter the </a:t>
                      </a:r>
                      <a:r>
                        <a:rPr lang="en-IN" sz="1900" u="none" strike="noStrike" cap="none" dirty="0" err="1">
                          <a:latin typeface="Times New Roman"/>
                          <a:ea typeface="Times New Roman"/>
                          <a:cs typeface="Times New Roman"/>
                          <a:sym typeface="Times New Roman"/>
                        </a:rPr>
                        <a:t>sem</a:t>
                      </a:r>
                      <a:r>
                        <a:rPr lang="en-IN" sz="1900" u="none" strike="noStrike" cap="none" dirty="0">
                          <a:latin typeface="Times New Roman"/>
                          <a:ea typeface="Times New Roman"/>
                          <a:cs typeface="Times New Roman"/>
                          <a:sym typeface="Times New Roman"/>
                        </a:rPr>
                        <a:t> again.”</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Pass</a:t>
                      </a:r>
                      <a:endParaRPr sz="1800" u="none" strike="noStrike" cap="none" dirty="0">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2"/>
                  </a:ext>
                </a:extLst>
              </a:tr>
              <a:tr h="898790">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User gives valid semester but invalid USN.</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Error message – “Invalid USN. Enter the USN again.”</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Generates “Invalid USN. Enter the USN again.”</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Pass</a:t>
                      </a:r>
                      <a:endParaRPr sz="1800" u="none" strike="noStrike" cap="none" dirty="0">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35757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ce23d99cd7_1_501"/>
          <p:cNvSpPr txBox="1">
            <a:spLocks noGrp="1"/>
          </p:cNvSpPr>
          <p:nvPr>
            <p:ph type="title" idx="4294967295"/>
          </p:nvPr>
        </p:nvSpPr>
        <p:spPr>
          <a:xfrm>
            <a:off x="1640650" y="62200"/>
            <a:ext cx="9144000" cy="1597924"/>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3200"/>
            </a:pPr>
            <a:r>
              <a:rPr lang="en-US" sz="3200" b="1" dirty="0">
                <a:latin typeface="Times New Roman"/>
                <a:ea typeface="Times New Roman"/>
                <a:cs typeface="Times New Roman"/>
                <a:sym typeface="Times New Roman"/>
              </a:rPr>
              <a:t>Integrated manual testing:</a:t>
            </a:r>
            <a:endParaRPr sz="3200" b="1" dirty="0">
              <a:latin typeface="Times New Roman"/>
              <a:ea typeface="Times New Roman"/>
              <a:cs typeface="Times New Roman"/>
              <a:sym typeface="Times New Roman"/>
            </a:endParaRPr>
          </a:p>
        </p:txBody>
      </p:sp>
      <p:graphicFrame>
        <p:nvGraphicFramePr>
          <p:cNvPr id="312" name="Google Shape;312;gce23d99cd7_1_501"/>
          <p:cNvGraphicFramePr/>
          <p:nvPr>
            <p:extLst>
              <p:ext uri="{D42A27DB-BD31-4B8C-83A1-F6EECF244321}">
                <p14:modId xmlns:p14="http://schemas.microsoft.com/office/powerpoint/2010/main" val="2402938757"/>
              </p:ext>
            </p:extLst>
          </p:nvPr>
        </p:nvGraphicFramePr>
        <p:xfrm>
          <a:off x="1524012" y="2956267"/>
          <a:ext cx="9208375" cy="3669284"/>
        </p:xfrm>
        <a:graphic>
          <a:graphicData uri="http://schemas.openxmlformats.org/drawingml/2006/table">
            <a:tbl>
              <a:tblPr firstRow="1" firstCol="1" bandRow="1">
                <a:noFill/>
              </a:tblPr>
              <a:tblGrid>
                <a:gridCol w="589550">
                  <a:extLst>
                    <a:ext uri="{9D8B030D-6E8A-4147-A177-3AD203B41FA5}">
                      <a16:colId xmlns:a16="http://schemas.microsoft.com/office/drawing/2014/main" val="20000"/>
                    </a:ext>
                  </a:extLst>
                </a:gridCol>
                <a:gridCol w="2098875">
                  <a:extLst>
                    <a:ext uri="{9D8B030D-6E8A-4147-A177-3AD203B41FA5}">
                      <a16:colId xmlns:a16="http://schemas.microsoft.com/office/drawing/2014/main" val="20001"/>
                    </a:ext>
                  </a:extLst>
                </a:gridCol>
                <a:gridCol w="2692625">
                  <a:extLst>
                    <a:ext uri="{9D8B030D-6E8A-4147-A177-3AD203B41FA5}">
                      <a16:colId xmlns:a16="http://schemas.microsoft.com/office/drawing/2014/main" val="20002"/>
                    </a:ext>
                  </a:extLst>
                </a:gridCol>
                <a:gridCol w="2992925">
                  <a:extLst>
                    <a:ext uri="{9D8B030D-6E8A-4147-A177-3AD203B41FA5}">
                      <a16:colId xmlns:a16="http://schemas.microsoft.com/office/drawing/2014/main" val="20003"/>
                    </a:ext>
                  </a:extLst>
                </a:gridCol>
                <a:gridCol w="834400">
                  <a:extLst>
                    <a:ext uri="{9D8B030D-6E8A-4147-A177-3AD203B41FA5}">
                      <a16:colId xmlns:a16="http://schemas.microsoft.com/office/drawing/2014/main" val="20004"/>
                    </a:ext>
                  </a:extLst>
                </a:gridCol>
              </a:tblGrid>
              <a:tr h="730038">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Test #</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Test Data(input)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dirty="0">
                          <a:latin typeface="Times New Roman"/>
                          <a:ea typeface="Times New Roman"/>
                          <a:cs typeface="Times New Roman"/>
                          <a:sym typeface="Times New Roman"/>
                        </a:rPr>
                        <a:t>Expected Result</a:t>
                      </a:r>
                      <a:endParaRPr sz="18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Actual Result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Pass/ Fail</a:t>
                      </a:r>
                      <a:endParaRPr sz="1800" b="1"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0"/>
                  </a:ext>
                </a:extLst>
              </a:tr>
              <a:tr h="575984">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Query has a valid date with an associated event</a:t>
                      </a: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Generate a message with the associated event and if it is a holiday or not.</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Generates the event name with the statement of whether it is a holiday or not.</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Pass</a:t>
                      </a:r>
                      <a:endParaRPr sz="1800"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1"/>
                  </a:ext>
                </a:extLst>
              </a:tr>
              <a:tr h="581312">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Query has an invalid date (ex- 31 </a:t>
                      </a:r>
                      <a:r>
                        <a:rPr lang="en-US" sz="1900" u="none" strike="noStrike" cap="none" dirty="0" err="1">
                          <a:latin typeface="Times New Roman"/>
                          <a:ea typeface="Times New Roman"/>
                          <a:cs typeface="Times New Roman"/>
                          <a:sym typeface="Times New Roman"/>
                        </a:rPr>
                        <a:t>feb</a:t>
                      </a:r>
                      <a:r>
                        <a:rPr lang="en-US" sz="1900" u="none" strike="noStrike" cap="none" dirty="0">
                          <a:latin typeface="Times New Roman"/>
                          <a:ea typeface="Times New Roman"/>
                          <a:cs typeface="Times New Roman"/>
                          <a:sym typeface="Times New Roman"/>
                        </a:rPr>
                        <a:t>)</a:t>
                      </a:r>
                    </a:p>
                    <a:p>
                      <a:pPr marL="0" marR="0" lvl="0" indent="0" algn="l" rtl="0">
                        <a:lnSpc>
                          <a:spcPct val="100000"/>
                        </a:lnSpc>
                        <a:spcBef>
                          <a:spcPts val="0"/>
                        </a:spcBef>
                        <a:spcAft>
                          <a:spcPts val="0"/>
                        </a:spcAft>
                        <a:buClr>
                          <a:srgbClr val="000000"/>
                        </a:buClr>
                        <a:buSzPts val="1900"/>
                        <a:buFont typeface="Arial"/>
                        <a:buNone/>
                      </a:pP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Should reply – Invalid Date</a:t>
                      </a: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Generates the message “No records found”</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Fail</a:t>
                      </a:r>
                      <a:endParaRPr sz="1800" u="none" strike="noStrike" cap="none" dirty="0">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2"/>
                  </a:ext>
                </a:extLst>
              </a:tr>
              <a:tr h="1092900">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Query has a date which is outside of current academic year</a:t>
                      </a: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Generate an error message saying “Please enquire with the current academic year”</a:t>
                      </a: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Generates the message “No records found”</a:t>
                      </a:r>
                    </a:p>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endParaRPr lang="en-IN" sz="19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Fail</a:t>
                      </a:r>
                      <a:endParaRPr sz="1800" u="none" strike="noStrike" cap="none" dirty="0">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3"/>
                  </a:ext>
                </a:extLst>
              </a:tr>
            </a:tbl>
          </a:graphicData>
        </a:graphic>
      </p:graphicFrame>
      <p:sp>
        <p:nvSpPr>
          <p:cNvPr id="313" name="Google Shape;313;gce23d99cd7_1_501"/>
          <p:cNvSpPr txBox="1"/>
          <p:nvPr/>
        </p:nvSpPr>
        <p:spPr>
          <a:xfrm>
            <a:off x="1692238" y="1369913"/>
            <a:ext cx="8871900" cy="1769685"/>
          </a:xfrm>
          <a:prstGeom prst="rect">
            <a:avLst/>
          </a:prstGeom>
          <a:noFill/>
          <a:ln>
            <a:noFill/>
          </a:ln>
        </p:spPr>
        <p:txBody>
          <a:bodyPr spcFirstLastPara="1" wrap="square" lIns="91425" tIns="91425" rIns="91425" bIns="91425" anchor="t" anchorCtr="0">
            <a:spAutoFit/>
          </a:bodyPr>
          <a:lstStyle/>
          <a:p>
            <a:pPr>
              <a:buClr>
                <a:srgbClr val="000000"/>
              </a:buClr>
              <a:buSzPts val="2100"/>
            </a:pPr>
            <a:r>
              <a:rPr lang="en-US" sz="2100" dirty="0">
                <a:solidFill>
                  <a:schemeClr val="dk1"/>
                </a:solidFill>
                <a:latin typeface="Times New Roman"/>
                <a:ea typeface="Times New Roman"/>
                <a:cs typeface="Times New Roman"/>
                <a:sym typeface="Times New Roman"/>
              </a:rPr>
              <a:t>Calendar of Events and UI</a:t>
            </a:r>
          </a:p>
          <a:p>
            <a:pPr>
              <a:buClr>
                <a:srgbClr val="000000"/>
              </a:buClr>
              <a:buSzPts val="2100"/>
            </a:pPr>
            <a:r>
              <a:rPr lang="en-US" sz="2100" dirty="0">
                <a:solidFill>
                  <a:schemeClr val="dk1"/>
                </a:solidFill>
                <a:latin typeface="Times New Roman"/>
                <a:ea typeface="Times New Roman"/>
                <a:cs typeface="Times New Roman"/>
                <a:sym typeface="Times New Roman"/>
              </a:rPr>
              <a:t>Test case 1: </a:t>
            </a:r>
          </a:p>
          <a:p>
            <a:pPr>
              <a:buClr>
                <a:srgbClr val="000000"/>
              </a:buClr>
              <a:buSzPts val="2100"/>
            </a:pPr>
            <a:r>
              <a:rPr lang="en-US" sz="2000" dirty="0" err="1">
                <a:solidFill>
                  <a:srgbClr val="000000"/>
                </a:solidFill>
                <a:latin typeface="Times New Roman"/>
                <a:ea typeface="Times New Roman"/>
                <a:cs typeface="Times New Roman"/>
                <a:sym typeface="Times New Roman"/>
              </a:rPr>
              <a:t>getEvents</a:t>
            </a:r>
            <a:r>
              <a:rPr lang="en-US" sz="2000" dirty="0">
                <a:solidFill>
                  <a:srgbClr val="000000"/>
                </a:solidFill>
                <a:latin typeface="Times New Roman"/>
                <a:ea typeface="Times New Roman"/>
                <a:cs typeface="Times New Roman"/>
                <a:sym typeface="Times New Roman"/>
              </a:rPr>
              <a:t>(date) and UI: User query consists of a date, the  Telegram bot replies with the associated event (if exists).</a:t>
            </a:r>
          </a:p>
          <a:p>
            <a:pPr>
              <a:buClr>
                <a:srgbClr val="000000"/>
              </a:buClr>
              <a:buSzPts val="2100"/>
            </a:pPr>
            <a:endParaRPr sz="21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580810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ce23d99cd7_1_501"/>
          <p:cNvSpPr txBox="1">
            <a:spLocks noGrp="1"/>
          </p:cNvSpPr>
          <p:nvPr>
            <p:ph type="title" idx="4294967295"/>
          </p:nvPr>
        </p:nvSpPr>
        <p:spPr>
          <a:xfrm>
            <a:off x="1640650" y="62200"/>
            <a:ext cx="9144000" cy="1597924"/>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3200"/>
            </a:pPr>
            <a:r>
              <a:rPr lang="en-US" sz="3200" b="1" dirty="0">
                <a:latin typeface="Times New Roman"/>
                <a:ea typeface="Times New Roman"/>
                <a:cs typeface="Times New Roman"/>
                <a:sym typeface="Times New Roman"/>
              </a:rPr>
              <a:t>Integrated manual testing:</a:t>
            </a:r>
            <a:endParaRPr sz="3200" b="1" dirty="0">
              <a:latin typeface="Times New Roman"/>
              <a:ea typeface="Times New Roman"/>
              <a:cs typeface="Times New Roman"/>
              <a:sym typeface="Times New Roman"/>
            </a:endParaRPr>
          </a:p>
        </p:txBody>
      </p:sp>
      <p:graphicFrame>
        <p:nvGraphicFramePr>
          <p:cNvPr id="312" name="Google Shape;312;gce23d99cd7_1_501"/>
          <p:cNvGraphicFramePr/>
          <p:nvPr>
            <p:extLst>
              <p:ext uri="{D42A27DB-BD31-4B8C-83A1-F6EECF244321}">
                <p14:modId xmlns:p14="http://schemas.microsoft.com/office/powerpoint/2010/main" val="3393816130"/>
              </p:ext>
            </p:extLst>
          </p:nvPr>
        </p:nvGraphicFramePr>
        <p:xfrm>
          <a:off x="1524012" y="2956267"/>
          <a:ext cx="9208375" cy="3669284"/>
        </p:xfrm>
        <a:graphic>
          <a:graphicData uri="http://schemas.openxmlformats.org/drawingml/2006/table">
            <a:tbl>
              <a:tblPr firstRow="1" firstCol="1" bandRow="1">
                <a:noFill/>
              </a:tblPr>
              <a:tblGrid>
                <a:gridCol w="589550">
                  <a:extLst>
                    <a:ext uri="{9D8B030D-6E8A-4147-A177-3AD203B41FA5}">
                      <a16:colId xmlns:a16="http://schemas.microsoft.com/office/drawing/2014/main" val="20000"/>
                    </a:ext>
                  </a:extLst>
                </a:gridCol>
                <a:gridCol w="2098875">
                  <a:extLst>
                    <a:ext uri="{9D8B030D-6E8A-4147-A177-3AD203B41FA5}">
                      <a16:colId xmlns:a16="http://schemas.microsoft.com/office/drawing/2014/main" val="20001"/>
                    </a:ext>
                  </a:extLst>
                </a:gridCol>
                <a:gridCol w="2692625">
                  <a:extLst>
                    <a:ext uri="{9D8B030D-6E8A-4147-A177-3AD203B41FA5}">
                      <a16:colId xmlns:a16="http://schemas.microsoft.com/office/drawing/2014/main" val="20002"/>
                    </a:ext>
                  </a:extLst>
                </a:gridCol>
                <a:gridCol w="2992925">
                  <a:extLst>
                    <a:ext uri="{9D8B030D-6E8A-4147-A177-3AD203B41FA5}">
                      <a16:colId xmlns:a16="http://schemas.microsoft.com/office/drawing/2014/main" val="20003"/>
                    </a:ext>
                  </a:extLst>
                </a:gridCol>
                <a:gridCol w="834400">
                  <a:extLst>
                    <a:ext uri="{9D8B030D-6E8A-4147-A177-3AD203B41FA5}">
                      <a16:colId xmlns:a16="http://schemas.microsoft.com/office/drawing/2014/main" val="20004"/>
                    </a:ext>
                  </a:extLst>
                </a:gridCol>
              </a:tblGrid>
              <a:tr h="730038">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Test #</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Test Data(input)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dirty="0">
                          <a:latin typeface="Times New Roman"/>
                          <a:ea typeface="Times New Roman"/>
                          <a:cs typeface="Times New Roman"/>
                          <a:sym typeface="Times New Roman"/>
                        </a:rPr>
                        <a:t>Expected Result</a:t>
                      </a:r>
                      <a:endParaRPr sz="18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Actual Result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Pass/ Fail</a:t>
                      </a:r>
                      <a:endParaRPr sz="1800" b="1"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0"/>
                  </a:ext>
                </a:extLst>
              </a:tr>
              <a:tr h="575984">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Query consists of an existing event.</a:t>
                      </a:r>
                    </a:p>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endParaRPr lang="en-US"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Responds with the associated dates</a:t>
                      </a: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Displays the dates</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Pass</a:t>
                      </a:r>
                      <a:endParaRPr sz="1800"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1"/>
                  </a:ext>
                </a:extLst>
              </a:tr>
              <a:tr h="581312">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Query consists of an invalid event (ex- 4</a:t>
                      </a:r>
                      <a:r>
                        <a:rPr lang="en-US" sz="1900" u="none" strike="noStrike" cap="none" baseline="30000" dirty="0">
                          <a:latin typeface="Times New Roman"/>
                          <a:ea typeface="Times New Roman"/>
                          <a:cs typeface="Times New Roman"/>
                          <a:sym typeface="Times New Roman"/>
                        </a:rPr>
                        <a:t>th</a:t>
                      </a:r>
                      <a:r>
                        <a:rPr lang="en-US" sz="1900" u="none" strike="noStrike" cap="none" dirty="0">
                          <a:latin typeface="Times New Roman"/>
                          <a:ea typeface="Times New Roman"/>
                          <a:cs typeface="Times New Roman"/>
                          <a:sym typeface="Times New Roman"/>
                        </a:rPr>
                        <a:t> internal)</a:t>
                      </a: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Generate an error message saying Invalid Input </a:t>
                      </a:r>
                    </a:p>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endParaRPr lang="en-US"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Generates random message</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Fail</a:t>
                      </a:r>
                      <a:endParaRPr sz="1800" u="none" strike="noStrike" cap="none" dirty="0">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2"/>
                  </a:ext>
                </a:extLst>
              </a:tr>
              <a:tr h="1092900">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Query consists of an event which does not exist (ex- Holi)</a:t>
                      </a: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Generate an error message saying This event does not exist.</a:t>
                      </a: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Generates the message “No records found”</a:t>
                      </a:r>
                    </a:p>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endParaRPr lang="en-IN" sz="19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Fail</a:t>
                      </a:r>
                      <a:endParaRPr sz="1800" u="none" strike="noStrike" cap="none" dirty="0">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3"/>
                  </a:ext>
                </a:extLst>
              </a:tr>
            </a:tbl>
          </a:graphicData>
        </a:graphic>
      </p:graphicFrame>
      <p:sp>
        <p:nvSpPr>
          <p:cNvPr id="313" name="Google Shape;313;gce23d99cd7_1_501"/>
          <p:cNvSpPr txBox="1"/>
          <p:nvPr/>
        </p:nvSpPr>
        <p:spPr>
          <a:xfrm>
            <a:off x="1692238" y="1369913"/>
            <a:ext cx="8871900" cy="1769685"/>
          </a:xfrm>
          <a:prstGeom prst="rect">
            <a:avLst/>
          </a:prstGeom>
          <a:noFill/>
          <a:ln>
            <a:noFill/>
          </a:ln>
        </p:spPr>
        <p:txBody>
          <a:bodyPr spcFirstLastPara="1" wrap="square" lIns="91425" tIns="91425" rIns="91425" bIns="91425" anchor="t" anchorCtr="0">
            <a:spAutoFit/>
          </a:bodyPr>
          <a:lstStyle/>
          <a:p>
            <a:pPr>
              <a:buClr>
                <a:srgbClr val="000000"/>
              </a:buClr>
              <a:buSzPts val="2100"/>
            </a:pPr>
            <a:r>
              <a:rPr lang="en-US" sz="2100" dirty="0">
                <a:solidFill>
                  <a:schemeClr val="dk1"/>
                </a:solidFill>
                <a:latin typeface="Times New Roman"/>
                <a:ea typeface="Times New Roman"/>
                <a:cs typeface="Times New Roman"/>
                <a:sym typeface="Times New Roman"/>
              </a:rPr>
              <a:t>Calendar of Events and UI</a:t>
            </a:r>
          </a:p>
          <a:p>
            <a:pPr>
              <a:buClr>
                <a:srgbClr val="000000"/>
              </a:buClr>
              <a:buSzPts val="2100"/>
            </a:pPr>
            <a:r>
              <a:rPr lang="en-US" sz="2100" dirty="0">
                <a:solidFill>
                  <a:schemeClr val="dk1"/>
                </a:solidFill>
                <a:latin typeface="Times New Roman"/>
                <a:ea typeface="Times New Roman"/>
                <a:cs typeface="Times New Roman"/>
                <a:sym typeface="Times New Roman"/>
              </a:rPr>
              <a:t>Test case 2: </a:t>
            </a:r>
          </a:p>
          <a:p>
            <a:pPr>
              <a:buClr>
                <a:srgbClr val="000000"/>
              </a:buClr>
              <a:buSzPts val="2100"/>
            </a:pPr>
            <a:r>
              <a:rPr lang="en-US" sz="2000" dirty="0" err="1">
                <a:solidFill>
                  <a:srgbClr val="000000"/>
                </a:solidFill>
                <a:latin typeface="Times New Roman"/>
                <a:ea typeface="Times New Roman"/>
                <a:cs typeface="Times New Roman"/>
                <a:sym typeface="Times New Roman"/>
              </a:rPr>
              <a:t>getDate</a:t>
            </a:r>
            <a:r>
              <a:rPr lang="en-US" sz="2000" dirty="0">
                <a:solidFill>
                  <a:srgbClr val="000000"/>
                </a:solidFill>
                <a:latin typeface="Times New Roman"/>
                <a:ea typeface="Times New Roman"/>
                <a:cs typeface="Times New Roman"/>
                <a:sym typeface="Times New Roman"/>
              </a:rPr>
              <a:t>(event) and UI: User query consists of an event, the Telegram bot replies with associated date (if event exists).</a:t>
            </a:r>
          </a:p>
          <a:p>
            <a:pPr>
              <a:buClr>
                <a:srgbClr val="000000"/>
              </a:buClr>
              <a:buSzPts val="2100"/>
            </a:pPr>
            <a:endParaRPr sz="21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461962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ce23d99cd7_1_501"/>
          <p:cNvSpPr txBox="1">
            <a:spLocks noGrp="1"/>
          </p:cNvSpPr>
          <p:nvPr>
            <p:ph type="title" idx="4294967295"/>
          </p:nvPr>
        </p:nvSpPr>
        <p:spPr>
          <a:xfrm>
            <a:off x="1640650" y="62200"/>
            <a:ext cx="9144000" cy="1597924"/>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3200"/>
            </a:pPr>
            <a:r>
              <a:rPr lang="en-US" sz="3200" b="1" dirty="0">
                <a:latin typeface="Times New Roman"/>
                <a:ea typeface="Times New Roman"/>
                <a:cs typeface="Times New Roman"/>
                <a:sym typeface="Times New Roman"/>
              </a:rPr>
              <a:t>Integrated manual testing:</a:t>
            </a:r>
            <a:endParaRPr sz="3200" b="1" dirty="0">
              <a:latin typeface="Times New Roman"/>
              <a:ea typeface="Times New Roman"/>
              <a:cs typeface="Times New Roman"/>
              <a:sym typeface="Times New Roman"/>
            </a:endParaRPr>
          </a:p>
        </p:txBody>
      </p:sp>
      <p:graphicFrame>
        <p:nvGraphicFramePr>
          <p:cNvPr id="312" name="Google Shape;312;gce23d99cd7_1_501"/>
          <p:cNvGraphicFramePr/>
          <p:nvPr/>
        </p:nvGraphicFramePr>
        <p:xfrm>
          <a:off x="1524012" y="2956267"/>
          <a:ext cx="9208375" cy="3669284"/>
        </p:xfrm>
        <a:graphic>
          <a:graphicData uri="http://schemas.openxmlformats.org/drawingml/2006/table">
            <a:tbl>
              <a:tblPr firstRow="1" firstCol="1" bandRow="1">
                <a:noFill/>
              </a:tblPr>
              <a:tblGrid>
                <a:gridCol w="589550">
                  <a:extLst>
                    <a:ext uri="{9D8B030D-6E8A-4147-A177-3AD203B41FA5}">
                      <a16:colId xmlns:a16="http://schemas.microsoft.com/office/drawing/2014/main" val="20000"/>
                    </a:ext>
                  </a:extLst>
                </a:gridCol>
                <a:gridCol w="2098875">
                  <a:extLst>
                    <a:ext uri="{9D8B030D-6E8A-4147-A177-3AD203B41FA5}">
                      <a16:colId xmlns:a16="http://schemas.microsoft.com/office/drawing/2014/main" val="20001"/>
                    </a:ext>
                  </a:extLst>
                </a:gridCol>
                <a:gridCol w="2692625">
                  <a:extLst>
                    <a:ext uri="{9D8B030D-6E8A-4147-A177-3AD203B41FA5}">
                      <a16:colId xmlns:a16="http://schemas.microsoft.com/office/drawing/2014/main" val="20002"/>
                    </a:ext>
                  </a:extLst>
                </a:gridCol>
                <a:gridCol w="2992925">
                  <a:extLst>
                    <a:ext uri="{9D8B030D-6E8A-4147-A177-3AD203B41FA5}">
                      <a16:colId xmlns:a16="http://schemas.microsoft.com/office/drawing/2014/main" val="20003"/>
                    </a:ext>
                  </a:extLst>
                </a:gridCol>
                <a:gridCol w="834400">
                  <a:extLst>
                    <a:ext uri="{9D8B030D-6E8A-4147-A177-3AD203B41FA5}">
                      <a16:colId xmlns:a16="http://schemas.microsoft.com/office/drawing/2014/main" val="20004"/>
                    </a:ext>
                  </a:extLst>
                </a:gridCol>
              </a:tblGrid>
              <a:tr h="730038">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Test #</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Test Data(input)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dirty="0">
                          <a:latin typeface="Times New Roman"/>
                          <a:ea typeface="Times New Roman"/>
                          <a:cs typeface="Times New Roman"/>
                          <a:sym typeface="Times New Roman"/>
                        </a:rPr>
                        <a:t>Expected Result</a:t>
                      </a:r>
                      <a:endParaRPr sz="18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Actual Result</a:t>
                      </a:r>
                      <a:endParaRPr sz="18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b="1" u="none" strike="noStrike" cap="none">
                          <a:latin typeface="Times New Roman"/>
                          <a:ea typeface="Times New Roman"/>
                          <a:cs typeface="Times New Roman"/>
                          <a:sym typeface="Times New Roman"/>
                        </a:rPr>
                        <a:t>Pass/ Fail</a:t>
                      </a:r>
                      <a:endParaRPr sz="1800" b="1"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0"/>
                  </a:ext>
                </a:extLst>
              </a:tr>
              <a:tr h="575984">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Query consists of a valid USN and valid semester</a:t>
                      </a: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Show the result screenshot</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Displays the result screenshot</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Pass</a:t>
                      </a:r>
                      <a:endParaRPr sz="1800" u="none" strike="noStrike" cap="none">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1"/>
                  </a:ext>
                </a:extLst>
              </a:tr>
              <a:tr h="581312">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IN" sz="1900" u="none" strike="noStrike" cap="none" dirty="0">
                          <a:latin typeface="Times New Roman"/>
                          <a:ea typeface="Times New Roman"/>
                          <a:cs typeface="Times New Roman"/>
                          <a:sym typeface="Times New Roman"/>
                        </a:rPr>
                        <a:t>User provides invalid USN</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Error message – “Invalid USN. Enter the USN again.”</a:t>
                      </a:r>
                    </a:p>
                  </a:txBody>
                  <a:tcPr marL="16550" marR="16550" marT="0" marB="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dirty="0">
                          <a:latin typeface="Times New Roman"/>
                          <a:ea typeface="Times New Roman"/>
                          <a:cs typeface="Times New Roman"/>
                          <a:sym typeface="Times New Roman"/>
                        </a:rPr>
                        <a:t>Displays the expected result</a:t>
                      </a: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Pass</a:t>
                      </a:r>
                      <a:endParaRPr sz="1800" u="none" strike="noStrike" cap="none" dirty="0">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2"/>
                  </a:ext>
                </a:extLst>
              </a:tr>
              <a:tr h="1092900">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IN" sz="1900" u="none" strike="noStrike" cap="none" dirty="0">
                          <a:latin typeface="Times New Roman"/>
                          <a:ea typeface="Times New Roman"/>
                          <a:cs typeface="Times New Roman"/>
                          <a:sym typeface="Times New Roman"/>
                        </a:rPr>
                        <a:t>User leaves USN blank</a:t>
                      </a:r>
                    </a:p>
                    <a:p>
                      <a:pPr marL="0" marR="0" lvl="0" indent="0" algn="l" rtl="0">
                        <a:lnSpc>
                          <a:spcPct val="100000"/>
                        </a:lnSpc>
                        <a:spcBef>
                          <a:spcPts val="0"/>
                        </a:spcBef>
                        <a:spcAft>
                          <a:spcPts val="0"/>
                        </a:spcAft>
                        <a:buClr>
                          <a:srgbClr val="000000"/>
                        </a:buClr>
                        <a:buSzPts val="1900"/>
                        <a:buFont typeface="Arial"/>
                        <a:buNone/>
                      </a:pP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US" sz="1900" u="none" strike="noStrike" cap="none" dirty="0">
                          <a:latin typeface="Times New Roman"/>
                          <a:ea typeface="Times New Roman"/>
                          <a:cs typeface="Times New Roman"/>
                          <a:sym typeface="Times New Roman"/>
                        </a:rPr>
                        <a:t>Error message – “Invalid USN. Enter the USN again.”</a:t>
                      </a:r>
                    </a:p>
                    <a:p>
                      <a:pPr marL="0" marR="0" lvl="0" indent="0" algn="l" rtl="0">
                        <a:lnSpc>
                          <a:spcPct val="100000"/>
                        </a:lnSpc>
                        <a:spcBef>
                          <a:spcPts val="0"/>
                        </a:spcBef>
                        <a:spcAft>
                          <a:spcPts val="0"/>
                        </a:spcAft>
                        <a:buClr>
                          <a:srgbClr val="000000"/>
                        </a:buClr>
                        <a:buSzPts val="1900"/>
                        <a:buFont typeface="Arial"/>
                        <a:buNone/>
                      </a:pP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Pts val="1900"/>
                        <a:buFont typeface="Arial"/>
                        <a:buNone/>
                        <a:tabLst/>
                        <a:defRPr/>
                      </a:pPr>
                      <a:r>
                        <a:rPr lang="en-IN" sz="1900" u="none" strike="noStrike" cap="none" dirty="0">
                          <a:latin typeface="Times New Roman"/>
                          <a:ea typeface="Times New Roman"/>
                          <a:cs typeface="Times New Roman"/>
                          <a:sym typeface="Times New Roman"/>
                        </a:rPr>
                        <a:t>Generates random message</a:t>
                      </a:r>
                    </a:p>
                    <a:p>
                      <a:pPr marL="0" marR="0" lvl="0" indent="0" algn="l" rtl="0">
                        <a:lnSpc>
                          <a:spcPct val="100000"/>
                        </a:lnSpc>
                        <a:spcBef>
                          <a:spcPts val="0"/>
                        </a:spcBef>
                        <a:spcAft>
                          <a:spcPts val="0"/>
                        </a:spcAft>
                        <a:buClr>
                          <a:srgbClr val="000000"/>
                        </a:buClr>
                        <a:buSzPts val="1900"/>
                        <a:buFont typeface="Arial"/>
                        <a:buNone/>
                      </a:pPr>
                      <a:endParaRPr sz="19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Fail</a:t>
                      </a:r>
                      <a:endParaRPr sz="1800" u="none" strike="noStrike" cap="none" dirty="0">
                        <a:latin typeface="Times New Roman"/>
                        <a:ea typeface="Times New Roman"/>
                        <a:cs typeface="Times New Roman"/>
                        <a:sym typeface="Times New Roman"/>
                      </a:endParaRPr>
                    </a:p>
                  </a:txBody>
                  <a:tcPr marL="16550" marR="16550" marT="0" marB="0"/>
                </a:tc>
                <a:extLst>
                  <a:ext uri="{0D108BD9-81ED-4DB2-BD59-A6C34878D82A}">
                    <a16:rowId xmlns:a16="http://schemas.microsoft.com/office/drawing/2014/main" val="10003"/>
                  </a:ext>
                </a:extLst>
              </a:tr>
            </a:tbl>
          </a:graphicData>
        </a:graphic>
      </p:graphicFrame>
      <p:sp>
        <p:nvSpPr>
          <p:cNvPr id="313" name="Google Shape;313;gce23d99cd7_1_501"/>
          <p:cNvSpPr txBox="1"/>
          <p:nvPr/>
        </p:nvSpPr>
        <p:spPr>
          <a:xfrm>
            <a:off x="1692238" y="1369913"/>
            <a:ext cx="8871900" cy="1508075"/>
          </a:xfrm>
          <a:prstGeom prst="rect">
            <a:avLst/>
          </a:prstGeom>
          <a:noFill/>
          <a:ln>
            <a:noFill/>
          </a:ln>
        </p:spPr>
        <p:txBody>
          <a:bodyPr spcFirstLastPara="1" wrap="square" lIns="91425" tIns="91425" rIns="91425" bIns="91425" anchor="t" anchorCtr="0">
            <a:spAutoFit/>
          </a:bodyPr>
          <a:lstStyle/>
          <a:p>
            <a:pPr>
              <a:buClr>
                <a:srgbClr val="000000"/>
              </a:buClr>
              <a:buSzPts val="2100"/>
            </a:pPr>
            <a:r>
              <a:rPr lang="en-US" sz="2100" dirty="0">
                <a:solidFill>
                  <a:schemeClr val="dk1"/>
                </a:solidFill>
                <a:latin typeface="Times New Roman"/>
                <a:ea typeface="Times New Roman"/>
                <a:cs typeface="Times New Roman"/>
                <a:sym typeface="Times New Roman"/>
              </a:rPr>
              <a:t>End Semester results and UI</a:t>
            </a:r>
          </a:p>
          <a:p>
            <a:pPr>
              <a:buClr>
                <a:srgbClr val="000000"/>
              </a:buClr>
              <a:buSzPts val="2100"/>
            </a:pPr>
            <a:r>
              <a:rPr lang="en-US" sz="2100" dirty="0">
                <a:solidFill>
                  <a:schemeClr val="dk1"/>
                </a:solidFill>
                <a:latin typeface="Times New Roman"/>
                <a:ea typeface="Times New Roman"/>
                <a:cs typeface="Times New Roman"/>
                <a:sym typeface="Times New Roman"/>
              </a:rPr>
              <a:t>Test case 1: </a:t>
            </a:r>
            <a:endParaRPr sz="2100" dirty="0">
              <a:solidFill>
                <a:schemeClr val="dk1"/>
              </a:solidFill>
              <a:latin typeface="Times New Roman"/>
              <a:ea typeface="Times New Roman"/>
              <a:cs typeface="Times New Roman"/>
              <a:sym typeface="Times New Roman"/>
            </a:endParaRPr>
          </a:p>
          <a:p>
            <a:pPr>
              <a:buClr>
                <a:srgbClr val="000000"/>
              </a:buClr>
              <a:buSzPts val="2100"/>
            </a:pPr>
            <a:r>
              <a:rPr lang="en-US" sz="2000" dirty="0" err="1">
                <a:solidFill>
                  <a:srgbClr val="000000"/>
                </a:solidFill>
                <a:latin typeface="Times New Roman"/>
                <a:ea typeface="Times New Roman"/>
                <a:cs typeface="Times New Roman"/>
                <a:sym typeface="Times New Roman"/>
              </a:rPr>
              <a:t>getExternalMarks</a:t>
            </a:r>
            <a:r>
              <a:rPr lang="en-US" sz="2000" dirty="0">
                <a:solidFill>
                  <a:srgbClr val="000000"/>
                </a:solidFill>
                <a:latin typeface="Times New Roman"/>
                <a:ea typeface="Times New Roman"/>
                <a:cs typeface="Times New Roman"/>
                <a:sym typeface="Times New Roman"/>
              </a:rPr>
              <a:t>(</a:t>
            </a:r>
            <a:r>
              <a:rPr lang="en-US" sz="2000" dirty="0" err="1">
                <a:solidFill>
                  <a:srgbClr val="000000"/>
                </a:solidFill>
                <a:latin typeface="Times New Roman"/>
                <a:ea typeface="Times New Roman"/>
                <a:cs typeface="Times New Roman"/>
                <a:sym typeface="Times New Roman"/>
              </a:rPr>
              <a:t>semester,USN</a:t>
            </a:r>
            <a:r>
              <a:rPr lang="en-US" sz="2000" dirty="0">
                <a:solidFill>
                  <a:srgbClr val="000000"/>
                </a:solidFill>
                <a:latin typeface="Times New Roman"/>
                <a:ea typeface="Times New Roman"/>
                <a:cs typeface="Times New Roman"/>
                <a:sym typeface="Times New Roman"/>
              </a:rPr>
              <a:t>) and UI: User asks for his/her external marks for particular semester with semester and USN as inputs</a:t>
            </a:r>
            <a:r>
              <a:rPr lang="en-US" sz="2400" dirty="0">
                <a:solidFill>
                  <a:srgbClr val="000000"/>
                </a:solidFill>
                <a:latin typeface="Times New Roman"/>
                <a:ea typeface="Times New Roman"/>
                <a:cs typeface="Times New Roman"/>
                <a:sym typeface="Times New Roman"/>
              </a:rPr>
              <a:t>.</a:t>
            </a:r>
            <a:endParaRPr sz="21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71711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7DCB-B58C-C168-4CA8-2E18DC040160}"/>
              </a:ext>
            </a:extLst>
          </p:cNvPr>
          <p:cNvSpPr>
            <a:spLocks noGrp="1"/>
          </p:cNvSpPr>
          <p:nvPr>
            <p:ph type="ctrTitle"/>
          </p:nvPr>
        </p:nvSpPr>
        <p:spPr>
          <a:xfrm>
            <a:off x="1524000" y="1617043"/>
            <a:ext cx="9144000" cy="3753853"/>
          </a:xfrm>
        </p:spPr>
        <p:txBody>
          <a:bodyPr>
            <a:normAutofit/>
          </a:bodyPr>
          <a:lstStyle/>
          <a:p>
            <a:r>
              <a:rPr lang="en-IN" sz="900" dirty="0"/>
              <a:t>.</a:t>
            </a:r>
            <a:br>
              <a:rPr lang="en-IN" sz="900" dirty="0"/>
            </a:br>
            <a:endParaRPr lang="en-IN" sz="900" dirty="0"/>
          </a:p>
        </p:txBody>
      </p:sp>
      <p:sp>
        <p:nvSpPr>
          <p:cNvPr id="3" name="Subtitle 2">
            <a:extLst>
              <a:ext uri="{FF2B5EF4-FFF2-40B4-BE49-F238E27FC236}">
                <a16:creationId xmlns:a16="http://schemas.microsoft.com/office/drawing/2014/main" id="{88DB14AD-8E44-070A-DC46-26A00C2A4FC5}"/>
              </a:ext>
            </a:extLst>
          </p:cNvPr>
          <p:cNvSpPr>
            <a:spLocks noGrp="1"/>
          </p:cNvSpPr>
          <p:nvPr>
            <p:ph type="subTitle" idx="1"/>
          </p:nvPr>
        </p:nvSpPr>
        <p:spPr>
          <a:xfrm>
            <a:off x="0" y="0"/>
            <a:ext cx="12192000" cy="6858000"/>
          </a:xfrm>
        </p:spPr>
        <p:txBody>
          <a:bodyPr/>
          <a:lstStyle/>
          <a:p>
            <a:endParaRPr lang="en-IN" dirty="0"/>
          </a:p>
        </p:txBody>
      </p:sp>
      <p:sp>
        <p:nvSpPr>
          <p:cNvPr id="5" name="TextBox 4">
            <a:extLst>
              <a:ext uri="{FF2B5EF4-FFF2-40B4-BE49-F238E27FC236}">
                <a16:creationId xmlns:a16="http://schemas.microsoft.com/office/drawing/2014/main" id="{A311FA48-8F75-1389-FE31-851BBF73F7FA}"/>
              </a:ext>
            </a:extLst>
          </p:cNvPr>
          <p:cNvSpPr txBox="1"/>
          <p:nvPr/>
        </p:nvSpPr>
        <p:spPr>
          <a:xfrm>
            <a:off x="883117" y="753031"/>
            <a:ext cx="6470583" cy="584775"/>
          </a:xfrm>
          <a:prstGeom prst="rect">
            <a:avLst/>
          </a:prstGeom>
          <a:noFill/>
        </p:spPr>
        <p:txBody>
          <a:bodyPr wrap="square">
            <a:spAutoFit/>
          </a:bodyPr>
          <a:lstStyle/>
          <a:p>
            <a:r>
              <a:rPr lang="en-IN" sz="3200" b="1" dirty="0">
                <a:solidFill>
                  <a:srgbClr val="3366CC"/>
                </a:solidFill>
                <a:latin typeface="Times New Roman" pitchFamily="18" charset="0"/>
                <a:cs typeface="Times New Roman" pitchFamily="18" charset="0"/>
              </a:rPr>
              <a:t>Results and Performance Analysis</a:t>
            </a:r>
          </a:p>
        </p:txBody>
      </p:sp>
      <p:sp>
        <p:nvSpPr>
          <p:cNvPr id="7" name="TextBox 6">
            <a:extLst>
              <a:ext uri="{FF2B5EF4-FFF2-40B4-BE49-F238E27FC236}">
                <a16:creationId xmlns:a16="http://schemas.microsoft.com/office/drawing/2014/main" id="{D76E582E-2808-8CB4-F3FA-1579E345FAF8}"/>
              </a:ext>
            </a:extLst>
          </p:cNvPr>
          <p:cNvSpPr txBox="1"/>
          <p:nvPr/>
        </p:nvSpPr>
        <p:spPr>
          <a:xfrm flipH="1">
            <a:off x="1524000" y="2377914"/>
            <a:ext cx="9471259" cy="1384995"/>
          </a:xfrm>
          <a:prstGeom prst="rect">
            <a:avLst/>
          </a:prstGeom>
          <a:noFill/>
        </p:spPr>
        <p:txBody>
          <a:bodyPr wrap="square" rtlCol="0">
            <a:spAutoFit/>
          </a:bodyPr>
          <a:lstStyle/>
          <a:p>
            <a:pPr algn="just"/>
            <a:r>
              <a:rPr lang="en-IN" sz="2800" dirty="0">
                <a:latin typeface="Times New Roman" pitchFamily="18" charset="0"/>
                <a:cs typeface="Times New Roman" pitchFamily="18" charset="0"/>
              </a:rPr>
              <a:t>Confusion matrix is a table that is often used to describe the performance of a classification model (or “classifier”) on a set of test data for which the true values are known.</a:t>
            </a:r>
          </a:p>
        </p:txBody>
      </p:sp>
      <p:sp>
        <p:nvSpPr>
          <p:cNvPr id="8" name="TextBox 7">
            <a:extLst>
              <a:ext uri="{FF2B5EF4-FFF2-40B4-BE49-F238E27FC236}">
                <a16:creationId xmlns:a16="http://schemas.microsoft.com/office/drawing/2014/main" id="{520F169B-55C3-73E4-8D78-10445FC82D21}"/>
              </a:ext>
            </a:extLst>
          </p:cNvPr>
          <p:cNvSpPr txBox="1"/>
          <p:nvPr/>
        </p:nvSpPr>
        <p:spPr>
          <a:xfrm>
            <a:off x="1524000" y="3971626"/>
            <a:ext cx="9471259" cy="954107"/>
          </a:xfrm>
          <a:prstGeom prst="rect">
            <a:avLst/>
          </a:prstGeom>
          <a:noFill/>
        </p:spPr>
        <p:txBody>
          <a:bodyPr wrap="square" rtlCol="0">
            <a:spAutoFit/>
          </a:bodyPr>
          <a:lstStyle/>
          <a:p>
            <a:r>
              <a:rPr lang="en-IN" sz="2800" dirty="0">
                <a:latin typeface="Times New Roman" pitchFamily="18" charset="0"/>
                <a:cs typeface="Times New Roman" pitchFamily="18" charset="0"/>
              </a:rPr>
              <a:t>It allows easy identification of confusion between classes  e.g. one class is commonly </a:t>
            </a:r>
            <a:r>
              <a:rPr lang="en-IN" sz="2800" dirty="0" err="1">
                <a:latin typeface="Times New Roman" pitchFamily="18" charset="0"/>
                <a:cs typeface="Times New Roman" pitchFamily="18" charset="0"/>
              </a:rPr>
              <a:t>mislabeled</a:t>
            </a:r>
            <a:r>
              <a:rPr lang="en-IN" sz="2800" dirty="0">
                <a:latin typeface="Times New Roman" pitchFamily="18" charset="0"/>
                <a:cs typeface="Times New Roman" pitchFamily="18" charset="0"/>
              </a:rPr>
              <a:t> as the other.</a:t>
            </a:r>
          </a:p>
        </p:txBody>
      </p:sp>
      <p:sp>
        <p:nvSpPr>
          <p:cNvPr id="9" name="TextBox 8">
            <a:extLst>
              <a:ext uri="{FF2B5EF4-FFF2-40B4-BE49-F238E27FC236}">
                <a16:creationId xmlns:a16="http://schemas.microsoft.com/office/drawing/2014/main" id="{6B883056-9E36-9E6A-F7B1-EAC21A365528}"/>
              </a:ext>
            </a:extLst>
          </p:cNvPr>
          <p:cNvSpPr txBox="1"/>
          <p:nvPr/>
        </p:nvSpPr>
        <p:spPr>
          <a:xfrm>
            <a:off x="1523999" y="1617043"/>
            <a:ext cx="3202005" cy="523220"/>
          </a:xfrm>
          <a:prstGeom prst="rect">
            <a:avLst/>
          </a:prstGeom>
          <a:noFill/>
        </p:spPr>
        <p:txBody>
          <a:bodyPr wrap="square" rtlCol="0">
            <a:spAutoFit/>
          </a:bodyPr>
          <a:lstStyle/>
          <a:p>
            <a:r>
              <a:rPr lang="en-IN" sz="2800" dirty="0">
                <a:latin typeface="Times New Roman" pitchFamily="18" charset="0"/>
                <a:cs typeface="Times New Roman" pitchFamily="18" charset="0"/>
              </a:rPr>
              <a:t>Confusion matrix:</a:t>
            </a:r>
          </a:p>
        </p:txBody>
      </p:sp>
    </p:spTree>
    <p:extLst>
      <p:ext uri="{BB962C8B-B14F-4D97-AF65-F5344CB8AC3E}">
        <p14:creationId xmlns:p14="http://schemas.microsoft.com/office/powerpoint/2010/main" val="33678705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05F5-BDBB-304D-05CA-BD51C59C06C4}"/>
              </a:ext>
            </a:extLst>
          </p:cNvPr>
          <p:cNvSpPr>
            <a:spLocks noGrp="1"/>
          </p:cNvSpPr>
          <p:nvPr>
            <p:ph type="title"/>
          </p:nvPr>
        </p:nvSpPr>
        <p:spPr>
          <a:xfrm>
            <a:off x="838200" y="365125"/>
            <a:ext cx="10515600" cy="684029"/>
          </a:xfrm>
        </p:spPr>
        <p:txBody>
          <a:bodyPr>
            <a:normAutofit/>
          </a:bodyPr>
          <a:lstStyle/>
          <a:p>
            <a:r>
              <a:rPr lang="en-IN" sz="3200" dirty="0">
                <a:solidFill>
                  <a:srgbClr val="3366CC"/>
                </a:solidFill>
                <a:latin typeface="Times New Roman" pitchFamily="18" charset="0"/>
                <a:cs typeface="Times New Roman" pitchFamily="18" charset="0"/>
              </a:rPr>
              <a:t>Rasa core evaluation</a:t>
            </a:r>
          </a:p>
        </p:txBody>
      </p:sp>
      <p:pic>
        <p:nvPicPr>
          <p:cNvPr id="5" name="Content Placeholder 4">
            <a:extLst>
              <a:ext uri="{FF2B5EF4-FFF2-40B4-BE49-F238E27FC236}">
                <a16:creationId xmlns:a16="http://schemas.microsoft.com/office/drawing/2014/main" id="{C020692D-BFA9-2796-5306-BE3F07A7A9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5" y="1472010"/>
            <a:ext cx="10515600" cy="4436268"/>
          </a:xfrm>
        </p:spPr>
      </p:pic>
    </p:spTree>
    <p:extLst>
      <p:ext uri="{BB962C8B-B14F-4D97-AF65-F5344CB8AC3E}">
        <p14:creationId xmlns:p14="http://schemas.microsoft.com/office/powerpoint/2010/main" val="996264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70C3-CC51-60B0-28D7-F75E5CD215C9}"/>
              </a:ext>
            </a:extLst>
          </p:cNvPr>
          <p:cNvSpPr>
            <a:spLocks noGrp="1"/>
          </p:cNvSpPr>
          <p:nvPr>
            <p:ph type="title"/>
          </p:nvPr>
        </p:nvSpPr>
        <p:spPr>
          <a:xfrm>
            <a:off x="838200" y="365125"/>
            <a:ext cx="10515600" cy="857283"/>
          </a:xfrm>
        </p:spPr>
        <p:txBody>
          <a:bodyPr>
            <a:normAutofit/>
          </a:bodyPr>
          <a:lstStyle/>
          <a:p>
            <a:r>
              <a:rPr lang="en-IN" sz="3200" dirty="0">
                <a:solidFill>
                  <a:srgbClr val="3366CC"/>
                </a:solidFill>
                <a:latin typeface="Times New Roman" pitchFamily="18" charset="0"/>
                <a:cs typeface="Times New Roman" pitchFamily="18" charset="0"/>
              </a:rPr>
              <a:t>Confusion matrix for intents</a:t>
            </a:r>
          </a:p>
        </p:txBody>
      </p:sp>
      <p:pic>
        <p:nvPicPr>
          <p:cNvPr id="5" name="Content Placeholder 4">
            <a:extLst>
              <a:ext uri="{FF2B5EF4-FFF2-40B4-BE49-F238E27FC236}">
                <a16:creationId xmlns:a16="http://schemas.microsoft.com/office/drawing/2014/main" id="{975296EC-D80A-699C-AA86-2CA1DC5C54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511" y="1511300"/>
            <a:ext cx="8886977" cy="4665663"/>
          </a:xfrm>
        </p:spPr>
      </p:pic>
    </p:spTree>
    <p:extLst>
      <p:ext uri="{BB962C8B-B14F-4D97-AF65-F5344CB8AC3E}">
        <p14:creationId xmlns:p14="http://schemas.microsoft.com/office/powerpoint/2010/main" val="30845896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A8E5-C61B-49DA-3754-668004FF0CB1}"/>
              </a:ext>
            </a:extLst>
          </p:cNvPr>
          <p:cNvSpPr>
            <a:spLocks noGrp="1"/>
          </p:cNvSpPr>
          <p:nvPr>
            <p:ph type="title"/>
          </p:nvPr>
        </p:nvSpPr>
        <p:spPr>
          <a:xfrm>
            <a:off x="838200" y="365126"/>
            <a:ext cx="10515600" cy="751406"/>
          </a:xfrm>
        </p:spPr>
        <p:txBody>
          <a:bodyPr>
            <a:normAutofit/>
          </a:bodyPr>
          <a:lstStyle/>
          <a:p>
            <a:r>
              <a:rPr lang="en-IN" sz="3200" dirty="0">
                <a:solidFill>
                  <a:srgbClr val="3366CC"/>
                </a:solidFill>
                <a:latin typeface="Times New Roman" pitchFamily="18" charset="0"/>
                <a:cs typeface="Times New Roman" pitchFamily="18" charset="0"/>
              </a:rPr>
              <a:t>Confusion</a:t>
            </a:r>
            <a:r>
              <a:rPr lang="en-IN" sz="3200" b="1" dirty="0">
                <a:solidFill>
                  <a:srgbClr val="3366CC"/>
                </a:solidFill>
                <a:latin typeface="Times New Roman" pitchFamily="18" charset="0"/>
                <a:cs typeface="Times New Roman" pitchFamily="18" charset="0"/>
              </a:rPr>
              <a:t> </a:t>
            </a:r>
            <a:r>
              <a:rPr lang="en-IN" sz="3200" dirty="0">
                <a:solidFill>
                  <a:srgbClr val="3366CC"/>
                </a:solidFill>
                <a:latin typeface="Times New Roman" pitchFamily="18" charset="0"/>
                <a:cs typeface="Times New Roman" pitchFamily="18" charset="0"/>
              </a:rPr>
              <a:t>matrix</a:t>
            </a:r>
            <a:r>
              <a:rPr lang="en-IN" sz="3200" b="1" dirty="0">
                <a:solidFill>
                  <a:srgbClr val="3366CC"/>
                </a:solidFill>
                <a:latin typeface="Times New Roman" pitchFamily="18" charset="0"/>
                <a:cs typeface="Times New Roman" pitchFamily="18" charset="0"/>
              </a:rPr>
              <a:t> </a:t>
            </a:r>
            <a:r>
              <a:rPr lang="en-IN" sz="3200" dirty="0">
                <a:solidFill>
                  <a:srgbClr val="3366CC"/>
                </a:solidFill>
                <a:latin typeface="Times New Roman" pitchFamily="18" charset="0"/>
                <a:cs typeface="Times New Roman" pitchFamily="18" charset="0"/>
              </a:rPr>
              <a:t>for entities</a:t>
            </a:r>
          </a:p>
        </p:txBody>
      </p:sp>
      <p:pic>
        <p:nvPicPr>
          <p:cNvPr id="5" name="Content Placeholder 4">
            <a:extLst>
              <a:ext uri="{FF2B5EF4-FFF2-40B4-BE49-F238E27FC236}">
                <a16:creationId xmlns:a16="http://schemas.microsoft.com/office/drawing/2014/main" id="{1F27FAD0-33C1-3D22-FEA7-23F54C8B6B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577" y="1600361"/>
            <a:ext cx="10515600" cy="2850713"/>
          </a:xfrm>
        </p:spPr>
      </p:pic>
    </p:spTree>
    <p:extLst>
      <p:ext uri="{BB962C8B-B14F-4D97-AF65-F5344CB8AC3E}">
        <p14:creationId xmlns:p14="http://schemas.microsoft.com/office/powerpoint/2010/main" val="3650725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6653-C526-FD5C-4E59-ED1E2C79B9C8}"/>
              </a:ext>
            </a:extLst>
          </p:cNvPr>
          <p:cNvSpPr>
            <a:spLocks noGrp="1"/>
          </p:cNvSpPr>
          <p:nvPr>
            <p:ph type="title"/>
          </p:nvPr>
        </p:nvSpPr>
        <p:spPr>
          <a:xfrm>
            <a:off x="838200" y="365125"/>
            <a:ext cx="10515600" cy="578151"/>
          </a:xfrm>
        </p:spPr>
        <p:txBody>
          <a:bodyPr>
            <a:normAutofit/>
          </a:bodyPr>
          <a:lstStyle/>
          <a:p>
            <a:r>
              <a:rPr lang="en-IN" sz="800" dirty="0"/>
              <a:t>.</a:t>
            </a:r>
            <a:br>
              <a:rPr lang="en-IN" sz="800" dirty="0"/>
            </a:br>
            <a:endParaRPr lang="en-IN" sz="800" dirty="0"/>
          </a:p>
        </p:txBody>
      </p:sp>
      <p:pic>
        <p:nvPicPr>
          <p:cNvPr id="5" name="Content Placeholder 4">
            <a:extLst>
              <a:ext uri="{FF2B5EF4-FFF2-40B4-BE49-F238E27FC236}">
                <a16:creationId xmlns:a16="http://schemas.microsoft.com/office/drawing/2014/main" id="{F4B21BCC-1809-E2FF-8BB9-329459777A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568" y="684123"/>
            <a:ext cx="10855355" cy="3744039"/>
          </a:xfrm>
        </p:spPr>
      </p:pic>
      <p:sp>
        <p:nvSpPr>
          <p:cNvPr id="6" name="TextBox 5">
            <a:extLst>
              <a:ext uri="{FF2B5EF4-FFF2-40B4-BE49-F238E27FC236}">
                <a16:creationId xmlns:a16="http://schemas.microsoft.com/office/drawing/2014/main" id="{1A362F2F-2F19-3B2E-73DB-8CCD0FFE43BE}"/>
              </a:ext>
            </a:extLst>
          </p:cNvPr>
          <p:cNvSpPr txBox="1"/>
          <p:nvPr/>
        </p:nvSpPr>
        <p:spPr>
          <a:xfrm>
            <a:off x="3357080" y="4627317"/>
            <a:ext cx="7708187" cy="2535566"/>
          </a:xfrm>
          <a:prstGeom prst="rect">
            <a:avLst/>
          </a:prstGeom>
          <a:noFill/>
        </p:spPr>
        <p:txBody>
          <a:bodyPr wrap="square">
            <a:spAutoFit/>
          </a:bodyPr>
          <a:lstStyle/>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Above figure shows confusion matrix for intent classification   in the above figure boxes that are darkened indicates  particular statement or  is classified to  particular intent, if it is classified to different intent class then we would get uneven  graph. The above confusion matrix shows  100% accuracy in classifying all the intents.</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53370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C4E8-E9F7-1361-021D-853ABBDCD08A}"/>
              </a:ext>
            </a:extLst>
          </p:cNvPr>
          <p:cNvSpPr>
            <a:spLocks noGrp="1"/>
          </p:cNvSpPr>
          <p:nvPr>
            <p:ph type="title"/>
          </p:nvPr>
        </p:nvSpPr>
        <p:spPr>
          <a:xfrm>
            <a:off x="838200" y="365125"/>
            <a:ext cx="10515600" cy="674403"/>
          </a:xfrm>
        </p:spPr>
        <p:txBody>
          <a:bodyPr>
            <a:normAutofit/>
          </a:bodyPr>
          <a:lstStyle/>
          <a:p>
            <a:r>
              <a:rPr lang="en-IN" sz="3200" dirty="0">
                <a:solidFill>
                  <a:srgbClr val="3366CC"/>
                </a:solidFill>
                <a:latin typeface="Times New Roman" pitchFamily="18" charset="0"/>
                <a:cs typeface="Times New Roman" pitchFamily="18" charset="0"/>
              </a:rPr>
              <a:t>Action – confusion matrix</a:t>
            </a:r>
          </a:p>
        </p:txBody>
      </p:sp>
      <p:pic>
        <p:nvPicPr>
          <p:cNvPr id="5" name="Content Placeholder 4">
            <a:extLst>
              <a:ext uri="{FF2B5EF4-FFF2-40B4-BE49-F238E27FC236}">
                <a16:creationId xmlns:a16="http://schemas.microsoft.com/office/drawing/2014/main" id="{BD6167F0-9604-D8CE-7C07-F72151FC3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179" y="1404938"/>
            <a:ext cx="7761371" cy="5568657"/>
          </a:xfrm>
        </p:spPr>
      </p:pic>
    </p:spTree>
    <p:extLst>
      <p:ext uri="{BB962C8B-B14F-4D97-AF65-F5344CB8AC3E}">
        <p14:creationId xmlns:p14="http://schemas.microsoft.com/office/powerpoint/2010/main" val="346410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7696201" y="6172201"/>
            <a:ext cx="2514243" cy="364681"/>
          </a:xfrm>
          <a:prstGeom prst="rect">
            <a:avLst/>
          </a:prstGeom>
          <a:noFill/>
          <a:ln>
            <a:noFill/>
          </a:ln>
        </p:spPr>
        <p:txBody>
          <a:bodyPr spcFirstLastPara="1" wrap="square" lIns="90000" tIns="44975" rIns="90000" bIns="44975" anchor="t" anchorCtr="0">
            <a:noAutofit/>
          </a:bodyPr>
          <a:lstStyle/>
          <a:p>
            <a:pPr>
              <a:buClr>
                <a:srgbClr val="000000"/>
              </a:buClr>
              <a:buSzPts val="1800"/>
            </a:pPr>
            <a:endParaRPr>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9012238" cy="671512"/>
          </a:xfrm>
          <a:prstGeom prst="rect">
            <a:avLst/>
          </a:prstGeom>
          <a:noFill/>
          <a:ln>
            <a:noFill/>
          </a:ln>
        </p:spPr>
        <p:txBody>
          <a:bodyPr spcFirstLastPara="1" wrap="square" lIns="91425" tIns="45700" rIns="91425" bIns="45700" anchor="ctr" anchorCtr="0">
            <a:noAutofit/>
          </a:bodyPr>
          <a:lstStyle/>
          <a:p>
            <a:pPr>
              <a:buClr>
                <a:srgbClr val="4E67C8"/>
              </a:buClr>
              <a:buSzPts val="3600"/>
            </a:pPr>
            <a:r>
              <a:rPr lang="en-US" sz="3600" dirty="0">
                <a:solidFill>
                  <a:srgbClr val="4E67C8"/>
                </a:solidFill>
                <a:latin typeface="Times New Roman"/>
                <a:ea typeface="Times New Roman"/>
                <a:cs typeface="Times New Roman"/>
                <a:sym typeface="Times New Roman"/>
              </a:rPr>
              <a:t>     </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9768404" y="6407942"/>
            <a:ext cx="768626" cy="365129"/>
          </a:xfrm>
          <a:prstGeom prst="rect">
            <a:avLst/>
          </a:prstGeom>
          <a:noFill/>
          <a:ln>
            <a:noFill/>
          </a:ln>
        </p:spPr>
        <p:txBody>
          <a:bodyPr spcFirstLastPara="1" wrap="square" lIns="91425" tIns="45700" rIns="91425" bIns="45700" anchor="b" anchorCtr="0">
            <a:noAutofit/>
          </a:bodyPr>
          <a:lstStyle/>
          <a:p>
            <a:pPr algn="r">
              <a:buClr>
                <a:srgbClr val="000000"/>
              </a:buClr>
              <a:buSzPts val="1000"/>
            </a:pPr>
            <a:r>
              <a:rPr lang="en-US" sz="1000">
                <a:solidFill>
                  <a:srgbClr val="000000"/>
                </a:solidFill>
                <a:latin typeface="Lucida Sans"/>
                <a:ea typeface="Lucida Sans"/>
                <a:cs typeface="Lucida Sans"/>
                <a:sym typeface="Lucida Sans"/>
              </a:rPr>
              <a:t>5/20</a:t>
            </a:r>
            <a:endParaRPr sz="1400">
              <a:solidFill>
                <a:srgbClr val="000000"/>
              </a:solidFill>
              <a:latin typeface="Arial"/>
              <a:ea typeface="Arial"/>
              <a:cs typeface="Arial"/>
              <a:sym typeface="Arial"/>
            </a:endParaRPr>
          </a:p>
        </p:txBody>
      </p:sp>
      <p:sp>
        <p:nvSpPr>
          <p:cNvPr id="147" name="Google Shape;147;p5"/>
          <p:cNvSpPr txBox="1"/>
          <p:nvPr/>
        </p:nvSpPr>
        <p:spPr>
          <a:xfrm>
            <a:off x="5904067" y="6407942"/>
            <a:ext cx="2350684" cy="365129"/>
          </a:xfrm>
          <a:prstGeom prst="rect">
            <a:avLst/>
          </a:prstGeom>
          <a:noFill/>
          <a:ln>
            <a:noFill/>
          </a:ln>
        </p:spPr>
        <p:txBody>
          <a:bodyPr spcFirstLastPara="1" wrap="square" lIns="91425" tIns="45700" rIns="91425" bIns="45700" anchor="b" anchorCtr="0">
            <a:noAutofit/>
          </a:bodyPr>
          <a:lstStyle/>
          <a:p>
            <a:pPr algn="r">
              <a:buClr>
                <a:srgbClr val="000000"/>
              </a:buClr>
              <a:buSzPts val="1800"/>
            </a:pPr>
            <a:endParaRPr>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1531606378"/>
              </p:ext>
            </p:extLst>
          </p:nvPr>
        </p:nvGraphicFramePr>
        <p:xfrm>
          <a:off x="781050" y="892967"/>
          <a:ext cx="10496549" cy="5662051"/>
        </p:xfrm>
        <a:graphic>
          <a:graphicData uri="http://schemas.openxmlformats.org/drawingml/2006/table">
            <a:tbl>
              <a:tblPr>
                <a:noFill/>
              </a:tblPr>
              <a:tblGrid>
                <a:gridCol w="663356">
                  <a:extLst>
                    <a:ext uri="{9D8B030D-6E8A-4147-A177-3AD203B41FA5}">
                      <a16:colId xmlns:a16="http://schemas.microsoft.com/office/drawing/2014/main" val="20000"/>
                    </a:ext>
                  </a:extLst>
                </a:gridCol>
                <a:gridCol w="2651349">
                  <a:extLst>
                    <a:ext uri="{9D8B030D-6E8A-4147-A177-3AD203B41FA5}">
                      <a16:colId xmlns:a16="http://schemas.microsoft.com/office/drawing/2014/main" val="20001"/>
                    </a:ext>
                  </a:extLst>
                </a:gridCol>
                <a:gridCol w="1841492">
                  <a:extLst>
                    <a:ext uri="{9D8B030D-6E8A-4147-A177-3AD203B41FA5}">
                      <a16:colId xmlns:a16="http://schemas.microsoft.com/office/drawing/2014/main" val="20002"/>
                    </a:ext>
                  </a:extLst>
                </a:gridCol>
                <a:gridCol w="1519236">
                  <a:extLst>
                    <a:ext uri="{9D8B030D-6E8A-4147-A177-3AD203B41FA5}">
                      <a16:colId xmlns:a16="http://schemas.microsoft.com/office/drawing/2014/main" val="20003"/>
                    </a:ext>
                  </a:extLst>
                </a:gridCol>
                <a:gridCol w="3821116">
                  <a:extLst>
                    <a:ext uri="{9D8B030D-6E8A-4147-A177-3AD203B41FA5}">
                      <a16:colId xmlns:a16="http://schemas.microsoft.com/office/drawing/2014/main" val="20004"/>
                    </a:ext>
                  </a:extLst>
                </a:gridCol>
              </a:tblGrid>
              <a:tr h="540987">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Sl. No. </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Title</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Author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Year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Contributions &amp; Drawbacks</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1603979">
                <a:tc>
                  <a:txBody>
                    <a:bodyPr/>
                    <a:lstStyle/>
                    <a:p>
                      <a:pPr marL="0" marR="0" lvl="0" indent="0" algn="ctr" rtl="0">
                        <a:lnSpc>
                          <a:spcPct val="100000"/>
                        </a:lnSpc>
                        <a:spcBef>
                          <a:spcPts val="0"/>
                        </a:spcBef>
                        <a:spcAft>
                          <a:spcPts val="0"/>
                        </a:spcAft>
                        <a:buNone/>
                      </a:pPr>
                      <a:r>
                        <a:rPr lang="en-US" sz="1400" u="none" strike="noStrike" cap="none" dirty="0">
                          <a:latin typeface="Times New Roman" pitchFamily="18" charset="0"/>
                          <a:cs typeface="Times New Roman" pitchFamily="18" charset="0"/>
                        </a:rPr>
                        <a:t>5</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None/>
                      </a:pPr>
                      <a:r>
                        <a:rPr lang="en-US" sz="1400" u="none" strike="noStrike" cap="none" dirty="0">
                          <a:latin typeface="Times New Roman" pitchFamily="18" charset="0"/>
                          <a:cs typeface="Times New Roman" pitchFamily="18" charset="0"/>
                        </a:rPr>
                        <a:t>Implementation of a Chatbot System using AI and NLP</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None/>
                      </a:pPr>
                      <a:r>
                        <a:rPr lang="en-IN" sz="1400" dirty="0" err="1">
                          <a:latin typeface="Times New Roman" panose="02020603050405020304" pitchFamily="18" charset="0"/>
                          <a:cs typeface="Times New Roman" panose="02020603050405020304" pitchFamily="18" charset="0"/>
                        </a:rPr>
                        <a:t>Tarun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Lalwani</a:t>
                      </a:r>
                      <a:r>
                        <a:rPr lang="en-IN" sz="1400" dirty="0">
                          <a:latin typeface="Times New Roman" panose="02020603050405020304" pitchFamily="18" charset="0"/>
                          <a:cs typeface="Times New Roman" panose="02020603050405020304" pitchFamily="18" charset="0"/>
                        </a:rPr>
                        <a:t>, Shashank </a:t>
                      </a:r>
                      <a:r>
                        <a:rPr lang="en-IN" sz="1400" dirty="0" err="1">
                          <a:latin typeface="Times New Roman" panose="02020603050405020304" pitchFamily="18" charset="0"/>
                          <a:cs typeface="Times New Roman" panose="02020603050405020304" pitchFamily="18" charset="0"/>
                        </a:rPr>
                        <a:t>Bhalotia</a:t>
                      </a:r>
                      <a:r>
                        <a:rPr lang="en-IN" sz="1400" dirty="0">
                          <a:latin typeface="Times New Roman" panose="02020603050405020304" pitchFamily="18" charset="0"/>
                          <a:cs typeface="Times New Roman" panose="02020603050405020304" pitchFamily="18" charset="0"/>
                        </a:rPr>
                        <a:t>, Ashish Pal, Shreya </a:t>
                      </a:r>
                      <a:r>
                        <a:rPr lang="en-IN" sz="1400" dirty="0" err="1">
                          <a:latin typeface="Times New Roman" panose="02020603050405020304" pitchFamily="18" charset="0"/>
                          <a:cs typeface="Times New Roman" panose="02020603050405020304" pitchFamily="18" charset="0"/>
                        </a:rPr>
                        <a:t>Bisen</a:t>
                      </a:r>
                      <a:r>
                        <a:rPr lang="en-IN" sz="1400" dirty="0">
                          <a:latin typeface="Times New Roman" panose="02020603050405020304" pitchFamily="18" charset="0"/>
                          <a:cs typeface="Times New Roman" panose="02020603050405020304" pitchFamily="18" charset="0"/>
                        </a:rPr>
                        <a:t>, Vasundhara Rathod</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None/>
                      </a:pPr>
                      <a:r>
                        <a:rPr lang="en-US" sz="1400" u="none" strike="noStrike" cap="none" dirty="0">
                          <a:latin typeface="Times New Roman" pitchFamily="18" charset="0"/>
                          <a:cs typeface="Times New Roman" pitchFamily="18" charset="0"/>
                        </a:rPr>
                        <a:t>2018</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1400" b="0" i="0" u="none" strike="noStrike" cap="none" dirty="0">
                          <a:solidFill>
                            <a:srgbClr val="000000"/>
                          </a:solidFill>
                          <a:latin typeface="Times New Roman" pitchFamily="18" charset="0"/>
                          <a:ea typeface="Arial"/>
                          <a:cs typeface="Times New Roman" pitchFamily="18" charset="0"/>
                          <a:sym typeface="Arial"/>
                        </a:rPr>
                        <a:t>Presents a fast and efficient college enquiry chatbot making use of lemmatization, POS tagging and sentence sematic similarity. </a:t>
                      </a:r>
                    </a:p>
                    <a:p>
                      <a:pPr marL="0" marR="0" lvl="0" indent="0" algn="ctr" rtl="0">
                        <a:lnSpc>
                          <a:spcPct val="100000"/>
                        </a:lnSpc>
                        <a:spcBef>
                          <a:spcPts val="0"/>
                        </a:spcBef>
                        <a:spcAft>
                          <a:spcPts val="0"/>
                        </a:spcAft>
                        <a:buClr>
                          <a:srgbClr val="000000"/>
                        </a:buClr>
                        <a:buSzPts val="900"/>
                        <a:buFont typeface="Arial"/>
                        <a:buNone/>
                      </a:pPr>
                      <a:r>
                        <a:rPr lang="en-US" sz="1400" b="1" i="0" u="none" strike="noStrike" cap="none" dirty="0">
                          <a:solidFill>
                            <a:srgbClr val="000000"/>
                          </a:solidFill>
                          <a:latin typeface="Times New Roman" pitchFamily="18" charset="0"/>
                          <a:ea typeface="Arial"/>
                          <a:cs typeface="Times New Roman" pitchFamily="18" charset="0"/>
                          <a:sym typeface="Arial"/>
                        </a:rPr>
                        <a:t>Drawbacks  : </a:t>
                      </a:r>
                      <a:r>
                        <a:rPr lang="en-US" sz="1400" b="0" i="0" u="none" strike="noStrike" cap="none" dirty="0">
                          <a:solidFill>
                            <a:srgbClr val="000000"/>
                          </a:solidFill>
                          <a:latin typeface="Times New Roman" pitchFamily="18" charset="0"/>
                          <a:ea typeface="Arial"/>
                          <a:cs typeface="Times New Roman" pitchFamily="18" charset="0"/>
                          <a:sym typeface="Arial"/>
                        </a:rPr>
                        <a:t>Database updated regularly based on log file</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r h="1510688">
                <a:tc>
                  <a:txBody>
                    <a:bodyPr/>
                    <a:lstStyle/>
                    <a:p>
                      <a:pPr marL="0" marR="0" lvl="0" indent="0" algn="ctr" rtl="0">
                        <a:lnSpc>
                          <a:spcPct val="100000"/>
                        </a:lnSpc>
                        <a:spcBef>
                          <a:spcPts val="0"/>
                        </a:spcBef>
                        <a:spcAft>
                          <a:spcPts val="0"/>
                        </a:spcAft>
                        <a:buNone/>
                      </a:pPr>
                      <a:r>
                        <a:rPr lang="en-US" sz="1400" u="none" strike="noStrike" cap="none" dirty="0">
                          <a:latin typeface="Times New Roman" pitchFamily="18" charset="0"/>
                          <a:cs typeface="Times New Roman" pitchFamily="18" charset="0"/>
                        </a:rPr>
                        <a:t>6</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E9EFF7"/>
                    </a:solidFill>
                  </a:tcPr>
                </a:tc>
                <a:tc>
                  <a:txBody>
                    <a:bodyPr/>
                    <a:lstStyle/>
                    <a:p>
                      <a:pPr marL="0" marR="0" lvl="0" indent="0" algn="ctr" rtl="0">
                        <a:lnSpc>
                          <a:spcPct val="100000"/>
                        </a:lnSpc>
                        <a:spcBef>
                          <a:spcPts val="0"/>
                        </a:spcBef>
                        <a:spcAft>
                          <a:spcPts val="0"/>
                        </a:spcAft>
                        <a:buNone/>
                      </a:pPr>
                      <a:r>
                        <a:rPr lang="en-IN" sz="1400" u="none" strike="noStrike" cap="none" dirty="0">
                          <a:latin typeface="Times New Roman" pitchFamily="18" charset="0"/>
                          <a:cs typeface="Times New Roman" pitchFamily="18" charset="0"/>
                        </a:rPr>
                        <a:t>A chatbot system demonstrating Intelligent Behaviour using NLP</a:t>
                      </a:r>
                    </a:p>
                    <a:p>
                      <a:pPr marL="0" marR="0" lvl="0" indent="0" algn="ctr"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E9EFF7"/>
                    </a:solidFill>
                  </a:tcPr>
                </a:tc>
                <a:tc>
                  <a:txBody>
                    <a:bodyPr/>
                    <a:lstStyle/>
                    <a:p>
                      <a:pPr marL="0" marR="0" lvl="0" indent="0" algn="ctr" rtl="0">
                        <a:lnSpc>
                          <a:spcPct val="100000"/>
                        </a:lnSpc>
                        <a:spcBef>
                          <a:spcPts val="0"/>
                        </a:spcBef>
                        <a:spcAft>
                          <a:spcPts val="0"/>
                        </a:spcAft>
                        <a:buNone/>
                      </a:pPr>
                      <a:r>
                        <a:rPr lang="en-IN" sz="1400" dirty="0" err="1">
                          <a:latin typeface="Times New Roman" panose="02020603050405020304" pitchFamily="18" charset="0"/>
                          <a:cs typeface="Times New Roman" panose="02020603050405020304" pitchFamily="18" charset="0"/>
                        </a:rPr>
                        <a:t>Ameya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Vichare</a:t>
                      </a:r>
                      <a:r>
                        <a:rPr lang="en-IN" sz="1400" dirty="0">
                          <a:latin typeface="Times New Roman" panose="02020603050405020304" pitchFamily="18" charset="0"/>
                          <a:cs typeface="Times New Roman" panose="02020603050405020304" pitchFamily="18" charset="0"/>
                        </a:rPr>
                        <a:t>, Ankur Gyani, </a:t>
                      </a:r>
                      <a:r>
                        <a:rPr lang="en-IN" sz="1400" dirty="0" err="1">
                          <a:latin typeface="Times New Roman" panose="02020603050405020304" pitchFamily="18" charset="0"/>
                          <a:cs typeface="Times New Roman" panose="02020603050405020304" pitchFamily="18" charset="0"/>
                        </a:rPr>
                        <a:t>Yashika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Shrikhande</a:t>
                      </a:r>
                      <a:r>
                        <a:rPr lang="en-IN" sz="1400" dirty="0">
                          <a:latin typeface="Times New Roman" panose="02020603050405020304" pitchFamily="18" charset="0"/>
                          <a:cs typeface="Times New Roman" panose="02020603050405020304" pitchFamily="18" charset="0"/>
                        </a:rPr>
                        <a:t>, Nilesh Rathod </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E9EFF7"/>
                    </a:solidFill>
                  </a:tcPr>
                </a:tc>
                <a:tc>
                  <a:txBody>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Times New Roman" pitchFamily="18" charset="0"/>
                          <a:ea typeface="Arial"/>
                          <a:cs typeface="Times New Roman" pitchFamily="18" charset="0"/>
                          <a:sym typeface="Arial"/>
                        </a:rPr>
                        <a:t>2015</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E9EFF7"/>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400" dirty="0">
                          <a:latin typeface="Times New Roman" pitchFamily="18" charset="0"/>
                          <a:cs typeface="Times New Roman" pitchFamily="18" charset="0"/>
                        </a:rPr>
                        <a:t>Illustration of existing chatbots like </a:t>
                      </a:r>
                      <a:r>
                        <a:rPr lang="en-IN" sz="1400" dirty="0">
                          <a:latin typeface="Times New Roman" panose="02020603050405020304" pitchFamily="18" charset="0"/>
                          <a:cs typeface="Times New Roman" panose="02020603050405020304" pitchFamily="18" charset="0"/>
                        </a:rPr>
                        <a:t>Eliza, Alice, Siri</a:t>
                      </a:r>
                      <a:r>
                        <a:rPr lang="en-US" sz="1400" dirty="0">
                          <a:latin typeface="Times New Roman" pitchFamily="18" charset="0"/>
                          <a:cs typeface="Times New Roman" pitchFamily="18" charset="0"/>
                        </a:rPr>
                        <a:t>.</a:t>
                      </a:r>
                    </a:p>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400" b="1" i="0" u="none" strike="noStrike" cap="none" dirty="0">
                          <a:solidFill>
                            <a:srgbClr val="000000"/>
                          </a:solidFill>
                          <a:latin typeface="Times New Roman" pitchFamily="18" charset="0"/>
                          <a:ea typeface="Arial"/>
                          <a:cs typeface="Times New Roman" pitchFamily="18" charset="0"/>
                          <a:sym typeface="Arial"/>
                        </a:rPr>
                        <a:t>Drawbacks: These</a:t>
                      </a:r>
                      <a:r>
                        <a:rPr lang="en-US" sz="1400" b="0" i="0" u="none" strike="noStrike" cap="none" dirty="0">
                          <a:solidFill>
                            <a:srgbClr val="000000"/>
                          </a:solidFill>
                          <a:latin typeface="Times New Roman" pitchFamily="18" charset="0"/>
                          <a:ea typeface="Arial"/>
                          <a:cs typeface="Times New Roman" pitchFamily="18" charset="0"/>
                          <a:sym typeface="Arial"/>
                        </a:rPr>
                        <a:t> chatbot doesn’t save the conversation</a:t>
                      </a:r>
                    </a:p>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400" b="0" i="0" u="none" strike="noStrike" cap="none" dirty="0">
                          <a:solidFill>
                            <a:srgbClr val="000000"/>
                          </a:solidFill>
                          <a:latin typeface="Times New Roman" pitchFamily="18" charset="0"/>
                          <a:ea typeface="Arial"/>
                          <a:cs typeface="Times New Roman" pitchFamily="18" charset="0"/>
                          <a:sym typeface="Arial"/>
                        </a:rPr>
                        <a:t>They doesn’t Truly understand what the query is, it gives responses from the knowledge base</a:t>
                      </a:r>
                    </a:p>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endParaRPr lang="en-US" sz="1400" b="0" i="0" u="none" strike="noStrike" cap="none" dirty="0">
                        <a:solidFill>
                          <a:srgbClr val="000000"/>
                        </a:solidFill>
                        <a:latin typeface="Times New Roman" pitchFamily="18" charset="0"/>
                        <a:ea typeface="Arial"/>
                        <a:cs typeface="Times New Roman" pitchFamily="18" charset="0"/>
                        <a:sym typeface="Arial"/>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2"/>
                  </a:ext>
                </a:extLst>
              </a:tr>
              <a:tr h="1980765">
                <a:tc>
                  <a:txBody>
                    <a:bodyPr/>
                    <a:lstStyle/>
                    <a:p>
                      <a:pPr marL="0" marR="0" lvl="0" indent="0" algn="ctr" rtl="0">
                        <a:lnSpc>
                          <a:spcPct val="100000"/>
                        </a:lnSpc>
                        <a:spcBef>
                          <a:spcPts val="0"/>
                        </a:spcBef>
                        <a:spcAft>
                          <a:spcPts val="0"/>
                        </a:spcAft>
                        <a:buNone/>
                      </a:pPr>
                      <a:r>
                        <a:rPr lang="en-US" sz="1400" u="none" strike="noStrike" cap="none" dirty="0">
                          <a:solidFill>
                            <a:schemeClr val="tx1"/>
                          </a:solidFill>
                          <a:latin typeface="Times New Roman" pitchFamily="18" charset="0"/>
                          <a:cs typeface="Times New Roman" pitchFamily="18" charset="0"/>
                        </a:rPr>
                        <a:t>7</a:t>
                      </a:r>
                      <a:endParaRPr sz="1400" u="none" strike="noStrike" cap="none" dirty="0">
                        <a:solidFill>
                          <a:schemeClr val="tx1"/>
                        </a:solidFill>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1">
                        <a:lumMod val="20000"/>
                        <a:lumOff val="80000"/>
                      </a:schemeClr>
                    </a:solidFill>
                  </a:tcPr>
                </a:tc>
                <a:tc>
                  <a:txBody>
                    <a:bodyPr/>
                    <a:lstStyle/>
                    <a:p>
                      <a:pPr marL="0" marR="0" lvl="0" indent="0" algn="ctr" rtl="0">
                        <a:lnSpc>
                          <a:spcPct val="100000"/>
                        </a:lnSpc>
                        <a:spcBef>
                          <a:spcPts val="0"/>
                        </a:spcBef>
                        <a:spcAft>
                          <a:spcPts val="0"/>
                        </a:spcAft>
                        <a:buNone/>
                      </a:pPr>
                      <a:r>
                        <a:rPr lang="en-US" sz="1400" b="0" dirty="0">
                          <a:latin typeface="Times New Roman" pitchFamily="18" charset="0"/>
                          <a:cs typeface="Times New Roman" pitchFamily="18" charset="0"/>
                        </a:rPr>
                        <a:t>A Smart Chatbot Architecture based NLP and Machine learning</a:t>
                      </a:r>
                      <a:endParaRPr sz="1400" b="0" u="none" strike="noStrike" cap="none" dirty="0">
                        <a:solidFill>
                          <a:schemeClr val="accent1">
                            <a:lumMod val="40000"/>
                            <a:lumOff val="60000"/>
                          </a:schemeClr>
                        </a:solidFill>
                        <a:latin typeface="Times New Roman" pitchFamily="18" charset="0"/>
                        <a:cs typeface="Times New Roman" pitchFamily="18" charset="0"/>
                      </a:endParaRPr>
                    </a:p>
                  </a:txBody>
                  <a:tcPr marL="42800" marR="42800" marT="21400" marB="21400">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1">
                        <a:lumMod val="20000"/>
                        <a:lumOff val="80000"/>
                      </a:schemeClr>
                    </a:solidFill>
                  </a:tcPr>
                </a:tc>
                <a:tc>
                  <a:txBody>
                    <a:bodyPr/>
                    <a:lstStyle/>
                    <a:p>
                      <a:pPr marL="0" marR="0" lvl="0" indent="0" algn="ctr" rtl="0">
                        <a:lnSpc>
                          <a:spcPct val="100000"/>
                        </a:lnSpc>
                        <a:spcBef>
                          <a:spcPts val="0"/>
                        </a:spcBef>
                        <a:spcAft>
                          <a:spcPts val="0"/>
                        </a:spcAft>
                        <a:buNone/>
                      </a:pPr>
                      <a:r>
                        <a:rPr lang="en-IN" sz="1400" dirty="0" err="1">
                          <a:latin typeface="Times New Roman" pitchFamily="18" charset="0"/>
                          <a:cs typeface="Times New Roman" pitchFamily="18" charset="0"/>
                        </a:rPr>
                        <a:t>Soufyane</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Ayanouz</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Boudhir</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Anouar</a:t>
                      </a:r>
                      <a:endParaRPr sz="1400" u="none" strike="noStrike" cap="none" dirty="0">
                        <a:solidFill>
                          <a:schemeClr val="accent1">
                            <a:lumMod val="40000"/>
                            <a:lumOff val="60000"/>
                          </a:schemeClr>
                        </a:solidFill>
                        <a:latin typeface="Times New Roman" pitchFamily="18" charset="0"/>
                        <a:cs typeface="Times New Roman" pitchFamily="18" charset="0"/>
                      </a:endParaRPr>
                    </a:p>
                  </a:txBody>
                  <a:tcPr marL="42800" marR="42800" marT="21400" marB="21400">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1">
                        <a:lumMod val="20000"/>
                        <a:lumOff val="80000"/>
                      </a:schemeClr>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tx1"/>
                          </a:solidFill>
                          <a:latin typeface="Times New Roman" pitchFamily="18" charset="0"/>
                          <a:cs typeface="Times New Roman" pitchFamily="18" charset="0"/>
                        </a:rPr>
                        <a:t>2020</a:t>
                      </a:r>
                      <a:endParaRPr sz="1400" u="none" strike="noStrike" cap="none" dirty="0">
                        <a:solidFill>
                          <a:schemeClr val="tx1"/>
                        </a:solidFill>
                        <a:latin typeface="Times New Roman" pitchFamily="18" charset="0"/>
                        <a:cs typeface="Times New Roman" pitchFamily="18" charset="0"/>
                      </a:endParaRPr>
                    </a:p>
                  </a:txBody>
                  <a:tcPr marL="42800" marR="42800" marT="21400" marB="21400">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1">
                        <a:lumMod val="20000"/>
                        <a:lumOff val="8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400" b="0" i="0" u="none" strike="noStrike" cap="none" dirty="0">
                          <a:solidFill>
                            <a:schemeClr val="tx1"/>
                          </a:solidFill>
                          <a:latin typeface="Times New Roman" pitchFamily="18" charset="0"/>
                          <a:ea typeface="Arial"/>
                          <a:cs typeface="Times New Roman" pitchFamily="18" charset="0"/>
                          <a:sym typeface="Arial"/>
                        </a:rPr>
                        <a:t>Presents AI concepts needed to build an intelligent conversational agent based on deep learning models(healthcare assistant).</a:t>
                      </a:r>
                    </a:p>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400" b="1" i="0" u="none" strike="noStrike" cap="none" dirty="0">
                          <a:solidFill>
                            <a:schemeClr val="tx1"/>
                          </a:solidFill>
                          <a:latin typeface="Times New Roman" pitchFamily="18" charset="0"/>
                          <a:ea typeface="Arial"/>
                          <a:cs typeface="Times New Roman" pitchFamily="18" charset="0"/>
                          <a:sym typeface="Arial"/>
                        </a:rPr>
                        <a:t>Drawbacks : </a:t>
                      </a:r>
                      <a:r>
                        <a:rPr lang="en-US" sz="1400" dirty="0">
                          <a:latin typeface="Times New Roman" panose="02020603050405020304" pitchFamily="18" charset="0"/>
                          <a:cs typeface="Times New Roman" panose="02020603050405020304" pitchFamily="18" charset="0"/>
                        </a:rPr>
                        <a:t>Performance of diagnosis is not up to the mark.</a:t>
                      </a:r>
                    </a:p>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400" dirty="0">
                          <a:latin typeface="Times New Roman" panose="02020603050405020304" pitchFamily="18" charset="0"/>
                          <a:cs typeface="Times New Roman" panose="02020603050405020304" pitchFamily="18" charset="0"/>
                        </a:rPr>
                        <a:t>Highly generic: Does not provide personalized analysis.</a:t>
                      </a:r>
                    </a:p>
                    <a:p>
                      <a:pPr marL="0" marR="0" lvl="0" indent="0" algn="ctr" rtl="0">
                        <a:lnSpc>
                          <a:spcPct val="100000"/>
                        </a:lnSpc>
                        <a:spcBef>
                          <a:spcPts val="0"/>
                        </a:spcBef>
                        <a:spcAft>
                          <a:spcPts val="0"/>
                        </a:spcAft>
                        <a:buClr>
                          <a:srgbClr val="000000"/>
                        </a:buClr>
                        <a:buSzPts val="1200"/>
                        <a:buFont typeface="Arial"/>
                        <a:buNone/>
                      </a:pPr>
                      <a:endParaRPr sz="1400" b="1" i="0" u="none" strike="noStrike" cap="none" dirty="0">
                        <a:solidFill>
                          <a:schemeClr val="tx1"/>
                        </a:solidFill>
                        <a:latin typeface="Times New Roman" pitchFamily="18" charset="0"/>
                        <a:ea typeface="Arial"/>
                        <a:cs typeface="Times New Roman" pitchFamily="18" charset="0"/>
                        <a:sym typeface="Arial"/>
                      </a:endParaRPr>
                    </a:p>
                  </a:txBody>
                  <a:tcPr marL="42800" marR="42800" marT="21400" marB="21400">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19970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D737-30CD-0D17-D2F9-69D995E6295D}"/>
              </a:ext>
            </a:extLst>
          </p:cNvPr>
          <p:cNvSpPr>
            <a:spLocks noGrp="1"/>
          </p:cNvSpPr>
          <p:nvPr>
            <p:ph type="title"/>
          </p:nvPr>
        </p:nvSpPr>
        <p:spPr>
          <a:xfrm>
            <a:off x="838200" y="365125"/>
            <a:ext cx="10515600" cy="963161"/>
          </a:xfrm>
        </p:spPr>
        <p:txBody>
          <a:bodyPr>
            <a:normAutofit/>
          </a:bodyPr>
          <a:lstStyle/>
          <a:p>
            <a:r>
              <a:rPr lang="en-IN" sz="3200" dirty="0">
                <a:solidFill>
                  <a:srgbClr val="3366CC"/>
                </a:solidFill>
                <a:latin typeface="Times New Roman" pitchFamily="18" charset="0"/>
                <a:cs typeface="Times New Roman" pitchFamily="18" charset="0"/>
              </a:rPr>
              <a:t>Intents Classification confidence</a:t>
            </a:r>
          </a:p>
        </p:txBody>
      </p:sp>
      <p:pic>
        <p:nvPicPr>
          <p:cNvPr id="5" name="Content Placeholder 4">
            <a:extLst>
              <a:ext uri="{FF2B5EF4-FFF2-40B4-BE49-F238E27FC236}">
                <a16:creationId xmlns:a16="http://schemas.microsoft.com/office/drawing/2014/main" id="{FB5BA844-D499-72BF-6FD9-DDEBFB34BF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872" y="1299636"/>
            <a:ext cx="4769164" cy="2829376"/>
          </a:xfrm>
        </p:spPr>
      </p:pic>
      <p:pic>
        <p:nvPicPr>
          <p:cNvPr id="7" name="Picture 6">
            <a:extLst>
              <a:ext uri="{FF2B5EF4-FFF2-40B4-BE49-F238E27FC236}">
                <a16:creationId xmlns:a16="http://schemas.microsoft.com/office/drawing/2014/main" id="{6CF9DD9D-5DF7-F1A9-3424-8BD6DC1E6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303" y="3205212"/>
            <a:ext cx="5113622" cy="3100487"/>
          </a:xfrm>
          <a:prstGeom prst="rect">
            <a:avLst/>
          </a:prstGeom>
        </p:spPr>
      </p:pic>
      <p:sp>
        <p:nvSpPr>
          <p:cNvPr id="6" name="TextBox 5">
            <a:extLst>
              <a:ext uri="{FF2B5EF4-FFF2-40B4-BE49-F238E27FC236}">
                <a16:creationId xmlns:a16="http://schemas.microsoft.com/office/drawing/2014/main" id="{CD4DEB7C-B6DC-BDA4-0AD5-92E3BF83A2CE}"/>
              </a:ext>
            </a:extLst>
          </p:cNvPr>
          <p:cNvSpPr txBox="1"/>
          <p:nvPr/>
        </p:nvSpPr>
        <p:spPr>
          <a:xfrm>
            <a:off x="1111871" y="4418987"/>
            <a:ext cx="5404431" cy="1704569"/>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In the above figure  shows the confidence level for classifying the “when is the holiday for </a:t>
            </a:r>
            <a:r>
              <a:rPr lang="en-US" sz="1800" dirty="0" err="1">
                <a:effectLst/>
                <a:latin typeface="Times New Roman" panose="02020603050405020304" pitchFamily="18" charset="0"/>
                <a:ea typeface="Times New Roman" panose="02020603050405020304" pitchFamily="18" charset="0"/>
              </a:rPr>
              <a:t>bakrid</a:t>
            </a:r>
            <a:r>
              <a:rPr lang="en-US" sz="1800" dirty="0">
                <a:effectLst/>
                <a:latin typeface="Times New Roman" panose="02020603050405020304" pitchFamily="18" charset="0"/>
                <a:ea typeface="Times New Roman" panose="02020603050405020304" pitchFamily="18" charset="0"/>
              </a:rPr>
              <a:t>” statement to the </a:t>
            </a:r>
            <a:r>
              <a:rPr lang="en-US" sz="1800" dirty="0" err="1">
                <a:effectLst/>
                <a:latin typeface="Times New Roman" panose="02020603050405020304" pitchFamily="18" charset="0"/>
                <a:ea typeface="Times New Roman" panose="02020603050405020304" pitchFamily="18" charset="0"/>
              </a:rPr>
              <a:t>claender_event_query_request_event</a:t>
            </a:r>
            <a:r>
              <a:rPr lang="en-US" sz="1800" dirty="0">
                <a:effectLst/>
                <a:latin typeface="Times New Roman" panose="02020603050405020304" pitchFamily="18" charset="0"/>
                <a:ea typeface="Times New Roman" panose="02020603050405020304" pitchFamily="18" charset="0"/>
              </a:rPr>
              <a:t> intent.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88574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DCDC-B11C-865B-8638-A5BD0BA70B56}"/>
              </a:ext>
            </a:extLst>
          </p:cNvPr>
          <p:cNvSpPr>
            <a:spLocks noGrp="1"/>
          </p:cNvSpPr>
          <p:nvPr>
            <p:ph type="title"/>
          </p:nvPr>
        </p:nvSpPr>
        <p:spPr>
          <a:xfrm>
            <a:off x="838200" y="365125"/>
            <a:ext cx="10515600" cy="857283"/>
          </a:xfrm>
        </p:spPr>
        <p:txBody>
          <a:bodyPr>
            <a:normAutofit/>
          </a:bodyPr>
          <a:lstStyle/>
          <a:p>
            <a:r>
              <a:rPr lang="en-IN" sz="3200" b="1" dirty="0">
                <a:solidFill>
                  <a:srgbClr val="3366CC"/>
                </a:solidFill>
                <a:latin typeface="Times New Roman" pitchFamily="18" charset="0"/>
                <a:cs typeface="Times New Roman" pitchFamily="18" charset="0"/>
              </a:rPr>
              <a:t>Snapshots</a:t>
            </a:r>
          </a:p>
        </p:txBody>
      </p:sp>
      <p:pic>
        <p:nvPicPr>
          <p:cNvPr id="5" name="Content Placeholder 4">
            <a:extLst>
              <a:ext uri="{FF2B5EF4-FFF2-40B4-BE49-F238E27FC236}">
                <a16:creationId xmlns:a16="http://schemas.microsoft.com/office/drawing/2014/main" id="{29359EE6-4A2B-6B14-0630-2FFD6449FD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598" y="1472665"/>
            <a:ext cx="2685248" cy="4550293"/>
          </a:xfrm>
        </p:spPr>
      </p:pic>
      <p:pic>
        <p:nvPicPr>
          <p:cNvPr id="7" name="Picture 6">
            <a:extLst>
              <a:ext uri="{FF2B5EF4-FFF2-40B4-BE49-F238E27FC236}">
                <a16:creationId xmlns:a16="http://schemas.microsoft.com/office/drawing/2014/main" id="{741E553B-3572-A94F-6C79-EF7199720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400" y="1453414"/>
            <a:ext cx="2685248" cy="4550293"/>
          </a:xfrm>
          <a:prstGeom prst="rect">
            <a:avLst/>
          </a:prstGeom>
        </p:spPr>
      </p:pic>
      <p:sp>
        <p:nvSpPr>
          <p:cNvPr id="6" name="TextBox 5">
            <a:extLst>
              <a:ext uri="{FF2B5EF4-FFF2-40B4-BE49-F238E27FC236}">
                <a16:creationId xmlns:a16="http://schemas.microsoft.com/office/drawing/2014/main" id="{68BCA623-7505-041C-D57F-363402DEF40A}"/>
              </a:ext>
            </a:extLst>
          </p:cNvPr>
          <p:cNvSpPr txBox="1"/>
          <p:nvPr/>
        </p:nvSpPr>
        <p:spPr>
          <a:xfrm>
            <a:off x="1711598" y="6234713"/>
            <a:ext cx="6097712" cy="369332"/>
          </a:xfrm>
          <a:prstGeom prst="rect">
            <a:avLst/>
          </a:prstGeom>
          <a:noFill/>
        </p:spPr>
        <p:txBody>
          <a:bodyPr wrap="square">
            <a:spAutoFit/>
          </a:bodyPr>
          <a:lstStyle/>
          <a:p>
            <a:r>
              <a:rPr lang="en-US" sz="1800">
                <a:effectLst/>
                <a:latin typeface="Times New Roman" panose="02020603050405020304" pitchFamily="18" charset="0"/>
                <a:ea typeface="Times New Roman" panose="02020603050405020304" pitchFamily="18" charset="0"/>
              </a:rPr>
              <a:t> Start screen snapshot </a:t>
            </a:r>
            <a:endParaRPr lang="en-IN" dirty="0"/>
          </a:p>
        </p:txBody>
      </p:sp>
      <p:sp>
        <p:nvSpPr>
          <p:cNvPr id="8" name="TextBox 7">
            <a:extLst>
              <a:ext uri="{FF2B5EF4-FFF2-40B4-BE49-F238E27FC236}">
                <a16:creationId xmlns:a16="http://schemas.microsoft.com/office/drawing/2014/main" id="{BF5330F4-CCA4-2BCC-7FAD-4F38CB17997C}"/>
              </a:ext>
            </a:extLst>
          </p:cNvPr>
          <p:cNvSpPr txBox="1"/>
          <p:nvPr/>
        </p:nvSpPr>
        <p:spPr>
          <a:xfrm>
            <a:off x="7315400" y="6123543"/>
            <a:ext cx="6097712" cy="369332"/>
          </a:xfrm>
          <a:prstGeom prst="rect">
            <a:avLst/>
          </a:prstGeom>
          <a:noFill/>
        </p:spPr>
        <p:txBody>
          <a:bodyPr wrap="square">
            <a:spAutoFit/>
          </a:bodyPr>
          <a:lstStyle/>
          <a:p>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Snapshot for greet intents</a:t>
            </a:r>
            <a:endParaRPr lang="en-IN" dirty="0"/>
          </a:p>
        </p:txBody>
      </p:sp>
    </p:spTree>
    <p:extLst>
      <p:ext uri="{BB962C8B-B14F-4D97-AF65-F5344CB8AC3E}">
        <p14:creationId xmlns:p14="http://schemas.microsoft.com/office/powerpoint/2010/main" val="6870781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D6C3-A583-20F1-9E59-24F97759461D}"/>
              </a:ext>
            </a:extLst>
          </p:cNvPr>
          <p:cNvSpPr>
            <a:spLocks noGrp="1"/>
          </p:cNvSpPr>
          <p:nvPr>
            <p:ph type="title"/>
          </p:nvPr>
        </p:nvSpPr>
        <p:spPr>
          <a:xfrm>
            <a:off x="838200" y="365126"/>
            <a:ext cx="10515600" cy="315912"/>
          </a:xfrm>
        </p:spPr>
        <p:txBody>
          <a:bodyPr>
            <a:normAutofit/>
          </a:bodyPr>
          <a:lstStyle/>
          <a:p>
            <a:r>
              <a:rPr lang="en-IN" sz="900" dirty="0"/>
              <a:t>.</a:t>
            </a:r>
          </a:p>
        </p:txBody>
      </p:sp>
      <p:pic>
        <p:nvPicPr>
          <p:cNvPr id="5" name="Content Placeholder 4">
            <a:extLst>
              <a:ext uri="{FF2B5EF4-FFF2-40B4-BE49-F238E27FC236}">
                <a16:creationId xmlns:a16="http://schemas.microsoft.com/office/drawing/2014/main" id="{3E94CE92-F9CC-D645-746B-1F6D7B2EB6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255" y="502533"/>
            <a:ext cx="3063341" cy="5248256"/>
          </a:xfrm>
        </p:spPr>
      </p:pic>
      <p:pic>
        <p:nvPicPr>
          <p:cNvPr id="7" name="Picture 6">
            <a:extLst>
              <a:ext uri="{FF2B5EF4-FFF2-40B4-BE49-F238E27FC236}">
                <a16:creationId xmlns:a16="http://schemas.microsoft.com/office/drawing/2014/main" id="{4519D424-C003-0545-E85D-5FE9DB9C0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406" y="592946"/>
            <a:ext cx="3086100" cy="5178392"/>
          </a:xfrm>
          <a:prstGeom prst="rect">
            <a:avLst/>
          </a:prstGeom>
        </p:spPr>
      </p:pic>
      <p:sp>
        <p:nvSpPr>
          <p:cNvPr id="6" name="TextBox 5">
            <a:extLst>
              <a:ext uri="{FF2B5EF4-FFF2-40B4-BE49-F238E27FC236}">
                <a16:creationId xmlns:a16="http://schemas.microsoft.com/office/drawing/2014/main" id="{9379FB0E-87D4-C403-D761-8C91F556DD62}"/>
              </a:ext>
            </a:extLst>
          </p:cNvPr>
          <p:cNvSpPr txBox="1"/>
          <p:nvPr/>
        </p:nvSpPr>
        <p:spPr>
          <a:xfrm>
            <a:off x="7610581" y="5999158"/>
            <a:ext cx="6097712" cy="369332"/>
          </a:xfrm>
          <a:prstGeom prst="rect">
            <a:avLst/>
          </a:prstGeom>
          <a:noFill/>
        </p:spPr>
        <p:txBody>
          <a:bodyPr wrap="square">
            <a:spAutoFit/>
          </a:bodyPr>
          <a:lstStyle/>
          <a:p>
            <a:r>
              <a:rPr lang="en-US" sz="1800">
                <a:effectLst/>
                <a:latin typeface="Times New Roman" panose="02020603050405020304" pitchFamily="18" charset="0"/>
                <a:ea typeface="Times New Roman" panose="02020603050405020304" pitchFamily="18" charset="0"/>
              </a:rPr>
              <a:t>Snapshot for department details </a:t>
            </a:r>
            <a:endParaRPr lang="en-IN" dirty="0"/>
          </a:p>
        </p:txBody>
      </p:sp>
      <p:sp>
        <p:nvSpPr>
          <p:cNvPr id="8" name="TextBox 7">
            <a:extLst>
              <a:ext uri="{FF2B5EF4-FFF2-40B4-BE49-F238E27FC236}">
                <a16:creationId xmlns:a16="http://schemas.microsoft.com/office/drawing/2014/main" id="{6F630F0D-40F6-0FE0-F3AE-50285C4EE129}"/>
              </a:ext>
            </a:extLst>
          </p:cNvPr>
          <p:cNvSpPr txBox="1"/>
          <p:nvPr/>
        </p:nvSpPr>
        <p:spPr>
          <a:xfrm>
            <a:off x="1659255" y="5978609"/>
            <a:ext cx="685286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Snapshot for normal conversation </a:t>
            </a:r>
            <a:endParaRPr lang="en-IN" dirty="0"/>
          </a:p>
        </p:txBody>
      </p:sp>
    </p:spTree>
    <p:extLst>
      <p:ext uri="{BB962C8B-B14F-4D97-AF65-F5344CB8AC3E}">
        <p14:creationId xmlns:p14="http://schemas.microsoft.com/office/powerpoint/2010/main" val="34011357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69BA-517A-5CEC-E068-6281F85C421A}"/>
              </a:ext>
            </a:extLst>
          </p:cNvPr>
          <p:cNvSpPr>
            <a:spLocks noGrp="1"/>
          </p:cNvSpPr>
          <p:nvPr>
            <p:ph type="title"/>
          </p:nvPr>
        </p:nvSpPr>
        <p:spPr>
          <a:xfrm>
            <a:off x="838200" y="365125"/>
            <a:ext cx="10515600" cy="607027"/>
          </a:xfrm>
        </p:spPr>
        <p:txBody>
          <a:bodyPr>
            <a:normAutofit/>
          </a:bodyPr>
          <a:lstStyle/>
          <a:p>
            <a:r>
              <a:rPr lang="en-IN" sz="900" dirty="0"/>
              <a:t>.</a:t>
            </a:r>
          </a:p>
        </p:txBody>
      </p:sp>
      <p:pic>
        <p:nvPicPr>
          <p:cNvPr id="5" name="Content Placeholder 4">
            <a:extLst>
              <a:ext uri="{FF2B5EF4-FFF2-40B4-BE49-F238E27FC236}">
                <a16:creationId xmlns:a16="http://schemas.microsoft.com/office/drawing/2014/main" id="{4A8D73B4-6F93-A062-6EDD-CE11747867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8377" y="678422"/>
            <a:ext cx="2980999" cy="5229218"/>
          </a:xfrm>
        </p:spPr>
      </p:pic>
      <p:pic>
        <p:nvPicPr>
          <p:cNvPr id="9" name="Picture 8">
            <a:extLst>
              <a:ext uri="{FF2B5EF4-FFF2-40B4-BE49-F238E27FC236}">
                <a16:creationId xmlns:a16="http://schemas.microsoft.com/office/drawing/2014/main" id="{AB8D1538-E5F7-6421-0C3F-E5ECBA472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3208" y="668638"/>
            <a:ext cx="3060834" cy="5229218"/>
          </a:xfrm>
          <a:prstGeom prst="rect">
            <a:avLst/>
          </a:prstGeom>
        </p:spPr>
      </p:pic>
      <p:sp>
        <p:nvSpPr>
          <p:cNvPr id="10" name="TextBox 9">
            <a:extLst>
              <a:ext uri="{FF2B5EF4-FFF2-40B4-BE49-F238E27FC236}">
                <a16:creationId xmlns:a16="http://schemas.microsoft.com/office/drawing/2014/main" id="{F2112869-9D6E-3C7D-E180-66AB177E7281}"/>
              </a:ext>
            </a:extLst>
          </p:cNvPr>
          <p:cNvSpPr txBox="1"/>
          <p:nvPr/>
        </p:nvSpPr>
        <p:spPr>
          <a:xfrm>
            <a:off x="1590520" y="6123543"/>
            <a:ext cx="609771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Snapshot for fetching external marks </a:t>
            </a:r>
            <a:endParaRPr lang="en-IN" dirty="0"/>
          </a:p>
        </p:txBody>
      </p:sp>
      <p:sp>
        <p:nvSpPr>
          <p:cNvPr id="12" name="TextBox 11">
            <a:extLst>
              <a:ext uri="{FF2B5EF4-FFF2-40B4-BE49-F238E27FC236}">
                <a16:creationId xmlns:a16="http://schemas.microsoft.com/office/drawing/2014/main" id="{A8043AC1-7B11-A561-7AD2-95DA52209572}"/>
              </a:ext>
            </a:extLst>
          </p:cNvPr>
          <p:cNvSpPr txBox="1"/>
          <p:nvPr/>
        </p:nvSpPr>
        <p:spPr>
          <a:xfrm>
            <a:off x="7415373" y="6123543"/>
            <a:ext cx="609771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 Snapshot for fetching external marks </a:t>
            </a:r>
            <a:endParaRPr lang="en-IN" dirty="0"/>
          </a:p>
        </p:txBody>
      </p:sp>
    </p:spTree>
    <p:extLst>
      <p:ext uri="{BB962C8B-B14F-4D97-AF65-F5344CB8AC3E}">
        <p14:creationId xmlns:p14="http://schemas.microsoft.com/office/powerpoint/2010/main" val="41405775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5A2C-5FA3-E2C1-4E48-C282F7A4E2B8}"/>
              </a:ext>
            </a:extLst>
          </p:cNvPr>
          <p:cNvSpPr>
            <a:spLocks noGrp="1"/>
          </p:cNvSpPr>
          <p:nvPr>
            <p:ph type="title"/>
          </p:nvPr>
        </p:nvSpPr>
        <p:spPr>
          <a:xfrm>
            <a:off x="838200" y="365125"/>
            <a:ext cx="10515600" cy="703279"/>
          </a:xfrm>
        </p:spPr>
        <p:txBody>
          <a:bodyPr>
            <a:normAutofit/>
          </a:bodyPr>
          <a:lstStyle/>
          <a:p>
            <a:r>
              <a:rPr lang="en-IN" sz="900" dirty="0"/>
              <a:t>.</a:t>
            </a:r>
          </a:p>
        </p:txBody>
      </p:sp>
      <p:pic>
        <p:nvPicPr>
          <p:cNvPr id="13" name="Content Placeholder 12">
            <a:extLst>
              <a:ext uri="{FF2B5EF4-FFF2-40B4-BE49-F238E27FC236}">
                <a16:creationId xmlns:a16="http://schemas.microsoft.com/office/drawing/2014/main" id="{C1FDEEE2-A696-42A5-577B-56EB88337A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8164" y="507872"/>
            <a:ext cx="2854121" cy="5135827"/>
          </a:xfrm>
        </p:spPr>
      </p:pic>
      <p:pic>
        <p:nvPicPr>
          <p:cNvPr id="21" name="Picture 20">
            <a:extLst>
              <a:ext uri="{FF2B5EF4-FFF2-40B4-BE49-F238E27FC236}">
                <a16:creationId xmlns:a16="http://schemas.microsoft.com/office/drawing/2014/main" id="{B8EC98F4-507A-A6DD-21B4-7CECCDF7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715" y="507871"/>
            <a:ext cx="2854121" cy="5135828"/>
          </a:xfrm>
          <a:prstGeom prst="rect">
            <a:avLst/>
          </a:prstGeom>
        </p:spPr>
      </p:pic>
      <p:sp>
        <p:nvSpPr>
          <p:cNvPr id="6" name="TextBox 5">
            <a:extLst>
              <a:ext uri="{FF2B5EF4-FFF2-40B4-BE49-F238E27FC236}">
                <a16:creationId xmlns:a16="http://schemas.microsoft.com/office/drawing/2014/main" id="{573B054B-D0FA-B933-496D-B43B1F8E4431}"/>
              </a:ext>
            </a:extLst>
          </p:cNvPr>
          <p:cNvSpPr txBox="1"/>
          <p:nvPr/>
        </p:nvSpPr>
        <p:spPr>
          <a:xfrm>
            <a:off x="1606699" y="5786445"/>
            <a:ext cx="609771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Snapshot for fetching holiday details </a:t>
            </a:r>
            <a:endParaRPr lang="en-IN" dirty="0"/>
          </a:p>
        </p:txBody>
      </p:sp>
      <p:sp>
        <p:nvSpPr>
          <p:cNvPr id="8" name="TextBox 7">
            <a:extLst>
              <a:ext uri="{FF2B5EF4-FFF2-40B4-BE49-F238E27FC236}">
                <a16:creationId xmlns:a16="http://schemas.microsoft.com/office/drawing/2014/main" id="{4B077D39-4120-1EBA-11D1-850458F84E01}"/>
              </a:ext>
            </a:extLst>
          </p:cNvPr>
          <p:cNvSpPr txBox="1"/>
          <p:nvPr/>
        </p:nvSpPr>
        <p:spPr>
          <a:xfrm>
            <a:off x="7423429" y="5793390"/>
            <a:ext cx="609771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 Snapshot for fetching internal dates</a:t>
            </a:r>
            <a:endParaRPr lang="en-IN" dirty="0"/>
          </a:p>
        </p:txBody>
      </p:sp>
    </p:spTree>
    <p:extLst>
      <p:ext uri="{BB962C8B-B14F-4D97-AF65-F5344CB8AC3E}">
        <p14:creationId xmlns:p14="http://schemas.microsoft.com/office/powerpoint/2010/main" val="31825039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985A-C526-8894-8A96-0406B0BCC251}"/>
              </a:ext>
            </a:extLst>
          </p:cNvPr>
          <p:cNvSpPr>
            <a:spLocks noGrp="1"/>
          </p:cNvSpPr>
          <p:nvPr>
            <p:ph type="title"/>
          </p:nvPr>
        </p:nvSpPr>
        <p:spPr>
          <a:xfrm>
            <a:off x="838200" y="365125"/>
            <a:ext cx="10515600" cy="607027"/>
          </a:xfrm>
        </p:spPr>
        <p:txBody>
          <a:bodyPr>
            <a:normAutofit/>
          </a:bodyPr>
          <a:lstStyle/>
          <a:p>
            <a:r>
              <a:rPr lang="en-IN" sz="900" dirty="0"/>
              <a:t>.</a:t>
            </a:r>
            <a:br>
              <a:rPr lang="en-IN" sz="900" dirty="0"/>
            </a:br>
            <a:endParaRPr lang="en-IN" sz="900" dirty="0"/>
          </a:p>
        </p:txBody>
      </p:sp>
      <p:pic>
        <p:nvPicPr>
          <p:cNvPr id="12" name="Content Placeholder 11">
            <a:extLst>
              <a:ext uri="{FF2B5EF4-FFF2-40B4-BE49-F238E27FC236}">
                <a16:creationId xmlns:a16="http://schemas.microsoft.com/office/drawing/2014/main" id="{6DC0C28C-8EDA-9E6F-2132-9A87028F99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7813" y="668638"/>
            <a:ext cx="2615327" cy="5250899"/>
          </a:xfrm>
          <a:prstGeom prst="rect">
            <a:avLst/>
          </a:prstGeom>
        </p:spPr>
      </p:pic>
      <p:sp>
        <p:nvSpPr>
          <p:cNvPr id="5" name="TextBox 4">
            <a:extLst>
              <a:ext uri="{FF2B5EF4-FFF2-40B4-BE49-F238E27FC236}">
                <a16:creationId xmlns:a16="http://schemas.microsoft.com/office/drawing/2014/main" id="{02F21228-33F1-B1CC-1087-11860357F953}"/>
              </a:ext>
            </a:extLst>
          </p:cNvPr>
          <p:cNvSpPr txBox="1"/>
          <p:nvPr/>
        </p:nvSpPr>
        <p:spPr>
          <a:xfrm>
            <a:off x="4240658" y="6038384"/>
            <a:ext cx="609771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Snapshot for fetching holiday details </a:t>
            </a:r>
            <a:endParaRPr lang="en-IN" dirty="0"/>
          </a:p>
        </p:txBody>
      </p:sp>
    </p:spTree>
    <p:extLst>
      <p:ext uri="{BB962C8B-B14F-4D97-AF65-F5344CB8AC3E}">
        <p14:creationId xmlns:p14="http://schemas.microsoft.com/office/powerpoint/2010/main" val="10959115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231F0F-34D6-42C5-AD4A-78A7E5369585}"/>
              </a:ext>
            </a:extLst>
          </p:cNvPr>
          <p:cNvSpPr>
            <a:spLocks noGrp="1"/>
          </p:cNvSpPr>
          <p:nvPr>
            <p:ph idx="1"/>
          </p:nvPr>
        </p:nvSpPr>
        <p:spPr/>
        <p:txBody>
          <a:bodyPr>
            <a:normAutofit fontScale="92500" lnSpcReduction="20000"/>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can be used by staff and students of the department to obtain information in a quick and easy manner.</a:t>
            </a:r>
            <a:endParaRPr lang="en-I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can be used by students to obtain their internal or external marks.</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Students and teachers can use the system to ask questions related to the </a:t>
            </a:r>
            <a:r>
              <a:rPr lang="en-US" dirty="0" err="1">
                <a:latin typeface="Times New Roman" panose="02020603050405020304" pitchFamily="18" charset="0"/>
                <a:cs typeface="Times New Roman" panose="02020603050405020304" pitchFamily="18" charset="0"/>
              </a:rPr>
              <a:t>calender</a:t>
            </a:r>
            <a:r>
              <a:rPr lang="en-US" dirty="0">
                <a:latin typeface="Times New Roman" panose="02020603050405020304" pitchFamily="18" charset="0"/>
                <a:cs typeface="Times New Roman" panose="02020603050405020304" pitchFamily="18" charset="0"/>
              </a:rPr>
              <a:t> of events.</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Students and teacher can ask general questions relating to the department like the vision or mission.</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
        <p:nvSpPr>
          <p:cNvPr id="3" name="Title 2">
            <a:extLst>
              <a:ext uri="{FF2B5EF4-FFF2-40B4-BE49-F238E27FC236}">
                <a16:creationId xmlns:a16="http://schemas.microsoft.com/office/drawing/2014/main" id="{DB182418-5148-4DFB-B315-E592C9631B44}"/>
              </a:ext>
            </a:extLst>
          </p:cNvPr>
          <p:cNvSpPr>
            <a:spLocks noGrp="1"/>
          </p:cNvSpPr>
          <p:nvPr>
            <p:ph type="title"/>
          </p:nvPr>
        </p:nvSpPr>
        <p:spPr/>
        <p:txBody>
          <a:bodyPr/>
          <a:lstStyle/>
          <a:p>
            <a:r>
              <a:rPr lang="en-IN" sz="36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APPLICATIONS</a:t>
            </a:r>
          </a:p>
        </p:txBody>
      </p:sp>
    </p:spTree>
    <p:extLst>
      <p:ext uri="{BB962C8B-B14F-4D97-AF65-F5344CB8AC3E}">
        <p14:creationId xmlns:p14="http://schemas.microsoft.com/office/powerpoint/2010/main" val="38349859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052CC-D664-4010-A8FC-61C36684CEB3}"/>
              </a:ext>
            </a:extLst>
          </p:cNvPr>
          <p:cNvSpPr>
            <a:spLocks noGrp="1"/>
          </p:cNvSpPr>
          <p:nvPr>
            <p:ph idx="1"/>
          </p:nvPr>
        </p:nvSpPr>
        <p:spPr>
          <a:xfrm>
            <a:off x="609600" y="1260629"/>
            <a:ext cx="10972800" cy="5597371"/>
          </a:xfrm>
        </p:spPr>
        <p:txBody>
          <a:bodyPr>
            <a:normAutofit/>
          </a:bodyPr>
          <a:lstStyle/>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department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will avert the need to visit multiple platforms and people for information and provide a single interface for all queries in the proposed domain and receive faster responses.</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is intended to simulate a human conversation.</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 future enhancements we can also include voice based queries where user will give voice input to the bot and receive a text output. After successful execution,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can be extended to other departments as well.</a:t>
            </a:r>
            <a:endParaRPr lang="en-IN" dirty="0">
              <a:latin typeface="Times New Roman" panose="02020603050405020304" pitchFamily="18" charset="0"/>
              <a:cs typeface="Times New Roman" panose="02020603050405020304" pitchFamily="18" charset="0"/>
            </a:endParaRPr>
          </a:p>
          <a:p>
            <a:pPr algn="just"/>
            <a:endParaRPr lang="en-IN" dirty="0"/>
          </a:p>
        </p:txBody>
      </p:sp>
      <p:sp>
        <p:nvSpPr>
          <p:cNvPr id="2" name="Title 1">
            <a:extLst>
              <a:ext uri="{FF2B5EF4-FFF2-40B4-BE49-F238E27FC236}">
                <a16:creationId xmlns:a16="http://schemas.microsoft.com/office/drawing/2014/main" id="{FDFB1683-7527-4E61-BBB5-2307DBFF5B4D}"/>
              </a:ext>
            </a:extLst>
          </p:cNvPr>
          <p:cNvSpPr>
            <a:spLocks noGrp="1"/>
          </p:cNvSpPr>
          <p:nvPr>
            <p:ph type="title"/>
          </p:nvPr>
        </p:nvSpPr>
        <p:spPr/>
        <p:txBody>
          <a:bodyPr>
            <a:normAutofit fontScale="90000"/>
          </a:bodyPr>
          <a:lstStyle/>
          <a:p>
            <a:br>
              <a:rPr lang="en-US" sz="3600" b="0" dirty="0">
                <a:solidFill>
                  <a:schemeClr val="accent1">
                    <a:lumMod val="75000"/>
                  </a:schemeClr>
                </a:solidFill>
                <a:effectLst/>
                <a:latin typeface="Times New Roman" pitchFamily="18" charset="0"/>
                <a:cs typeface="Times New Roman" pitchFamily="18" charset="0"/>
              </a:rPr>
            </a:br>
            <a:r>
              <a:rPr lang="en-US" sz="3600" dirty="0">
                <a:solidFill>
                  <a:schemeClr val="accent1">
                    <a:lumMod val="75000"/>
                  </a:schemeClr>
                </a:solidFill>
                <a:effectLst/>
                <a:latin typeface="Times New Roman" pitchFamily="18" charset="0"/>
                <a:cs typeface="Times New Roman" pitchFamily="18" charset="0"/>
              </a:rPr>
              <a:t>CONCLUSION AND FUTURE SCOPE</a:t>
            </a:r>
            <a:br>
              <a:rPr lang="en-US" b="0" dirty="0">
                <a:solidFill>
                  <a:schemeClr val="accent1">
                    <a:lumMod val="75000"/>
                  </a:schemeClr>
                </a:solidFill>
                <a:effectLst/>
              </a:rPr>
            </a:br>
            <a:endParaRPr lang="en-IN" b="0" dirty="0">
              <a:solidFill>
                <a:schemeClr val="accent1">
                  <a:lumMod val="75000"/>
                </a:schemeClr>
              </a:solidFill>
              <a:effectLst/>
            </a:endParaRPr>
          </a:p>
        </p:txBody>
      </p:sp>
    </p:spTree>
    <p:extLst>
      <p:ext uri="{BB962C8B-B14F-4D97-AF65-F5344CB8AC3E}">
        <p14:creationId xmlns:p14="http://schemas.microsoft.com/office/powerpoint/2010/main" val="42642801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2"/>
          <p:cNvSpPr txBox="1">
            <a:spLocks noGrp="1"/>
          </p:cNvSpPr>
          <p:nvPr>
            <p:ph idx="1"/>
          </p:nvPr>
        </p:nvSpPr>
        <p:spPr>
          <a:xfrm>
            <a:off x="1981200" y="1540042"/>
            <a:ext cx="9570720" cy="4393398"/>
          </a:xfrm>
          <a:prstGeom prst="rect">
            <a:avLst/>
          </a:prstGeom>
          <a:noFill/>
          <a:ln>
            <a:noFill/>
          </a:ln>
        </p:spPr>
        <p:txBody>
          <a:bodyPr spcFirstLastPara="1" vert="horz" wrap="square" lIns="91425" tIns="45700" rIns="91425" bIns="45700" rtlCol="0" anchor="t" anchorCtr="0">
            <a:noAutofit/>
          </a:bodyPr>
          <a:lstStyle/>
          <a:p>
            <a:pPr algn="just"/>
            <a:r>
              <a:rPr lang="en-US" sz="2400" dirty="0">
                <a:latin typeface="Times New Roman"/>
                <a:ea typeface="Times New Roman"/>
                <a:cs typeface="Times New Roman"/>
                <a:sym typeface="Times New Roman"/>
              </a:rPr>
              <a:t>[1]</a:t>
            </a:r>
            <a:r>
              <a:rPr lang="en-IN" sz="2400" dirty="0">
                <a:solidFill>
                  <a:srgbClr val="000000"/>
                </a:solidFill>
                <a:latin typeface="ff3"/>
              </a:rPr>
              <a:t> </a:t>
            </a:r>
            <a:r>
              <a:rPr lang="en-IN" sz="2400" dirty="0">
                <a:solidFill>
                  <a:srgbClr val="000000"/>
                </a:solidFill>
                <a:latin typeface="Times New Roman" panose="02020603050405020304" pitchFamily="18" charset="0"/>
                <a:cs typeface="Times New Roman" panose="02020603050405020304" pitchFamily="18" charset="0"/>
              </a:rPr>
              <a:t>Mohammed </a:t>
            </a:r>
            <a:r>
              <a:rPr lang="en-IN" sz="2400" dirty="0" err="1">
                <a:solidFill>
                  <a:srgbClr val="000000"/>
                </a:solidFill>
                <a:latin typeface="Times New Roman" panose="02020603050405020304" pitchFamily="18" charset="0"/>
                <a:cs typeface="Times New Roman" panose="02020603050405020304" pitchFamily="18" charset="0"/>
              </a:rPr>
              <a:t>Benhmed</a:t>
            </a:r>
            <a:r>
              <a:rPr lang="en-IN" sz="2400" dirty="0">
                <a:solidFill>
                  <a:srgbClr val="000000"/>
                </a:solidFill>
                <a:latin typeface="Times New Roman" panose="02020603050405020304" pitchFamily="18" charset="0"/>
                <a:cs typeface="Times New Roman" panose="02020603050405020304" pitchFamily="18" charset="0"/>
              </a:rPr>
              <a:t> </a:t>
            </a:r>
            <a:r>
              <a:rPr lang="en-US" sz="2400" dirty="0">
                <a:latin typeface="Times New Roman"/>
                <a:ea typeface="Times New Roman"/>
                <a:cs typeface="Times New Roman"/>
                <a:sym typeface="Times New Roman"/>
              </a:rPr>
              <a:t>. “</a:t>
            </a:r>
            <a:r>
              <a:rPr lang="en-US" sz="2400" dirty="0">
                <a:solidFill>
                  <a:srgbClr val="000000"/>
                </a:solidFill>
                <a:latin typeface="Times New Roman" panose="02020603050405020304" pitchFamily="18" charset="0"/>
                <a:cs typeface="Times New Roman" panose="02020603050405020304" pitchFamily="18" charset="0"/>
              </a:rPr>
              <a:t>A Smart Chatbot Architecture based NLP and Machine learning for health care assistance</a:t>
            </a:r>
            <a:r>
              <a:rPr lang="en-US" sz="2400" dirty="0">
                <a:latin typeface="Times New Roman"/>
                <a:ea typeface="Times New Roman"/>
                <a:cs typeface="Times New Roman"/>
                <a:sym typeface="Times New Roman"/>
              </a:rPr>
              <a:t>”, IEEE Conference, Vol. 1, Issue 4, April 2020</a:t>
            </a:r>
          </a:p>
          <a:p>
            <a:pPr marL="109728" indent="0" algn="just">
              <a:buNone/>
            </a:pPr>
            <a:endParaRPr lang="en-US" sz="2400" dirty="0">
              <a:latin typeface="Times New Roman"/>
              <a:ea typeface="Times New Roman"/>
              <a:cs typeface="Times New Roman"/>
              <a:sym typeface="Times New Roman"/>
            </a:endParaRPr>
          </a:p>
          <a:p>
            <a:pPr algn="just"/>
            <a:r>
              <a:rPr lang="en-US" sz="2400" dirty="0">
                <a:latin typeface="Times New Roman"/>
                <a:ea typeface="Times New Roman"/>
                <a:cs typeface="Times New Roman"/>
                <a:sym typeface="Times New Roman"/>
              </a:rPr>
              <a:t>[2] </a:t>
            </a:r>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Poonam Sawant . “D</a:t>
            </a:r>
            <a:r>
              <a:rPr lang="en-US" sz="2400" dirty="0" err="1">
                <a:latin typeface="Times New Roman" panose="02020603050405020304" pitchFamily="18" charset="0"/>
                <a:cs typeface="Times New Roman" panose="02020603050405020304" pitchFamily="18" charset="0"/>
              </a:rPr>
              <a:t>esign</a:t>
            </a:r>
            <a:r>
              <a:rPr lang="en-US" sz="2400" dirty="0">
                <a:latin typeface="Times New Roman" panose="02020603050405020304" pitchFamily="18" charset="0"/>
                <a:cs typeface="Times New Roman" panose="02020603050405020304" pitchFamily="18" charset="0"/>
              </a:rPr>
              <a:t> of Chatbot for New Research Scholars”, Turkish Online Journal of Qualitative Inquiry, Vol. 12, Issue 8, July 2021</a:t>
            </a:r>
          </a:p>
          <a:p>
            <a:pPr marL="109728"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[3]</a:t>
            </a:r>
            <a:r>
              <a:rPr lang="en-IN" sz="2400" dirty="0"/>
              <a:t> </a:t>
            </a:r>
            <a:r>
              <a:rPr lang="en-IN" sz="2400" dirty="0">
                <a:latin typeface="Times New Roman" panose="02020603050405020304" pitchFamily="18" charset="0"/>
                <a:cs typeface="Times New Roman" panose="02020603050405020304" pitchFamily="18" charset="0"/>
              </a:rPr>
              <a:t>Shashank </a:t>
            </a:r>
            <a:r>
              <a:rPr lang="en-IN" sz="2400" dirty="0" err="1">
                <a:latin typeface="Times New Roman" panose="02020603050405020304" pitchFamily="18" charset="0"/>
                <a:cs typeface="Times New Roman" panose="02020603050405020304" pitchFamily="18" charset="0"/>
              </a:rPr>
              <a:t>Bhalotia</a:t>
            </a:r>
            <a:r>
              <a:rPr lang="en-IN" sz="2400" dirty="0">
                <a:latin typeface="Times New Roman" panose="02020603050405020304" pitchFamily="18" charset="0"/>
                <a:cs typeface="Times New Roman" panose="02020603050405020304" pitchFamily="18" charset="0"/>
              </a:rPr>
              <a:t>, Ashish Pal. “</a:t>
            </a:r>
            <a:r>
              <a:rPr lang="en-US" sz="2400" dirty="0">
                <a:latin typeface="Times New Roman" panose="02020603050405020304" pitchFamily="18" charset="0"/>
                <a:cs typeface="Times New Roman" panose="02020603050405020304" pitchFamily="18" charset="0"/>
              </a:rPr>
              <a:t>Implementation of a Chatbot System using AI and NLP” , International Journal of Innovative Research in Computer Science &amp; Technology, </a:t>
            </a:r>
            <a:r>
              <a:rPr lang="en-IN" sz="2400" dirty="0">
                <a:latin typeface="Times New Roman" panose="02020603050405020304" pitchFamily="18" charset="0"/>
                <a:cs typeface="Times New Roman" panose="02020603050405020304" pitchFamily="18" charset="0"/>
              </a:rPr>
              <a:t>Vol. 6, Issue 3, May 2018</a:t>
            </a: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ea typeface="Times New Roman"/>
              <a:cs typeface="Times New Roman" panose="02020603050405020304" pitchFamily="18" charset="0"/>
              <a:sym typeface="Times New Roman"/>
            </a:endParaRPr>
          </a:p>
          <a:p>
            <a:pPr marL="365760" indent="-256032" algn="just">
              <a:lnSpc>
                <a:spcPct val="100000"/>
              </a:lnSpc>
              <a:spcBef>
                <a:spcPts val="0"/>
              </a:spcBef>
              <a:buSzPts val="1088"/>
              <a:buNone/>
            </a:pPr>
            <a:endParaRPr dirty="0"/>
          </a:p>
          <a:p>
            <a:pPr marL="365760" indent="-256032" algn="just">
              <a:lnSpc>
                <a:spcPct val="100000"/>
              </a:lnSpc>
              <a:spcBef>
                <a:spcPts val="400"/>
              </a:spcBef>
              <a:buSzPts val="1836"/>
              <a:buNone/>
            </a:pPr>
            <a:endParaRPr dirty="0"/>
          </a:p>
        </p:txBody>
      </p:sp>
      <p:sp>
        <p:nvSpPr>
          <p:cNvPr id="212" name="Google Shape;212;p12"/>
          <p:cNvSpPr txBox="1">
            <a:spLocks noGrp="1"/>
          </p:cNvSpPr>
          <p:nvPr>
            <p:ph type="title"/>
          </p:nvPr>
        </p:nvSpPr>
        <p:spPr>
          <a:xfrm>
            <a:off x="1981200" y="274640"/>
            <a:ext cx="8229600" cy="1130648"/>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rgbClr val="4E67C8"/>
              </a:buClr>
              <a:buSzPts val="3600"/>
            </a:pPr>
            <a:r>
              <a:rPr lang="en-US" sz="3200" dirty="0">
                <a:solidFill>
                  <a:srgbClr val="4E67C8"/>
                </a:solidFill>
                <a:effectLst/>
                <a:latin typeface="Times New Roman"/>
                <a:ea typeface="Times New Roman"/>
                <a:cs typeface="Times New Roman"/>
                <a:sym typeface="Times New Roman"/>
              </a:rPr>
              <a:t>REFERENCES</a:t>
            </a:r>
            <a:endParaRPr lang="en-US" sz="3200" dirty="0">
              <a:effectLst/>
              <a:latin typeface="Times New Roman"/>
              <a:ea typeface="Times New Roman"/>
              <a:cs typeface="Times New Roman"/>
              <a:sym typeface="Times New Roman"/>
            </a:endParaRPr>
          </a:p>
        </p:txBody>
      </p:sp>
      <p:sp>
        <p:nvSpPr>
          <p:cNvPr id="213" name="Google Shape;213;p12"/>
          <p:cNvSpPr txBox="1"/>
          <p:nvPr/>
        </p:nvSpPr>
        <p:spPr>
          <a:xfrm>
            <a:off x="10171270" y="6407942"/>
            <a:ext cx="365760" cy="365129"/>
          </a:xfrm>
          <a:prstGeom prst="rect">
            <a:avLst/>
          </a:prstGeom>
          <a:noFill/>
          <a:ln>
            <a:noFill/>
          </a:ln>
        </p:spPr>
        <p:txBody>
          <a:bodyPr spcFirstLastPara="1" wrap="square" lIns="91425" tIns="45700" rIns="91425" bIns="45700" anchor="b" anchorCtr="0">
            <a:noAutofit/>
          </a:bodyPr>
          <a:lstStyle/>
          <a:p>
            <a:pPr algn="r">
              <a:buClr>
                <a:srgbClr val="000000"/>
              </a:buClr>
              <a:buSzPts val="1000"/>
            </a:pPr>
            <a:r>
              <a:rPr lang="en-US" sz="1000">
                <a:solidFill>
                  <a:srgbClr val="000000"/>
                </a:solidFill>
                <a:latin typeface="Lucida Sans"/>
                <a:ea typeface="Lucida Sans"/>
                <a:cs typeface="Lucida Sans"/>
                <a:sym typeface="Lucida Sans"/>
              </a:rPr>
              <a:t>21</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DEE86-A7BC-A6AB-6EA5-C5D799D60204}"/>
              </a:ext>
            </a:extLst>
          </p:cNvPr>
          <p:cNvSpPr>
            <a:spLocks noGrp="1"/>
          </p:cNvSpPr>
          <p:nvPr>
            <p:ph idx="1"/>
          </p:nvPr>
        </p:nvSpPr>
        <p:spPr>
          <a:xfrm>
            <a:off x="2190540" y="447041"/>
            <a:ext cx="8863539" cy="5171440"/>
          </a:xfrm>
        </p:spPr>
        <p:txBody>
          <a:bodyPr>
            <a:normAutofit fontScale="92500" lnSpcReduction="10000"/>
          </a:bodyPr>
          <a:lstStyle/>
          <a:p>
            <a:pPr marL="109728" indent="0" algn="just">
              <a:buNone/>
            </a:pPr>
            <a:r>
              <a:rPr lang="en-IN" sz="2400" dirty="0">
                <a:latin typeface="Times New Roman" panose="02020603050405020304" pitchFamily="18" charset="0"/>
                <a:cs typeface="Times New Roman" panose="02020603050405020304" pitchFamily="18" charset="0"/>
              </a:rPr>
              <a:t>[4] </a:t>
            </a:r>
            <a:r>
              <a:rPr lang="en-IN" sz="2400" dirty="0" err="1">
                <a:latin typeface="Times New Roman" panose="02020603050405020304" pitchFamily="18" charset="0"/>
                <a:cs typeface="Times New Roman" panose="02020603050405020304" pitchFamily="18" charset="0"/>
              </a:rPr>
              <a:t>Tarun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Lalwani</a:t>
            </a:r>
            <a:r>
              <a:rPr lang="en-IN" sz="2400" dirty="0">
                <a:latin typeface="Times New Roman" panose="02020603050405020304" pitchFamily="18" charset="0"/>
                <a:cs typeface="Times New Roman" panose="02020603050405020304" pitchFamily="18" charset="0"/>
              </a:rPr>
              <a:t>, “Implementation of a Chatbot System using AI and NLP “, International Journal of Innovative Research in Computer Science &amp; Technology (IJIRCST) ISSN: 2347-5552, Volume-6 May 2018 </a:t>
            </a:r>
          </a:p>
          <a:p>
            <a:pPr marL="109728" indent="0" algn="just">
              <a:buNone/>
            </a:pPr>
            <a:endParaRPr lang="en-IN" sz="2400" dirty="0">
              <a:latin typeface="Times New Roman" panose="02020603050405020304" pitchFamily="18" charset="0"/>
              <a:cs typeface="Times New Roman" panose="02020603050405020304" pitchFamily="18" charset="0"/>
            </a:endParaRPr>
          </a:p>
          <a:p>
            <a:pPr marL="109728" indent="0" algn="just">
              <a:buNone/>
            </a:pPr>
            <a:r>
              <a:rPr lang="en-IN" sz="2400" dirty="0">
                <a:latin typeface="Times New Roman" panose="02020603050405020304" pitchFamily="18" charset="0"/>
                <a:cs typeface="Times New Roman" panose="02020603050405020304" pitchFamily="18" charset="0"/>
              </a:rPr>
              <a:t>[5] Ms. D. </a:t>
            </a:r>
            <a:r>
              <a:rPr lang="en-IN" sz="2400" dirty="0" err="1">
                <a:latin typeface="Times New Roman" panose="02020603050405020304" pitchFamily="18" charset="0"/>
                <a:cs typeface="Times New Roman" panose="02020603050405020304" pitchFamily="18" charset="0"/>
              </a:rPr>
              <a:t>Akila</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C. Jayakumar, “Semantic Similarity- A Review of Approaches and Metrics”, International Journal of Applied Engineering Research, 2019</a:t>
            </a:r>
          </a:p>
          <a:p>
            <a:pPr marL="109728" indent="0" algn="just">
              <a:buNone/>
            </a:pPr>
            <a:endParaRPr lang="en-IN" sz="2400" dirty="0">
              <a:latin typeface="Times New Roman" panose="02020603050405020304" pitchFamily="18" charset="0"/>
              <a:cs typeface="Times New Roman" panose="02020603050405020304" pitchFamily="18" charset="0"/>
            </a:endParaRPr>
          </a:p>
          <a:p>
            <a:pPr marL="109728" indent="0" algn="just">
              <a:buNone/>
            </a:pPr>
            <a:r>
              <a:rPr lang="en-IN" sz="2400" dirty="0">
                <a:latin typeface="Times New Roman" panose="02020603050405020304" pitchFamily="18" charset="0"/>
                <a:cs typeface="Times New Roman" panose="02020603050405020304" pitchFamily="18" charset="0"/>
              </a:rPr>
              <a:t>[6] </a:t>
            </a:r>
            <a:r>
              <a:rPr lang="en-IN" sz="2400" dirty="0" err="1">
                <a:latin typeface="Times New Roman" panose="02020603050405020304" pitchFamily="18" charset="0"/>
                <a:cs typeface="Times New Roman" panose="02020603050405020304" pitchFamily="18" charset="0"/>
              </a:rPr>
              <a:t>Kaneeka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Vidanage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Lakindu</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Gunasekara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UniOntBot</a:t>
            </a:r>
            <a:r>
              <a:rPr lang="en-IN" sz="2400" dirty="0">
                <a:latin typeface="Times New Roman" panose="02020603050405020304" pitchFamily="18" charset="0"/>
                <a:cs typeface="Times New Roman" panose="02020603050405020304" pitchFamily="18" charset="0"/>
              </a:rPr>
              <a:t>: Semantic Natural Language Generation based API approach for Chatbot Communication”, National Information Technology Conference (NITC), 2019 </a:t>
            </a:r>
          </a:p>
          <a:p>
            <a:pPr marL="109728" indent="0" algn="just">
              <a:buNone/>
            </a:pPr>
            <a:endParaRPr lang="en-IN" sz="2400" dirty="0">
              <a:latin typeface="Times New Roman" panose="02020603050405020304" pitchFamily="18" charset="0"/>
              <a:cs typeface="Times New Roman" panose="02020603050405020304" pitchFamily="18" charset="0"/>
            </a:endParaRPr>
          </a:p>
          <a:p>
            <a:pPr marL="109728" indent="0" algn="just">
              <a:buNone/>
            </a:pPr>
            <a:r>
              <a:rPr lang="en-IN" sz="2400" dirty="0">
                <a:latin typeface="Times New Roman" panose="02020603050405020304" pitchFamily="18" charset="0"/>
                <a:cs typeface="Times New Roman" panose="02020603050405020304" pitchFamily="18" charset="0"/>
              </a:rPr>
              <a:t>[7] </a:t>
            </a:r>
            <a:r>
              <a:rPr lang="en-IN" sz="2400" dirty="0" err="1">
                <a:latin typeface="Times New Roman" panose="02020603050405020304" pitchFamily="18" charset="0"/>
                <a:cs typeface="Times New Roman" panose="02020603050405020304" pitchFamily="18" charset="0"/>
              </a:rPr>
              <a:t>Soufyane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Ayanouz</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Boudhir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Anouar</a:t>
            </a:r>
            <a:r>
              <a:rPr lang="en-IN" sz="2400" dirty="0">
                <a:latin typeface="Times New Roman" panose="02020603050405020304" pitchFamily="18" charset="0"/>
                <a:cs typeface="Times New Roman" panose="02020603050405020304" pitchFamily="18" charset="0"/>
              </a:rPr>
              <a:t>, “A Smart Chatbot Architecture based NLP and Machine Learning for Health Care Assistance”, The Fifth International Conference on Smart City Applications, 2020</a:t>
            </a:r>
          </a:p>
        </p:txBody>
      </p:sp>
      <p:sp>
        <p:nvSpPr>
          <p:cNvPr id="3" name="Title 2">
            <a:extLst>
              <a:ext uri="{FF2B5EF4-FFF2-40B4-BE49-F238E27FC236}">
                <a16:creationId xmlns:a16="http://schemas.microsoft.com/office/drawing/2014/main" id="{31D39D97-E91B-6F51-22FC-8FCBB82168FE}"/>
              </a:ext>
            </a:extLst>
          </p:cNvPr>
          <p:cNvSpPr>
            <a:spLocks noGrp="1"/>
          </p:cNvSpPr>
          <p:nvPr>
            <p:ph type="title"/>
          </p:nvPr>
        </p:nvSpPr>
        <p:spPr/>
        <p:txBody>
          <a:bodyPr>
            <a:normAutofit/>
          </a:bodyPr>
          <a:lstStyle/>
          <a:p>
            <a:r>
              <a:rPr lang="en-IN" sz="800" dirty="0"/>
              <a:t>.</a:t>
            </a:r>
          </a:p>
        </p:txBody>
      </p:sp>
    </p:spTree>
    <p:extLst>
      <p:ext uri="{BB962C8B-B14F-4D97-AF65-F5344CB8AC3E}">
        <p14:creationId xmlns:p14="http://schemas.microsoft.com/office/powerpoint/2010/main" val="384515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7696201" y="6172201"/>
            <a:ext cx="2514243" cy="364681"/>
          </a:xfrm>
          <a:prstGeom prst="rect">
            <a:avLst/>
          </a:prstGeom>
          <a:noFill/>
          <a:ln>
            <a:noFill/>
          </a:ln>
        </p:spPr>
        <p:txBody>
          <a:bodyPr spcFirstLastPara="1" wrap="square" lIns="90000" tIns="44975" rIns="90000" bIns="449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Tx/>
              <a:buNone/>
              <a:tabLst/>
              <a:defRPr/>
            </a:pPr>
            <a:endParaRPr kumimoji="0" sz="1800" b="0" i="0" u="none" strike="noStrike" kern="1200" cap="none" spc="0" normalizeH="0" baseline="0" noProof="0">
              <a:ln>
                <a:noFill/>
              </a:ln>
              <a:solidFill>
                <a:srgbClr val="000000"/>
              </a:solidFill>
              <a:effectLst/>
              <a:uLnTx/>
              <a:uFillTx/>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9012238" cy="671512"/>
          </a:xfrm>
          <a:prstGeom prst="rect">
            <a:avLst/>
          </a:prstGeom>
          <a:noFill/>
          <a:ln>
            <a:noFill/>
          </a:ln>
        </p:spPr>
        <p:txBody>
          <a:bodyPr spcFirstLastPara="1" wrap="square" lIns="91425" tIns="45700" rIns="91425" bIns="45700" anchor="ctr" anchorCtr="0">
            <a:noAutofit/>
          </a:bodyPr>
          <a:lstStyle/>
          <a:p>
            <a:pPr>
              <a:buClr>
                <a:srgbClr val="4E67C8"/>
              </a:buClr>
              <a:buSzPts val="3600"/>
            </a:pPr>
            <a:r>
              <a:rPr lang="en-US" sz="3600" dirty="0">
                <a:solidFill>
                  <a:srgbClr val="4E67C8"/>
                </a:solidFill>
                <a:latin typeface="Times New Roman"/>
                <a:ea typeface="Times New Roman"/>
                <a:cs typeface="Times New Roman"/>
                <a:sym typeface="Times New Roman"/>
              </a:rPr>
              <a:t>     </a:t>
            </a:r>
            <a:endParaRPr sz="3600" dirty="0">
              <a:solidFill>
                <a:srgbClr val="4E67C8"/>
              </a:solidFill>
              <a:latin typeface="Times New Roman"/>
              <a:ea typeface="Times New Roman"/>
              <a:cs typeface="Times New Roman"/>
              <a:sym typeface="Times New Roman"/>
            </a:endParaRPr>
          </a:p>
        </p:txBody>
      </p:sp>
      <p:sp>
        <p:nvSpPr>
          <p:cNvPr id="146" name="Google Shape;146;p5"/>
          <p:cNvSpPr txBox="1"/>
          <p:nvPr/>
        </p:nvSpPr>
        <p:spPr>
          <a:xfrm>
            <a:off x="9768404" y="6407942"/>
            <a:ext cx="768626" cy="365129"/>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000"/>
              <a:buFontTx/>
              <a:buNone/>
              <a:tabLst/>
              <a:defRPr/>
            </a:pPr>
            <a:r>
              <a:rPr kumimoji="0" lang="en-US" sz="1000" b="0" i="0" u="none" strike="noStrike" kern="1200" cap="none" spc="0" normalizeH="0" baseline="0" noProof="0">
                <a:ln>
                  <a:noFill/>
                </a:ln>
                <a:solidFill>
                  <a:srgbClr val="000000"/>
                </a:solidFill>
                <a:effectLst/>
                <a:uLnTx/>
                <a:uFillTx/>
                <a:latin typeface="Lucida Sans"/>
                <a:ea typeface="Lucida Sans"/>
                <a:cs typeface="Lucida Sans"/>
                <a:sym typeface="Lucida Sans"/>
              </a:rPr>
              <a:t>5/20</a:t>
            </a:r>
            <a:endParaRPr kumimoji="0" sz="14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7" name="Google Shape;147;p5"/>
          <p:cNvSpPr txBox="1"/>
          <p:nvPr/>
        </p:nvSpPr>
        <p:spPr>
          <a:xfrm>
            <a:off x="5904067" y="6407942"/>
            <a:ext cx="2350684" cy="365129"/>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800"/>
              <a:buFontTx/>
              <a:buNone/>
              <a:tabLst/>
              <a:defRPr/>
            </a:pPr>
            <a:endParaRPr kumimoji="0" sz="1800" b="0" i="0" u="none" strike="noStrike" kern="1200" cap="none" spc="0" normalizeH="0" baseline="0" noProof="0">
              <a:ln>
                <a:noFill/>
              </a:ln>
              <a:solidFill>
                <a:srgbClr val="000000"/>
              </a:solidFill>
              <a:effectLst/>
              <a:uLnTx/>
              <a:uFillTx/>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515699790"/>
              </p:ext>
            </p:extLst>
          </p:nvPr>
        </p:nvGraphicFramePr>
        <p:xfrm>
          <a:off x="655792" y="221487"/>
          <a:ext cx="10497984" cy="2638288"/>
        </p:xfrm>
        <a:graphic>
          <a:graphicData uri="http://schemas.openxmlformats.org/drawingml/2006/table">
            <a:tbl>
              <a:tblPr>
                <a:noFill/>
              </a:tblPr>
              <a:tblGrid>
                <a:gridCol w="663447">
                  <a:extLst>
                    <a:ext uri="{9D8B030D-6E8A-4147-A177-3AD203B41FA5}">
                      <a16:colId xmlns:a16="http://schemas.microsoft.com/office/drawing/2014/main" val="20000"/>
                    </a:ext>
                  </a:extLst>
                </a:gridCol>
                <a:gridCol w="2651711">
                  <a:extLst>
                    <a:ext uri="{9D8B030D-6E8A-4147-A177-3AD203B41FA5}">
                      <a16:colId xmlns:a16="http://schemas.microsoft.com/office/drawing/2014/main" val="20001"/>
                    </a:ext>
                  </a:extLst>
                </a:gridCol>
                <a:gridCol w="1841744">
                  <a:extLst>
                    <a:ext uri="{9D8B030D-6E8A-4147-A177-3AD203B41FA5}">
                      <a16:colId xmlns:a16="http://schemas.microsoft.com/office/drawing/2014/main" val="20002"/>
                    </a:ext>
                  </a:extLst>
                </a:gridCol>
                <a:gridCol w="1519444">
                  <a:extLst>
                    <a:ext uri="{9D8B030D-6E8A-4147-A177-3AD203B41FA5}">
                      <a16:colId xmlns:a16="http://schemas.microsoft.com/office/drawing/2014/main" val="20003"/>
                    </a:ext>
                  </a:extLst>
                </a:gridCol>
                <a:gridCol w="3821638">
                  <a:extLst>
                    <a:ext uri="{9D8B030D-6E8A-4147-A177-3AD203B41FA5}">
                      <a16:colId xmlns:a16="http://schemas.microsoft.com/office/drawing/2014/main" val="20004"/>
                    </a:ext>
                  </a:extLst>
                </a:gridCol>
              </a:tblGrid>
              <a:tr h="248528">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Sl. No. </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Title</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Author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Year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Contributions &amp; Drawbacks</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1097848">
                <a:tc>
                  <a:txBody>
                    <a:bodyPr/>
                    <a:lstStyle/>
                    <a:p>
                      <a:pPr marL="0" marR="0" lvl="0" indent="0" algn="ctr" rtl="0">
                        <a:lnSpc>
                          <a:spcPct val="100000"/>
                        </a:lnSpc>
                        <a:spcBef>
                          <a:spcPts val="0"/>
                        </a:spcBef>
                        <a:spcAft>
                          <a:spcPts val="0"/>
                        </a:spcAft>
                        <a:buNone/>
                      </a:pPr>
                      <a:r>
                        <a:rPr lang="en-US" sz="1400" u="none" strike="noStrike" cap="none" dirty="0">
                          <a:latin typeface="Times New Roman" pitchFamily="18" charset="0"/>
                          <a:cs typeface="Times New Roman" pitchFamily="18" charset="0"/>
                        </a:rPr>
                        <a:t>8</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None/>
                      </a:pPr>
                      <a:r>
                        <a:rPr lang="en-US" sz="1400" u="none" strike="noStrike" cap="none" dirty="0" err="1">
                          <a:latin typeface="Times New Roman" pitchFamily="18" charset="0"/>
                          <a:cs typeface="Times New Roman" pitchFamily="18" charset="0"/>
                        </a:rPr>
                        <a:t>UniOntBot</a:t>
                      </a:r>
                      <a:r>
                        <a:rPr lang="en-US" sz="1400" u="none" strike="noStrike" cap="none" dirty="0">
                          <a:latin typeface="Times New Roman" pitchFamily="18" charset="0"/>
                          <a:cs typeface="Times New Roman" pitchFamily="18" charset="0"/>
                        </a:rPr>
                        <a:t>: Semantic Natural Language Generation based API approach for     Chatbot Communication</a:t>
                      </a:r>
                    </a:p>
                    <a:p>
                      <a:pPr marL="0" marR="0" lvl="0" indent="0" algn="ctr"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None/>
                      </a:pPr>
                      <a:r>
                        <a:rPr lang="en-IN" sz="1400" dirty="0" err="1">
                          <a:latin typeface="Times New Roman" pitchFamily="18" charset="0"/>
                          <a:cs typeface="Times New Roman" pitchFamily="18" charset="0"/>
                        </a:rPr>
                        <a:t>Kaneeka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Vidanage</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Lakindu</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Gunasekara</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None/>
                      </a:pPr>
                      <a:r>
                        <a:rPr lang="en-US" sz="1400" u="none" strike="noStrike" cap="none" dirty="0">
                          <a:latin typeface="Times New Roman" pitchFamily="18" charset="0"/>
                          <a:cs typeface="Times New Roman" pitchFamily="18" charset="0"/>
                        </a:rPr>
                        <a:t>2019</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ctr" rtl="0">
                        <a:lnSpc>
                          <a:spcPct val="100000"/>
                        </a:lnSpc>
                        <a:spcBef>
                          <a:spcPts val="0"/>
                        </a:spcBef>
                        <a:spcAft>
                          <a:spcPts val="0"/>
                        </a:spcAft>
                        <a:buClr>
                          <a:srgbClr val="000000"/>
                        </a:buClr>
                        <a:buSzPts val="900"/>
                        <a:buFont typeface="Arial"/>
                        <a:buNone/>
                      </a:pPr>
                      <a:endParaRPr lang="en-US" sz="1400" b="0" i="0" u="none" strike="noStrike" cap="none" dirty="0">
                        <a:solidFill>
                          <a:srgbClr val="000000"/>
                        </a:solidFill>
                        <a:latin typeface="Times New Roman" pitchFamily="18" charset="0"/>
                        <a:ea typeface="Arial"/>
                        <a:cs typeface="Times New Roman" pitchFamily="18" charset="0"/>
                        <a:sym typeface="Arial"/>
                      </a:endParaRPr>
                    </a:p>
                    <a:p>
                      <a:pPr marL="0" marR="0" lvl="0" indent="0" algn="ctr" rtl="0">
                        <a:lnSpc>
                          <a:spcPct val="100000"/>
                        </a:lnSpc>
                        <a:spcBef>
                          <a:spcPts val="0"/>
                        </a:spcBef>
                        <a:spcAft>
                          <a:spcPts val="0"/>
                        </a:spcAft>
                        <a:buClr>
                          <a:srgbClr val="000000"/>
                        </a:buClr>
                        <a:buSzPts val="900"/>
                        <a:buFont typeface="Arial"/>
                        <a:buNone/>
                      </a:pPr>
                      <a:r>
                        <a:rPr lang="en-US" sz="1400" b="0" i="0" u="none" strike="noStrike" cap="none" dirty="0">
                          <a:solidFill>
                            <a:srgbClr val="000000"/>
                          </a:solidFill>
                          <a:latin typeface="Times New Roman" pitchFamily="18" charset="0"/>
                          <a:ea typeface="Arial"/>
                          <a:cs typeface="Times New Roman" pitchFamily="18" charset="0"/>
                          <a:sym typeface="Arial"/>
                        </a:rPr>
                        <a:t>Proposes a chatbot which contains an knowledge model along with an OWL verbalizer by exposing to the chatbot system through an API. </a:t>
                      </a:r>
                      <a:endParaRPr lang="en-US" sz="1400" b="1" i="0" u="none" strike="noStrike" cap="none" dirty="0">
                        <a:solidFill>
                          <a:srgbClr val="000000"/>
                        </a:solidFill>
                        <a:latin typeface="Times New Roman" pitchFamily="18" charset="0"/>
                        <a:ea typeface="Arial"/>
                        <a:cs typeface="Times New Roman" pitchFamily="18" charset="0"/>
                        <a:sym typeface="Arial"/>
                      </a:endParaRPr>
                    </a:p>
                    <a:p>
                      <a:endParaRPr lang="en-US" sz="1400" b="1" i="0" u="none" strike="noStrike" cap="none" dirty="0">
                        <a:solidFill>
                          <a:srgbClr val="000000"/>
                        </a:solidFill>
                        <a:latin typeface="Times New Roman" pitchFamily="18" charset="0"/>
                        <a:ea typeface="Arial"/>
                        <a:cs typeface="Times New Roman" pitchFamily="18" charset="0"/>
                        <a:sym typeface="Arial"/>
                      </a:endParaRPr>
                    </a:p>
                    <a:p>
                      <a:pPr algn="ctr"/>
                      <a:r>
                        <a:rPr lang="en-US" sz="1400" b="1" i="0" u="none" strike="noStrike" cap="none" dirty="0">
                          <a:solidFill>
                            <a:srgbClr val="000000"/>
                          </a:solidFill>
                          <a:latin typeface="Times New Roman" pitchFamily="18" charset="0"/>
                          <a:ea typeface="Arial"/>
                          <a:cs typeface="Times New Roman" pitchFamily="18" charset="0"/>
                          <a:sym typeface="Arial"/>
                        </a:rPr>
                        <a:t>   Drawback : </a:t>
                      </a:r>
                      <a:r>
                        <a:rPr lang="en-US" sz="1400" dirty="0">
                          <a:latin typeface="Times New Roman" panose="02020603050405020304" pitchFamily="18" charset="0"/>
                          <a:cs typeface="Times New Roman" panose="02020603050405020304" pitchFamily="18" charset="0"/>
                        </a:rPr>
                        <a:t> - OWL verbalizers are available are on the research level</a:t>
                      </a:r>
                      <a:endParaRPr lang="en-US" sz="1000" dirty="0"/>
                    </a:p>
                    <a:p>
                      <a:pPr algn="ctr"/>
                      <a:r>
                        <a:rPr lang="en-US" sz="1400" dirty="0">
                          <a:latin typeface="Times New Roman" panose="02020603050405020304" pitchFamily="18" charset="0"/>
                          <a:cs typeface="Times New Roman" panose="02020603050405020304" pitchFamily="18" charset="0"/>
                        </a:rPr>
                        <a:t>- Proposed system is API based mechanism which is not intelligent enough and</a:t>
                      </a:r>
                      <a:r>
                        <a:rPr lang="en-US" sz="1400"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can result in static responses at times.</a:t>
                      </a:r>
                      <a:endParaRPr lang="en-IN" sz="1400" dirty="0"/>
                    </a:p>
                    <a:p>
                      <a:pPr marL="0" marR="0" lvl="0" indent="0" algn="ctr" rtl="0">
                        <a:lnSpc>
                          <a:spcPct val="100000"/>
                        </a:lnSpc>
                        <a:spcBef>
                          <a:spcPts val="0"/>
                        </a:spcBef>
                        <a:spcAft>
                          <a:spcPts val="0"/>
                        </a:spcAft>
                        <a:buClr>
                          <a:srgbClr val="000000"/>
                        </a:buClr>
                        <a:buSzPts val="900"/>
                        <a:buFont typeface="Arial"/>
                        <a:buNone/>
                      </a:pPr>
                      <a:endParaRPr lang="en-US" sz="1400" b="0" i="0" u="none" strike="noStrike" cap="none" dirty="0">
                        <a:solidFill>
                          <a:srgbClr val="000000"/>
                        </a:solidFill>
                        <a:latin typeface="Times New Roman" pitchFamily="18" charset="0"/>
                        <a:ea typeface="Arial"/>
                        <a:cs typeface="Times New Roman" pitchFamily="18" charset="0"/>
                        <a:sym typeface="Arial"/>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6534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31D0DA-7707-4DA7-A10E-9175ED967156}"/>
              </a:ext>
            </a:extLst>
          </p:cNvPr>
          <p:cNvSpPr txBox="1"/>
          <p:nvPr/>
        </p:nvSpPr>
        <p:spPr>
          <a:xfrm>
            <a:off x="0" y="41532"/>
            <a:ext cx="12192000" cy="3939540"/>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sz="3200" dirty="0">
                <a:solidFill>
                  <a:schemeClr val="accent1"/>
                </a:solidFill>
                <a:latin typeface="Times New Roman" panose="02020603050405020304" pitchFamily="18" charset="0"/>
                <a:cs typeface="Times New Roman" panose="02020603050405020304" pitchFamily="18" charset="0"/>
              </a:rPr>
              <a:t>DRAWBACKS OF EXISITING SYSTEM:</a:t>
            </a:r>
          </a:p>
          <a:p>
            <a:r>
              <a:rPr lang="en-US" sz="3200" b="1"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 drawback of existing system is that they don’t save the history of the conversation.</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They doesn’t truly understand what the query is they just gives responses from the knowledge domain stored in database.</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They don’t answer the questions that are irrelevant.</a:t>
            </a:r>
          </a:p>
          <a:p>
            <a:pPr marL="45720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593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1228</TotalTime>
  <Words>5145</Words>
  <Application>Microsoft Office PowerPoint</Application>
  <PresentationFormat>Widescreen</PresentationFormat>
  <Paragraphs>659</Paragraphs>
  <Slides>79</Slides>
  <Notes>23</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79</vt:i4>
      </vt:variant>
    </vt:vector>
  </HeadingPairs>
  <TitlesOfParts>
    <vt:vector size="98" baseType="lpstr">
      <vt:lpstr>Arial</vt:lpstr>
      <vt:lpstr>Calibri</vt:lpstr>
      <vt:lpstr>Calibri Light</vt:lpstr>
      <vt:lpstr>CIDFont+F1</vt:lpstr>
      <vt:lpstr>Consolas</vt:lpstr>
      <vt:lpstr>Courier New</vt:lpstr>
      <vt:lpstr>ff3</vt:lpstr>
      <vt:lpstr>Lucida Sans</vt:lpstr>
      <vt:lpstr>Lucida Sans Unicode</vt:lpstr>
      <vt:lpstr>Monaco</vt:lpstr>
      <vt:lpstr>proxima-nova</vt:lpstr>
      <vt:lpstr>Times New Roman</vt:lpstr>
      <vt:lpstr>Trebuchet MS</vt:lpstr>
      <vt:lpstr>Verdana</vt:lpstr>
      <vt:lpstr>Wingdings</vt:lpstr>
      <vt:lpstr>Wingdings 2</vt:lpstr>
      <vt:lpstr>Wingdings 3</vt:lpstr>
      <vt:lpstr>Concourse</vt:lpstr>
      <vt:lpstr>Office Theme</vt:lpstr>
      <vt:lpstr>PowerPoint Presentation</vt:lpstr>
      <vt:lpstr> Agenda</vt:lpstr>
      <vt:lpstr>. </vt:lpstr>
      <vt:lpstr> Introduction </vt:lpstr>
      <vt:lpstr>Objectives</vt:lpstr>
      <vt:lpstr>    Literature Survey </vt:lpstr>
      <vt:lpstr>     </vt:lpstr>
      <vt:lpstr>     </vt:lpstr>
      <vt:lpstr>PowerPoint Presentation</vt:lpstr>
      <vt:lpstr>Problem Statement</vt:lpstr>
      <vt:lpstr>Proposed System</vt:lpstr>
      <vt:lpstr>Requirement Engineering</vt:lpstr>
      <vt:lpstr>. </vt:lpstr>
      <vt:lpstr>. </vt:lpstr>
      <vt:lpstr>. </vt:lpstr>
      <vt:lpstr>.</vt:lpstr>
      <vt:lpstr>PowerPoint Presentation</vt:lpstr>
      <vt:lpstr>.</vt:lpstr>
      <vt:lpstr>PowerPoint Presentation</vt:lpstr>
      <vt:lpstr>. </vt:lpstr>
      <vt:lpstr>PowerPoint Presentation</vt:lpstr>
      <vt:lpstr>PowerPoint Presentation</vt:lpstr>
      <vt:lpstr>PowerPoint Presentation</vt:lpstr>
      <vt:lpstr>Software requirement documents</vt:lpstr>
      <vt:lpstr>SOFTWARE REQUIREMENTS SPECIFICATION</vt:lpstr>
      <vt:lpstr>. </vt:lpstr>
      <vt:lpstr>. </vt:lpstr>
      <vt:lpstr>.</vt:lpstr>
      <vt:lpstr>. </vt:lpstr>
      <vt:lpstr>PROJECT PLANNING/SCHEDULING</vt:lpstr>
      <vt:lpstr>System Design - Architecture</vt:lpstr>
      <vt:lpstr>Module Decomposition</vt:lpstr>
      <vt:lpstr>Module Description</vt:lpstr>
      <vt:lpstr>. </vt:lpstr>
      <vt:lpstr>. </vt:lpstr>
      <vt:lpstr>INTERFACE DESIGN</vt:lpstr>
      <vt:lpstr>.</vt:lpstr>
      <vt:lpstr> Data Structure Design</vt:lpstr>
      <vt:lpstr>. </vt:lpstr>
      <vt:lpstr> </vt:lpstr>
      <vt:lpstr>ALGORITHM</vt:lpstr>
      <vt:lpstr>.</vt:lpstr>
      <vt:lpstr>Algorithm Design</vt:lpstr>
      <vt:lpstr>PowerPoint Presentation</vt:lpstr>
      <vt:lpstr>PowerPoint Presentation</vt:lpstr>
      <vt:lpstr>PowerPoint Presentation</vt:lpstr>
      <vt:lpstr>PowerPoint Presentation</vt:lpstr>
      <vt:lpstr>.</vt:lpstr>
      <vt:lpstr>.</vt:lpstr>
      <vt:lpstr>. </vt:lpstr>
      <vt:lpstr>IMPLEMENTATION</vt:lpstr>
      <vt:lpstr>.</vt:lpstr>
      <vt:lpstr>.</vt:lpstr>
      <vt:lpstr>.</vt:lpstr>
      <vt:lpstr>.</vt:lpstr>
      <vt:lpstr>.</vt:lpstr>
      <vt:lpstr>.</vt:lpstr>
      <vt:lpstr>PowerPoint Presentation</vt:lpstr>
      <vt:lpstr>PowerPoint Presentation</vt:lpstr>
      <vt:lpstr>PowerPoint Presentation</vt:lpstr>
      <vt:lpstr>Integrated manual testing:</vt:lpstr>
      <vt:lpstr>Integrated manual testing:</vt:lpstr>
      <vt:lpstr>Integrated manual testing:</vt:lpstr>
      <vt:lpstr>. </vt:lpstr>
      <vt:lpstr>Rasa core evaluation</vt:lpstr>
      <vt:lpstr>Confusion matrix for intents</vt:lpstr>
      <vt:lpstr>Confusion matrix for entities</vt:lpstr>
      <vt:lpstr>. </vt:lpstr>
      <vt:lpstr>Action – confusion matrix</vt:lpstr>
      <vt:lpstr>Intents Classification confidence</vt:lpstr>
      <vt:lpstr>Snapshots</vt:lpstr>
      <vt:lpstr>.</vt:lpstr>
      <vt:lpstr>.</vt:lpstr>
      <vt:lpstr>.</vt:lpstr>
      <vt:lpstr>. </vt:lpstr>
      <vt:lpstr>APPLICATIONS</vt:lpstr>
      <vt:lpstr> CONCLUSION AND FUTURE SCOPE </vt:lpstr>
      <vt:lpstr>REFERENCES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Harshita</dc:creator>
  <cp:lastModifiedBy>Harshita</cp:lastModifiedBy>
  <cp:revision>146</cp:revision>
  <dcterms:created xsi:type="dcterms:W3CDTF">2022-01-11T05:54:05Z</dcterms:created>
  <dcterms:modified xsi:type="dcterms:W3CDTF">2022-07-27T02:24:58Z</dcterms:modified>
</cp:coreProperties>
</file>