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85456615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85456615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545661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8545661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85456615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85456615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5456615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5456615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5456615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5456615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8545661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545661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5456615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5456615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85456615b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85456615b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85456615b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85456615b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85456615b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85456615b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85456615b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5456615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85456615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85456615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62250" y="577600"/>
            <a:ext cx="5868900" cy="3135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rgbClr val="FFFFFF"/>
                </a:solidFill>
                <a:latin typeface="Times New Roman"/>
                <a:ea typeface="Times New Roman"/>
                <a:cs typeface="Times New Roman"/>
                <a:sym typeface="Times New Roman"/>
              </a:rPr>
              <a:t>Threat Detection via surveillance  camera for security purpose</a:t>
            </a:r>
            <a:endParaRPr b="1" sz="36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3600"/>
          </a:p>
        </p:txBody>
      </p:sp>
      <p:sp>
        <p:nvSpPr>
          <p:cNvPr id="135" name="Google Shape;135;p13"/>
          <p:cNvSpPr txBox="1"/>
          <p:nvPr>
            <p:ph idx="1" type="subTitle"/>
          </p:nvPr>
        </p:nvSpPr>
        <p:spPr>
          <a:xfrm>
            <a:off x="44850" y="4009175"/>
            <a:ext cx="90543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Submitted To: 					      						Submitted By:</a:t>
            </a:r>
            <a:endParaRPr b="1" sz="2300"/>
          </a:p>
          <a:p>
            <a:pPr indent="0" lvl="0" marL="0" rtl="0" algn="l">
              <a:spcBef>
                <a:spcPts val="0"/>
              </a:spcBef>
              <a:spcAft>
                <a:spcPts val="0"/>
              </a:spcAft>
              <a:buNone/>
            </a:pPr>
            <a:r>
              <a:rPr lang="en"/>
              <a:t>Dr. Pawan Singh Mehra</a:t>
            </a:r>
            <a:r>
              <a:rPr lang="en"/>
              <a:t>  											  Harshita Agarwal(19318003)      </a:t>
            </a:r>
            <a:endParaRPr/>
          </a:p>
          <a:p>
            <a:pPr indent="0" lvl="0" marL="0" rtl="0" algn="l">
              <a:spcBef>
                <a:spcPts val="0"/>
              </a:spcBef>
              <a:spcAft>
                <a:spcPts val="0"/>
              </a:spcAft>
              <a:buNone/>
            </a:pPr>
            <a:r>
              <a:rPr lang="en"/>
              <a:t>						             						 			Prateek Jain(19318007)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Flow Chart :</a:t>
            </a:r>
            <a:endParaRPr b="1"/>
          </a:p>
        </p:txBody>
      </p:sp>
      <p:pic>
        <p:nvPicPr>
          <p:cNvPr id="193" name="Google Shape;193;p22"/>
          <p:cNvPicPr preferRelativeResize="0"/>
          <p:nvPr/>
        </p:nvPicPr>
        <p:blipFill>
          <a:blip r:embed="rId3">
            <a:alphaModFix/>
          </a:blip>
          <a:stretch>
            <a:fillRect/>
          </a:stretch>
        </p:blipFill>
        <p:spPr>
          <a:xfrm>
            <a:off x="2770075" y="1307850"/>
            <a:ext cx="417378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99" name="Google Shape;199;p23"/>
          <p:cNvPicPr preferRelativeResize="0"/>
          <p:nvPr/>
        </p:nvPicPr>
        <p:blipFill rotWithShape="1">
          <a:blip r:embed="rId3">
            <a:alphaModFix/>
          </a:blip>
          <a:srcRect b="9985" l="1894" r="14993" t="2349"/>
          <a:stretch/>
        </p:blipFill>
        <p:spPr>
          <a:xfrm>
            <a:off x="1860425" y="1478775"/>
            <a:ext cx="5217002" cy="309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6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Work</a:t>
            </a:r>
            <a:r>
              <a:rPr b="1" lang="en"/>
              <a:t> :</a:t>
            </a:r>
            <a:endParaRPr b="1"/>
          </a:p>
        </p:txBody>
      </p:sp>
      <p:sp>
        <p:nvSpPr>
          <p:cNvPr id="205" name="Google Shape;205;p24"/>
          <p:cNvSpPr txBox="1"/>
          <p:nvPr>
            <p:ph idx="1" type="body"/>
          </p:nvPr>
        </p:nvSpPr>
        <p:spPr>
          <a:xfrm>
            <a:off x="1966800" y="146670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Human Activity Recognition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False Alert Recognition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Concealed Threat Detection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With Cloud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Enhance user Interface For Remotely Surveillance </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rot="-500819">
            <a:off x="1276320" y="1976804"/>
            <a:ext cx="7038761" cy="1506954"/>
          </a:xfrm>
          <a:prstGeom prst="rect">
            <a:avLst/>
          </a:prstGeom>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200">
                <a:latin typeface="Times New Roman"/>
                <a:ea typeface="Times New Roman"/>
                <a:cs typeface="Times New Roman"/>
                <a:sym typeface="Times New Roman"/>
              </a:rPr>
              <a:t>Thank You</a:t>
            </a:r>
            <a:endParaRPr sz="7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141" name="Google Shape;141;p14"/>
          <p:cNvSpPr txBox="1"/>
          <p:nvPr>
            <p:ph idx="1" type="body"/>
          </p:nvPr>
        </p:nvSpPr>
        <p:spPr>
          <a:xfrm>
            <a:off x="1609200" y="898300"/>
            <a:ext cx="7038900" cy="123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FFFFFF"/>
                </a:solidFill>
              </a:rPr>
              <a:t>THIS MODEL IS ALL ABOUT TO INCREASE THE SECURITY PARAMETERS, BY USING THIS PRODUCT MAINLY, IT IS MAINLY FOR OUR POLICE AS ANYONE IS IN TROUBLE AS SOMEONE IS TRYING TO KILL SOMEONE VIA KNIFE THEN IT WILL IMMEDIATELY DETECT THE KNIFE AND WILL SEND AN ALERT TO THE NEAREST POLICE STATION.</a:t>
            </a:r>
            <a:endParaRPr/>
          </a:p>
        </p:txBody>
      </p:sp>
      <p:pic>
        <p:nvPicPr>
          <p:cNvPr id="142" name="Google Shape;142;p14"/>
          <p:cNvPicPr preferRelativeResize="0"/>
          <p:nvPr/>
        </p:nvPicPr>
        <p:blipFill>
          <a:blip r:embed="rId3">
            <a:alphaModFix/>
          </a:blip>
          <a:stretch>
            <a:fillRect/>
          </a:stretch>
        </p:blipFill>
        <p:spPr>
          <a:xfrm>
            <a:off x="1848550" y="2252100"/>
            <a:ext cx="2647299" cy="2647299"/>
          </a:xfrm>
          <a:prstGeom prst="rect">
            <a:avLst/>
          </a:prstGeom>
          <a:noFill/>
          <a:ln>
            <a:noFill/>
          </a:ln>
        </p:spPr>
      </p:pic>
      <p:pic>
        <p:nvPicPr>
          <p:cNvPr id="143" name="Google Shape;143;p14"/>
          <p:cNvPicPr preferRelativeResize="0"/>
          <p:nvPr/>
        </p:nvPicPr>
        <p:blipFill>
          <a:blip r:embed="rId4">
            <a:alphaModFix/>
          </a:blip>
          <a:stretch>
            <a:fillRect/>
          </a:stretch>
        </p:blipFill>
        <p:spPr>
          <a:xfrm>
            <a:off x="4648249" y="2252100"/>
            <a:ext cx="3027901" cy="2647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Methods Used:</a:t>
            </a:r>
            <a:endParaRPr b="1"/>
          </a:p>
        </p:txBody>
      </p:sp>
      <p:sp>
        <p:nvSpPr>
          <p:cNvPr id="149" name="Google Shape;149;p15"/>
          <p:cNvSpPr txBox="1"/>
          <p:nvPr>
            <p:ph idx="1" type="body"/>
          </p:nvPr>
        </p:nvSpPr>
        <p:spPr>
          <a:xfrm>
            <a:off x="1297500" y="1307850"/>
            <a:ext cx="7038900" cy="6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Under Machine Learning:</a:t>
            </a:r>
            <a:endParaRPr b="1"/>
          </a:p>
          <a:p>
            <a:pPr indent="0" lvl="0" marL="0" rtl="0" algn="l">
              <a:spcBef>
                <a:spcPts val="1600"/>
              </a:spcBef>
              <a:spcAft>
                <a:spcPts val="1600"/>
              </a:spcAft>
              <a:buNone/>
            </a:pPr>
            <a:r>
              <a:rPr b="1" lang="en"/>
              <a:t>1)Scale-Invariant Feature Transform</a:t>
            </a:r>
            <a:endParaRPr b="1"/>
          </a:p>
        </p:txBody>
      </p:sp>
      <p:pic>
        <p:nvPicPr>
          <p:cNvPr id="150" name="Google Shape;150;p15"/>
          <p:cNvPicPr preferRelativeResize="0"/>
          <p:nvPr/>
        </p:nvPicPr>
        <p:blipFill>
          <a:blip r:embed="rId3">
            <a:alphaModFix/>
          </a:blip>
          <a:stretch>
            <a:fillRect/>
          </a:stretch>
        </p:blipFill>
        <p:spPr>
          <a:xfrm>
            <a:off x="1906700" y="2274025"/>
            <a:ext cx="5086350" cy="20288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214850" y="465350"/>
            <a:ext cx="7038900" cy="40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2</a:t>
            </a:r>
            <a:r>
              <a:rPr b="1" lang="en"/>
              <a:t>)Features from Accelerated Segment Test corner detector </a:t>
            </a:r>
            <a:endParaRPr b="1"/>
          </a:p>
        </p:txBody>
      </p:sp>
      <p:pic>
        <p:nvPicPr>
          <p:cNvPr id="156" name="Google Shape;156;p16"/>
          <p:cNvPicPr preferRelativeResize="0"/>
          <p:nvPr/>
        </p:nvPicPr>
        <p:blipFill>
          <a:blip r:embed="rId3">
            <a:alphaModFix/>
          </a:blip>
          <a:stretch>
            <a:fillRect/>
          </a:stretch>
        </p:blipFill>
        <p:spPr>
          <a:xfrm>
            <a:off x="2365950" y="1309600"/>
            <a:ext cx="5295900" cy="31718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3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Under Deep learning:</a:t>
            </a:r>
            <a:endParaRPr b="1" sz="1300"/>
          </a:p>
        </p:txBody>
      </p:sp>
      <p:sp>
        <p:nvSpPr>
          <p:cNvPr id="162" name="Google Shape;162;p17"/>
          <p:cNvSpPr txBox="1"/>
          <p:nvPr>
            <p:ph idx="1" type="body"/>
          </p:nvPr>
        </p:nvSpPr>
        <p:spPr>
          <a:xfrm>
            <a:off x="1398350" y="916600"/>
            <a:ext cx="7038900" cy="37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1)Single Shot MultiBox Detector (SSD) </a:t>
            </a:r>
            <a:endParaRPr b="1"/>
          </a:p>
        </p:txBody>
      </p:sp>
      <p:pic>
        <p:nvPicPr>
          <p:cNvPr id="163" name="Google Shape;163;p17"/>
          <p:cNvPicPr preferRelativeResize="0"/>
          <p:nvPr/>
        </p:nvPicPr>
        <p:blipFill>
          <a:blip r:embed="rId3">
            <a:alphaModFix/>
          </a:blip>
          <a:stretch>
            <a:fillRect/>
          </a:stretch>
        </p:blipFill>
        <p:spPr>
          <a:xfrm>
            <a:off x="2173763" y="1949775"/>
            <a:ext cx="5286375" cy="21050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idx="1" type="body"/>
          </p:nvPr>
        </p:nvSpPr>
        <p:spPr>
          <a:xfrm>
            <a:off x="1224025" y="465375"/>
            <a:ext cx="7038900" cy="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2)Fast Region convolutional networks </a:t>
            </a:r>
            <a:endParaRPr b="1"/>
          </a:p>
        </p:txBody>
      </p:sp>
      <p:pic>
        <p:nvPicPr>
          <p:cNvPr id="169" name="Google Shape;169;p18"/>
          <p:cNvPicPr preferRelativeResize="0"/>
          <p:nvPr/>
        </p:nvPicPr>
        <p:blipFill>
          <a:blip r:embed="rId3">
            <a:alphaModFix/>
          </a:blip>
          <a:stretch>
            <a:fillRect/>
          </a:stretch>
        </p:blipFill>
        <p:spPr>
          <a:xfrm>
            <a:off x="1989350" y="1805700"/>
            <a:ext cx="5381625" cy="19526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279175" y="604850"/>
            <a:ext cx="70389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Under computer vision </a:t>
            </a:r>
            <a:endParaRPr b="1"/>
          </a:p>
          <a:p>
            <a:pPr indent="0" lvl="0" marL="0" rtl="0" algn="l">
              <a:spcBef>
                <a:spcPts val="1600"/>
              </a:spcBef>
              <a:spcAft>
                <a:spcPts val="1600"/>
              </a:spcAft>
              <a:buNone/>
            </a:pPr>
            <a:r>
              <a:rPr b="1" lang="en"/>
              <a:t>1)Classification</a:t>
            </a:r>
            <a:endParaRPr b="1"/>
          </a:p>
        </p:txBody>
      </p:sp>
      <p:pic>
        <p:nvPicPr>
          <p:cNvPr id="175" name="Google Shape;175;p19"/>
          <p:cNvPicPr preferRelativeResize="0"/>
          <p:nvPr/>
        </p:nvPicPr>
        <p:blipFill>
          <a:blip r:embed="rId3">
            <a:alphaModFix/>
          </a:blip>
          <a:stretch>
            <a:fillRect/>
          </a:stretch>
        </p:blipFill>
        <p:spPr>
          <a:xfrm>
            <a:off x="1909763" y="1876200"/>
            <a:ext cx="5324475" cy="25336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1279150" y="557225"/>
            <a:ext cx="70389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2)Localization</a:t>
            </a:r>
            <a:endParaRPr b="1"/>
          </a:p>
        </p:txBody>
      </p:sp>
      <p:pic>
        <p:nvPicPr>
          <p:cNvPr id="181" name="Google Shape;181;p20"/>
          <p:cNvPicPr preferRelativeResize="0"/>
          <p:nvPr/>
        </p:nvPicPr>
        <p:blipFill>
          <a:blip r:embed="rId3">
            <a:alphaModFix/>
          </a:blip>
          <a:stretch>
            <a:fillRect/>
          </a:stretch>
        </p:blipFill>
        <p:spPr>
          <a:xfrm>
            <a:off x="1319125" y="1686325"/>
            <a:ext cx="5419125" cy="22172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1288325" y="687375"/>
            <a:ext cx="7038900" cy="3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3)Detection</a:t>
            </a:r>
            <a:endParaRPr b="1"/>
          </a:p>
        </p:txBody>
      </p:sp>
      <p:pic>
        <p:nvPicPr>
          <p:cNvPr id="187" name="Google Shape;187;p21"/>
          <p:cNvPicPr preferRelativeResize="0"/>
          <p:nvPr/>
        </p:nvPicPr>
        <p:blipFill rotWithShape="1">
          <a:blip r:embed="rId3">
            <a:alphaModFix/>
          </a:blip>
          <a:srcRect b="0" l="0" r="0" t="6933"/>
          <a:stretch/>
        </p:blipFill>
        <p:spPr>
          <a:xfrm>
            <a:off x="1499200" y="1793450"/>
            <a:ext cx="5643525" cy="2227041"/>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