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96" r:id="rId6"/>
    <p:sldId id="322" r:id="rId7"/>
    <p:sldId id="297" r:id="rId8"/>
    <p:sldId id="298" r:id="rId9"/>
    <p:sldId id="299" r:id="rId10"/>
    <p:sldId id="300" r:id="rId11"/>
    <p:sldId id="301" r:id="rId12"/>
    <p:sldId id="271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1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42093-FF09-446E-9A4B-8324650074FA}" v="851" dt="2021-05-06T16:45:26.158"/>
    <p1510:client id="{643735D7-804F-47F3-996D-09BC0690FF32}" v="1973" dt="2021-03-04T08:36:43.590"/>
    <p1510:client id="{9334600E-37D0-4DE2-B01A-573D67C2E7D4}" v="9" dt="2021-03-04T09:26:10.462"/>
    <p1510:client id="{C4C2C482-1E8F-43AA-A45F-74736BDF7B9F}" v="2448" dt="2021-01-02T18:32:5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588" y="10999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cs typeface="Calibri Light"/>
              </a:rPr>
              <a:t>Project presentation on :-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/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/>
            </a:r>
            <a:br>
              <a:rPr lang="en-US" sz="4000" dirty="0">
                <a:cs typeface="Calibri Light"/>
              </a:rPr>
            </a:br>
            <a:r>
              <a:rPr lang="en-US" sz="6000" b="1" dirty="0">
                <a:cs typeface="Calibri Light"/>
              </a:rPr>
              <a:t>CUSTOMER RETENTION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150" y="5442691"/>
            <a:ext cx="6705600" cy="882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cs typeface="Calibri"/>
              </a:rPr>
              <a:t>Submitted by :</a:t>
            </a:r>
          </a:p>
          <a:p>
            <a:r>
              <a:rPr lang="en-US" sz="4000" dirty="0" err="1" smtClean="0">
                <a:cs typeface="Calibri"/>
              </a:rPr>
              <a:t>Harshita</a:t>
            </a:r>
            <a:r>
              <a:rPr lang="en-US" sz="4000" dirty="0" smtClean="0">
                <a:cs typeface="Calibri"/>
              </a:rPr>
              <a:t> </a:t>
            </a:r>
            <a:r>
              <a:rPr lang="en-US" sz="4000" dirty="0" err="1" smtClean="0">
                <a:cs typeface="Calibri"/>
              </a:rPr>
              <a:t>Panchamia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111420-9C97-4A8A-892D-0C18F128324E}"/>
              </a:ext>
            </a:extLst>
          </p:cNvPr>
          <p:cNvSpPr txBox="1"/>
          <p:nvPr/>
        </p:nvSpPr>
        <p:spPr>
          <a:xfrm>
            <a:off x="152400" y="5382016"/>
            <a:ext cx="985172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Calibri"/>
              </a:rPr>
              <a:t> </a:t>
            </a:r>
          </a:p>
          <a:p>
            <a:r>
              <a:rPr lang="en-IN" sz="2800" dirty="0">
                <a:cs typeface="Segoe UI"/>
              </a:rPr>
              <a:t>   </a:t>
            </a:r>
            <a:r>
              <a:rPr lang="en-US" sz="2800" dirty="0">
                <a:cs typeface="Calibri"/>
              </a:rPr>
              <a:t> </a:t>
            </a:r>
            <a:r>
              <a:rPr lang="en-IN" sz="2800" dirty="0">
                <a:ea typeface="+mn-lt"/>
                <a:cs typeface="+mn-lt"/>
              </a:rPr>
              <a:t>Majority, 38 of the customers placed an order from the </a:t>
            </a:r>
            <a:r>
              <a:rPr lang="en-IN" sz="2800" dirty="0" err="1">
                <a:ea typeface="+mn-lt"/>
                <a:cs typeface="+mn-lt"/>
              </a:rPr>
              <a:t>pincode</a:t>
            </a:r>
            <a:r>
              <a:rPr lang="en-IN" sz="2800" dirty="0">
                <a:ea typeface="+mn-lt"/>
                <a:cs typeface="+mn-lt"/>
              </a:rPr>
              <a:t>  </a:t>
            </a:r>
            <a:r>
              <a:rPr lang="en-IN" sz="2800" dirty="0" smtClean="0">
                <a:ea typeface="+mn-lt"/>
                <a:cs typeface="+mn-lt"/>
              </a:rPr>
              <a:t>201308</a:t>
            </a:r>
            <a:r>
              <a:rPr lang="en-IN" sz="2800" dirty="0">
                <a:ea typeface="+mn-lt"/>
                <a:cs typeface="+mn-lt"/>
              </a:rPr>
              <a:t>.</a:t>
            </a:r>
            <a:r>
              <a:rPr lang="en-US" sz="2800" dirty="0">
                <a:cs typeface="Calibri"/>
              </a:rPr>
              <a:t> 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xmlns="" id="{4E7690AA-9116-4BA8-9EB1-3FAE35AB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45"/>
            <a:ext cx="11029949" cy="52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5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074A7F-431E-441B-AB40-651A8A25E3D0}"/>
              </a:ext>
            </a:extLst>
          </p:cNvPr>
          <p:cNvSpPr txBox="1"/>
          <p:nvPr/>
        </p:nvSpPr>
        <p:spPr>
          <a:xfrm>
            <a:off x="277660" y="5778674"/>
            <a:ext cx="12377802" cy="961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Calibri"/>
              </a:rPr>
              <a:t> </a:t>
            </a:r>
          </a:p>
          <a:p>
            <a:r>
              <a:rPr lang="en-IN" sz="2800" dirty="0">
                <a:ea typeface="+mn-lt"/>
                <a:cs typeface="+mn-lt"/>
              </a:rPr>
              <a:t>Majority, 98 customers are shopping </a:t>
            </a:r>
            <a:r>
              <a:rPr lang="en-IN" sz="2800" dirty="0" smtClean="0">
                <a:ea typeface="+mn-lt"/>
                <a:cs typeface="+mn-lt"/>
              </a:rPr>
              <a:t>for 5 years.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838200"/>
            <a:ext cx="9886950" cy="42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7D0360-E561-4E24-A87A-A1CFA1429B88}"/>
              </a:ext>
            </a:extLst>
          </p:cNvPr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b="1" dirty="0"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368921-E25E-4D34-AEFB-698A5CCAA164}"/>
              </a:ext>
            </a:extLst>
          </p:cNvPr>
          <p:cNvSpPr txBox="1"/>
          <p:nvPr/>
        </p:nvSpPr>
        <p:spPr>
          <a:xfrm>
            <a:off x="543171" y="5039692"/>
            <a:ext cx="1165300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ea typeface="+mn-lt"/>
                <a:cs typeface="+mn-lt"/>
              </a:rPr>
              <a:t>Observation:</a:t>
            </a:r>
            <a:endParaRPr lang="en-US" sz="2800" dirty="0">
              <a:ea typeface="+mn-lt"/>
              <a:cs typeface="+mn-lt"/>
            </a:endParaRPr>
          </a:p>
          <a:p>
            <a:r>
              <a:rPr lang="en-IN" sz="2800" dirty="0">
                <a:ea typeface="+mn-lt"/>
                <a:cs typeface="+mn-lt"/>
              </a:rPr>
              <a:t>    Majority 114 of the customers have made less than 10 times  online purchase in past 1 year</a:t>
            </a:r>
          </a:p>
          <a:p>
            <a:endParaRPr lang="en-IN" sz="28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D02213-8099-4E5D-85DF-3D41E0AE6B27}"/>
              </a:ext>
            </a:extLst>
          </p:cNvPr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600">
              <a:latin typeface="WordVisi_MSFontServic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5C131A-E068-4B89-B7B8-6F92CFBE8DC9}"/>
              </a:ext>
            </a:extLst>
          </p:cNvPr>
          <p:cNvSpPr txBox="1"/>
          <p:nvPr/>
        </p:nvSpPr>
        <p:spPr>
          <a:xfrm>
            <a:off x="643003" y="2146127"/>
            <a:ext cx="107702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2800"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5651"/>
            <a:ext cx="9829800" cy="45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9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6991C1-754F-440D-903A-56F677DCB685}"/>
              </a:ext>
            </a:extLst>
          </p:cNvPr>
          <p:cNvSpPr txBox="1"/>
          <p:nvPr/>
        </p:nvSpPr>
        <p:spPr>
          <a:xfrm>
            <a:off x="810017" y="5413332"/>
            <a:ext cx="949681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Segoe UI"/>
              </a:rPr>
              <a:t> </a:t>
            </a:r>
          </a:p>
          <a:p>
            <a:r>
              <a:rPr lang="en-IN" sz="2800" dirty="0">
                <a:cs typeface="Segoe UI"/>
              </a:rPr>
              <a:t>    Majority, 189 customers </a:t>
            </a:r>
            <a:r>
              <a:rPr lang="en-IN" sz="2800" dirty="0" smtClean="0">
                <a:cs typeface="Segoe UI"/>
              </a:rPr>
              <a:t>use 3</a:t>
            </a:r>
            <a:r>
              <a:rPr lang="en-IN" sz="2800" baseline="30000" dirty="0" smtClean="0">
                <a:cs typeface="Segoe UI"/>
              </a:rPr>
              <a:t>rd</a:t>
            </a:r>
            <a:r>
              <a:rPr lang="en-IN" sz="2800" dirty="0" smtClean="0">
                <a:cs typeface="Segoe UI"/>
              </a:rPr>
              <a:t> index column while </a:t>
            </a:r>
            <a:r>
              <a:rPr lang="en-IN" sz="2800" dirty="0">
                <a:cs typeface="Segoe UI"/>
              </a:rPr>
              <a:t>shopping  online.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6" y="361950"/>
            <a:ext cx="9838933" cy="4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8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221230-EBB9-423A-AF95-89268FCA6FD8}"/>
              </a:ext>
            </a:extLst>
          </p:cNvPr>
          <p:cNvSpPr txBox="1"/>
          <p:nvPr/>
        </p:nvSpPr>
        <p:spPr>
          <a:xfrm>
            <a:off x="1029222" y="5288071"/>
            <a:ext cx="108642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Segoe UI"/>
              </a:rPr>
              <a:t> </a:t>
            </a:r>
          </a:p>
          <a:p>
            <a:r>
              <a:rPr lang="en-IN" sz="2800" dirty="0">
                <a:cs typeface="Segoe UI"/>
              </a:rPr>
              <a:t>    Majority, 122 customers device operating system is  </a:t>
            </a:r>
            <a:r>
              <a:rPr lang="en-IN" sz="2800" dirty="0" smtClean="0">
                <a:cs typeface="Segoe UI"/>
              </a:rPr>
              <a:t>1</a:t>
            </a:r>
            <a:r>
              <a:rPr lang="en-IN" sz="2800" baseline="30000" dirty="0" smtClean="0">
                <a:cs typeface="Segoe UI"/>
              </a:rPr>
              <a:t>st</a:t>
            </a:r>
            <a:r>
              <a:rPr lang="en-IN" sz="2800" dirty="0" smtClean="0">
                <a:cs typeface="Segoe UI"/>
              </a:rPr>
              <a:t> index column.</a:t>
            </a:r>
            <a:endParaRPr lang="en-IN" sz="2800" dirty="0">
              <a:cs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14350"/>
            <a:ext cx="10934700" cy="45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ED46DE1-9A78-4BB3-9E14-5D8482575BE4}"/>
              </a:ext>
            </a:extLst>
          </p:cNvPr>
          <p:cNvSpPr txBox="1"/>
          <p:nvPr/>
        </p:nvSpPr>
        <p:spPr>
          <a:xfrm>
            <a:off x="643003" y="5402893"/>
            <a:ext cx="1043626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Segoe UI"/>
              </a:rPr>
              <a:t> </a:t>
            </a:r>
            <a:endParaRPr lang="en-US" sz="2800" dirty="0" smtClean="0">
              <a:cs typeface="Segoe UI"/>
            </a:endParaRPr>
          </a:p>
          <a:p>
            <a:r>
              <a:rPr lang="en-US" sz="2800" dirty="0"/>
              <a:t>According to the data, 148 customers choose the 1st payment option the </a:t>
            </a:r>
            <a:r>
              <a:rPr lang="en-US" sz="2800" dirty="0" smtClean="0"/>
              <a:t>most.</a:t>
            </a:r>
            <a:endParaRPr lang="en-US" sz="2800" dirty="0">
              <a:cs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" y="323850"/>
            <a:ext cx="10436266" cy="47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BC2F26-1586-4075-9939-67128450E93E}"/>
              </a:ext>
            </a:extLst>
          </p:cNvPr>
          <p:cNvSpPr txBox="1"/>
          <p:nvPr/>
        </p:nvSpPr>
        <p:spPr>
          <a:xfrm>
            <a:off x="883085" y="5517715"/>
            <a:ext cx="1040495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Segoe UI"/>
              </a:rPr>
              <a:t> </a:t>
            </a:r>
            <a:endParaRPr lang="en-US" sz="2800" dirty="0" smtClean="0">
              <a:cs typeface="Segoe UI"/>
            </a:endParaRPr>
          </a:p>
          <a:p>
            <a:r>
              <a:rPr lang="en-US" sz="2800" dirty="0" smtClean="0"/>
              <a:t>87 </a:t>
            </a:r>
            <a:r>
              <a:rPr lang="en-US" sz="2800" dirty="0"/>
              <a:t>customers think Amazon.in and Flipkart.com has Visual appealing web-page layout</a:t>
            </a:r>
            <a:endParaRPr lang="en-US" sz="2800" dirty="0">
              <a:cs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71500"/>
            <a:ext cx="10115550" cy="45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1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1DF174-7A9C-45B5-A8A4-AE75E8BF6A04}"/>
              </a:ext>
            </a:extLst>
          </p:cNvPr>
          <p:cNvSpPr txBox="1"/>
          <p:nvPr/>
        </p:nvSpPr>
        <p:spPr>
          <a:xfrm>
            <a:off x="851771" y="5402893"/>
            <a:ext cx="109164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Segoe UI"/>
              </a:rPr>
              <a:t> </a:t>
            </a:r>
            <a:endParaRPr lang="en-US" sz="2800" dirty="0" smtClean="0">
              <a:cs typeface="Segoe UI"/>
            </a:endParaRPr>
          </a:p>
          <a:p>
            <a:r>
              <a:rPr lang="en-US" sz="2800" dirty="0"/>
              <a:t>130 customers think Amazon.in and Flipkart.com have Wild variety of product on </a:t>
            </a:r>
            <a:r>
              <a:rPr lang="en-US" sz="2800" dirty="0" smtClean="0"/>
              <a:t>offer.</a:t>
            </a:r>
            <a:endParaRPr lang="en-US" sz="2800" dirty="0">
              <a:cs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72" y="666750"/>
            <a:ext cx="9339978" cy="44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0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44E124-F80C-49FF-A020-3128BF5896F5}"/>
              </a:ext>
            </a:extLst>
          </p:cNvPr>
          <p:cNvSpPr txBox="1"/>
          <p:nvPr/>
        </p:nvSpPr>
        <p:spPr>
          <a:xfrm>
            <a:off x="611688" y="5392455"/>
            <a:ext cx="1110432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Segoe UI"/>
              </a:rPr>
              <a:t> </a:t>
            </a:r>
            <a:endParaRPr lang="en-US" sz="2800" dirty="0" smtClean="0">
              <a:cs typeface="Segoe UI"/>
            </a:endParaRPr>
          </a:p>
          <a:p>
            <a:r>
              <a:rPr lang="en-US" sz="2800" dirty="0"/>
              <a:t>Majority, 79 customers agree to Amazon.in to recommend to a </a:t>
            </a:r>
            <a:r>
              <a:rPr lang="en-US" sz="2800" dirty="0" smtClean="0"/>
              <a:t>friend.</a:t>
            </a:r>
            <a:endParaRPr lang="en-US" sz="2800" dirty="0" smtClean="0">
              <a:cs typeface="Segoe U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89" y="0"/>
            <a:ext cx="10246812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8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64C399-D451-478B-AF27-DB09C636D0D6}"/>
              </a:ext>
            </a:extLst>
          </p:cNvPr>
          <p:cNvSpPr txBox="1"/>
          <p:nvPr/>
        </p:nvSpPr>
        <p:spPr>
          <a:xfrm>
            <a:off x="726510" y="5391064"/>
            <a:ext cx="1113563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Segoe UI"/>
              </a:rPr>
              <a:t> </a:t>
            </a:r>
            <a:endParaRPr lang="en-US" sz="2800" dirty="0" smtClean="0">
              <a:cs typeface="Segoe UI"/>
            </a:endParaRPr>
          </a:p>
          <a:p>
            <a:r>
              <a:rPr lang="en-US" sz="2800" dirty="0"/>
              <a:t>51 customers think Amazon.in has highest Security of customer financial information</a:t>
            </a:r>
            <a:endParaRPr lang="en-US" sz="2800" dirty="0">
              <a:cs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" y="0"/>
            <a:ext cx="10303440" cy="50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3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BCEF6-CC1A-4A16-B1A2-58035FC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08" y="-64722"/>
            <a:ext cx="10515600" cy="921972"/>
          </a:xfrm>
        </p:spPr>
        <p:txBody>
          <a:bodyPr>
            <a:noAutofit/>
          </a:bodyPr>
          <a:lstStyle/>
          <a:p>
            <a:r>
              <a:rPr lang="en-US" sz="6000" b="1" dirty="0">
                <a:cs typeface="Calibri Light"/>
              </a:rPr>
              <a:t>Table Of Contents :-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75F1F6-5187-4DDF-87A8-CA340772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38" y="787454"/>
            <a:ext cx="10452970" cy="60678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alibri"/>
              </a:rPr>
              <a:t>1.   Introduction</a:t>
            </a:r>
          </a:p>
          <a:p>
            <a:pPr marL="0" indent="0">
              <a:buNone/>
            </a:pPr>
            <a:r>
              <a:rPr lang="en-US" sz="2800" dirty="0" smtClean="0">
                <a:cs typeface="Calibri"/>
              </a:rPr>
              <a:t>    1.1 What is customer retention?</a:t>
            </a:r>
          </a:p>
          <a:p>
            <a:pPr marL="0" indent="0">
              <a:buNone/>
            </a:pPr>
            <a:r>
              <a:rPr lang="en-US" sz="2800" dirty="0" smtClean="0">
                <a:ea typeface="+mn-lt"/>
                <a:cs typeface="+mn-lt"/>
              </a:rPr>
              <a:t>    1.2 </a:t>
            </a:r>
            <a:r>
              <a:rPr lang="en-IN" sz="2800" dirty="0" smtClean="0">
                <a:ea typeface="+mn-lt"/>
                <a:cs typeface="+mn-lt"/>
              </a:rPr>
              <a:t>Conceptual Background of the Domain Problem</a:t>
            </a:r>
          </a:p>
          <a:p>
            <a:pPr marL="0" indent="0">
              <a:buNone/>
            </a:pPr>
            <a:endParaRPr lang="en-US" sz="28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800" dirty="0" smtClean="0">
                <a:ea typeface="+mn-lt"/>
                <a:cs typeface="+mn-lt"/>
              </a:rPr>
              <a:t>2. </a:t>
            </a:r>
            <a:r>
              <a:rPr lang="en-IN" sz="2800" dirty="0" smtClean="0">
                <a:ea typeface="+mn-lt"/>
                <a:cs typeface="+mn-lt"/>
              </a:rPr>
              <a:t>Review of Literature</a:t>
            </a:r>
            <a:endParaRPr lang="en-IN" sz="2800" dirty="0" smtClean="0"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IN" sz="2800" dirty="0" smtClean="0">
                <a:ea typeface="+mn-lt"/>
                <a:cs typeface="+mn-lt"/>
              </a:rPr>
              <a:t>3.   </a:t>
            </a:r>
            <a:r>
              <a:rPr lang="en-IN" sz="2800" dirty="0"/>
              <a:t>Motivation for the Problem </a:t>
            </a:r>
            <a:r>
              <a:rPr lang="en-IN" sz="2800" dirty="0" smtClean="0"/>
              <a:t>Undertaken</a:t>
            </a:r>
          </a:p>
          <a:p>
            <a:pPr marL="0" lvl="0" indent="0">
              <a:buNone/>
            </a:pPr>
            <a:r>
              <a:rPr lang="en-IN" sz="2800" dirty="0" smtClean="0">
                <a:cs typeface="Calibri"/>
              </a:rPr>
              <a:t>4. Visual and graphical analysis</a:t>
            </a:r>
          </a:p>
          <a:p>
            <a:pPr marL="0" indent="0">
              <a:buNone/>
            </a:pPr>
            <a:r>
              <a:rPr lang="en-IN" sz="2800" dirty="0">
                <a:ea typeface="+mn-lt"/>
                <a:cs typeface="+mn-lt"/>
              </a:rPr>
              <a:t>5</a:t>
            </a:r>
            <a:r>
              <a:rPr lang="en-IN" sz="2800" dirty="0" smtClean="0">
                <a:ea typeface="+mn-lt"/>
                <a:cs typeface="+mn-lt"/>
              </a:rPr>
              <a:t>.   Conclusion</a:t>
            </a:r>
          </a:p>
          <a:p>
            <a:pPr marL="0" indent="0">
              <a:buNone/>
            </a:pPr>
            <a:r>
              <a:rPr lang="en-IN" sz="2800" dirty="0">
                <a:ea typeface="+mn-lt"/>
                <a:cs typeface="+mn-lt"/>
              </a:rPr>
              <a:t>6</a:t>
            </a:r>
            <a:r>
              <a:rPr lang="en-IN" sz="2800" dirty="0" smtClean="0">
                <a:ea typeface="+mn-lt"/>
                <a:cs typeface="+mn-lt"/>
              </a:rPr>
              <a:t>.   Limitations of this work and Scope for Future Work.</a:t>
            </a:r>
          </a:p>
          <a:p>
            <a:pPr marL="0" indent="0">
              <a:buNone/>
            </a:pPr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3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67027-6C1D-44E1-80AE-ADAE7161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                              Conclusion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8E229-D8B6-4A98-AB2A-19FE1056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342900"/>
            <a:r>
              <a:rPr lang="en-US" sz="3600" dirty="0"/>
              <a:t>Customer retention was determined as the way to keep the customers in house, maintain the customer relationship and the improvement of the level of customer service. </a:t>
            </a:r>
            <a:endParaRPr lang="en-US" sz="3600" dirty="0" smtClean="0"/>
          </a:p>
          <a:p>
            <a:pPr indent="-342900"/>
            <a:r>
              <a:rPr lang="en-US" sz="3600" dirty="0" smtClean="0"/>
              <a:t>The </a:t>
            </a:r>
            <a:r>
              <a:rPr lang="en-US" sz="3600" dirty="0"/>
              <a:t>improvement of the level of customer service was seen as the end result of the activities the customer dissatisfaction causes.</a:t>
            </a:r>
            <a:endParaRPr lang="en-IN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14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BEFF20E-2B0D-43FF-9A73-5AE9907C8AA4}"/>
              </a:ext>
            </a:extLst>
          </p:cNvPr>
          <p:cNvSpPr txBox="1"/>
          <p:nvPr/>
        </p:nvSpPr>
        <p:spPr>
          <a:xfrm>
            <a:off x="699477" y="328247"/>
            <a:ext cx="112148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4000" b="1" dirty="0">
                <a:latin typeface="WordVisi_MSFontService"/>
                <a:cs typeface="Calibri"/>
              </a:rPr>
              <a:t> </a:t>
            </a:r>
            <a:r>
              <a:rPr lang="en-IN" sz="4000" b="1" dirty="0">
                <a:ea typeface="+mn-lt"/>
                <a:cs typeface="+mn-lt"/>
              </a:rPr>
              <a:t>Limitations of this work and Scope for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5859D6-E838-4AD6-98A4-63FE67F7CA88}"/>
              </a:ext>
            </a:extLst>
          </p:cNvPr>
          <p:cNvSpPr txBox="1"/>
          <p:nvPr/>
        </p:nvSpPr>
        <p:spPr>
          <a:xfrm>
            <a:off x="784724" y="1781319"/>
            <a:ext cx="1104704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600" dirty="0">
                <a:ea typeface="+mn-lt"/>
                <a:cs typeface="+mn-lt"/>
              </a:rPr>
              <a:t>We are able to properly analyse the valuable feedback of the 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IN" sz="3600" dirty="0">
                <a:ea typeface="+mn-lt"/>
                <a:cs typeface="+mn-lt"/>
              </a:rPr>
              <a:t>customers but given, the dataset was very small as it may result in 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IN" sz="3600" dirty="0">
                <a:ea typeface="+mn-lt"/>
                <a:cs typeface="+mn-lt"/>
              </a:rPr>
              <a:t>bias understanding. </a:t>
            </a:r>
            <a:endParaRPr lang="en-IN" sz="3600" dirty="0" smtClean="0">
              <a:ea typeface="+mn-lt"/>
              <a:cs typeface="+mn-lt"/>
            </a:endParaRPr>
          </a:p>
          <a:p>
            <a:endParaRPr lang="en-IN" sz="3600" dirty="0" smtClean="0">
              <a:ea typeface="+mn-lt"/>
              <a:cs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ea typeface="+mn-lt"/>
                <a:cs typeface="+mn-lt"/>
              </a:rPr>
              <a:t>If </a:t>
            </a:r>
            <a:r>
              <a:rPr lang="en-IN" sz="3600" dirty="0">
                <a:ea typeface="+mn-lt"/>
                <a:cs typeface="+mn-lt"/>
              </a:rPr>
              <a:t>we are able to increase the feedbacks 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IN" sz="3600" dirty="0">
                <a:ea typeface="+mn-lt"/>
                <a:cs typeface="+mn-lt"/>
              </a:rPr>
              <a:t>from more customers all over it would provide a great 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IN" sz="3600" dirty="0">
                <a:ea typeface="+mn-lt"/>
                <a:cs typeface="+mn-lt"/>
              </a:rPr>
              <a:t>understanding of the strategies we will have to use to improve 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IN" sz="3600" dirty="0">
                <a:ea typeface="+mn-lt"/>
                <a:cs typeface="+mn-lt"/>
              </a:rPr>
              <a:t>customer retention</a:t>
            </a:r>
            <a:r>
              <a:rPr lang="en-IN" sz="2800" dirty="0"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4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6EB718-DE02-4806-B816-73300CC2D806}"/>
              </a:ext>
            </a:extLst>
          </p:cNvPr>
          <p:cNvSpPr txBox="1"/>
          <p:nvPr/>
        </p:nvSpPr>
        <p:spPr>
          <a:xfrm>
            <a:off x="3939989" y="85165"/>
            <a:ext cx="397584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400" b="1" dirty="0" smtClean="0"/>
              <a:t>INTRODUCTION</a:t>
            </a:r>
            <a:r>
              <a:rPr lang="en-US" sz="4400" dirty="0" smtClean="0">
                <a:cs typeface="Calibri"/>
              </a:rPr>
              <a:t> 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33B776-CBEC-46C1-B728-98C6734EB4D0}"/>
              </a:ext>
            </a:extLst>
          </p:cNvPr>
          <p:cNvSpPr txBox="1"/>
          <p:nvPr/>
        </p:nvSpPr>
        <p:spPr>
          <a:xfrm>
            <a:off x="768724" y="1116106"/>
            <a:ext cx="775671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What</a:t>
            </a:r>
            <a:r>
              <a:rPr lang="en-IN" sz="3200" b="1" dirty="0">
                <a:ea typeface="+mn-lt"/>
                <a:cs typeface="+mn-lt"/>
              </a:rPr>
              <a:t> is customer retention?</a:t>
            </a:r>
            <a:endParaRPr lang="en-US" dirty="0">
              <a:cs typeface="Calibri"/>
            </a:endParaRPr>
          </a:p>
          <a:p>
            <a:endParaRPr lang="en-US" sz="3200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8A56FA-C775-453F-806D-E662A819BCA8}"/>
              </a:ext>
            </a:extLst>
          </p:cNvPr>
          <p:cNvSpPr txBox="1"/>
          <p:nvPr/>
        </p:nvSpPr>
        <p:spPr>
          <a:xfrm>
            <a:off x="768724" y="2109279"/>
            <a:ext cx="1092349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IN" sz="2800" dirty="0"/>
              <a:t>Customer retention refers to the activities and actions companies and organizations take to reduce the number of customer defections. </a:t>
            </a:r>
            <a:r>
              <a:rPr lang="en-US" sz="2800" dirty="0" smtClean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IN" sz="2800" dirty="0"/>
              <a:t>The goal of customer retention programs is to help companies retain as many customers as possible, often through customer loyalty and brand loyalty initiatives</a:t>
            </a:r>
            <a:r>
              <a:rPr lang="en-IN" dirty="0"/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IN" sz="2800" dirty="0" smtClean="0"/>
              <a:t>It </a:t>
            </a:r>
            <a:r>
              <a:rPr lang="en-IN" sz="2800" dirty="0"/>
              <a:t>is important to remember that customer retention begins with the first contact a customer has with a company and continues throughout the entire lifetime of the relationship.</a:t>
            </a:r>
            <a:endParaRPr lang="en-US" sz="2800" dirty="0"/>
          </a:p>
          <a:p>
            <a:pPr marL="457200" indent="-457200" algn="just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01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91855-C92B-4E92-B12A-0C09CCB7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68" y="-130175"/>
            <a:ext cx="10672482" cy="1347974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Calibri"/>
                <a:cs typeface="Calibri"/>
              </a:rPr>
              <a:t>                 </a:t>
            </a:r>
            <a:r>
              <a:rPr lang="en-IN" sz="3200" b="1" dirty="0">
                <a:ea typeface="+mj-lt"/>
                <a:cs typeface="+mj-lt"/>
              </a:rPr>
              <a:t>Conceptual Background of the Domain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AF9ABA-34D6-427E-BA4E-96600AE4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6" y="1218266"/>
            <a:ext cx="11847503" cy="6096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3200" dirty="0">
                <a:ea typeface="+mn-lt"/>
                <a:cs typeface="+mn-lt"/>
              </a:rPr>
              <a:t>Customer satisfaction has emerged as one of the most </a:t>
            </a:r>
            <a:r>
              <a:rPr lang="en-IN" sz="3200" dirty="0"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important factors that guarantee the success of online store; it </a:t>
            </a:r>
            <a:r>
              <a:rPr lang="en-IN" sz="3200" dirty="0"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has been posited as a key stimulant of purchase, repurchase </a:t>
            </a:r>
            <a:r>
              <a:rPr lang="en-IN" sz="3200" dirty="0"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intentions and customer loyalty</a:t>
            </a:r>
            <a:r>
              <a:rPr lang="en-US" sz="3200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457200" indent="-457200"/>
            <a:r>
              <a:rPr lang="en-US" sz="3200" dirty="0">
                <a:ea typeface="+mn-lt"/>
                <a:cs typeface="+mn-lt"/>
              </a:rPr>
              <a:t> A comprehensive review of </a:t>
            </a:r>
            <a:r>
              <a:rPr lang="en-IN" sz="3200" dirty="0"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the literature, theories and models have been carried out to </a:t>
            </a:r>
            <a:r>
              <a:rPr lang="en-IN" sz="3200" dirty="0"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propose the models for customer activation and customer </a:t>
            </a:r>
            <a:r>
              <a:rPr lang="en-IN" sz="3200" dirty="0"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retention.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6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745EDB-224D-4C8D-8D9B-1BF5A53842AB}"/>
              </a:ext>
            </a:extLst>
          </p:cNvPr>
          <p:cNvSpPr txBox="1"/>
          <p:nvPr/>
        </p:nvSpPr>
        <p:spPr>
          <a:xfrm>
            <a:off x="266700" y="87552"/>
            <a:ext cx="10934699" cy="6832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5400" b="1" dirty="0" smtClean="0">
                <a:solidFill>
                  <a:srgbClr val="21323B"/>
                </a:solidFill>
                <a:latin typeface="WordVisi_MSFontService"/>
                <a:cs typeface="Calibri"/>
              </a:rPr>
              <a:t>Review of Literature</a:t>
            </a:r>
          </a:p>
          <a:p>
            <a:endParaRPr lang="en-IN" sz="3200" b="1" dirty="0" smtClean="0">
              <a:solidFill>
                <a:srgbClr val="21323B"/>
              </a:solidFill>
              <a:latin typeface="WordVisi_MSFontService"/>
              <a:cs typeface="Calibri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Customer acquisition, customer retention and customer development are the three elements that form a customer lifecycle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/>
              <a:t>customer is acquired into the company as a part of reaching the ambition to grow the business. </a:t>
            </a:r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Acquired </a:t>
            </a:r>
            <a:r>
              <a:rPr lang="en-US" sz="3200" dirty="0"/>
              <a:t>customers form the base of customer retention – without any customers, there is no churn to prevent or value to enhance. </a:t>
            </a:r>
            <a:endParaRPr lang="en-IN" sz="3200" b="1" dirty="0">
              <a:solidFill>
                <a:srgbClr val="21323B"/>
              </a:solidFill>
              <a:latin typeface="WordVisi_MSFontService"/>
              <a:cs typeface="Calibri"/>
            </a:endParaRPr>
          </a:p>
          <a:p>
            <a:endParaRPr lang="en-IN" sz="3200" b="1" dirty="0">
              <a:solidFill>
                <a:srgbClr val="21323B"/>
              </a:solidFill>
              <a:latin typeface="WordVisi_MSFontService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815319-415A-4AB1-82F0-9A5FF0B6DDB6}"/>
              </a:ext>
            </a:extLst>
          </p:cNvPr>
          <p:cNvSpPr txBox="1"/>
          <p:nvPr/>
        </p:nvSpPr>
        <p:spPr>
          <a:xfrm>
            <a:off x="100208" y="5507277"/>
            <a:ext cx="84112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5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4400" b="1" dirty="0"/>
              <a:t>Motivation for the Problem Undertaken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aim of this project is to determine and understand customer patterns and their needs while shopping online from different websites. </a:t>
            </a:r>
            <a:endParaRPr lang="en-IN" sz="2600" dirty="0" smtClean="0"/>
          </a:p>
          <a:p>
            <a:r>
              <a:rPr lang="en-IN" sz="2600" dirty="0"/>
              <a:t>Five major factors that contributed to the success of </a:t>
            </a:r>
            <a:r>
              <a:rPr lang="en-IN" sz="2600" dirty="0" smtClean="0"/>
              <a:t>an </a:t>
            </a:r>
            <a:r>
              <a:rPr lang="en-IN" sz="2600" dirty="0"/>
              <a:t>e-commerce store have been identified as: service quality, </a:t>
            </a:r>
            <a:r>
              <a:rPr lang="en-IN" sz="2600" dirty="0" smtClean="0"/>
              <a:t>system </a:t>
            </a:r>
            <a:r>
              <a:rPr lang="en-IN" sz="2600" dirty="0"/>
              <a:t>quality, information quality, trust and net benefit. </a:t>
            </a:r>
            <a:endParaRPr lang="en-IN" sz="2600" dirty="0" smtClean="0"/>
          </a:p>
          <a:p>
            <a:r>
              <a:rPr lang="en-IN" sz="2600" dirty="0"/>
              <a:t>The </a:t>
            </a:r>
            <a:r>
              <a:rPr lang="en-IN" sz="2600" dirty="0" smtClean="0"/>
              <a:t>research </a:t>
            </a:r>
            <a:r>
              <a:rPr lang="en-IN" sz="2600" dirty="0"/>
              <a:t>furthermore investigated the factors that influence </a:t>
            </a:r>
            <a:r>
              <a:rPr lang="en-IN" sz="2600" dirty="0" smtClean="0"/>
              <a:t>the </a:t>
            </a:r>
            <a:r>
              <a:rPr lang="en-IN" sz="2600" dirty="0"/>
              <a:t>online customers repeat purchase intention</a:t>
            </a:r>
            <a:r>
              <a:rPr lang="en-IN" sz="2600" dirty="0" smtClean="0"/>
              <a:t>.</a:t>
            </a:r>
          </a:p>
          <a:p>
            <a:r>
              <a:rPr lang="en-IN" sz="2600" dirty="0"/>
              <a:t>The </a:t>
            </a:r>
            <a:r>
              <a:rPr lang="en-IN" sz="2600" dirty="0" smtClean="0"/>
              <a:t>combination </a:t>
            </a:r>
            <a:r>
              <a:rPr lang="en-IN" sz="2600" dirty="0"/>
              <a:t>of both utilitarian value and hedonistic values are </a:t>
            </a:r>
            <a:r>
              <a:rPr lang="en-IN" sz="2600" dirty="0" smtClean="0"/>
              <a:t>needed </a:t>
            </a:r>
            <a:r>
              <a:rPr lang="en-IN" sz="2600" dirty="0"/>
              <a:t>to affect the repeat purchase intention (loyalty) </a:t>
            </a:r>
            <a:r>
              <a:rPr lang="en-IN" sz="2600" dirty="0" smtClean="0"/>
              <a:t>positively.</a:t>
            </a:r>
          </a:p>
          <a:p>
            <a:r>
              <a:rPr lang="en-IN" sz="2600" dirty="0"/>
              <a:t>The data is collected from the Indian online </a:t>
            </a:r>
            <a:r>
              <a:rPr lang="en-IN" sz="2600" dirty="0" smtClean="0"/>
              <a:t>shoppers.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967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C08475-8201-4C84-9543-21B857B7A9AE}"/>
              </a:ext>
            </a:extLst>
          </p:cNvPr>
          <p:cNvSpPr txBox="1"/>
          <p:nvPr/>
        </p:nvSpPr>
        <p:spPr>
          <a:xfrm>
            <a:off x="1311321" y="-41754"/>
            <a:ext cx="91353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cs typeface="Segoe UI"/>
              </a:rPr>
              <a:t>                        </a:t>
            </a:r>
            <a:r>
              <a:rPr lang="en-IN" sz="6000" b="1" dirty="0">
                <a:cs typeface="Segoe UI"/>
              </a:rPr>
              <a:t>Data </a:t>
            </a:r>
            <a:r>
              <a:rPr lang="en-IN" sz="6000" b="1" dirty="0" smtClean="0">
                <a:cs typeface="Segoe UI"/>
              </a:rPr>
              <a:t>Analysis</a:t>
            </a:r>
            <a:endParaRPr lang="en-IN" sz="6000" b="1" dirty="0"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5E0B1A-D4CB-4782-943C-F33631281C94}"/>
              </a:ext>
            </a:extLst>
          </p:cNvPr>
          <p:cNvSpPr txBox="1"/>
          <p:nvPr/>
        </p:nvSpPr>
        <p:spPr>
          <a:xfrm>
            <a:off x="883086" y="5392455"/>
            <a:ext cx="105093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 smtClean="0">
                <a:cs typeface="Segoe UI"/>
              </a:rPr>
              <a:t>Observation</a:t>
            </a:r>
            <a:r>
              <a:rPr lang="en-IN" sz="2800" dirty="0">
                <a:cs typeface="Segoe UI"/>
              </a:rPr>
              <a:t>:</a:t>
            </a:r>
            <a:r>
              <a:rPr lang="en-US" sz="2800" dirty="0">
                <a:cs typeface="Calibri"/>
              </a:rPr>
              <a:t> </a:t>
            </a:r>
          </a:p>
          <a:p>
            <a:r>
              <a:rPr lang="en-IN" sz="2800" dirty="0">
                <a:cs typeface="Segoe UI"/>
              </a:rPr>
              <a:t>    Majority, 181 of the customers are Female whereas Male are 88.</a:t>
            </a:r>
            <a:r>
              <a:rPr lang="en-US" sz="2800" dirty="0">
                <a:cs typeface="Segoe UI"/>
              </a:rPr>
              <a:t> </a:t>
            </a:r>
          </a:p>
        </p:txBody>
      </p:sp>
      <p:sp>
        <p:nvSpPr>
          <p:cNvPr id="2" name="AutoShape 2" descr="data:image/png;base64,iVBORw0KGgoAAAANSUhEUgAAAYUAAAEGCAYAAACKB4k+AAAAOXRFWHRTb2Z0d2FyZQBNYXRwbG90bGliIHZlcnNpb24zLjMuNCwgaHR0cHM6Ly9tYXRwbG90bGliLm9yZy8QVMy6AAAACXBIWXMAAAsTAAALEwEAmpwYAAASlklEQVR4nO3dfbRldX3f8feHAY1ECJAZKQHJAEUNaXRobkkbg6WaKNokPkQJUzUk2o622iaxdqnRCrHLVdtoTGMiZqw4mBVHMATFaCOUBCaJot7BcRhREsDRjEyZKxAfop10xm//OPv+OIzn3rkzzjn7zpz3a629zt6//fTdM3fdz9lPv5uqQpIkgKP6LkCStHwYCpKkxlCQJDWGgiSpMRQkSc3RfRfw3Vi5cmWtXr267zIk6bCyefPmr1TVqlHzDutQWL16NbOzs32XIUmHlSRfXGiel48kSY2hIElqDAVJUmMoSJIaQ0GS1BgKkqTGUJAkNYaCJKkxFCRJzWH9RrN0JPvSG36k7xK0DJ3++tvGun3PFCRJzdhCIckVSXYl2TbUdlWSLd2wPcmWrn11km8NzXvHuOqSJC1snJePNgC/A7xnvqGqfn5+PMlbgK8OLX9XVa0ZYz2SpP0YWyhU1aYkq0fNSxLgIuDJ49q/JOnA9XVP4Xzg3qr666G2M5J8OsnNSc5faMUk65LMJpmdm5sbf6WSNEX6CoW1wMah6Z3A6VV1LvAK4L1Jjh+1YlWtr6qZqppZtWrk34iQJB2kiYdCkqOB5wBXzbdV1e6quq8b3wzcBTxm0rVJ0rTr40zhJ4HPV9WO+YYkq5Ks6MbPBM4G7u6hNkmaauN8JHUj8HHgsUl2JHlxN+tiHnrpCOBJwNYknwH+EHhpVd0/rtokSaON8+mjtQu0/+KItmuAa8ZViyRpaXyjWZLUGAqSpMZQkCQ1hoIkqTEUJEmNoSBJagwFSVJjKEiSGkNBktQYCpKkxlCQJDWGgiSpMRQkSY2hIElqDAVJUmMoSJIaQ0GS1BgKkqTGUJAkNYaCJKkZWygkuSLJriTbhtouS/LlJFu64RlD816T5M4kdyR52rjqkiQtbJxnChuAC0e0v7Wq1nTDRwCSnANcDPxwt87bk6wYY22SpBHGFgpVtQm4f4mLPxN4X1XtrqovAHcC542rNknSaH3cU3h5kq3d5aUTu7ZTgb8ZWmZH1/YdkqxLMptkdm5ubty1StJUmXQoXA6cBawBdgJv6dozYtkatYGqWl9VM1U1s2rVqrEUKUnTaqKhUFX3VtXeqvo28E4evES0A3j00KKnAfdMsjZJ0oRDIckpQ5PPBuafTLoOuDjJw5OcAZwNfHKStUmS4OhxbTjJRuACYGWSHcClwAVJ1jC4NLQdeAlAVX02ydXA7cAe4GVVtXdctUmSRhtbKFTV2hHN71pk+TcCbxxXPZKk/fONZklSYyhIkhpDQZLUGAqSpMZQkCQ1hoIkqTEUJEmNoSBJagwFSVJjKEiSGkNBktQYCpKkxlCQJDWGgiSpMRQkSY2hIElqDAVJUmMoSJIaQ0GS1BgKkqRmbKGQ5Ioku5JsG2r7jSSfT7I1ybVJTujaVyf5VpIt3fCOcdUlSVrYOM8UNgAX7tN2A/CPqurxwF8Brxmad1dVremGl46xLknSAsYWClW1Cbh/n7brq2pPN3kLcNq49i9JOnB93lN4EfC/hqbPSPLpJDcnOX+hlZKsSzKbZHZubm78VUrSFOklFJK8FtgD/EHXtBM4varOBV4BvDfJ8aPWrar1VTVTVTOrVq2aTMGSNCUmHgpJLgF+Gnh+VRVAVe2uqvu68c3AXcBjJl2bJE27iYZCkguBVwE/W1XfHGpflWRFN34mcDZw9yRrkyTB0ePacJKNwAXAyiQ7gEsZPG30cOCGJAC3dE8aPQl4Q5I9wF7gpVV1/8gNS5LGZmyhUFVrRzS/a4FlrwGuGVctkqSl8Y1mSVJjKEiSGkNBktQYCpKkxlCQJDWGgiSpMRQkSY2hIElqDAVJUmMoSJIaQ0GS1BgKkqTGUJAkNYaCJKkxFCRJjaEgSWoMBUlSYyhIkpolhUKSG5fSJkk6vC36N5qTfA9wLLAyyYlAulnHAz8w5tokSRO2vzOFlwCbgcd1n/PDB4HfXWzFJFck2ZVk21DbSUluSPLX3eeJQ/Nek+TOJHckedrBHpAk6eAtGgpV9T+q6gzglVV1ZlWd0Q1PqKrf2c+2NwAX7tP2auDGqjobuLGbJsk5wMXAD3frvD3JigM/HEnSd2PRy0fzquptSX4cWD28TlW9Z5F1NiVZvU/zM4ELuvErgZuAV3Xt76uq3cAXktwJnAd8fCn1SZIOjSWFQpLfB84CtgB7u+YCFgyFBZxcVTsBqmpnkkd17acCtwwtt6NrG1XLOmAdwOmnn36Au5ckLWZJoQDMAOdUVY2pjoxoG7mvqloPrAeYmZkZVz2SNJWW+p7CNuAfHIL93ZvkFIDuc1fXvgN49NBypwH3HIL9SZIOwFJDYSVwe5KPJrlufjiI/V0HXNKNX8LgKab59ouTPDzJGcDZwCcPYvuSpO/CUi8fXXagG06ykcFN5ZVJdgCXAm8Crk7yYuBLwPMAquqzSa4Gbgf2AC+rqr0jNyxJGpulPn1084FuuKrWLjDrKQss/0bgjQe6H0nSobPUp4++zoM3fh8GHAP8XVUdP67CJEmTt9QzheOGp5M8i8F7BJKkI8hB9ZJaVR8AnnxoS5Ek9W2pl4+eMzR5FIP3FnxHQJKOMEt9+uhnhsb3ANsZdE0hSTqCLPWewi+NuxBJUv+WevnoNOBtwBMZXDb6C+CXq2rHGGubiB/9TwfafZOmwebf+IW+S5B6sdQbze9m8NbxDzDoqO5DXZsk6Qiy1FBYVVXvrqo93bABWDXGuiRJPVhqKHwlyQuSrOiGFwD3jbMwSdLkLTUUXgRcBPwfYCfwXMCbz5J0hFnqI6n/Bbikqh6Awd9aBt7MICwkSUeIpZ4pPH4+EACq6n7g3PGUJEnqy1JD4agkJ85PdGcKSz3LkCQdJpb6i/0twMeS/CGD9xQuwm6uJemIs9Q3mt+TZJZBJ3gBnlNVt4+1MknSxC35ElAXAgaBJB3BDqrrbEnSkclQkCQ1E3+CKMljgauGms4EXg+cAPwbYK5r/7Wq+shkq5Ok6TbxUKiqO4A1AElWAF8GrmXwhvRbq+rNk65JkjTQ9+WjpwB3VdUXe65DkkT/oXAxsHFo+uVJtia5YvhlOUnSZPQWCkkeBvws8P6u6XLgLAaXlnYyeGFu1HrrkswmmZ2bmxu1iCTpIPV5pvB04Naquhegqu6tqr1V9W3gncB5o1aqqvVVNVNVM6tW+ScdJOlQ6jMU1jJ06SjJKUPzng1sm3hFkjTleunULsmxwE8BLxlq/u9J1jDoW2n7PvMkSRPQSyhU1TeB79+n7YV91CJJelDfTx9JkpYRQ0GS1BgKkqTGUJAkNYaCJKkxFCRJjaEgSWoMBUlSYyhIkhpDQZLUGAqSpMZQkCQ1hoIkqTEUJEmNoSBJagwFSVJjKEiSGkNBktQYCpKkxlCQJDVH97HTJNuBrwN7gT1VNZPkJOAqYDWwHbioqh7ooz5JmlZ9nin8i6paU1Uz3fSrgRur6mzgxm5akjRBy+ny0TOBK7vxK4Fn9VeKJE2nvkKhgOuTbE6yrms7uap2AnSfjxq1YpJ1SWaTzM7NzU2oXEmaDr3cUwCeWFX3JHkUcEOSzy91xapaD6wHmJmZqXEVKEnTqJczhaq6p/vcBVwLnAfcm+QUgO5zVx+1SdI0m3goJPneJMfNjwNPBbYB1wGXdItdAnxw0rVJ0rTr4/LRycC1Seb3/96q+pMknwKuTvJi4EvA83qoTZKm2sRDoaruBp4wov0+4CmTrkeS9KDl9EiqJKlnhoIkqTEUJEmNoSBJagwFSVJjKEiSGkNBktQYCpKkxlCQJDWGgiSpMRQkSY2hIElqDAVJUmMoSJIaQ0GS1BgKkqTGUJAkNYaCJKkxFCRJjaEgSWomHgpJHp3kz5J8Lslnk/xy135Zki8n2dINz5h0bZI07Y7uYZ97gP9YVbcmOQ7YnOSGbt5bq+rNPdQkSaKHUKiqncDObvzrST4HnDrpOiRJ36nXewpJVgPnAp/oml6eZGuSK5KcuMA665LMJpmdm5ubVKmSNBV6C4UkjwSuAX6lqr4GXA6cBaxhcCbxllHrVdX6qpqpqplVq1ZNqlxJmgq9hEKSYxgEwh9U1R8BVNW9VbW3qr4NvBM4r4/aJGma9fH0UYB3AZ+rqt8caj9laLFnA9smXZskTbs+nj56IvBC4LYkW7q2XwPWJlkDFLAdeEkPtUnSVOvj6aO/ADJi1kcmXYsk6aF8o1mS1BgKkqTGUJAkNYaCJKkxFCRJjaEgSWoMBUlSYyhIkhpDQZLUGAqSpMZQkCQ1hoIkqTEUJEmNoSBJagwFSVJjKEiSGkNBktQYCpKkxlCQJDWGgiSpWXahkOTCJHckuTPJq/uuR5KmybIKhSQrgN8Fng6cA6xNck6/VUnS9FhWoQCcB9xZVXdX1d8D7wOe2XNNkjQ1ju67gH2cCvzN0PQO4MeGF0iyDljXTX4jyR0Tqm0arAS+0ncRy0HefEnfJeih/Nmcd2kOxVZ+cKEZyy0URh1tPWSiaj2wfjLlTJcks1U103cd0r782Zyc5Xb5aAfw6KHp04B7eqpFkqbOcguFTwFnJzkjycOAi4Hreq5JkqbGsrp8VFV7krwc+CiwAriiqj7bc1nTxMtyWq782ZyQVNX+l5IkTYXldvlIktQjQ0GS1BgKsmsRLVtJrkiyK8m2vmuZFobClLNrES1zG4AL+y5imhgKsmsRLVtVtQm4v+86pomhoFFdi5zaUy2SemYoaL9di0iaHoaC7FpEUmMoyK5FJDWGwpSrqj3AfNcinwOutmsRLRdJNgIfBx6bZEeSF/dd05HObi4kSY1nCpKkxlCQJDWGgiSpMRQkSY2hIElqDAX1YrHeL5O8Isnnk9yW5DNJfjPJMYdov9uTrDwU29pnu49LsiXJp5Ocdai3f6gluSzJKw9y3dVJ/tWhrknLg6GgvmxgRO+XSV4KPBX4p1X1I8A/AXYBj5hodQ/Ws2KJiz4L+GBVnVtVdx2C7S1nqwFD4QhlKKgXi/R++Vrg31bV33bL/X1VvamqvgaQ5KlJPp7k1iTvT/LIrn17kl/v2m9L8riu/fuTXN99g/89hvp6SvKCJJ/svuH/3vwv7CTfSPKGJJ8A/tlwcUnWJLklydYk1yY5MckzgF8B/nWSP9v3gPbd3qj9dsOGJNu6+n+1W/emJL+V5GPdvPO69pOSfKCr45Ykj+/aL+vOwm5KcneS/zBUx2u7v5vxv4HHDrWfleRPkmxO8udD/3Ybkvx2t++7kzy3W+VNwPld/b+6pP9wHT6qysGhl4HBN85tQ9PHAQ8ssvxKYBPwvd30q4DXd+PbgX/fjf874H924789tMy/ZNDZ30rgh4APAcd0894O/EI3XsBFC9SwFfjn3fgbgN/qxi8DXrnAOm17C+0X+FHghqF1Tug+bwLe2Y0/af7fC3gbcGk3/mRgy1AdHwMe3h3nfcAx3fZvA44FjgfunK8XuBE4uxv/MeBPu/ENwPsZfHk8h0EX6wAXAH/c98+Pw3iGoxdMC2nywlAPrUmeBvw34AQGlytOYvDL6S+TADyMQRcI8/6o+9wMPKcbf9L8eFV9OMkDXftTGPyi/FS3rUcwuEwFsBe45juKS76PwS/rm7umKxn80tyf4e0ttN8PAWcmeRvwYeD6ofU3dvVvSnJ8khOAnwB+rmv/0+6M6Pu65T9cVbuB3Ul2AScD5wPXVtU3u2O5rvt8JPDjwPu7emAQKPM+UFXfBm5PcvISjlWHOUNBy0ZVfS3J3yU5o6q+UFUfBT6a5I8ZBEAYfJteu8Amdnefe3noz/aovlwCXFlVrxkx7/9W1d6DPIxRhre34H6TPAF4GvAy4CLgRd2sfesvFu/yfPdQ2/C/xah/h6OAv62qNQvUPrytUfvUEcZ7Clpu/itwefdtmAy+vn5PN+8W4IlJ/mE379gkj9nP9jYBz++WfzpwYtd+I/DcJI/q5p2U5AcX21BVfRV4IMn5XdMLgZsXWWWUkfvtnog6qqquAf4z8I+H1vn5btmfAL7a1TF8XBcAX6nuvssCNgHPTvKIJMcBP9Md09eALyR5XretdOG0mK8zuNSnI5BnCupFBr1fXgCsTLKDwfXxdwGXM7ju/Ykku4FvAH8JfLqqvprkF4GNSeYvcbwO+KtFdvXr3fK3MvgF/iWAqro9yeuA65McBfw/Bt/Qv7if0i8B3pHkWOBu4JcO5LgX2e+3gHd3bQDDZxIPJPkYg3sB82cPl3XLbwW+2dW12H5vTXIVsIXBMf750OznMwji1zG4//A+4DOLbG4rsCfJZ4ANVfXWxY9ahxN7SZWWsSQ3MbghPNt3LZoOXj6SJDWeKUiSGs8UJEmNoSBJagwFSVJjKEiSGkNBktT8f2MWg8F3zSX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73909"/>
            <a:ext cx="7486650" cy="39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0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6C8CFC-4E3F-4A0D-BC72-D17859482741}"/>
              </a:ext>
            </a:extLst>
          </p:cNvPr>
          <p:cNvSpPr txBox="1"/>
          <p:nvPr/>
        </p:nvSpPr>
        <p:spPr>
          <a:xfrm>
            <a:off x="1457194" y="5862181"/>
            <a:ext cx="974733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/>
              <a:t>Observation: </a:t>
            </a:r>
            <a:endParaRPr lang="en-US" sz="2800" dirty="0"/>
          </a:p>
          <a:p>
            <a:r>
              <a:rPr lang="en-IN" sz="2800" dirty="0"/>
              <a:t>     Majority, 81 of the customers are from index column 3.</a:t>
            </a:r>
            <a:endParaRPr lang="en-US" sz="2800" dirty="0"/>
          </a:p>
          <a:p>
            <a:endParaRPr lang="en-IN" sz="2800" dirty="0">
              <a:cs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950"/>
            <a:ext cx="82676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A8ABE6-04B6-4DA3-8E1A-977848FB0F8A}"/>
              </a:ext>
            </a:extLst>
          </p:cNvPr>
          <p:cNvSpPr txBox="1"/>
          <p:nvPr/>
        </p:nvSpPr>
        <p:spPr>
          <a:xfrm>
            <a:off x="308975" y="5851742"/>
            <a:ext cx="942374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cs typeface="Segoe UI"/>
              </a:rPr>
              <a:t>Observation:</a:t>
            </a:r>
            <a:r>
              <a:rPr lang="en-US" sz="2800" dirty="0">
                <a:cs typeface="Calibri"/>
              </a:rPr>
              <a:t> </a:t>
            </a:r>
          </a:p>
          <a:p>
            <a:r>
              <a:rPr lang="en-IN" sz="2800" dirty="0">
                <a:ea typeface="+mn-lt"/>
                <a:cs typeface="+mn-lt"/>
              </a:rPr>
              <a:t>Majority, 58 of the customers placed the order from Delhi city.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38150"/>
            <a:ext cx="96012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9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</TotalTime>
  <Words>374</Words>
  <Application>Microsoft Office PowerPoint</Application>
  <PresentationFormat>Custom</PresentationFormat>
  <Paragraphs>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Project presentation on :-   CUSTOMER RETENTION ANALYSIS</vt:lpstr>
      <vt:lpstr>Table Of Contents :-</vt:lpstr>
      <vt:lpstr>PowerPoint Presentation</vt:lpstr>
      <vt:lpstr>                 Conceptual Background of the Domain Problem</vt:lpstr>
      <vt:lpstr>PowerPoint Presentation</vt:lpstr>
      <vt:lpstr>Motivation for the Problem Undertaken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                           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</dc:creator>
  <cp:lastModifiedBy>ismail - [2010]</cp:lastModifiedBy>
  <cp:revision>256</cp:revision>
  <dcterms:created xsi:type="dcterms:W3CDTF">2020-12-29T14:55:28Z</dcterms:created>
  <dcterms:modified xsi:type="dcterms:W3CDTF">2022-04-16T13:15:18Z</dcterms:modified>
</cp:coreProperties>
</file>