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34B3C-4326-4CE7-B710-E6DC2AA0343C}" type="datetimeFigureOut">
              <a:rPr lang="en-US" smtClean="0"/>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A1B65-31F6-4F4C-A1A1-D456C5099D1E}" type="slidenum">
              <a:rPr lang="en-US" smtClean="0"/>
              <a:t>‹#›</a:t>
            </a:fld>
            <a:endParaRPr lang="en-US"/>
          </a:p>
        </p:txBody>
      </p:sp>
    </p:spTree>
    <p:extLst>
      <p:ext uri="{BB962C8B-B14F-4D97-AF65-F5344CB8AC3E}">
        <p14:creationId xmlns:p14="http://schemas.microsoft.com/office/powerpoint/2010/main" val="400894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A1B65-31F6-4F4C-A1A1-D456C5099D1E}" type="slidenum">
              <a:rPr lang="en-US" smtClean="0"/>
              <a:t>2</a:t>
            </a:fld>
            <a:endParaRPr lang="en-US"/>
          </a:p>
        </p:txBody>
      </p:sp>
    </p:spTree>
    <p:extLst>
      <p:ext uri="{BB962C8B-B14F-4D97-AF65-F5344CB8AC3E}">
        <p14:creationId xmlns:p14="http://schemas.microsoft.com/office/powerpoint/2010/main" val="147513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A1B65-31F6-4F4C-A1A1-D456C5099D1E}" type="slidenum">
              <a:rPr lang="en-US" smtClean="0"/>
              <a:t>5</a:t>
            </a:fld>
            <a:endParaRPr lang="en-US"/>
          </a:p>
        </p:txBody>
      </p:sp>
    </p:spTree>
    <p:extLst>
      <p:ext uri="{BB962C8B-B14F-4D97-AF65-F5344CB8AC3E}">
        <p14:creationId xmlns:p14="http://schemas.microsoft.com/office/powerpoint/2010/main" val="200847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CD464191-2B0B-4639-B776-ACB4C8973BFA}" type="datetimeFigureOut">
              <a:rPr lang="en-US" smtClean="0"/>
              <a:t>7/11/2022</a:t>
            </a:fld>
            <a:endParaRPr lang="en-US"/>
          </a:p>
        </p:txBody>
      </p:sp>
      <p:sp>
        <p:nvSpPr>
          <p:cNvPr id="16" name="Slide Number Placeholder 15"/>
          <p:cNvSpPr>
            <a:spLocks noGrp="1"/>
          </p:cNvSpPr>
          <p:nvPr>
            <p:ph type="sldNum" sz="quarter" idx="11"/>
          </p:nvPr>
        </p:nvSpPr>
        <p:spPr/>
        <p:txBody>
          <a:bodyPr/>
          <a:lstStyle/>
          <a:p>
            <a:fld id="{1BAE12FA-D80F-478C-AC6D-5D7BF060312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64191-2B0B-4639-B776-ACB4C8973BF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E12FA-D80F-478C-AC6D-5D7BF06031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64191-2B0B-4639-B776-ACB4C8973BF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E12FA-D80F-478C-AC6D-5D7BF06031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CD464191-2B0B-4639-B776-ACB4C8973BFA}" type="datetimeFigureOut">
              <a:rPr lang="en-US" smtClean="0"/>
              <a:t>7/11/2022</a:t>
            </a:fld>
            <a:endParaRPr lang="en-US"/>
          </a:p>
        </p:txBody>
      </p:sp>
      <p:sp>
        <p:nvSpPr>
          <p:cNvPr id="15" name="Slide Number Placeholder 14"/>
          <p:cNvSpPr>
            <a:spLocks noGrp="1"/>
          </p:cNvSpPr>
          <p:nvPr>
            <p:ph type="sldNum" sz="quarter" idx="11"/>
          </p:nvPr>
        </p:nvSpPr>
        <p:spPr/>
        <p:txBody>
          <a:bodyPr/>
          <a:lstStyle/>
          <a:p>
            <a:fld id="{1BAE12FA-D80F-478C-AC6D-5D7BF060312B}"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CD464191-2B0B-4639-B776-ACB4C8973BFA}" type="datetimeFigureOut">
              <a:rPr lang="en-US" smtClean="0"/>
              <a:t>7/11/2022</a:t>
            </a:fld>
            <a:endParaRPr lang="en-US"/>
          </a:p>
        </p:txBody>
      </p:sp>
      <p:sp>
        <p:nvSpPr>
          <p:cNvPr id="13" name="Slide Number Placeholder 12"/>
          <p:cNvSpPr>
            <a:spLocks noGrp="1"/>
          </p:cNvSpPr>
          <p:nvPr>
            <p:ph type="sldNum" sz="quarter" idx="11"/>
          </p:nvPr>
        </p:nvSpPr>
        <p:spPr/>
        <p:txBody>
          <a:bodyPr/>
          <a:lstStyle/>
          <a:p>
            <a:fld id="{1BAE12FA-D80F-478C-AC6D-5D7BF060312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D464191-2B0B-4639-B776-ACB4C8973BFA}" type="datetimeFigureOut">
              <a:rPr lang="en-US" smtClean="0"/>
              <a:t>7/11/2022</a:t>
            </a:fld>
            <a:endParaRPr lang="en-US"/>
          </a:p>
        </p:txBody>
      </p:sp>
      <p:sp>
        <p:nvSpPr>
          <p:cNvPr id="9" name="Slide Number Placeholder 8"/>
          <p:cNvSpPr>
            <a:spLocks noGrp="1"/>
          </p:cNvSpPr>
          <p:nvPr>
            <p:ph type="sldNum" sz="quarter" idx="11"/>
          </p:nvPr>
        </p:nvSpPr>
        <p:spPr/>
        <p:txBody>
          <a:bodyPr/>
          <a:lstStyle/>
          <a:p>
            <a:fld id="{1BAE12FA-D80F-478C-AC6D-5D7BF060312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CD464191-2B0B-4639-B776-ACB4C8973BFA}" type="datetimeFigureOut">
              <a:rPr lang="en-US" smtClean="0"/>
              <a:t>7/11/2022</a:t>
            </a:fld>
            <a:endParaRPr lang="en-US"/>
          </a:p>
        </p:txBody>
      </p:sp>
      <p:sp>
        <p:nvSpPr>
          <p:cNvPr id="15" name="Slide Number Placeholder 14"/>
          <p:cNvSpPr>
            <a:spLocks noGrp="1"/>
          </p:cNvSpPr>
          <p:nvPr>
            <p:ph type="sldNum" sz="quarter" idx="11"/>
          </p:nvPr>
        </p:nvSpPr>
        <p:spPr/>
        <p:txBody>
          <a:bodyPr/>
          <a:lstStyle/>
          <a:p>
            <a:fld id="{1BAE12FA-D80F-478C-AC6D-5D7BF060312B}"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CD464191-2B0B-4639-B776-ACB4C8973BFA}" type="datetimeFigureOut">
              <a:rPr lang="en-US" smtClean="0"/>
              <a:t>7/11/2022</a:t>
            </a:fld>
            <a:endParaRPr lang="en-US"/>
          </a:p>
        </p:txBody>
      </p:sp>
      <p:sp>
        <p:nvSpPr>
          <p:cNvPr id="8" name="Slide Number Placeholder 7"/>
          <p:cNvSpPr>
            <a:spLocks noGrp="1"/>
          </p:cNvSpPr>
          <p:nvPr>
            <p:ph type="sldNum" sz="quarter" idx="11"/>
          </p:nvPr>
        </p:nvSpPr>
        <p:spPr/>
        <p:txBody>
          <a:bodyPr/>
          <a:lstStyle/>
          <a:p>
            <a:fld id="{1BAE12FA-D80F-478C-AC6D-5D7BF06031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464191-2B0B-4639-B776-ACB4C8973BFA}" type="datetimeFigureOut">
              <a:rPr lang="en-US" smtClean="0"/>
              <a:t>7/11/2022</a:t>
            </a:fld>
            <a:endParaRPr lang="en-US"/>
          </a:p>
        </p:txBody>
      </p:sp>
      <p:sp>
        <p:nvSpPr>
          <p:cNvPr id="6" name="Slide Number Placeholder 5"/>
          <p:cNvSpPr>
            <a:spLocks noGrp="1"/>
          </p:cNvSpPr>
          <p:nvPr>
            <p:ph type="sldNum" sz="quarter" idx="11"/>
          </p:nvPr>
        </p:nvSpPr>
        <p:spPr/>
        <p:txBody>
          <a:bodyPr/>
          <a:lstStyle/>
          <a:p>
            <a:fld id="{1BAE12FA-D80F-478C-AC6D-5D7BF060312B}"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D464191-2B0B-4639-B776-ACB4C8973BFA}" type="datetimeFigureOut">
              <a:rPr lang="en-US" smtClean="0"/>
              <a:t>7/11/2022</a:t>
            </a:fld>
            <a:endParaRPr lang="en-US"/>
          </a:p>
        </p:txBody>
      </p:sp>
      <p:sp>
        <p:nvSpPr>
          <p:cNvPr id="16" name="Slide Number Placeholder 15"/>
          <p:cNvSpPr>
            <a:spLocks noGrp="1"/>
          </p:cNvSpPr>
          <p:nvPr>
            <p:ph type="sldNum" sz="quarter" idx="11"/>
          </p:nvPr>
        </p:nvSpPr>
        <p:spPr/>
        <p:txBody>
          <a:bodyPr/>
          <a:lstStyle/>
          <a:p>
            <a:fld id="{1BAE12FA-D80F-478C-AC6D-5D7BF060312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CD464191-2B0B-4639-B776-ACB4C8973BFA}" type="datetimeFigureOut">
              <a:rPr lang="en-US" smtClean="0"/>
              <a:t>7/11/2022</a:t>
            </a:fld>
            <a:endParaRPr lang="en-US"/>
          </a:p>
        </p:txBody>
      </p:sp>
      <p:sp>
        <p:nvSpPr>
          <p:cNvPr id="14" name="Slide Number Placeholder 13"/>
          <p:cNvSpPr>
            <a:spLocks noGrp="1"/>
          </p:cNvSpPr>
          <p:nvPr>
            <p:ph type="sldNum" sz="quarter" idx="11"/>
          </p:nvPr>
        </p:nvSpPr>
        <p:spPr/>
        <p:txBody>
          <a:bodyPr/>
          <a:lstStyle/>
          <a:p>
            <a:fld id="{1BAE12FA-D80F-478C-AC6D-5D7BF060312B}"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CD464191-2B0B-4639-B776-ACB4C8973BFA}" type="datetimeFigureOut">
              <a:rPr lang="en-US" smtClean="0"/>
              <a:t>7/11/2022</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BAE12FA-D80F-478C-AC6D-5D7BF060312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abriola" pitchFamily="82" charset="0"/>
              </a:rPr>
              <a:t>Malignant Comments  Classifier</a:t>
            </a:r>
            <a:endParaRPr lang="en-US" dirty="0">
              <a:latin typeface="Gabriola" pitchFamily="82" charset="0"/>
            </a:endParaRPr>
          </a:p>
        </p:txBody>
      </p:sp>
      <p:sp>
        <p:nvSpPr>
          <p:cNvPr id="3" name="Subtitle 2"/>
          <p:cNvSpPr>
            <a:spLocks noGrp="1"/>
          </p:cNvSpPr>
          <p:nvPr>
            <p:ph type="subTitle" idx="1"/>
          </p:nvPr>
        </p:nvSpPr>
        <p:spPr/>
        <p:txBody>
          <a:bodyPr>
            <a:normAutofit fontScale="92500" lnSpcReduction="10000"/>
          </a:bodyPr>
          <a:lstStyle/>
          <a:p>
            <a:r>
              <a:rPr lang="en-US" dirty="0" smtClean="0">
                <a:latin typeface="Copperplate Gothic Light" pitchFamily="34" charset="0"/>
              </a:rPr>
              <a:t>Submitted by : </a:t>
            </a:r>
            <a:r>
              <a:rPr lang="en-US" dirty="0" err="1" smtClean="0">
                <a:latin typeface="Copperplate Gothic Light" pitchFamily="34" charset="0"/>
              </a:rPr>
              <a:t>Harshita</a:t>
            </a:r>
            <a:r>
              <a:rPr lang="en-US" dirty="0" smtClean="0">
                <a:latin typeface="Copperplate Gothic Light" pitchFamily="34" charset="0"/>
              </a:rPr>
              <a:t> </a:t>
            </a:r>
            <a:r>
              <a:rPr lang="en-US" dirty="0" err="1" smtClean="0">
                <a:latin typeface="Copperplate Gothic Light" pitchFamily="34" charset="0"/>
              </a:rPr>
              <a:t>Panchamia</a:t>
            </a:r>
            <a:endParaRPr lang="en-US" dirty="0" smtClean="0">
              <a:latin typeface="Copperplate Gothic Light" pitchFamily="34" charset="0"/>
            </a:endParaRPr>
          </a:p>
          <a:p>
            <a:r>
              <a:rPr lang="en-US" dirty="0" smtClean="0">
                <a:latin typeface="Copperplate Gothic Light" pitchFamily="34" charset="0"/>
              </a:rPr>
              <a:t>Batch No :  Internship 25</a:t>
            </a:r>
            <a:endParaRPr lang="en-US" dirty="0">
              <a:latin typeface="Copperplate Gothic Light" pitchFamily="34" charset="0"/>
            </a:endParaRPr>
          </a:p>
        </p:txBody>
      </p:sp>
    </p:spTree>
    <p:extLst>
      <p:ext uri="{BB962C8B-B14F-4D97-AF65-F5344CB8AC3E}">
        <p14:creationId xmlns:p14="http://schemas.microsoft.com/office/powerpoint/2010/main" val="112850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457200"/>
            <a:ext cx="7543800" cy="914400"/>
          </a:xfrm>
        </p:spPr>
        <p:txBody>
          <a:bodyPr/>
          <a:lstStyle/>
          <a:p>
            <a:pPr algn="ctr"/>
            <a:r>
              <a:rPr lang="en-US" sz="8800" dirty="0" smtClean="0">
                <a:latin typeface="Gabriola" pitchFamily="82" charset="0"/>
              </a:rPr>
              <a:t>Data  Visualizations</a:t>
            </a:r>
            <a:endParaRPr lang="en-US" sz="8800" dirty="0">
              <a:latin typeface="Gabriola" pitchFamily="82" charset="0"/>
            </a:endParaRPr>
          </a:p>
        </p:txBody>
      </p:sp>
      <p:sp>
        <p:nvSpPr>
          <p:cNvPr id="4" name="Content Placeholder 3"/>
          <p:cNvSpPr>
            <a:spLocks noGrp="1"/>
          </p:cNvSpPr>
          <p:nvPr>
            <p:ph idx="1"/>
          </p:nvPr>
        </p:nvSpPr>
        <p:spPr>
          <a:xfrm>
            <a:off x="533400" y="1295400"/>
            <a:ext cx="8305800" cy="2438400"/>
          </a:xfrm>
        </p:spPr>
        <p:txBody>
          <a:bodyPr>
            <a:normAutofit/>
          </a:bodyPr>
          <a:lstStyle/>
          <a:p>
            <a:r>
              <a:rPr lang="en-US" sz="2000" dirty="0" smtClean="0">
                <a:effectLst/>
                <a:latin typeface="Bahnschrift SemiLight" pitchFamily="34" charset="0"/>
              </a:rPr>
              <a:t>According to the data, malignant comments has highest percentage of 43.6%  followed by rude 24.1%,  abuse 22.4%, highly malignant 4.5%, loathe 4% and threat 1.4% .</a:t>
            </a:r>
          </a:p>
          <a:p>
            <a:endParaRPr lang="en-US" sz="2000" dirty="0">
              <a:effectLst/>
              <a:latin typeface="Bahnschrift SemiLight"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4800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06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90800"/>
            <a:ext cx="8686800" cy="4114800"/>
          </a:xfrm>
        </p:spPr>
        <p:txBody>
          <a:bodyPr/>
          <a:lstStyle/>
          <a:p>
            <a:r>
              <a:rPr lang="en-US" dirty="0" smtClean="0">
                <a:effectLst/>
                <a:latin typeface="Bahnschrift SemiLight" pitchFamily="34" charset="0"/>
              </a:rPr>
              <a:t>1.  Logistic Regression</a:t>
            </a:r>
          </a:p>
          <a:p>
            <a:endParaRPr lang="en-US" dirty="0">
              <a:effectLst/>
              <a:latin typeface="Bahnschrift SemiLight" pitchFamily="34" charset="0"/>
            </a:endParaRPr>
          </a:p>
          <a:p>
            <a:pPr marL="18288" indent="0">
              <a:buNone/>
            </a:pPr>
            <a:endParaRPr lang="en-US" dirty="0" smtClean="0">
              <a:effectLst/>
              <a:latin typeface="Bahnschrift SemiLight" pitchFamily="34" charset="0"/>
            </a:endParaRPr>
          </a:p>
          <a:p>
            <a:pPr marL="18288" indent="0">
              <a:buNone/>
            </a:pPr>
            <a:endParaRPr lang="en-US" dirty="0">
              <a:effectLst/>
              <a:latin typeface="Bahnschrift SemiLight" pitchFamily="34" charset="0"/>
            </a:endParaRPr>
          </a:p>
          <a:p>
            <a:pPr marL="18288" indent="0">
              <a:buNone/>
            </a:pPr>
            <a:endParaRPr lang="en-US" dirty="0" smtClean="0">
              <a:effectLst/>
              <a:latin typeface="Bahnschrift SemiLight" pitchFamily="34" charset="0"/>
            </a:endParaRPr>
          </a:p>
          <a:p>
            <a:pPr marL="18288" indent="0">
              <a:buNone/>
            </a:pPr>
            <a:endParaRPr lang="en-US" dirty="0" smtClean="0">
              <a:effectLst/>
              <a:latin typeface="Bahnschrift SemiLight" pitchFamily="34" charset="0"/>
            </a:endParaRPr>
          </a:p>
          <a:p>
            <a:endParaRPr lang="en-US" dirty="0" smtClean="0">
              <a:effectLst/>
              <a:latin typeface="Bahnschrift SemiLight" pitchFamily="34" charset="0"/>
            </a:endParaRPr>
          </a:p>
          <a:p>
            <a:endParaRPr lang="en-US" dirty="0">
              <a:effectLst/>
              <a:latin typeface="Bahnschrift SemiLight" pitchFamily="34" charset="0"/>
            </a:endParaRPr>
          </a:p>
          <a:p>
            <a:r>
              <a:rPr lang="en-US" dirty="0" smtClean="0">
                <a:effectLst/>
                <a:latin typeface="Bahnschrift SemiLight" pitchFamily="34" charset="0"/>
              </a:rPr>
              <a:t>2</a:t>
            </a:r>
            <a:r>
              <a:rPr lang="en-US" dirty="0">
                <a:effectLst/>
                <a:latin typeface="Bahnschrift SemiLight" pitchFamily="34" charset="0"/>
              </a:rPr>
              <a:t>. </a:t>
            </a:r>
            <a:r>
              <a:rPr lang="en-US" dirty="0" smtClean="0">
                <a:effectLst/>
                <a:latin typeface="Bahnschrift SemiLight" pitchFamily="34" charset="0"/>
              </a:rPr>
              <a:t> </a:t>
            </a:r>
            <a:r>
              <a:rPr lang="en-US" dirty="0" err="1" smtClean="0">
                <a:effectLst/>
                <a:latin typeface="Bahnschrift SemiLight" pitchFamily="34" charset="0"/>
              </a:rPr>
              <a:t>MultinomialNB</a:t>
            </a:r>
            <a:endParaRPr lang="en-US" dirty="0" smtClean="0">
              <a:effectLst/>
              <a:latin typeface="Bahnschrift SemiLight" pitchFamily="34" charset="0"/>
            </a:endParaRPr>
          </a:p>
          <a:p>
            <a:endParaRPr lang="en-US" dirty="0"/>
          </a:p>
          <a:p>
            <a:pPr marL="18288" indent="0">
              <a:buNone/>
            </a:pPr>
            <a:endParaRPr lang="en-US" dirty="0" smtClean="0"/>
          </a:p>
          <a:p>
            <a:pPr marL="18288" indent="0">
              <a:buNone/>
            </a:pPr>
            <a:endParaRPr lang="en-US" dirty="0" smtClean="0"/>
          </a:p>
          <a:p>
            <a:pPr marL="18288" indent="0">
              <a:buNone/>
            </a:pPr>
            <a:endParaRPr lang="en-US" dirty="0"/>
          </a:p>
          <a:p>
            <a:pPr marL="18288" indent="0">
              <a:buNone/>
            </a:pPr>
            <a:endParaRPr lang="en-US" dirty="0" smtClean="0"/>
          </a:p>
          <a:p>
            <a:pPr marL="18288" indent="0">
              <a:buNone/>
            </a:pPr>
            <a:endParaRPr lang="en-US" dirty="0"/>
          </a:p>
          <a:p>
            <a:pPr marL="18288" indent="0">
              <a:buNone/>
            </a:pPr>
            <a:endParaRPr lang="en-US" dirty="0" smtClean="0"/>
          </a:p>
        </p:txBody>
      </p:sp>
      <p:sp>
        <p:nvSpPr>
          <p:cNvPr id="3" name="Title 2"/>
          <p:cNvSpPr>
            <a:spLocks noGrp="1"/>
          </p:cNvSpPr>
          <p:nvPr>
            <p:ph type="title"/>
          </p:nvPr>
        </p:nvSpPr>
        <p:spPr>
          <a:xfrm>
            <a:off x="685800" y="152400"/>
            <a:ext cx="7543800" cy="914400"/>
          </a:xfrm>
        </p:spPr>
        <p:txBody>
          <a:bodyPr/>
          <a:lstStyle/>
          <a:p>
            <a:pPr algn="ctr"/>
            <a:r>
              <a:rPr lang="en-US" sz="6600" dirty="0" smtClean="0">
                <a:latin typeface="Gabriola" pitchFamily="82" charset="0"/>
              </a:rPr>
              <a:t>Model Building</a:t>
            </a:r>
            <a:endParaRPr lang="en-US" sz="6600" dirty="0">
              <a:latin typeface="Gabriola" pitchFamily="8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472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211783"/>
            <a:ext cx="472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07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001000" cy="5105400"/>
          </a:xfrm>
        </p:spPr>
        <p:txBody>
          <a:bodyPr/>
          <a:lstStyle/>
          <a:p>
            <a:r>
              <a:rPr lang="en-US" dirty="0" smtClean="0">
                <a:latin typeface="Bahnschrift SemiLight" pitchFamily="34" charset="0"/>
              </a:rPr>
              <a:t>3. </a:t>
            </a:r>
            <a:r>
              <a:rPr lang="en-US" dirty="0" err="1">
                <a:effectLst/>
                <a:latin typeface="Bahnschrift SemiLight" pitchFamily="34" charset="0"/>
              </a:rPr>
              <a:t>AdaBoost</a:t>
            </a:r>
            <a:r>
              <a:rPr lang="en-US" dirty="0">
                <a:effectLst/>
                <a:latin typeface="Bahnschrift SemiLight" pitchFamily="34" charset="0"/>
              </a:rPr>
              <a:t> </a:t>
            </a:r>
            <a:r>
              <a:rPr lang="en-US" dirty="0" smtClean="0">
                <a:effectLst/>
                <a:latin typeface="Bahnschrift SemiLight" pitchFamily="34" charset="0"/>
              </a:rPr>
              <a:t>Classifier</a:t>
            </a:r>
            <a:endParaRPr lang="en-US" dirty="0">
              <a:effectLst/>
              <a:latin typeface="Bahnschrift SemiLight" pitchFamily="34" charset="0"/>
            </a:endParaRPr>
          </a:p>
          <a:p>
            <a:endParaRPr lang="en-US" dirty="0">
              <a:effectLst/>
              <a:latin typeface="Bahnschrift SemiLight" pitchFamily="34" charset="0"/>
            </a:endParaRPr>
          </a:p>
          <a:p>
            <a:endParaRPr lang="en-US" dirty="0">
              <a:effectLst/>
              <a:latin typeface="Bahnschrift SemiLight" pitchFamily="34" charset="0"/>
            </a:endParaRPr>
          </a:p>
          <a:p>
            <a:endParaRPr lang="en-US" dirty="0">
              <a:effectLst/>
              <a:latin typeface="Bahnschrift SemiLight" pitchFamily="34" charset="0"/>
            </a:endParaRPr>
          </a:p>
          <a:p>
            <a:pPr marL="18288" indent="0">
              <a:buNone/>
            </a:pPr>
            <a:endParaRPr lang="en-US" dirty="0">
              <a:effectLst/>
              <a:latin typeface="Bahnschrift SemiLight" pitchFamily="34" charset="0"/>
            </a:endParaRPr>
          </a:p>
          <a:p>
            <a:pPr marL="18288" indent="0">
              <a:buNone/>
            </a:pPr>
            <a:endParaRPr lang="en-US" dirty="0">
              <a:effectLst/>
              <a:latin typeface="Bahnschrift SemiLight" pitchFamily="34" charset="0"/>
            </a:endParaRPr>
          </a:p>
          <a:p>
            <a:r>
              <a:rPr lang="en-US" dirty="0" smtClean="0">
                <a:effectLst/>
                <a:latin typeface="Bahnschrift SemiLight" pitchFamily="34" charset="0"/>
              </a:rPr>
              <a:t>4. Random Forest Classifier </a:t>
            </a:r>
            <a:endParaRPr lang="en-US" dirty="0">
              <a:effectLst/>
              <a:latin typeface="Bahnschrift SemiLight" pitchFamily="34" charset="0"/>
            </a:endParaRPr>
          </a:p>
        </p:txBody>
      </p:sp>
      <p:sp>
        <p:nvSpPr>
          <p:cNvPr id="3" name="Title 2"/>
          <p:cNvSpPr>
            <a:spLocks noGrp="1"/>
          </p:cNvSpPr>
          <p:nvPr>
            <p:ph type="title"/>
          </p:nvPr>
        </p:nvSpPr>
        <p:spPr>
          <a:xfrm>
            <a:off x="762000" y="200891"/>
            <a:ext cx="7543800" cy="914400"/>
          </a:xfrm>
        </p:spPr>
        <p:txBody>
          <a:bodyPr/>
          <a:lstStyle/>
          <a:p>
            <a:pPr algn="ctr"/>
            <a:r>
              <a:rPr lang="en-US" sz="5400" dirty="0">
                <a:latin typeface="Gabriola" pitchFamily="82" charset="0"/>
              </a:rPr>
              <a:t>Model Building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1143000"/>
            <a:ext cx="45624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886200"/>
            <a:ext cx="45339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84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382000" cy="2438400"/>
          </a:xfrm>
        </p:spPr>
        <p:txBody>
          <a:bodyPr>
            <a:normAutofit/>
          </a:bodyPr>
          <a:lstStyle/>
          <a:p>
            <a:r>
              <a:rPr lang="en-US" sz="2000" dirty="0" smtClean="0">
                <a:latin typeface="Bahnschrift SemiLight" pitchFamily="34" charset="0"/>
              </a:rPr>
              <a:t>The best model among all the 4 models is Logistic Regression, so we will </a:t>
            </a:r>
            <a:r>
              <a:rPr lang="en-US" sz="2000" dirty="0" err="1" smtClean="0">
                <a:latin typeface="Bahnschrift SemiLight" pitchFamily="34" charset="0"/>
              </a:rPr>
              <a:t>hypertune</a:t>
            </a:r>
            <a:r>
              <a:rPr lang="en-US" sz="2000" dirty="0" smtClean="0">
                <a:latin typeface="Bahnschrift SemiLight" pitchFamily="34" charset="0"/>
              </a:rPr>
              <a:t> it for better results</a:t>
            </a:r>
          </a:p>
          <a:p>
            <a:endParaRPr lang="en-US" sz="2000" dirty="0">
              <a:latin typeface="Bahnschrift SemiLight" pitchFamily="34" charset="0"/>
            </a:endParaRPr>
          </a:p>
        </p:txBody>
      </p:sp>
      <p:sp>
        <p:nvSpPr>
          <p:cNvPr id="3" name="Title 2"/>
          <p:cNvSpPr>
            <a:spLocks noGrp="1"/>
          </p:cNvSpPr>
          <p:nvPr>
            <p:ph type="title"/>
          </p:nvPr>
        </p:nvSpPr>
        <p:spPr>
          <a:xfrm>
            <a:off x="762000" y="152400"/>
            <a:ext cx="7543800" cy="914400"/>
          </a:xfrm>
        </p:spPr>
        <p:txBody>
          <a:bodyPr/>
          <a:lstStyle/>
          <a:p>
            <a:pPr algn="ctr"/>
            <a:r>
              <a:rPr lang="en-US" sz="7200" dirty="0" smtClean="0">
                <a:latin typeface="Gabriola" pitchFamily="82" charset="0"/>
              </a:rPr>
              <a:t>Hyper parameter </a:t>
            </a:r>
            <a:r>
              <a:rPr lang="en-US" sz="7200" dirty="0" err="1" smtClean="0">
                <a:latin typeface="Gabriola" pitchFamily="82" charset="0"/>
              </a:rPr>
              <a:t>tunning</a:t>
            </a:r>
            <a:endParaRPr lang="en-US" sz="7200" dirty="0">
              <a:latin typeface="Gabriola"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449580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95600"/>
            <a:ext cx="36099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82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05800" cy="1676400"/>
          </a:xfrm>
        </p:spPr>
        <p:txBody>
          <a:bodyPr/>
          <a:lstStyle/>
          <a:p>
            <a:r>
              <a:rPr lang="en-US" sz="2000" dirty="0" smtClean="0">
                <a:effectLst/>
                <a:latin typeface="Bahnschrift SemiLight" pitchFamily="34" charset="0"/>
              </a:rPr>
              <a:t>AUC ROC Curve is a performance for classification problems at various threshold settings. </a:t>
            </a:r>
          </a:p>
          <a:p>
            <a:r>
              <a:rPr lang="en-US" sz="2000" dirty="0" smtClean="0">
                <a:effectLst/>
                <a:latin typeface="Bahnschrift SemiLight" pitchFamily="34" charset="0"/>
              </a:rPr>
              <a:t> The ROC curve is plotted with TPR against the </a:t>
            </a:r>
            <a:r>
              <a:rPr lang="en-US" sz="2000" dirty="0" err="1" smtClean="0">
                <a:effectLst/>
                <a:latin typeface="Bahnschrift SemiLight" pitchFamily="34" charset="0"/>
              </a:rPr>
              <a:t>Fpr</a:t>
            </a:r>
            <a:r>
              <a:rPr lang="en-US" sz="2000" dirty="0" smtClean="0">
                <a:effectLst/>
                <a:latin typeface="Bahnschrift SemiLight" pitchFamily="34" charset="0"/>
              </a:rPr>
              <a:t> where TPR  is plotted on the y-axis and FPR  is plotted on x-axis</a:t>
            </a:r>
            <a:r>
              <a:rPr lang="en-US" dirty="0" smtClean="0">
                <a:effectLst/>
              </a:rPr>
              <a:t>.</a:t>
            </a:r>
            <a:endParaRPr lang="en-US" dirty="0">
              <a:effectLst/>
            </a:endParaRPr>
          </a:p>
        </p:txBody>
      </p:sp>
      <p:sp>
        <p:nvSpPr>
          <p:cNvPr id="3" name="Title 2"/>
          <p:cNvSpPr>
            <a:spLocks noGrp="1"/>
          </p:cNvSpPr>
          <p:nvPr>
            <p:ph type="title"/>
          </p:nvPr>
        </p:nvSpPr>
        <p:spPr>
          <a:xfrm>
            <a:off x="990600" y="152400"/>
            <a:ext cx="7543800" cy="914400"/>
          </a:xfrm>
        </p:spPr>
        <p:txBody>
          <a:bodyPr/>
          <a:lstStyle/>
          <a:p>
            <a:pPr algn="ctr"/>
            <a:r>
              <a:rPr lang="en-US" sz="8800" b="1" dirty="0">
                <a:effectLst/>
                <a:latin typeface="Gabriola" pitchFamily="82" charset="0"/>
              </a:rPr>
              <a:t>AUC ROC </a:t>
            </a:r>
            <a:r>
              <a:rPr lang="en-US" sz="8800" b="1" dirty="0" smtClean="0">
                <a:effectLst/>
                <a:latin typeface="Gabriola" pitchFamily="82" charset="0"/>
              </a:rPr>
              <a:t>Curve</a:t>
            </a:r>
            <a:endParaRPr lang="en-US" sz="8800" dirty="0">
              <a:latin typeface="Gabriola" pitchFamily="82"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971799"/>
            <a:ext cx="3733799"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19400"/>
            <a:ext cx="48006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73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458200" cy="5029200"/>
          </a:xfrm>
        </p:spPr>
        <p:txBody>
          <a:bodyPr>
            <a:normAutofit/>
          </a:bodyPr>
          <a:lstStyle/>
          <a:p>
            <a:r>
              <a:rPr lang="en-IN" sz="2000" dirty="0">
                <a:effectLst/>
                <a:latin typeface="Bahnschrift SemiLight"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a:t>
            </a:r>
            <a:r>
              <a:rPr lang="en-IN" sz="2000" dirty="0" smtClean="0">
                <a:effectLst/>
                <a:latin typeface="Bahnschrift SemiLight" pitchFamily="34" charset="0"/>
                <a:ea typeface="Calibri" panose="020F0502020204030204" pitchFamily="34" charset="0"/>
                <a:cs typeface="Times New Roman" panose="02020603050405020304" pitchFamily="18" charset="0"/>
              </a:rPr>
              <a:t>.</a:t>
            </a:r>
          </a:p>
          <a:p>
            <a:pPr marL="18288" indent="0">
              <a:buNone/>
            </a:pPr>
            <a:r>
              <a:rPr lang="en-IN" sz="2000" dirty="0" smtClean="0">
                <a:effectLst/>
                <a:latin typeface="Bahnschrift SemiLight" pitchFamily="34" charset="0"/>
                <a:ea typeface="Calibri" panose="020F0502020204030204" pitchFamily="34" charset="0"/>
                <a:cs typeface="Times New Roman" panose="02020603050405020304" pitchFamily="18" charset="0"/>
              </a:rPr>
              <a:t> </a:t>
            </a:r>
          </a:p>
          <a:p>
            <a:r>
              <a:rPr lang="en-IN" sz="2000" dirty="0" smtClean="0">
                <a:effectLst/>
                <a:latin typeface="Bahnschrift SemiLight" pitchFamily="34" charset="0"/>
                <a:ea typeface="Calibri" panose="020F0502020204030204" pitchFamily="34" charset="0"/>
                <a:cs typeface="Times New Roman" panose="02020603050405020304" pitchFamily="18" charset="0"/>
              </a:rPr>
              <a:t>Therefore</a:t>
            </a:r>
            <a:r>
              <a:rPr lang="en-IN" sz="2000" dirty="0">
                <a:effectLst/>
                <a:latin typeface="Bahnschrift SemiLight" pitchFamily="34" charset="0"/>
                <a:ea typeface="Calibri" panose="020F0502020204030204" pitchFamily="34" charset="0"/>
                <a:cs typeface="Times New Roman" panose="02020603050405020304" pitchFamily="18" charset="0"/>
              </a:rPr>
              <a:t>, this study aims to develop a multi-headed model to detect different types of malignant comment like threats, rude, abusive, and loathe. </a:t>
            </a:r>
            <a:endParaRPr lang="en-IN" sz="2000" dirty="0" smtClean="0">
              <a:effectLst/>
              <a:latin typeface="Bahnschrift SemiLight" pitchFamily="34" charset="0"/>
              <a:ea typeface="Calibri" panose="020F0502020204030204" pitchFamily="34" charset="0"/>
              <a:cs typeface="Times New Roman" panose="02020603050405020304" pitchFamily="18" charset="0"/>
            </a:endParaRPr>
          </a:p>
          <a:p>
            <a:pPr marL="18288" indent="0">
              <a:buNone/>
            </a:pPr>
            <a:endParaRPr lang="en-IN" sz="2000" dirty="0" smtClean="0">
              <a:effectLst/>
              <a:latin typeface="Bahnschrift SemiLight" pitchFamily="34" charset="0"/>
              <a:ea typeface="Calibri" panose="020F0502020204030204" pitchFamily="34" charset="0"/>
              <a:cs typeface="Times New Roman" panose="02020603050405020304" pitchFamily="18" charset="0"/>
            </a:endParaRPr>
          </a:p>
          <a:p>
            <a:r>
              <a:rPr lang="en-IN" sz="2000" dirty="0" smtClean="0">
                <a:effectLst/>
                <a:latin typeface="Bahnschrift SemiLight" pitchFamily="34" charset="0"/>
                <a:ea typeface="Calibri" panose="020F0502020204030204" pitchFamily="34" charset="0"/>
                <a:cs typeface="Times New Roman" panose="02020603050405020304" pitchFamily="18" charset="0"/>
              </a:rPr>
              <a:t>By </a:t>
            </a:r>
            <a:r>
              <a:rPr lang="en-IN" sz="2000" dirty="0">
                <a:effectLst/>
                <a:latin typeface="Bahnschrift SemiLight" pitchFamily="34" charset="0"/>
                <a:ea typeface="Calibri" panose="020F0502020204030204" pitchFamily="34" charset="0"/>
                <a:cs typeface="Times New Roman" panose="02020603050405020304" pitchFamily="18" charset="0"/>
              </a:rPr>
              <a:t>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a:t>
            </a:r>
            <a:r>
              <a:rPr lang="en-IN" sz="2000" dirty="0" smtClean="0">
                <a:effectLst/>
                <a:latin typeface="Bahnschrift SemiLight" pitchFamily="34" charset="0"/>
                <a:ea typeface="Calibri" panose="020F0502020204030204" pitchFamily="34" charset="0"/>
                <a:cs typeface="Times New Roman" panose="02020603050405020304" pitchFamily="18" charset="0"/>
              </a:rPr>
              <a:t>metrics.</a:t>
            </a:r>
            <a:endParaRPr lang="en-IN" sz="2000" dirty="0">
              <a:latin typeface="Bahnschrift SemiLight" pitchFamily="34" charset="0"/>
            </a:endParaRPr>
          </a:p>
          <a:p>
            <a:endParaRPr lang="en-US" sz="2000" dirty="0">
              <a:latin typeface="Bahnschrift SemiLight" pitchFamily="34" charset="0"/>
            </a:endParaRPr>
          </a:p>
        </p:txBody>
      </p:sp>
      <p:sp>
        <p:nvSpPr>
          <p:cNvPr id="3" name="Title 2"/>
          <p:cNvSpPr>
            <a:spLocks noGrp="1"/>
          </p:cNvSpPr>
          <p:nvPr>
            <p:ph type="title"/>
          </p:nvPr>
        </p:nvSpPr>
        <p:spPr>
          <a:xfrm>
            <a:off x="1066800" y="304800"/>
            <a:ext cx="7543800" cy="914400"/>
          </a:xfrm>
        </p:spPr>
        <p:txBody>
          <a:bodyPr/>
          <a:lstStyle/>
          <a:p>
            <a:pPr algn="ctr"/>
            <a:r>
              <a:rPr lang="en-IN" sz="9600" dirty="0" smtClean="0">
                <a:latin typeface="Gabriola" pitchFamily="82" charset="0"/>
              </a:rPr>
              <a:t>Conclusion</a:t>
            </a:r>
            <a:endParaRPr lang="en-US" sz="9600" dirty="0">
              <a:latin typeface="Gabriola" pitchFamily="82" charset="0"/>
            </a:endParaRPr>
          </a:p>
        </p:txBody>
      </p:sp>
    </p:spTree>
    <p:extLst>
      <p:ext uri="{BB962C8B-B14F-4D97-AF65-F5344CB8AC3E}">
        <p14:creationId xmlns:p14="http://schemas.microsoft.com/office/powerpoint/2010/main" val="148619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57400"/>
            <a:ext cx="8534400" cy="4038600"/>
          </a:xfrm>
        </p:spPr>
        <p:txBody>
          <a:bodyPr>
            <a:normAutofit fontScale="85000" lnSpcReduction="20000"/>
          </a:bodyPr>
          <a:lstStyle/>
          <a:p>
            <a:r>
              <a:rPr lang="en-IN" sz="2200" dirty="0">
                <a:effectLst/>
                <a:latin typeface="Bahnschrift SemiLight" pitchFamily="34" charset="0"/>
                <a:ea typeface="Arial Unicode MS" pitchFamily="34" charset="-128"/>
                <a:cs typeface="Arial Unicode MS" pitchFamily="34" charset="-128"/>
              </a:rPr>
              <a:t>The proliferation of social media enables people to express their opinions widely online. However, at the same time, this has resulted in the emergence of conflict and hate, making online environments uninviting for users. </a:t>
            </a:r>
            <a:endParaRPr lang="en-IN" sz="2200" dirty="0" smtClean="0">
              <a:effectLst/>
              <a:latin typeface="Bahnschrift SemiLight" pitchFamily="34" charset="0"/>
              <a:ea typeface="Arial Unicode MS" pitchFamily="34" charset="-128"/>
              <a:cs typeface="Arial Unicode MS" pitchFamily="34" charset="-128"/>
            </a:endParaRPr>
          </a:p>
          <a:p>
            <a:pPr marL="18288" indent="0">
              <a:buNone/>
            </a:pPr>
            <a:endParaRPr lang="en-IN" sz="2200" dirty="0" smtClean="0">
              <a:effectLst/>
              <a:latin typeface="Bahnschrift SemiLight" pitchFamily="34" charset="0"/>
              <a:ea typeface="Arial Unicode MS" pitchFamily="34" charset="-128"/>
              <a:cs typeface="Arial Unicode MS" pitchFamily="34" charset="-128"/>
            </a:endParaRPr>
          </a:p>
          <a:p>
            <a:r>
              <a:rPr lang="en-IN" sz="2200" dirty="0" smtClean="0">
                <a:effectLst/>
                <a:latin typeface="Bahnschrift SemiLight" pitchFamily="34" charset="0"/>
                <a:ea typeface="Arial Unicode MS" pitchFamily="34" charset="-128"/>
                <a:cs typeface="Arial Unicode MS" pitchFamily="34" charset="-128"/>
              </a:rPr>
              <a:t>Although </a:t>
            </a:r>
            <a:r>
              <a:rPr lang="en-IN" sz="2200" dirty="0">
                <a:effectLst/>
                <a:latin typeface="Bahnschrift SemiLight" pitchFamily="34" charset="0"/>
                <a:ea typeface="Arial Unicode MS" pitchFamily="34" charset="-128"/>
                <a:cs typeface="Arial Unicode MS" pitchFamily="34" charset="-128"/>
              </a:rPr>
              <a:t>researchers have found that hate is a problem across multiple platforms, there is a lack of models for online hate detection</a:t>
            </a:r>
            <a:r>
              <a:rPr lang="en-IN" sz="2200" dirty="0" smtClean="0">
                <a:effectLst/>
                <a:latin typeface="Bahnschrift SemiLight" pitchFamily="34" charset="0"/>
                <a:ea typeface="Arial Unicode MS" pitchFamily="34" charset="-128"/>
                <a:cs typeface="Arial Unicode MS" pitchFamily="34" charset="-128"/>
              </a:rPr>
              <a:t>.</a:t>
            </a:r>
          </a:p>
          <a:p>
            <a:pPr marL="18288" indent="0">
              <a:buNone/>
            </a:pPr>
            <a:endParaRPr lang="en-IN" sz="2200" dirty="0" smtClean="0">
              <a:effectLst/>
              <a:latin typeface="Bahnschrift SemiLight" pitchFamily="34" charset="0"/>
              <a:ea typeface="Arial Unicode MS" pitchFamily="34" charset="-128"/>
              <a:cs typeface="Arial Unicode MS" pitchFamily="34" charset="-128"/>
            </a:endParaRPr>
          </a:p>
          <a:p>
            <a:r>
              <a:rPr lang="en-IN" sz="2200" dirty="0">
                <a:effectLst/>
                <a:latin typeface="Bahnschrift SemiLight" pitchFamily="34" charset="0"/>
                <a:ea typeface="Arial Unicode MS" pitchFamily="34" charset="-128"/>
                <a:cs typeface="Arial Unicode MS" pitchFamily="34" charset="-128"/>
              </a:rPr>
              <a:t>Online hate, described as abusive language, aggression, </a:t>
            </a:r>
            <a:r>
              <a:rPr lang="en-IN" sz="2200" dirty="0" err="1">
                <a:effectLst/>
                <a:latin typeface="Bahnschrift SemiLight" pitchFamily="34" charset="0"/>
                <a:ea typeface="Arial Unicode MS" pitchFamily="34" charset="-128"/>
                <a:cs typeface="Arial Unicode MS" pitchFamily="34" charset="-128"/>
              </a:rPr>
              <a:t>cyberbullying</a:t>
            </a:r>
            <a:r>
              <a:rPr lang="en-IN" sz="2200" dirty="0">
                <a:effectLst/>
                <a:latin typeface="Bahnschrift SemiLight" pitchFamily="34" charset="0"/>
                <a:ea typeface="Arial Unicode MS" pitchFamily="34" charset="-128"/>
                <a:cs typeface="Arial Unicode MS" pitchFamily="34" charset="-128"/>
              </a:rPr>
              <a:t>, hatefulness and many others has been identified as a major threat on online social media platforms</a:t>
            </a:r>
            <a:r>
              <a:rPr lang="en-IN" sz="2200" dirty="0" smtClean="0">
                <a:effectLst/>
                <a:latin typeface="Bahnschrift SemiLight" pitchFamily="34" charset="0"/>
                <a:ea typeface="Arial Unicode MS" pitchFamily="34" charset="-128"/>
                <a:cs typeface="Arial Unicode MS" pitchFamily="34" charset="-128"/>
              </a:rPr>
              <a:t>.</a:t>
            </a:r>
          </a:p>
          <a:p>
            <a:pPr marL="18288" indent="0">
              <a:buNone/>
            </a:pPr>
            <a:endParaRPr lang="en-IN" sz="2200" dirty="0" smtClean="0">
              <a:effectLst/>
              <a:latin typeface="Bahnschrift SemiLight" pitchFamily="34" charset="0"/>
              <a:ea typeface="Arial Unicode MS" pitchFamily="34" charset="-128"/>
              <a:cs typeface="Arial Unicode MS" pitchFamily="34" charset="-128"/>
            </a:endParaRPr>
          </a:p>
          <a:p>
            <a:r>
              <a:rPr lang="en-IN" sz="2200" dirty="0" smtClean="0">
                <a:effectLst/>
                <a:latin typeface="Bahnschrift SemiLight" pitchFamily="34" charset="0"/>
                <a:ea typeface="Arial Unicode MS" pitchFamily="34" charset="-128"/>
                <a:cs typeface="Arial Unicode MS" pitchFamily="34" charset="-128"/>
              </a:rPr>
              <a:t> </a:t>
            </a:r>
            <a:r>
              <a:rPr lang="en-IN" sz="2200" dirty="0">
                <a:effectLst/>
                <a:latin typeface="Bahnschrift SemiLight" pitchFamily="34" charset="0"/>
                <a:ea typeface="Arial Unicode MS" pitchFamily="34" charset="-128"/>
                <a:cs typeface="Arial Unicode MS" pitchFamily="34" charset="-128"/>
              </a:rPr>
              <a:t>Social media platforms are the most prominent grounds for such toxic behaviour.   </a:t>
            </a:r>
            <a:endParaRPr lang="en-US" sz="2200" dirty="0">
              <a:effectLst/>
              <a:latin typeface="Bahnschrift SemiLight" pitchFamily="34" charset="0"/>
              <a:ea typeface="Arial Unicode MS" pitchFamily="34" charset="-128"/>
              <a:cs typeface="Arial Unicode MS" pitchFamily="34" charset="-128"/>
            </a:endParaRPr>
          </a:p>
          <a:p>
            <a:endParaRPr lang="en-US" sz="1900" dirty="0">
              <a:effectLst/>
              <a:latin typeface="Bahnschrift SemiLight" pitchFamily="34" charset="0"/>
              <a:ea typeface="Arial Unicode MS" pitchFamily="34" charset="-128"/>
              <a:cs typeface="Arial Unicode MS" pitchFamily="34" charset="-128"/>
            </a:endParaRPr>
          </a:p>
          <a:p>
            <a:endParaRPr lang="en-US" dirty="0"/>
          </a:p>
        </p:txBody>
      </p:sp>
      <p:sp>
        <p:nvSpPr>
          <p:cNvPr id="2" name="Title 1"/>
          <p:cNvSpPr>
            <a:spLocks noGrp="1"/>
          </p:cNvSpPr>
          <p:nvPr>
            <p:ph type="title"/>
          </p:nvPr>
        </p:nvSpPr>
        <p:spPr>
          <a:xfrm>
            <a:off x="533400" y="533400"/>
            <a:ext cx="7543800" cy="914400"/>
          </a:xfrm>
        </p:spPr>
        <p:txBody>
          <a:bodyPr/>
          <a:lstStyle/>
          <a:p>
            <a:pPr algn="ctr"/>
            <a:r>
              <a:rPr lang="en-US" sz="9600" dirty="0" smtClean="0">
                <a:latin typeface="Gabriola" pitchFamily="82" charset="0"/>
                <a:ea typeface="Arial Unicode MS" pitchFamily="34" charset="-128"/>
                <a:cs typeface="Arial Unicode MS" pitchFamily="34" charset="-128"/>
              </a:rPr>
              <a:t>Introduction</a:t>
            </a:r>
            <a:endParaRPr lang="en-US" sz="9600" dirty="0">
              <a:latin typeface="Gabriola" pitchFamily="82" charset="0"/>
              <a:ea typeface="Arial Unicode MS" pitchFamily="34" charset="-128"/>
              <a:cs typeface="Arial Unicode MS" pitchFamily="34" charset="-128"/>
            </a:endParaRPr>
          </a:p>
        </p:txBody>
      </p:sp>
    </p:spTree>
    <p:extLst>
      <p:ext uri="{BB962C8B-B14F-4D97-AF65-F5344CB8AC3E}">
        <p14:creationId xmlns:p14="http://schemas.microsoft.com/office/powerpoint/2010/main" val="56654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229600" cy="4343400"/>
          </a:xfrm>
        </p:spPr>
        <p:txBody>
          <a:bodyPr>
            <a:normAutofit lnSpcReduction="10000"/>
          </a:bodyPr>
          <a:lstStyle/>
          <a:p>
            <a:r>
              <a:rPr lang="en-IN" sz="2400" dirty="0">
                <a:effectLst/>
                <a:latin typeface="Bahnschrift SemiLight" pitchFamily="34" charset="0"/>
              </a:rPr>
              <a:t>There has been a remarkable increase in the cases of </a:t>
            </a:r>
            <a:r>
              <a:rPr lang="en-IN" sz="2400" dirty="0" err="1">
                <a:effectLst/>
                <a:latin typeface="Bahnschrift SemiLight" pitchFamily="34" charset="0"/>
              </a:rPr>
              <a:t>cyberbullying</a:t>
            </a:r>
            <a:r>
              <a:rPr lang="en-IN" sz="2400" dirty="0">
                <a:effectLst/>
                <a:latin typeface="Bahnschrift SemiLight" pitchFamily="34" charset="0"/>
              </a:rPr>
              <a:t> and trolls on various social media platforms</a:t>
            </a:r>
            <a:r>
              <a:rPr lang="en-IN" sz="2400" dirty="0" smtClean="0">
                <a:effectLst/>
                <a:latin typeface="Bahnschrift SemiLight" pitchFamily="34" charset="0"/>
              </a:rPr>
              <a:t>.</a:t>
            </a:r>
          </a:p>
          <a:p>
            <a:pPr marL="18288" indent="0">
              <a:buNone/>
            </a:pPr>
            <a:endParaRPr lang="en-IN" sz="2400" dirty="0" smtClean="0">
              <a:effectLst/>
              <a:latin typeface="Bahnschrift SemiLight" pitchFamily="34" charset="0"/>
            </a:endParaRPr>
          </a:p>
          <a:p>
            <a:r>
              <a:rPr lang="en-IN" sz="2400" dirty="0" smtClean="0">
                <a:effectLst/>
                <a:latin typeface="Bahnschrift SemiLight" pitchFamily="34" charset="0"/>
              </a:rPr>
              <a:t> </a:t>
            </a:r>
            <a:r>
              <a:rPr lang="en-IN" sz="2400" dirty="0">
                <a:effectLst/>
                <a:latin typeface="Bahnschrift SemiLight" pitchFamily="34" charset="0"/>
              </a:rPr>
              <a:t>Many celebrities and influences are facing backlashes from people and have to come across hateful and offensive comments. </a:t>
            </a:r>
            <a:endParaRPr lang="en-IN" sz="2400" dirty="0" smtClean="0">
              <a:effectLst/>
              <a:latin typeface="Bahnschrift SemiLight" pitchFamily="34" charset="0"/>
            </a:endParaRPr>
          </a:p>
          <a:p>
            <a:pPr marL="18288" indent="0">
              <a:buNone/>
            </a:pPr>
            <a:endParaRPr lang="en-IN" sz="2400" dirty="0" smtClean="0">
              <a:effectLst/>
              <a:latin typeface="Bahnschrift SemiLight" pitchFamily="34" charset="0"/>
            </a:endParaRPr>
          </a:p>
          <a:p>
            <a:r>
              <a:rPr lang="en-IN" sz="2400" dirty="0" smtClean="0">
                <a:effectLst/>
                <a:latin typeface="Bahnschrift SemiLight" pitchFamily="34" charset="0"/>
              </a:rPr>
              <a:t>This </a:t>
            </a:r>
            <a:r>
              <a:rPr lang="en-IN" sz="2400" dirty="0">
                <a:effectLst/>
                <a:latin typeface="Bahnschrift SemiLight" pitchFamily="34" charset="0"/>
              </a:rPr>
              <a:t>can take a toll on anyone and affect them mentally leading to depression, mental illness, self-hatred and suicidal thoughts</a:t>
            </a:r>
            <a:endParaRPr lang="en-US" sz="2400" dirty="0">
              <a:latin typeface="Bahnschrift SemiLight" pitchFamily="34" charset="0"/>
            </a:endParaRPr>
          </a:p>
        </p:txBody>
      </p:sp>
      <p:sp>
        <p:nvSpPr>
          <p:cNvPr id="2" name="Title 1"/>
          <p:cNvSpPr>
            <a:spLocks noGrp="1"/>
          </p:cNvSpPr>
          <p:nvPr>
            <p:ph type="title"/>
          </p:nvPr>
        </p:nvSpPr>
        <p:spPr>
          <a:xfrm>
            <a:off x="762000" y="533400"/>
            <a:ext cx="7543800" cy="914400"/>
          </a:xfrm>
        </p:spPr>
        <p:txBody>
          <a:bodyPr/>
          <a:lstStyle/>
          <a:p>
            <a:pPr algn="ctr"/>
            <a:r>
              <a:rPr lang="en-US" sz="9600" dirty="0" smtClean="0">
                <a:latin typeface="Gabriola" pitchFamily="82" charset="0"/>
              </a:rPr>
              <a:t>Introduction</a:t>
            </a:r>
            <a:endParaRPr lang="en-US" sz="9600" dirty="0">
              <a:latin typeface="Gabriola" pitchFamily="82" charset="0"/>
            </a:endParaRPr>
          </a:p>
        </p:txBody>
      </p:sp>
    </p:spTree>
    <p:extLst>
      <p:ext uri="{BB962C8B-B14F-4D97-AF65-F5344CB8AC3E}">
        <p14:creationId xmlns:p14="http://schemas.microsoft.com/office/powerpoint/2010/main" val="333132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382000" cy="4038599"/>
          </a:xfrm>
        </p:spPr>
        <p:txBody>
          <a:bodyPr>
            <a:normAutofit fontScale="92500" lnSpcReduction="20000"/>
          </a:bodyPr>
          <a:lstStyle/>
          <a:p>
            <a:r>
              <a:rPr lang="en-IN" dirty="0">
                <a:effectLst/>
                <a:latin typeface="Bahnschrift SemiLight" pitchFamily="34" charset="0"/>
              </a:rPr>
              <a:t>Internet comments are bastions of hatred and vitriol</a:t>
            </a:r>
            <a:r>
              <a:rPr lang="en-IN" dirty="0" smtClean="0">
                <a:effectLst/>
                <a:latin typeface="Bahnschrift SemiLight" pitchFamily="34" charset="0"/>
              </a:rPr>
              <a:t>.</a:t>
            </a:r>
          </a:p>
          <a:p>
            <a:pPr marL="18288" indent="0">
              <a:buNone/>
            </a:pPr>
            <a:endParaRPr lang="en-IN" dirty="0" smtClean="0">
              <a:effectLst/>
              <a:latin typeface="Bahnschrift SemiLight" pitchFamily="34" charset="0"/>
            </a:endParaRPr>
          </a:p>
          <a:p>
            <a:r>
              <a:rPr lang="en-IN" dirty="0" smtClean="0">
                <a:effectLst/>
                <a:latin typeface="Bahnschrift SemiLight" pitchFamily="34" charset="0"/>
              </a:rPr>
              <a:t>While </a:t>
            </a:r>
            <a:r>
              <a:rPr lang="en-IN" dirty="0">
                <a:effectLst/>
                <a:latin typeface="Bahnschrift SemiLight" pitchFamily="34" charset="0"/>
              </a:rPr>
              <a:t>online anonymity has provided a new outlet for aggression and hate speech, machine learning can be used to fight it</a:t>
            </a:r>
            <a:r>
              <a:rPr lang="en-IN" dirty="0" smtClean="0">
                <a:effectLst/>
                <a:latin typeface="Bahnschrift SemiLight" pitchFamily="34" charset="0"/>
              </a:rPr>
              <a:t>.</a:t>
            </a:r>
          </a:p>
          <a:p>
            <a:pPr marL="18288" indent="0">
              <a:buNone/>
            </a:pPr>
            <a:r>
              <a:rPr lang="en-IN" dirty="0" smtClean="0">
                <a:effectLst/>
                <a:latin typeface="Bahnschrift SemiLight" pitchFamily="34" charset="0"/>
              </a:rPr>
              <a:t> </a:t>
            </a:r>
          </a:p>
          <a:p>
            <a:r>
              <a:rPr lang="en-IN" dirty="0" smtClean="0">
                <a:effectLst/>
                <a:latin typeface="Bahnschrift SemiLight" pitchFamily="34" charset="0"/>
              </a:rPr>
              <a:t>The </a:t>
            </a:r>
            <a:r>
              <a:rPr lang="en-IN" dirty="0">
                <a:effectLst/>
                <a:latin typeface="Bahnschrift SemiLight" pitchFamily="34" charset="0"/>
              </a:rPr>
              <a:t>problem we sought to solve was the tagging of internet comments that are aggressive towards other users. This means that insults to third parties such as celebrities will be tagged as </a:t>
            </a:r>
            <a:r>
              <a:rPr lang="en-IN" dirty="0" err="1">
                <a:effectLst/>
                <a:latin typeface="Bahnschrift SemiLight" pitchFamily="34" charset="0"/>
              </a:rPr>
              <a:t>unoffensive</a:t>
            </a:r>
            <a:r>
              <a:rPr lang="en-IN" dirty="0">
                <a:effectLst/>
                <a:latin typeface="Bahnschrift SemiLight" pitchFamily="34" charset="0"/>
              </a:rPr>
              <a:t>, but “u are an idiot” is clearly offensive</a:t>
            </a:r>
            <a:r>
              <a:rPr lang="en-IN" dirty="0" smtClean="0">
                <a:effectLst/>
                <a:latin typeface="Bahnschrift SemiLight" pitchFamily="34" charset="0"/>
              </a:rPr>
              <a:t>.</a:t>
            </a:r>
          </a:p>
          <a:p>
            <a:pPr marL="18288" indent="0">
              <a:buNone/>
            </a:pPr>
            <a:endParaRPr lang="en-US" dirty="0">
              <a:effectLst/>
              <a:latin typeface="Bahnschrift SemiLight" pitchFamily="34" charset="0"/>
            </a:endParaRPr>
          </a:p>
          <a:p>
            <a:r>
              <a:rPr lang="en-IN" dirty="0">
                <a:effectLst/>
                <a:latin typeface="Bahnschrift SemiLight" pitchFamily="34" charset="0"/>
              </a:rPr>
              <a:t>Our goal is to build a prototype of online hate and abuse comment classifier which can used to classify hate and offensive comments so that it can be controlled and restricted from spreading hatred and </a:t>
            </a:r>
            <a:r>
              <a:rPr lang="en-IN" dirty="0" err="1">
                <a:effectLst/>
                <a:latin typeface="Bahnschrift SemiLight" pitchFamily="34" charset="0"/>
              </a:rPr>
              <a:t>cyberbullying</a:t>
            </a:r>
            <a:r>
              <a:rPr lang="en-IN" dirty="0">
                <a:effectLst/>
                <a:latin typeface="Bahnschrift SemiLight" pitchFamily="34" charset="0"/>
              </a:rPr>
              <a:t>. </a:t>
            </a:r>
            <a:endParaRPr lang="en-US" dirty="0">
              <a:effectLst/>
              <a:latin typeface="Bahnschrift SemiLight" pitchFamily="34" charset="0"/>
            </a:endParaRPr>
          </a:p>
          <a:p>
            <a:endParaRPr lang="en-US" dirty="0"/>
          </a:p>
        </p:txBody>
      </p:sp>
      <p:sp>
        <p:nvSpPr>
          <p:cNvPr id="2" name="Title 1"/>
          <p:cNvSpPr>
            <a:spLocks noGrp="1"/>
          </p:cNvSpPr>
          <p:nvPr>
            <p:ph type="title"/>
          </p:nvPr>
        </p:nvSpPr>
        <p:spPr>
          <a:xfrm>
            <a:off x="609600" y="381000"/>
            <a:ext cx="7543800" cy="914400"/>
          </a:xfrm>
        </p:spPr>
        <p:txBody>
          <a:bodyPr/>
          <a:lstStyle/>
          <a:p>
            <a:pPr algn="ctr"/>
            <a:r>
              <a:rPr lang="en-US" sz="9600" dirty="0" smtClean="0">
                <a:latin typeface="Gabriola" pitchFamily="82" charset="0"/>
              </a:rPr>
              <a:t>Objective</a:t>
            </a:r>
            <a:endParaRPr lang="en-US" sz="9600" dirty="0">
              <a:latin typeface="Gabriola" pitchFamily="82" charset="0"/>
            </a:endParaRPr>
          </a:p>
        </p:txBody>
      </p:sp>
    </p:spTree>
    <p:extLst>
      <p:ext uri="{BB962C8B-B14F-4D97-AF65-F5344CB8AC3E}">
        <p14:creationId xmlns:p14="http://schemas.microsoft.com/office/powerpoint/2010/main" val="30173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382000" cy="4800600"/>
          </a:xfrm>
        </p:spPr>
        <p:txBody>
          <a:bodyPr>
            <a:normAutofit lnSpcReduction="10000"/>
          </a:bodyPr>
          <a:lstStyle/>
          <a:p>
            <a:r>
              <a:rPr lang="en-IN" sz="2000" dirty="0">
                <a:effectLst/>
                <a:latin typeface="Bahnschrift SemiLight" pitchFamily="34" charset="0"/>
              </a:rPr>
              <a:t>The data set contains the training set, which has approximately 1,59,000 samples and the test set which contains nearly 1,53,000 </a:t>
            </a:r>
            <a:r>
              <a:rPr lang="en-IN" sz="2000" dirty="0" smtClean="0">
                <a:effectLst/>
                <a:latin typeface="Bahnschrift SemiLight" pitchFamily="34" charset="0"/>
              </a:rPr>
              <a:t>samples.</a:t>
            </a:r>
          </a:p>
          <a:p>
            <a:pPr marL="18288" indent="0">
              <a:buNone/>
            </a:pPr>
            <a:endParaRPr lang="en-IN" sz="2000" dirty="0" smtClean="0">
              <a:effectLst/>
              <a:latin typeface="Bahnschrift SemiLight" pitchFamily="34" charset="0"/>
            </a:endParaRPr>
          </a:p>
          <a:p>
            <a:r>
              <a:rPr lang="en-US" sz="2000" dirty="0">
                <a:effectLst/>
                <a:latin typeface="Bahnschrift SemiLight" pitchFamily="34" charset="0"/>
              </a:rPr>
              <a:t>Perform </a:t>
            </a:r>
            <a:r>
              <a:rPr lang="en-US" sz="2000" dirty="0" smtClean="0">
                <a:effectLst/>
                <a:latin typeface="Bahnschrift SemiLight" pitchFamily="34" charset="0"/>
              </a:rPr>
              <a:t>proper </a:t>
            </a:r>
            <a:r>
              <a:rPr lang="en-US" sz="2000" dirty="0">
                <a:effectLst/>
                <a:latin typeface="Bahnschrift SemiLight" pitchFamily="34" charset="0"/>
              </a:rPr>
              <a:t>data cleaning and text </a:t>
            </a:r>
            <a:r>
              <a:rPr lang="en-US" sz="2000" dirty="0" smtClean="0">
                <a:effectLst/>
                <a:latin typeface="Bahnschrift SemiLight" pitchFamily="34" charset="0"/>
              </a:rPr>
              <a:t>exploration.</a:t>
            </a:r>
          </a:p>
          <a:p>
            <a:pPr marL="18288" indent="0">
              <a:buNone/>
            </a:pPr>
            <a:endParaRPr lang="en-US" sz="2000" dirty="0" smtClean="0">
              <a:effectLst/>
              <a:latin typeface="Bahnschrift SemiLight" pitchFamily="34" charset="0"/>
            </a:endParaRPr>
          </a:p>
          <a:p>
            <a:r>
              <a:rPr lang="en-US" sz="2000" dirty="0" smtClean="0">
                <a:effectLst/>
                <a:latin typeface="Bahnschrift SemiLight" pitchFamily="34" charset="0"/>
              </a:rPr>
              <a:t>To </a:t>
            </a:r>
            <a:r>
              <a:rPr lang="en-US" sz="2000" dirty="0">
                <a:effectLst/>
                <a:latin typeface="Bahnschrift SemiLight" pitchFamily="34" charset="0"/>
              </a:rPr>
              <a:t>infer unique patterns from the data and try to generate new features. </a:t>
            </a:r>
            <a:endParaRPr lang="en-US" sz="2000" dirty="0" smtClean="0">
              <a:effectLst/>
              <a:latin typeface="Bahnschrift SemiLight" pitchFamily="34" charset="0"/>
            </a:endParaRPr>
          </a:p>
          <a:p>
            <a:pPr marL="18288" indent="0">
              <a:buNone/>
            </a:pPr>
            <a:endParaRPr lang="en-US" sz="2000" dirty="0">
              <a:effectLst/>
              <a:latin typeface="Bahnschrift SemiLight" pitchFamily="34" charset="0"/>
            </a:endParaRPr>
          </a:p>
          <a:p>
            <a:r>
              <a:rPr lang="en-US" sz="2000" dirty="0" smtClean="0">
                <a:effectLst/>
                <a:latin typeface="Bahnschrift SemiLight" pitchFamily="34" charset="0"/>
              </a:rPr>
              <a:t>Using </a:t>
            </a:r>
            <a:r>
              <a:rPr lang="en-US" sz="2000" dirty="0">
                <a:effectLst/>
                <a:latin typeface="Bahnschrift SemiLight" pitchFamily="34" charset="0"/>
              </a:rPr>
              <a:t>4-5 models for </a:t>
            </a:r>
            <a:r>
              <a:rPr lang="en-US" sz="2000" dirty="0" smtClean="0">
                <a:effectLst/>
                <a:latin typeface="Bahnschrift SemiLight" pitchFamily="34" charset="0"/>
              </a:rPr>
              <a:t>training to </a:t>
            </a:r>
            <a:r>
              <a:rPr lang="en-US" sz="2000" dirty="0">
                <a:effectLst/>
                <a:latin typeface="Bahnschrift SemiLight" pitchFamily="34" charset="0"/>
              </a:rPr>
              <a:t>do proper </a:t>
            </a:r>
            <a:r>
              <a:rPr lang="en-US" sz="2000" dirty="0" err="1">
                <a:effectLst/>
                <a:latin typeface="Bahnschrift SemiLight" pitchFamily="34" charset="0"/>
              </a:rPr>
              <a:t>hyperparameter</a:t>
            </a:r>
            <a:r>
              <a:rPr lang="en-US" sz="2000" dirty="0">
                <a:effectLst/>
                <a:latin typeface="Bahnschrift SemiLight" pitchFamily="34" charset="0"/>
              </a:rPr>
              <a:t> tuning and choose the right evaluation metrics to </a:t>
            </a:r>
            <a:r>
              <a:rPr lang="en-US" sz="2000" dirty="0" smtClean="0">
                <a:effectLst/>
                <a:latin typeface="Bahnschrift SemiLight" pitchFamily="34" charset="0"/>
              </a:rPr>
              <a:t>finalizing the </a:t>
            </a:r>
            <a:r>
              <a:rPr lang="en-US" sz="2000" dirty="0">
                <a:effectLst/>
                <a:latin typeface="Bahnschrift SemiLight" pitchFamily="34" charset="0"/>
              </a:rPr>
              <a:t>model. </a:t>
            </a:r>
            <a:endParaRPr lang="en-US" sz="2000" dirty="0" smtClean="0">
              <a:effectLst/>
              <a:latin typeface="Bahnschrift SemiLight" pitchFamily="34" charset="0"/>
            </a:endParaRPr>
          </a:p>
          <a:p>
            <a:pPr marL="18288" indent="0">
              <a:buNone/>
            </a:pPr>
            <a:endParaRPr lang="en-US" sz="2000" dirty="0" smtClean="0">
              <a:effectLst/>
              <a:latin typeface="Bahnschrift SemiLight" pitchFamily="34" charset="0"/>
            </a:endParaRPr>
          </a:p>
          <a:p>
            <a:r>
              <a:rPr lang="en-US" sz="2000" dirty="0" smtClean="0">
                <a:effectLst/>
                <a:latin typeface="Bahnschrift SemiLight" pitchFamily="34" charset="0"/>
              </a:rPr>
              <a:t>Testing  </a:t>
            </a:r>
            <a:r>
              <a:rPr lang="en-US" sz="2000" dirty="0">
                <a:effectLst/>
                <a:latin typeface="Bahnschrift SemiLight" pitchFamily="34" charset="0"/>
              </a:rPr>
              <a:t>predictions on multiple metrics like log loss, Recall and Precision.   </a:t>
            </a:r>
          </a:p>
          <a:p>
            <a:pPr marL="18288" indent="0">
              <a:buNone/>
            </a:pPr>
            <a:endParaRPr lang="en-IN" dirty="0" smtClean="0">
              <a:effectLst/>
            </a:endParaRPr>
          </a:p>
          <a:p>
            <a:endParaRPr lang="en-US" dirty="0"/>
          </a:p>
        </p:txBody>
      </p:sp>
      <p:sp>
        <p:nvSpPr>
          <p:cNvPr id="2" name="Title 1"/>
          <p:cNvSpPr>
            <a:spLocks noGrp="1"/>
          </p:cNvSpPr>
          <p:nvPr>
            <p:ph type="title"/>
          </p:nvPr>
        </p:nvSpPr>
        <p:spPr>
          <a:xfrm>
            <a:off x="762000" y="304800"/>
            <a:ext cx="7543800" cy="914400"/>
          </a:xfrm>
        </p:spPr>
        <p:txBody>
          <a:bodyPr/>
          <a:lstStyle/>
          <a:p>
            <a:pPr algn="ctr"/>
            <a:r>
              <a:rPr lang="en-US" sz="7200" dirty="0" smtClean="0">
                <a:latin typeface="Gabriola" pitchFamily="82" charset="0"/>
              </a:rPr>
              <a:t>Technical</a:t>
            </a:r>
            <a:r>
              <a:rPr lang="en-US" sz="9600" dirty="0" smtClean="0">
                <a:latin typeface="Gabriola" pitchFamily="82" charset="0"/>
              </a:rPr>
              <a:t> </a:t>
            </a:r>
            <a:r>
              <a:rPr lang="en-US" sz="7200" dirty="0" smtClean="0">
                <a:latin typeface="Gabriola" pitchFamily="82" charset="0"/>
              </a:rPr>
              <a:t>Requirements</a:t>
            </a:r>
            <a:endParaRPr lang="en-US" sz="7200" dirty="0">
              <a:latin typeface="Gabriola" pitchFamily="82" charset="0"/>
            </a:endParaRPr>
          </a:p>
        </p:txBody>
      </p:sp>
    </p:spTree>
    <p:extLst>
      <p:ext uri="{BB962C8B-B14F-4D97-AF65-F5344CB8AC3E}">
        <p14:creationId xmlns:p14="http://schemas.microsoft.com/office/powerpoint/2010/main" val="364133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382000" cy="4724400"/>
          </a:xfrm>
        </p:spPr>
        <p:txBody>
          <a:bodyPr>
            <a:normAutofit/>
          </a:bodyPr>
          <a:lstStyle/>
          <a:p>
            <a:r>
              <a:rPr lang="en-IN" sz="2000" dirty="0">
                <a:effectLst/>
                <a:latin typeface="Bahnschrift SemiLight" pitchFamily="34" charset="0"/>
              </a:rPr>
              <a:t>The data set contains the training set, which has approximately 1,59,000 samples and the test set which contains nearly 1,53,000 samples. </a:t>
            </a:r>
            <a:endParaRPr lang="en-IN" sz="2000" dirty="0" smtClean="0">
              <a:effectLst/>
              <a:latin typeface="Bahnschrift SemiLight" pitchFamily="34" charset="0"/>
            </a:endParaRPr>
          </a:p>
          <a:p>
            <a:pPr marL="18288" indent="0">
              <a:buNone/>
            </a:pPr>
            <a:endParaRPr lang="en-IN" sz="2000" dirty="0" smtClean="0">
              <a:effectLst/>
              <a:latin typeface="Bahnschrift SemiLight" pitchFamily="34" charset="0"/>
            </a:endParaRPr>
          </a:p>
          <a:p>
            <a:r>
              <a:rPr lang="en-IN" sz="2000" dirty="0" smtClean="0">
                <a:effectLst/>
                <a:latin typeface="Bahnschrift SemiLight" pitchFamily="34" charset="0"/>
              </a:rPr>
              <a:t>All </a:t>
            </a:r>
            <a:r>
              <a:rPr lang="en-IN" sz="2000" dirty="0">
                <a:effectLst/>
                <a:latin typeface="Bahnschrift SemiLight" pitchFamily="34" charset="0"/>
              </a:rPr>
              <a:t>the data samples contain 8 fields which includes ‘Id’, ‘Comments’, ‘Malignant’, ‘Highly malignant’, ‘Rude’, ‘Threat’, ‘Abuse’ and ‘Loathe’. </a:t>
            </a:r>
            <a:endParaRPr lang="en-IN" sz="2000" dirty="0" smtClean="0">
              <a:effectLst/>
              <a:latin typeface="Bahnschrift SemiLight" pitchFamily="34" charset="0"/>
            </a:endParaRPr>
          </a:p>
          <a:p>
            <a:pPr marL="18288" indent="0">
              <a:buNone/>
            </a:pPr>
            <a:endParaRPr lang="en-IN" sz="2000" dirty="0" smtClean="0">
              <a:effectLst/>
              <a:latin typeface="Bahnschrift SemiLight" pitchFamily="34" charset="0"/>
            </a:endParaRPr>
          </a:p>
          <a:p>
            <a:r>
              <a:rPr lang="en-IN" sz="2000" dirty="0" smtClean="0">
                <a:effectLst/>
                <a:latin typeface="Bahnschrift SemiLight" pitchFamily="34" charset="0"/>
              </a:rPr>
              <a:t>There </a:t>
            </a:r>
            <a:r>
              <a:rPr lang="en-IN" sz="2000" dirty="0">
                <a:effectLst/>
                <a:latin typeface="Bahnschrift SemiLight" pitchFamily="34" charset="0"/>
              </a:rPr>
              <a:t>are various comments which have multiple labels. </a:t>
            </a:r>
          </a:p>
          <a:p>
            <a:pPr marL="18288" indent="0">
              <a:buNone/>
            </a:pPr>
            <a:endParaRPr lang="en-IN" sz="2000" dirty="0" smtClean="0">
              <a:effectLst/>
              <a:latin typeface="Bahnschrift SemiLight" pitchFamily="34" charset="0"/>
            </a:endParaRPr>
          </a:p>
          <a:p>
            <a:r>
              <a:rPr lang="en-IN" sz="2000" dirty="0" smtClean="0">
                <a:effectLst/>
                <a:latin typeface="Bahnschrift SemiLight" pitchFamily="34" charset="0"/>
              </a:rPr>
              <a:t>The </a:t>
            </a:r>
            <a:r>
              <a:rPr lang="en-IN" sz="2000" dirty="0">
                <a:effectLst/>
                <a:latin typeface="Bahnschrift SemiLight" pitchFamily="34" charset="0"/>
              </a:rPr>
              <a:t>first attribute is a unique ID associated with each comment.</a:t>
            </a:r>
            <a:endParaRPr lang="en-US" sz="2000" dirty="0">
              <a:latin typeface="Bahnschrift SemiLight" pitchFamily="34" charset="0"/>
            </a:endParaRPr>
          </a:p>
        </p:txBody>
      </p:sp>
      <p:sp>
        <p:nvSpPr>
          <p:cNvPr id="3" name="Title 2"/>
          <p:cNvSpPr>
            <a:spLocks noGrp="1"/>
          </p:cNvSpPr>
          <p:nvPr>
            <p:ph type="title"/>
          </p:nvPr>
        </p:nvSpPr>
        <p:spPr>
          <a:xfrm>
            <a:off x="1066800" y="228600"/>
            <a:ext cx="7543800" cy="914400"/>
          </a:xfrm>
        </p:spPr>
        <p:txBody>
          <a:bodyPr/>
          <a:lstStyle/>
          <a:p>
            <a:pPr algn="ctr"/>
            <a:r>
              <a:rPr lang="en-US" sz="8800" dirty="0" smtClean="0">
                <a:latin typeface="Gabriola" pitchFamily="82" charset="0"/>
              </a:rPr>
              <a:t>Dataset Description</a:t>
            </a:r>
            <a:endParaRPr lang="en-US" sz="8800" dirty="0">
              <a:latin typeface="Gabriola" pitchFamily="82" charset="0"/>
            </a:endParaRPr>
          </a:p>
        </p:txBody>
      </p:sp>
    </p:spTree>
    <p:extLst>
      <p:ext uri="{BB962C8B-B14F-4D97-AF65-F5344CB8AC3E}">
        <p14:creationId xmlns:p14="http://schemas.microsoft.com/office/powerpoint/2010/main" val="142675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001000" cy="5029200"/>
          </a:xfrm>
        </p:spPr>
        <p:txBody>
          <a:bodyPr>
            <a:normAutofit fontScale="92500" lnSpcReduction="20000"/>
          </a:bodyPr>
          <a:lstStyle/>
          <a:p>
            <a:endParaRPr lang="en-IN" dirty="0" smtClean="0"/>
          </a:p>
          <a:p>
            <a:endParaRPr lang="en-IN" dirty="0"/>
          </a:p>
          <a:p>
            <a:endParaRPr lang="en-IN" dirty="0" smtClean="0"/>
          </a:p>
          <a:p>
            <a:r>
              <a:rPr lang="en-IN" sz="2000" dirty="0">
                <a:effectLst/>
                <a:latin typeface="Bahnschrift SemiLight" pitchFamily="34" charset="0"/>
              </a:rPr>
              <a:t>The label can be either 0 or 1, where 0 denotes a NO while 1 denotes a </a:t>
            </a:r>
            <a:r>
              <a:rPr lang="en-IN" sz="2000" dirty="0" smtClean="0">
                <a:effectLst/>
                <a:latin typeface="Bahnschrift SemiLight" pitchFamily="34" charset="0"/>
              </a:rPr>
              <a:t>YES.</a:t>
            </a:r>
          </a:p>
          <a:p>
            <a:pPr marL="18288" indent="0">
              <a:buNone/>
            </a:pPr>
            <a:endParaRPr lang="en-IN" sz="2000" dirty="0" smtClean="0">
              <a:effectLst/>
              <a:latin typeface="Bahnschrift SemiLight" pitchFamily="34" charset="0"/>
            </a:endParaRPr>
          </a:p>
          <a:p>
            <a:r>
              <a:rPr lang="en-IN" sz="2000" dirty="0" smtClean="0">
                <a:effectLst/>
                <a:latin typeface="Bahnschrift SemiLight" pitchFamily="34" charset="0"/>
              </a:rPr>
              <a:t>The </a:t>
            </a:r>
            <a:r>
              <a:rPr lang="en-IN" sz="2000" dirty="0">
                <a:effectLst/>
                <a:latin typeface="Bahnschrift SemiLight" pitchFamily="34" charset="0"/>
              </a:rPr>
              <a:t>data set </a:t>
            </a:r>
            <a:r>
              <a:rPr lang="en-IN" sz="2000" dirty="0" smtClean="0">
                <a:effectLst/>
                <a:latin typeface="Bahnschrift SemiLight" pitchFamily="34" charset="0"/>
              </a:rPr>
              <a:t>includes: </a:t>
            </a:r>
          </a:p>
          <a:p>
            <a:pPr marL="18288" indent="0">
              <a:buNone/>
            </a:pPr>
            <a:endParaRPr lang="en-IN" sz="2000" dirty="0" smtClean="0">
              <a:effectLst/>
              <a:latin typeface="Bahnschrift SemiLight" pitchFamily="34" charset="0"/>
            </a:endParaRPr>
          </a:p>
          <a:p>
            <a:pPr>
              <a:buFont typeface="Courier New" pitchFamily="49" charset="0"/>
              <a:buChar char="o"/>
            </a:pPr>
            <a:r>
              <a:rPr lang="en-IN" sz="2000" b="1" dirty="0" smtClean="0">
                <a:latin typeface="Bahnschrift SemiLight" pitchFamily="34" charset="0"/>
              </a:rPr>
              <a:t>id :        </a:t>
            </a:r>
            <a:r>
              <a:rPr lang="en-IN" sz="2000" dirty="0" smtClean="0">
                <a:latin typeface="Bahnschrift SemiLight" pitchFamily="34" charset="0"/>
              </a:rPr>
              <a:t> </a:t>
            </a:r>
            <a:r>
              <a:rPr lang="en-IN" sz="2000" dirty="0">
                <a:latin typeface="Bahnschrift SemiLight" pitchFamily="34" charset="0"/>
              </a:rPr>
              <a:t>person who have written the comment is generalised by </a:t>
            </a:r>
            <a:r>
              <a:rPr lang="en-IN" sz="2000" dirty="0" smtClean="0">
                <a:latin typeface="Bahnschrift SemiLight" pitchFamily="34" charset="0"/>
              </a:rPr>
              <a:t>id.</a:t>
            </a:r>
          </a:p>
          <a:p>
            <a:pPr>
              <a:buFont typeface="Courier New" pitchFamily="49" charset="0"/>
              <a:buChar char="o"/>
            </a:pPr>
            <a:r>
              <a:rPr lang="en-IN" sz="2000" b="1" dirty="0" err="1" smtClean="0">
                <a:latin typeface="Bahnschrift SemiLight" pitchFamily="34" charset="0"/>
              </a:rPr>
              <a:t>comment_text</a:t>
            </a:r>
            <a:r>
              <a:rPr lang="en-IN" sz="2000" b="1" dirty="0" smtClean="0">
                <a:latin typeface="Bahnschrift SemiLight" pitchFamily="34" charset="0"/>
              </a:rPr>
              <a:t> :     </a:t>
            </a:r>
            <a:r>
              <a:rPr lang="en-IN" sz="2000" dirty="0">
                <a:latin typeface="Bahnschrift SemiLight" pitchFamily="34" charset="0"/>
              </a:rPr>
              <a:t>thoughts of </a:t>
            </a:r>
            <a:r>
              <a:rPr lang="en-IN" sz="2000" dirty="0" smtClean="0">
                <a:latin typeface="Bahnschrift SemiLight" pitchFamily="34" charset="0"/>
              </a:rPr>
              <a:t>person.</a:t>
            </a:r>
          </a:p>
          <a:p>
            <a:pPr>
              <a:buFont typeface="Courier New" pitchFamily="49" charset="0"/>
              <a:buChar char="o"/>
            </a:pPr>
            <a:r>
              <a:rPr lang="en-IN" sz="2000" b="1" dirty="0" smtClean="0">
                <a:latin typeface="Bahnschrift SemiLight" pitchFamily="34" charset="0"/>
              </a:rPr>
              <a:t>malignant </a:t>
            </a:r>
            <a:r>
              <a:rPr lang="en-IN" sz="2000" b="1" dirty="0">
                <a:latin typeface="Bahnschrift SemiLight" pitchFamily="34" charset="0"/>
              </a:rPr>
              <a:t>: </a:t>
            </a:r>
            <a:r>
              <a:rPr lang="en-IN" sz="2000" b="1" dirty="0" smtClean="0">
                <a:latin typeface="Bahnschrift SemiLight" pitchFamily="34" charset="0"/>
              </a:rPr>
              <a:t>     </a:t>
            </a:r>
            <a:r>
              <a:rPr lang="en-IN" sz="2000" dirty="0" smtClean="0">
                <a:latin typeface="Bahnschrift SemiLight" pitchFamily="34" charset="0"/>
              </a:rPr>
              <a:t>binary </a:t>
            </a:r>
            <a:r>
              <a:rPr lang="en-IN" sz="2000" dirty="0">
                <a:latin typeface="Bahnschrift SemiLight" pitchFamily="34" charset="0"/>
              </a:rPr>
              <a:t>label which contains </a:t>
            </a:r>
            <a:r>
              <a:rPr lang="en-IN" sz="2000" dirty="0" smtClean="0">
                <a:latin typeface="Bahnschrift SemiLight" pitchFamily="34" charset="0"/>
              </a:rPr>
              <a:t>0/1.</a:t>
            </a:r>
          </a:p>
          <a:p>
            <a:pPr>
              <a:buFont typeface="Courier New" pitchFamily="49" charset="0"/>
              <a:buChar char="o"/>
            </a:pPr>
            <a:r>
              <a:rPr lang="en-IN" sz="2000" b="1" dirty="0" smtClean="0">
                <a:latin typeface="Bahnschrift SemiLight" pitchFamily="34" charset="0"/>
              </a:rPr>
              <a:t>highly-malignant</a:t>
            </a:r>
            <a:r>
              <a:rPr lang="en-IN" sz="2000" dirty="0">
                <a:latin typeface="Bahnschrift SemiLight" pitchFamily="34" charset="0"/>
              </a:rPr>
              <a:t>:  </a:t>
            </a:r>
            <a:r>
              <a:rPr lang="en-IN" sz="2000" dirty="0" smtClean="0">
                <a:latin typeface="Bahnschrift SemiLight" pitchFamily="34" charset="0"/>
              </a:rPr>
              <a:t>   binary </a:t>
            </a:r>
            <a:r>
              <a:rPr lang="en-IN" sz="2000" dirty="0">
                <a:latin typeface="Bahnschrift SemiLight" pitchFamily="34" charset="0"/>
              </a:rPr>
              <a:t>label which contains </a:t>
            </a:r>
            <a:r>
              <a:rPr lang="en-IN" sz="2000" dirty="0" smtClean="0">
                <a:latin typeface="Bahnschrift SemiLight" pitchFamily="34" charset="0"/>
              </a:rPr>
              <a:t>0/1.</a:t>
            </a:r>
          </a:p>
          <a:p>
            <a:pPr>
              <a:buFont typeface="Courier New" pitchFamily="49" charset="0"/>
              <a:buChar char="o"/>
            </a:pPr>
            <a:r>
              <a:rPr lang="en-IN" sz="2000" b="1" dirty="0" smtClean="0">
                <a:latin typeface="Bahnschrift SemiLight" pitchFamily="34" charset="0"/>
              </a:rPr>
              <a:t>rude</a:t>
            </a:r>
            <a:r>
              <a:rPr lang="en-IN" sz="2000" dirty="0" smtClean="0">
                <a:latin typeface="Bahnschrift SemiLight" pitchFamily="34" charset="0"/>
              </a:rPr>
              <a:t>:       binary </a:t>
            </a:r>
            <a:r>
              <a:rPr lang="en-IN" sz="2000" dirty="0">
                <a:latin typeface="Bahnschrift SemiLight" pitchFamily="34" charset="0"/>
              </a:rPr>
              <a:t>label which contains 0/1</a:t>
            </a:r>
            <a:r>
              <a:rPr lang="en-IN" sz="2000" dirty="0" smtClean="0">
                <a:latin typeface="Bahnschrift SemiLight" pitchFamily="34" charset="0"/>
              </a:rPr>
              <a:t>. </a:t>
            </a:r>
          </a:p>
          <a:p>
            <a:pPr>
              <a:buFont typeface="Courier New" pitchFamily="49" charset="0"/>
              <a:buChar char="o"/>
            </a:pPr>
            <a:r>
              <a:rPr lang="en-IN" sz="2000" b="1" dirty="0" smtClean="0">
                <a:latin typeface="Bahnschrift SemiLight" pitchFamily="34" charset="0"/>
              </a:rPr>
              <a:t>loathe</a:t>
            </a:r>
            <a:r>
              <a:rPr lang="en-IN" sz="2000" b="1" dirty="0">
                <a:latin typeface="Bahnschrift SemiLight" pitchFamily="34" charset="0"/>
              </a:rPr>
              <a:t>: </a:t>
            </a:r>
            <a:r>
              <a:rPr lang="en-IN" sz="2000" b="1" dirty="0" smtClean="0">
                <a:latin typeface="Bahnschrift SemiLight" pitchFamily="34" charset="0"/>
              </a:rPr>
              <a:t>   </a:t>
            </a:r>
            <a:r>
              <a:rPr lang="en-IN" sz="2000" dirty="0" smtClean="0">
                <a:latin typeface="Bahnschrift SemiLight" pitchFamily="34" charset="0"/>
              </a:rPr>
              <a:t>binary </a:t>
            </a:r>
            <a:r>
              <a:rPr lang="en-IN" sz="2000" dirty="0">
                <a:latin typeface="Bahnschrift SemiLight" pitchFamily="34" charset="0"/>
              </a:rPr>
              <a:t>label which contains 0/1</a:t>
            </a:r>
            <a:r>
              <a:rPr lang="en-IN" sz="2000" dirty="0" smtClean="0">
                <a:latin typeface="Bahnschrift SemiLight" pitchFamily="34" charset="0"/>
              </a:rPr>
              <a:t>.</a:t>
            </a:r>
          </a:p>
          <a:p>
            <a:pPr>
              <a:buFont typeface="Courier New" pitchFamily="49" charset="0"/>
              <a:buChar char="o"/>
            </a:pPr>
            <a:r>
              <a:rPr lang="en-IN" sz="2000" dirty="0" smtClean="0">
                <a:latin typeface="Bahnschrift SemiLight" pitchFamily="34" charset="0"/>
              </a:rPr>
              <a:t> </a:t>
            </a:r>
            <a:r>
              <a:rPr lang="en-IN" sz="2000" b="1" dirty="0">
                <a:latin typeface="Bahnschrift SemiLight" pitchFamily="34" charset="0"/>
              </a:rPr>
              <a:t>abuse</a:t>
            </a:r>
            <a:r>
              <a:rPr lang="en-IN" sz="2000" dirty="0">
                <a:latin typeface="Bahnschrift SemiLight" pitchFamily="34" charset="0"/>
              </a:rPr>
              <a:t> : </a:t>
            </a:r>
            <a:r>
              <a:rPr lang="en-IN" sz="2000" dirty="0" smtClean="0">
                <a:latin typeface="Bahnschrift SemiLight" pitchFamily="34" charset="0"/>
              </a:rPr>
              <a:t>  binary </a:t>
            </a:r>
            <a:r>
              <a:rPr lang="en-IN" sz="2000" dirty="0">
                <a:latin typeface="Bahnschrift SemiLight" pitchFamily="34" charset="0"/>
              </a:rPr>
              <a:t>label which contains </a:t>
            </a:r>
            <a:r>
              <a:rPr lang="en-IN" sz="2000" dirty="0" smtClean="0">
                <a:latin typeface="Bahnschrift SemiLight" pitchFamily="34" charset="0"/>
              </a:rPr>
              <a:t>0/1.</a:t>
            </a:r>
          </a:p>
          <a:p>
            <a:pPr>
              <a:buFont typeface="Courier New" pitchFamily="49" charset="0"/>
              <a:buChar char="o"/>
            </a:pPr>
            <a:r>
              <a:rPr lang="en-IN" sz="2000" b="1" dirty="0" smtClean="0">
                <a:latin typeface="Bahnschrift SemiLight" pitchFamily="34" charset="0"/>
              </a:rPr>
              <a:t>threat</a:t>
            </a:r>
            <a:r>
              <a:rPr lang="en-IN" sz="2000" dirty="0" smtClean="0">
                <a:latin typeface="Bahnschrift SemiLight" pitchFamily="34" charset="0"/>
              </a:rPr>
              <a:t> :    </a:t>
            </a:r>
            <a:r>
              <a:rPr lang="en-IN" sz="2000" dirty="0">
                <a:latin typeface="Bahnschrift SemiLight" pitchFamily="34" charset="0"/>
              </a:rPr>
              <a:t>binary label which contains 0/1.</a:t>
            </a:r>
          </a:p>
          <a:p>
            <a:endParaRPr lang="en-IN" dirty="0"/>
          </a:p>
          <a:p>
            <a:endParaRPr lang="en-US" dirty="0"/>
          </a:p>
        </p:txBody>
      </p:sp>
      <p:sp>
        <p:nvSpPr>
          <p:cNvPr id="3" name="Title 2"/>
          <p:cNvSpPr>
            <a:spLocks noGrp="1"/>
          </p:cNvSpPr>
          <p:nvPr>
            <p:ph type="title"/>
          </p:nvPr>
        </p:nvSpPr>
        <p:spPr>
          <a:xfrm>
            <a:off x="838200" y="381000"/>
            <a:ext cx="7543800" cy="914400"/>
          </a:xfrm>
        </p:spPr>
        <p:txBody>
          <a:bodyPr/>
          <a:lstStyle/>
          <a:p>
            <a:pPr algn="ctr"/>
            <a:r>
              <a:rPr lang="en-US" sz="8800" dirty="0">
                <a:latin typeface="Gabriola" pitchFamily="82" charset="0"/>
              </a:rPr>
              <a:t>Dataset Description</a:t>
            </a:r>
            <a:endParaRPr lang="en-US" sz="8800" dirty="0"/>
          </a:p>
        </p:txBody>
      </p:sp>
    </p:spTree>
    <p:extLst>
      <p:ext uri="{BB962C8B-B14F-4D97-AF65-F5344CB8AC3E}">
        <p14:creationId xmlns:p14="http://schemas.microsoft.com/office/powerpoint/2010/main" val="205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752600"/>
            <a:ext cx="8153400" cy="4419600"/>
          </a:xfrm>
        </p:spPr>
        <p:txBody>
          <a:bodyPr/>
          <a:lstStyle/>
          <a:p>
            <a:r>
              <a:rPr lang="en-IN" sz="2000" dirty="0">
                <a:effectLst/>
                <a:latin typeface="Bahnschrift SemiLight" pitchFamily="34" charset="0"/>
              </a:rPr>
              <a:t>Converting lower case to upper </a:t>
            </a:r>
            <a:r>
              <a:rPr lang="en-IN" sz="2000" dirty="0" smtClean="0">
                <a:effectLst/>
                <a:latin typeface="Bahnschrift SemiLight" pitchFamily="34" charset="0"/>
              </a:rPr>
              <a:t>case:</a:t>
            </a:r>
          </a:p>
          <a:p>
            <a:endParaRPr lang="en-IN" sz="2000" dirty="0" smtClean="0">
              <a:effectLst/>
              <a:latin typeface="Bahnschrift SemiLight" pitchFamily="34" charset="0"/>
            </a:endParaRPr>
          </a:p>
          <a:p>
            <a:endParaRPr lang="en-IN" sz="2000" dirty="0">
              <a:effectLst/>
              <a:latin typeface="Bahnschrift SemiLight" pitchFamily="34" charset="0"/>
            </a:endParaRPr>
          </a:p>
          <a:p>
            <a:endParaRPr lang="en-IN" sz="2000" dirty="0" smtClean="0">
              <a:effectLst/>
              <a:latin typeface="Bahnschrift SemiLight" pitchFamily="34" charset="0"/>
            </a:endParaRPr>
          </a:p>
          <a:p>
            <a:r>
              <a:rPr lang="en-IN" sz="2000" dirty="0" smtClean="0">
                <a:effectLst/>
                <a:latin typeface="Bahnschrift SemiLight" pitchFamily="34" charset="0"/>
              </a:rPr>
              <a:t>Text </a:t>
            </a:r>
            <a:r>
              <a:rPr lang="en-IN" sz="2000" dirty="0">
                <a:effectLst/>
                <a:latin typeface="Bahnschrift SemiLight" pitchFamily="34" charset="0"/>
              </a:rPr>
              <a:t>normalisation: it includes removing punctuation and symbols</a:t>
            </a:r>
            <a:r>
              <a:rPr lang="en-IN" sz="2000" dirty="0" smtClean="0">
                <a:effectLst/>
                <a:latin typeface="Bahnschrift SemiLight" pitchFamily="34" charset="0"/>
              </a:rPr>
              <a:t>.</a:t>
            </a:r>
          </a:p>
          <a:p>
            <a:endParaRPr lang="en-IN" sz="2000" dirty="0" smtClean="0">
              <a:effectLst/>
              <a:latin typeface="Bahnschrift SemiLight" pitchFamily="34" charset="0"/>
            </a:endParaRPr>
          </a:p>
          <a:p>
            <a:endParaRPr lang="en-IN" sz="2000" dirty="0" smtClean="0">
              <a:effectLst/>
              <a:latin typeface="Bahnschrift SemiLight" pitchFamily="34" charset="0"/>
            </a:endParaRPr>
          </a:p>
          <a:p>
            <a:endParaRPr lang="en-IN" sz="2000" dirty="0" smtClean="0">
              <a:effectLst/>
              <a:latin typeface="Bahnschrift SemiLight" pitchFamily="34" charset="0"/>
            </a:endParaRPr>
          </a:p>
          <a:p>
            <a:endParaRPr lang="en-IN" dirty="0"/>
          </a:p>
          <a:p>
            <a:endParaRPr lang="en-IN" dirty="0" smtClean="0"/>
          </a:p>
          <a:p>
            <a:endParaRPr lang="en-IN" dirty="0"/>
          </a:p>
          <a:p>
            <a:pPr marL="18288" indent="0">
              <a:buNone/>
            </a:pPr>
            <a:endParaRPr lang="en-US" dirty="0"/>
          </a:p>
        </p:txBody>
      </p:sp>
      <p:sp>
        <p:nvSpPr>
          <p:cNvPr id="3" name="Title 2"/>
          <p:cNvSpPr>
            <a:spLocks noGrp="1"/>
          </p:cNvSpPr>
          <p:nvPr>
            <p:ph type="title"/>
          </p:nvPr>
        </p:nvSpPr>
        <p:spPr>
          <a:xfrm>
            <a:off x="685800" y="457200"/>
            <a:ext cx="7543800" cy="914400"/>
          </a:xfrm>
        </p:spPr>
        <p:txBody>
          <a:bodyPr/>
          <a:lstStyle/>
          <a:p>
            <a:r>
              <a:rPr lang="en-IN" sz="8800" dirty="0">
                <a:latin typeface="Gabriola" pitchFamily="82" charset="0"/>
              </a:rPr>
              <a:t>Data pre-processing</a:t>
            </a:r>
            <a:endParaRPr lang="en-US" sz="8800" dirty="0">
              <a:latin typeface="Gabriola" pitchFamily="8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3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8153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85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229600" cy="5257800"/>
          </a:xfrm>
        </p:spPr>
        <p:txBody>
          <a:bodyPr/>
          <a:lstStyle/>
          <a:p>
            <a:r>
              <a:rPr lang="en-IN" sz="2000" dirty="0">
                <a:effectLst/>
                <a:latin typeface="Bahnschrift SemiLight" pitchFamily="34" charset="0"/>
              </a:rPr>
              <a:t>Stop words : Stop words are those words that are frequently used in both written and verbal communication and thereby do not have either a positive/negative impact on our statement.</a:t>
            </a:r>
          </a:p>
          <a:p>
            <a:endParaRPr lang="en-US" sz="2000" dirty="0" smtClean="0">
              <a:effectLst/>
              <a:latin typeface="Bahnschrift SemiLight" pitchFamily="34" charset="0"/>
            </a:endParaRPr>
          </a:p>
          <a:p>
            <a:endParaRPr lang="en-US" sz="2000" dirty="0">
              <a:effectLst/>
              <a:latin typeface="Bahnschrift SemiLight" pitchFamily="34" charset="0"/>
            </a:endParaRPr>
          </a:p>
          <a:p>
            <a:pPr marL="18288" indent="0">
              <a:buNone/>
            </a:pPr>
            <a:endParaRPr lang="en-IN" sz="2000" dirty="0">
              <a:effectLst/>
              <a:latin typeface="Bahnschrift SemiLight" pitchFamily="34" charset="0"/>
            </a:endParaRPr>
          </a:p>
          <a:p>
            <a:endParaRPr lang="en-IN" sz="2000" dirty="0" smtClean="0">
              <a:effectLst/>
              <a:latin typeface="Bahnschrift SemiLight" pitchFamily="34" charset="0"/>
            </a:endParaRPr>
          </a:p>
          <a:p>
            <a:r>
              <a:rPr lang="en-IN" sz="2000" dirty="0" smtClean="0">
                <a:effectLst/>
                <a:latin typeface="Bahnschrift SemiLight" pitchFamily="34" charset="0"/>
              </a:rPr>
              <a:t>Lemmatisation</a:t>
            </a:r>
            <a:r>
              <a:rPr lang="en-IN" sz="2000" dirty="0">
                <a:effectLst/>
                <a:latin typeface="Bahnschrift SemiLight" pitchFamily="34" charset="0"/>
              </a:rPr>
              <a:t>: lemmatisation is the process of grouping together of different inflated form words so they can be analysed as a single item</a:t>
            </a:r>
            <a:r>
              <a:rPr lang="en-IN" dirty="0" smtClean="0"/>
              <a:t>.</a:t>
            </a:r>
          </a:p>
          <a:p>
            <a:endParaRPr lang="en-IN" dirty="0"/>
          </a:p>
          <a:p>
            <a:pPr marL="18288" indent="0">
              <a:buNone/>
            </a:pPr>
            <a:endParaRPr lang="en-US" dirty="0"/>
          </a:p>
        </p:txBody>
      </p:sp>
      <p:sp>
        <p:nvSpPr>
          <p:cNvPr id="3" name="Title 2"/>
          <p:cNvSpPr>
            <a:spLocks noGrp="1"/>
          </p:cNvSpPr>
          <p:nvPr>
            <p:ph type="title"/>
          </p:nvPr>
        </p:nvSpPr>
        <p:spPr>
          <a:xfrm>
            <a:off x="990600" y="457200"/>
            <a:ext cx="7543800" cy="914400"/>
          </a:xfrm>
        </p:spPr>
        <p:txBody>
          <a:bodyPr/>
          <a:lstStyle/>
          <a:p>
            <a:pPr algn="ctr"/>
            <a:r>
              <a:rPr lang="en-IN" sz="6600" dirty="0">
                <a:latin typeface="Gabriola" pitchFamily="82" charset="0"/>
              </a:rPr>
              <a:t>Stop words &amp; lemmatisation</a:t>
            </a:r>
            <a:endParaRPr lang="en-US" sz="6600" dirty="0">
              <a:latin typeface="Gabriola" pitchFamily="8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1073"/>
            <a:ext cx="8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709" y="5486400"/>
            <a:ext cx="7086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596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367</TotalTime>
  <Words>856</Words>
  <Application>Microsoft Office PowerPoint</Application>
  <PresentationFormat>On-screen Show (4:3)</PresentationFormat>
  <Paragraphs>115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Elemental</vt:lpstr>
      <vt:lpstr>Malignant Comments  Classifier</vt:lpstr>
      <vt:lpstr>Introduction</vt:lpstr>
      <vt:lpstr>Introduction</vt:lpstr>
      <vt:lpstr>Objective</vt:lpstr>
      <vt:lpstr>Technical Requirements</vt:lpstr>
      <vt:lpstr>Dataset Description</vt:lpstr>
      <vt:lpstr>Dataset Description</vt:lpstr>
      <vt:lpstr>Data pre-processing</vt:lpstr>
      <vt:lpstr>Stop words &amp; lemmatisation</vt:lpstr>
      <vt:lpstr>Data  Visualizations</vt:lpstr>
      <vt:lpstr>Model Building</vt:lpstr>
      <vt:lpstr>Model Building</vt:lpstr>
      <vt:lpstr>Hyper parameter tunning</vt:lpstr>
      <vt:lpstr>AUC ROC Curve</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17</cp:revision>
  <dcterms:created xsi:type="dcterms:W3CDTF">2022-07-10T05:09:24Z</dcterms:created>
  <dcterms:modified xsi:type="dcterms:W3CDTF">2022-07-11T11:25:24Z</dcterms:modified>
</cp:coreProperties>
</file>