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71FB158-1397-4649-BAD0-842C7B04A64B}" type="datetimeFigureOut">
              <a:rPr lang="en-US" smtClean="0"/>
              <a:t>6/5/2022</a:t>
            </a:fld>
            <a:endParaRPr lang="en-US"/>
          </a:p>
        </p:txBody>
      </p:sp>
      <p:sp>
        <p:nvSpPr>
          <p:cNvPr id="16" name="Slide Number Placeholder 15"/>
          <p:cNvSpPr>
            <a:spLocks noGrp="1"/>
          </p:cNvSpPr>
          <p:nvPr>
            <p:ph type="sldNum" sz="quarter" idx="11"/>
          </p:nvPr>
        </p:nvSpPr>
        <p:spPr/>
        <p:txBody>
          <a:bodyPr/>
          <a:lstStyle/>
          <a:p>
            <a:fld id="{ED7E0172-DA61-46EB-8652-8D1AF640CBD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1FB158-1397-4649-BAD0-842C7B04A64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E0172-DA61-46EB-8652-8D1AF640CB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1FB158-1397-4649-BAD0-842C7B04A64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E0172-DA61-46EB-8652-8D1AF640CB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71FB158-1397-4649-BAD0-842C7B04A64B}" type="datetimeFigureOut">
              <a:rPr lang="en-US" smtClean="0"/>
              <a:t>6/5/2022</a:t>
            </a:fld>
            <a:endParaRPr lang="en-US"/>
          </a:p>
        </p:txBody>
      </p:sp>
      <p:sp>
        <p:nvSpPr>
          <p:cNvPr id="15" name="Slide Number Placeholder 14"/>
          <p:cNvSpPr>
            <a:spLocks noGrp="1"/>
          </p:cNvSpPr>
          <p:nvPr>
            <p:ph type="sldNum" sz="quarter" idx="15"/>
          </p:nvPr>
        </p:nvSpPr>
        <p:spPr/>
        <p:txBody>
          <a:bodyPr/>
          <a:lstStyle>
            <a:lvl1pPr algn="ctr">
              <a:defRPr/>
            </a:lvl1pPr>
          </a:lstStyle>
          <a:p>
            <a:fld id="{ED7E0172-DA61-46EB-8652-8D1AF640CBDB}"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1FB158-1397-4649-BAD0-842C7B04A64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E0172-DA61-46EB-8652-8D1AF640CBDB}"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71FB158-1397-4649-BAD0-842C7B04A64B}"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E0172-DA61-46EB-8652-8D1AF640CBD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D7E0172-DA61-46EB-8652-8D1AF640CBDB}"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71FB158-1397-4649-BAD0-842C7B04A64B}" type="datetimeFigureOut">
              <a:rPr lang="en-US" smtClean="0"/>
              <a:t>6/5/2022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1FB158-1397-4649-BAD0-842C7B04A64B}"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E0172-DA61-46EB-8652-8D1AF640CBD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FB158-1397-4649-BAD0-842C7B04A64B}"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E0172-DA61-46EB-8652-8D1AF640CB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71FB158-1397-4649-BAD0-842C7B04A64B}" type="datetimeFigureOut">
              <a:rPr lang="en-US" smtClean="0"/>
              <a:t>6/5/2022</a:t>
            </a:fld>
            <a:endParaRPr lang="en-US"/>
          </a:p>
        </p:txBody>
      </p:sp>
      <p:sp>
        <p:nvSpPr>
          <p:cNvPr id="9" name="Slide Number Placeholder 8"/>
          <p:cNvSpPr>
            <a:spLocks noGrp="1"/>
          </p:cNvSpPr>
          <p:nvPr>
            <p:ph type="sldNum" sz="quarter" idx="15"/>
          </p:nvPr>
        </p:nvSpPr>
        <p:spPr/>
        <p:txBody>
          <a:bodyPr/>
          <a:lstStyle/>
          <a:p>
            <a:fld id="{ED7E0172-DA61-46EB-8652-8D1AF640CBDB}"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71FB158-1397-4649-BAD0-842C7B04A64B}" type="datetimeFigureOut">
              <a:rPr lang="en-US" smtClean="0"/>
              <a:t>6/5/2022</a:t>
            </a:fld>
            <a:endParaRPr lang="en-US"/>
          </a:p>
        </p:txBody>
      </p:sp>
      <p:sp>
        <p:nvSpPr>
          <p:cNvPr id="9" name="Slide Number Placeholder 8"/>
          <p:cNvSpPr>
            <a:spLocks noGrp="1"/>
          </p:cNvSpPr>
          <p:nvPr>
            <p:ph type="sldNum" sz="quarter" idx="11"/>
          </p:nvPr>
        </p:nvSpPr>
        <p:spPr/>
        <p:txBody>
          <a:bodyPr/>
          <a:lstStyle/>
          <a:p>
            <a:fld id="{ED7E0172-DA61-46EB-8652-8D1AF640CBD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71FB158-1397-4649-BAD0-842C7B04A64B}" type="datetimeFigureOut">
              <a:rPr lang="en-US" smtClean="0"/>
              <a:t>6/5/2022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D7E0172-DA61-46EB-8652-8D1AF640CBDB}"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191000"/>
            <a:ext cx="8305800" cy="1981200"/>
          </a:xfrm>
        </p:spPr>
        <p:txBody>
          <a:bodyPr/>
          <a:lstStyle/>
          <a:p>
            <a:r>
              <a:rPr lang="en-US" dirty="0" smtClean="0"/>
              <a:t>Submitted by: </a:t>
            </a:r>
            <a:r>
              <a:rPr lang="en-US" dirty="0" err="1" smtClean="0"/>
              <a:t>Harshita</a:t>
            </a:r>
            <a:r>
              <a:rPr lang="en-US" dirty="0" smtClean="0"/>
              <a:t> </a:t>
            </a:r>
            <a:r>
              <a:rPr lang="en-US" dirty="0" err="1" smtClean="0"/>
              <a:t>Panchamia</a:t>
            </a:r>
            <a:endParaRPr lang="en-US" dirty="0" smtClean="0"/>
          </a:p>
          <a:p>
            <a:r>
              <a:rPr lang="en-US" dirty="0" smtClean="0"/>
              <a:t>Batch : Internship 25</a:t>
            </a:r>
            <a:endParaRPr lang="en-US" dirty="0"/>
          </a:p>
        </p:txBody>
      </p:sp>
      <p:sp>
        <p:nvSpPr>
          <p:cNvPr id="2" name="Title 1"/>
          <p:cNvSpPr>
            <a:spLocks noGrp="1"/>
          </p:cNvSpPr>
          <p:nvPr>
            <p:ph type="ctrTitle"/>
          </p:nvPr>
        </p:nvSpPr>
        <p:spPr/>
        <p:txBody>
          <a:bodyPr/>
          <a:lstStyle/>
          <a:p>
            <a:r>
              <a:rPr lang="en-US" dirty="0" smtClean="0"/>
              <a:t>Micro Credit Defaulter Project</a:t>
            </a:r>
            <a:endParaRPr lang="en-US" dirty="0"/>
          </a:p>
        </p:txBody>
      </p:sp>
    </p:spTree>
    <p:extLst>
      <p:ext uri="{BB962C8B-B14F-4D97-AF65-F5344CB8AC3E}">
        <p14:creationId xmlns:p14="http://schemas.microsoft.com/office/powerpoint/2010/main" val="286624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 </a:t>
            </a:r>
            <a:r>
              <a:rPr lang="en-US" dirty="0" smtClean="0"/>
              <a:t>Decision Tree Classifier</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876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71600"/>
            <a:ext cx="36766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42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Hence, we got the best accuracy score from Random </a:t>
            </a:r>
            <a:r>
              <a:rPr lang="en-US" smtClean="0"/>
              <a:t>Forest Classifier. </a:t>
            </a:r>
            <a:endParaRPr lang="en-US"/>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25068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A Microfinance Institution (MFI) is an organization that offers financial services to low income populations. </a:t>
            </a:r>
            <a:r>
              <a:rPr lang="en-US" dirty="0" smtClean="0"/>
              <a:t>MFS </a:t>
            </a:r>
            <a:r>
              <a:rPr lang="en-US" dirty="0"/>
              <a:t>becomes very useful when targeting especially the unbanked poor families living in remote areas with not much sources of income. </a:t>
            </a:r>
            <a:r>
              <a:rPr lang="en-US" dirty="0" smtClean="0"/>
              <a:t>The </a:t>
            </a:r>
            <a:r>
              <a:rPr lang="en-US" dirty="0"/>
              <a:t>Microfinance services (MFS) provided by MFI are Group Loans, Agricultural Loans, Individual Business Loans and so on. </a:t>
            </a:r>
            <a:endParaRPr lang="en-US" dirty="0" smtClean="0"/>
          </a:p>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smtClean="0"/>
          </a:p>
          <a:p>
            <a:r>
              <a:rPr lang="en-US" dirty="0"/>
              <a:t>They are collaborating with an MFI to provide micro-credit on mobile balances to be paid back in 5 days. </a:t>
            </a:r>
            <a:endParaRPr lang="en-US" dirty="0" smtClean="0"/>
          </a:p>
          <a:p>
            <a:r>
              <a:rPr lang="en-US" dirty="0"/>
              <a:t>The Consumer is believed to be defaulter if he deviates from the path of paying back the loaned amount within the time duration of 5 days. </a:t>
            </a:r>
            <a:endParaRPr lang="en-US" dirty="0" smtClean="0"/>
          </a:p>
          <a:p>
            <a:r>
              <a:rPr lang="en-US" dirty="0"/>
              <a:t>For the loan amount of 5 (in Indonesian Rupiah), payback amount should be 6 (in Indonesian Rupiah), while, for the loan amount of 10 (in Indonesian Rupiah), the payback amount should be 12 (in Indonesian Rupiah). </a:t>
            </a:r>
          </a:p>
          <a:p>
            <a:endParaRPr lang="en-US" dirty="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24608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Build a model which can be used to predict in terms of a probability for each loan transaction, whether the customer will be paying back the loaned amount within 5 days of insurance of loan. </a:t>
            </a:r>
            <a:endParaRPr lang="en-US" dirty="0" smtClean="0"/>
          </a:p>
          <a:p>
            <a:r>
              <a:rPr lang="en-US" dirty="0" smtClean="0"/>
              <a:t>In </a:t>
            </a:r>
            <a:r>
              <a:rPr lang="en-US" dirty="0"/>
              <a:t>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a:t>
            </a:r>
          </a:p>
        </p:txBody>
      </p:sp>
      <p:sp>
        <p:nvSpPr>
          <p:cNvPr id="3" name="Title 2"/>
          <p:cNvSpPr>
            <a:spLocks noGrp="1"/>
          </p:cNvSpPr>
          <p:nvPr>
            <p:ph type="title"/>
          </p:nvPr>
        </p:nvSpPr>
        <p:spPr/>
        <p:txBody>
          <a:bodyPr/>
          <a:lstStyle/>
          <a:p>
            <a:r>
              <a:rPr lang="en-US" dirty="0" smtClean="0"/>
              <a:t>Problem </a:t>
            </a:r>
            <a:r>
              <a:rPr lang="en-US" dirty="0" err="1" smtClean="0"/>
              <a:t>Excericse</a:t>
            </a:r>
            <a:endParaRPr lang="en-US" dirty="0"/>
          </a:p>
        </p:txBody>
      </p:sp>
    </p:spTree>
    <p:extLst>
      <p:ext uri="{BB962C8B-B14F-4D97-AF65-F5344CB8AC3E}">
        <p14:creationId xmlns:p14="http://schemas.microsoft.com/office/powerpoint/2010/main" val="208959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a:t>There are no null values in the dataset. </a:t>
            </a:r>
          </a:p>
          <a:p>
            <a:pPr lvl="0"/>
            <a:r>
              <a:rPr lang="en-US" dirty="0"/>
              <a:t>There may be some customers with no loan history. </a:t>
            </a:r>
          </a:p>
          <a:p>
            <a:pPr lvl="0"/>
            <a:r>
              <a:rPr lang="en-US" dirty="0"/>
              <a:t>The dataset is imbalanced. Label ‘1’ has approximately 87.5% records, while, label ‘0’ has approximately 12.5% records.</a:t>
            </a:r>
          </a:p>
          <a:p>
            <a:pPr lvl="0"/>
            <a:r>
              <a:rPr lang="en-US" dirty="0"/>
              <a:t>For some features, there may be values which might not be realistic. You may have to observe them and treat them with a suitable explanation.</a:t>
            </a:r>
          </a:p>
          <a:p>
            <a:pPr lvl="0"/>
            <a:r>
              <a:rPr lang="en-US" dirty="0"/>
              <a:t>You might come across outliers in some features which you need to handle as per your understanding. Keep in mind that data is expensive and we cannot lose more than 7-8% of the data.  </a:t>
            </a:r>
          </a:p>
        </p:txBody>
      </p:sp>
      <p:sp>
        <p:nvSpPr>
          <p:cNvPr id="3" name="Title 2"/>
          <p:cNvSpPr>
            <a:spLocks noGrp="1"/>
          </p:cNvSpPr>
          <p:nvPr>
            <p:ph type="title"/>
          </p:nvPr>
        </p:nvSpPr>
        <p:spPr/>
        <p:txBody>
          <a:bodyPr/>
          <a:lstStyle/>
          <a:p>
            <a:r>
              <a:rPr lang="en-US" dirty="0" smtClean="0"/>
              <a:t>Technical Requirements</a:t>
            </a:r>
            <a:endParaRPr lang="en-US" dirty="0"/>
          </a:p>
        </p:txBody>
      </p:sp>
    </p:spTree>
    <p:extLst>
      <p:ext uri="{BB962C8B-B14F-4D97-AF65-F5344CB8AC3E}">
        <p14:creationId xmlns:p14="http://schemas.microsoft.com/office/powerpoint/2010/main" val="113860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IN" sz="2800" dirty="0">
                <a:latin typeface="Times New Roman" panose="02020603050405020304" pitchFamily="18" charset="0"/>
                <a:ea typeface="Times New Roman" panose="02020603050405020304" pitchFamily="18" charset="0"/>
                <a:cs typeface="Times New Roman" panose="02020603050405020304" pitchFamily="18" charset="0"/>
              </a:rPr>
              <a:t>On data exploration, I found that the dataset was imbalanced for the target feature(87.5% for Non-defaulters and 12.5% for Defaulters). Also, I found that the data had some very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unrealitic</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values such as 999860 days which is not possible. </a:t>
            </a:r>
            <a:endParaRPr lang="en-I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Also</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there were negative values for variables which must not have one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example:frequency,amount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of recharge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etc</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All these unrealistic values were dropped which caused a data loss of 8% only</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lvl="0"/>
            <a:r>
              <a:rPr lang="en-IN" sz="2800" dirty="0">
                <a:latin typeface="Times New Roman" panose="02020603050405020304" pitchFamily="18" charset="0"/>
                <a:ea typeface="Times New Roman" panose="02020603050405020304" pitchFamily="18" charset="0"/>
                <a:cs typeface="Times New Roman" panose="02020603050405020304" pitchFamily="18" charset="0"/>
              </a:rPr>
              <a:t>On visualizing data, there were two important insights I gathered. a. Imbalance of data b. Distribution was not </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normal</a:t>
            </a:r>
          </a:p>
          <a:p>
            <a:pPr lvl="0"/>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Data Preprocessing</a:t>
            </a:r>
            <a:endParaRPr lang="en-US" dirty="0"/>
          </a:p>
        </p:txBody>
      </p:sp>
    </p:spTree>
    <p:extLst>
      <p:ext uri="{BB962C8B-B14F-4D97-AF65-F5344CB8AC3E}">
        <p14:creationId xmlns:p14="http://schemas.microsoft.com/office/powerpoint/2010/main" val="2444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IN" sz="2800" dirty="0">
                <a:latin typeface="Times New Roman" panose="02020603050405020304" pitchFamily="18" charset="0"/>
                <a:ea typeface="Times New Roman" panose="02020603050405020304" pitchFamily="18" charset="0"/>
                <a:cs typeface="Times New Roman" panose="02020603050405020304" pitchFamily="18" charset="0"/>
              </a:rPr>
              <a:t>Since the data was not normal, I normalized all the features except the target variable which was dichotomous(Values '1' and '0</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lvl="0"/>
            <a:r>
              <a:rPr lang="en-IN" sz="2800" dirty="0">
                <a:latin typeface="Times New Roman" panose="02020603050405020304" pitchFamily="18" charset="0"/>
                <a:ea typeface="Times New Roman" panose="02020603050405020304" pitchFamily="18" charset="0"/>
                <a:cs typeface="Times New Roman" panose="02020603050405020304" pitchFamily="18" charset="0"/>
              </a:rPr>
              <a:t>Since the data was expensive, I did not want to lose out on data by under sampling the majority class. Instead, I decided to oversample the minority class using </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SMOTE</a:t>
            </a:r>
          </a:p>
          <a:p>
            <a:pPr lvl="0"/>
            <a:r>
              <a:rPr lang="en-IN" sz="2800" dirty="0">
                <a:latin typeface="Times New Roman" panose="02020603050405020304" pitchFamily="18" charset="0"/>
                <a:ea typeface="Times New Roman" panose="02020603050405020304" pitchFamily="18" charset="0"/>
                <a:cs typeface="Times New Roman" panose="02020603050405020304" pitchFamily="18" charset="0"/>
              </a:rPr>
              <a:t>Since it was a supervised classification problem, I built </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4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models to evaluate performance of each of them</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 a. Logistic Regression,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b</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ea typeface="Times New Roman" panose="02020603050405020304" pitchFamily="18" charset="0"/>
                <a:cs typeface="Times New Roman" panose="02020603050405020304" pitchFamily="18" charset="0"/>
              </a:rPr>
              <a:t>Kneighbor’s</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Classifier, </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c.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Decision Tree Classifier, </a:t>
            </a:r>
            <a:r>
              <a:rPr lang="en-IN" sz="2800" dirty="0" smtClean="0">
                <a:latin typeface="Times New Roman" panose="02020603050405020304" pitchFamily="18" charset="0"/>
                <a:ea typeface="Times New Roman" panose="02020603050405020304" pitchFamily="18" charset="0"/>
                <a:cs typeface="Times New Roman" panose="02020603050405020304" pitchFamily="18" charset="0"/>
              </a:rPr>
              <a:t>d. Random Forest Classifier.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Data Preprocessing</a:t>
            </a:r>
            <a:endParaRPr lang="en-US" dirty="0"/>
          </a:p>
        </p:txBody>
      </p:sp>
    </p:spTree>
    <p:extLst>
      <p:ext uri="{BB962C8B-B14F-4D97-AF65-F5344CB8AC3E}">
        <p14:creationId xmlns:p14="http://schemas.microsoft.com/office/powerpoint/2010/main" val="83050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Logistic Regression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4572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95400"/>
            <a:ext cx="36766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99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t>
            </a:r>
            <a:r>
              <a:rPr lang="en-US" dirty="0" smtClean="0"/>
              <a:t>K Neighbors Classifier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153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13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t>
            </a:r>
            <a:r>
              <a:rPr lang="en-US" dirty="0" smtClean="0"/>
              <a:t>Random Forest Classifier</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953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36766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876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75</TotalTime>
  <Words>662</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Micro Credit Defaulter Project</vt:lpstr>
      <vt:lpstr>Problem Statement</vt:lpstr>
      <vt:lpstr>Problem Excericse</vt:lpstr>
      <vt:lpstr>Technical Requirements</vt:lpstr>
      <vt:lpstr>Data Preprocessing</vt:lpstr>
      <vt:lpstr>Data Preprocessing</vt:lpstr>
      <vt:lpstr>1. Logistic Regression</vt:lpstr>
      <vt:lpstr>2. K Neighbors Classifier</vt:lpstr>
      <vt:lpstr>3. Random Forest Classifier</vt:lpstr>
      <vt:lpstr>4. Decision Tree Classifier</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ismail - [2010]</dc:creator>
  <cp:lastModifiedBy>ismail - [2010]</cp:lastModifiedBy>
  <cp:revision>7</cp:revision>
  <dcterms:created xsi:type="dcterms:W3CDTF">2022-05-30T11:49:04Z</dcterms:created>
  <dcterms:modified xsi:type="dcterms:W3CDTF">2022-06-05T14:10:50Z</dcterms:modified>
</cp:coreProperties>
</file>