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59668C1-F13B-4A28-A1D6-2AA0C87C3182}" type="datetimeFigureOut">
              <a:rPr lang="en-US" smtClean="0"/>
              <a:t>5/17/2022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5C3C6C-73BF-42A7-AF57-6CDE7B7AF4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9668C1-F13B-4A28-A1D6-2AA0C87C3182}"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C3C6C-73BF-42A7-AF57-6CDE7B7AF4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9668C1-F13B-4A28-A1D6-2AA0C87C3182}"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C3C6C-73BF-42A7-AF57-6CDE7B7AF4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9668C1-F13B-4A28-A1D6-2AA0C87C3182}"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C3C6C-73BF-42A7-AF57-6CDE7B7AF4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59668C1-F13B-4A28-A1D6-2AA0C87C3182}"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C3C6C-73BF-42A7-AF57-6CDE7B7AF4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9668C1-F13B-4A28-A1D6-2AA0C87C3182}"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5C3C6C-73BF-42A7-AF57-6CDE7B7AF4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59668C1-F13B-4A28-A1D6-2AA0C87C3182}"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5C3C6C-73BF-42A7-AF57-6CDE7B7AF4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59668C1-F13B-4A28-A1D6-2AA0C87C3182}" type="datetimeFigureOut">
              <a:rPr lang="en-US" smtClean="0"/>
              <a:t>5/17/2022</a:t>
            </a:fld>
            <a:endParaRPr lang="en-US"/>
          </a:p>
        </p:txBody>
      </p:sp>
      <p:sp>
        <p:nvSpPr>
          <p:cNvPr id="8" name="Slide Number Placeholder 7"/>
          <p:cNvSpPr>
            <a:spLocks noGrp="1"/>
          </p:cNvSpPr>
          <p:nvPr>
            <p:ph type="sldNum" sz="quarter" idx="11"/>
          </p:nvPr>
        </p:nvSpPr>
        <p:spPr/>
        <p:txBody>
          <a:bodyPr/>
          <a:lstStyle/>
          <a:p>
            <a:fld id="{395C3C6C-73BF-42A7-AF57-6CDE7B7AF4A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668C1-F13B-4A28-A1D6-2AA0C87C3182}" type="datetimeFigureOut">
              <a:rPr lang="en-US" smtClean="0"/>
              <a:t>5/17/2022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5C3C6C-73BF-42A7-AF57-6CDE7B7AF4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9668C1-F13B-4A28-A1D6-2AA0C87C3182}"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395C3C6C-73BF-42A7-AF57-6CDE7B7AF4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359668C1-F13B-4A28-A1D6-2AA0C87C3182}"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5C3C6C-73BF-42A7-AF57-6CDE7B7AF4A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59668C1-F13B-4A28-A1D6-2AA0C87C3182}" type="datetimeFigureOut">
              <a:rPr lang="en-US" smtClean="0"/>
              <a:t>5/17/2022</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95C3C6C-73BF-42A7-AF57-6CDE7B7AF4A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Housing Project</a:t>
            </a:r>
            <a:endParaRPr lang="en-US" dirty="0"/>
          </a:p>
        </p:txBody>
      </p:sp>
      <p:sp>
        <p:nvSpPr>
          <p:cNvPr id="3" name="Subtitle 2"/>
          <p:cNvSpPr>
            <a:spLocks noGrp="1"/>
          </p:cNvSpPr>
          <p:nvPr>
            <p:ph type="subTitle" idx="1"/>
          </p:nvPr>
        </p:nvSpPr>
        <p:spPr/>
        <p:txBody>
          <a:bodyPr/>
          <a:lstStyle/>
          <a:p>
            <a:r>
              <a:rPr lang="en-US" dirty="0" smtClean="0"/>
              <a:t>Submitted by: </a:t>
            </a:r>
            <a:r>
              <a:rPr lang="en-US" dirty="0" err="1" smtClean="0"/>
              <a:t>Harshita</a:t>
            </a:r>
            <a:r>
              <a:rPr lang="en-US" dirty="0" smtClean="0"/>
              <a:t> </a:t>
            </a:r>
            <a:r>
              <a:rPr lang="en-US" dirty="0" err="1" smtClean="0"/>
              <a:t>Panchamia</a:t>
            </a:r>
            <a:endParaRPr lang="en-US" dirty="0" smtClean="0"/>
          </a:p>
          <a:p>
            <a:r>
              <a:rPr lang="en-US" dirty="0" smtClean="0"/>
              <a:t>Batch : Internship 25</a:t>
            </a:r>
            <a:endParaRPr lang="en-US" dirty="0"/>
          </a:p>
        </p:txBody>
      </p:sp>
    </p:spTree>
    <p:extLst>
      <p:ext uri="{BB962C8B-B14F-4D97-AF65-F5344CB8AC3E}">
        <p14:creationId xmlns:p14="http://schemas.microsoft.com/office/powerpoint/2010/main" val="4206435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and Data Visualizations</a:t>
            </a:r>
          </a:p>
        </p:txBody>
      </p:sp>
      <p:sp>
        <p:nvSpPr>
          <p:cNvPr id="3" name="Content Placeholder 2"/>
          <p:cNvSpPr>
            <a:spLocks noGrp="1"/>
          </p:cNvSpPr>
          <p:nvPr>
            <p:ph idx="1"/>
          </p:nvPr>
        </p:nvSpPr>
        <p:spPr/>
        <p:txBody>
          <a:bodyPr>
            <a:normAutofit/>
          </a:bodyPr>
          <a:lstStyle/>
          <a:p>
            <a:r>
              <a:rPr lang="en-US" sz="2000" dirty="0">
                <a:latin typeface="Calibri" pitchFamily="34" charset="0"/>
                <a:cs typeface="Calibri" pitchFamily="34" charset="0"/>
              </a:rPr>
              <a:t>Very Excellent class value has the higher quality and hence higher price values. and the graph shows the slope as the </a:t>
            </a:r>
            <a:r>
              <a:rPr lang="en-US" sz="2000" dirty="0" smtClean="0">
                <a:latin typeface="Calibri" pitchFamily="34" charset="0"/>
                <a:cs typeface="Calibri" pitchFamily="34" charset="0"/>
              </a:rPr>
              <a:t>quality increases </a:t>
            </a:r>
            <a:r>
              <a:rPr lang="en-US" sz="2000" dirty="0">
                <a:latin typeface="Calibri" pitchFamily="34" charset="0"/>
                <a:cs typeface="Calibri" pitchFamily="34" charset="0"/>
              </a:rPr>
              <a:t>the Sales Price increases</a:t>
            </a:r>
            <a:r>
              <a:rPr lang="en-US" sz="2000" dirty="0" smtClean="0">
                <a:latin typeface="Calibri" pitchFamily="34" charset="0"/>
                <a:cs typeface="Calibri" pitchFamily="34" charset="0"/>
              </a:rPr>
              <a:t>.</a:t>
            </a:r>
          </a:p>
          <a:p>
            <a:pPr marL="36576" indent="0">
              <a:buNone/>
            </a:pPr>
            <a:endParaRPr lang="en-US" sz="2000" dirty="0">
              <a:latin typeface="Calibri" pitchFamily="34" charset="0"/>
              <a:cs typeface="Calibr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667000"/>
            <a:ext cx="8686800" cy="3886200"/>
          </a:xfrm>
          <a:prstGeom prst="rect">
            <a:avLst/>
          </a:prstGeom>
        </p:spPr>
      </p:pic>
    </p:spTree>
    <p:extLst>
      <p:ext uri="{BB962C8B-B14F-4D97-AF65-F5344CB8AC3E}">
        <p14:creationId xmlns:p14="http://schemas.microsoft.com/office/powerpoint/2010/main" val="53150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and Data Visualizations</a:t>
            </a:r>
          </a:p>
        </p:txBody>
      </p:sp>
      <p:sp>
        <p:nvSpPr>
          <p:cNvPr id="3" name="Content Placeholder 2"/>
          <p:cNvSpPr>
            <a:spLocks noGrp="1"/>
          </p:cNvSpPr>
          <p:nvPr>
            <p:ph idx="1"/>
          </p:nvPr>
        </p:nvSpPr>
        <p:spPr/>
        <p:txBody>
          <a:bodyPr>
            <a:normAutofit/>
          </a:bodyPr>
          <a:lstStyle/>
          <a:p>
            <a:r>
              <a:rPr lang="en-US" sz="2000" dirty="0">
                <a:latin typeface="Calibri" pitchFamily="34" charset="0"/>
                <a:cs typeface="Calibri" pitchFamily="34" charset="0"/>
              </a:rPr>
              <a:t>Year 2010 and year 1892 has the max price in sales </a:t>
            </a:r>
            <a:r>
              <a:rPr lang="en-US" sz="2000" dirty="0" smtClean="0">
                <a:latin typeface="Calibri" pitchFamily="34" charset="0"/>
                <a:cs typeface="Calibri" pitchFamily="34" charset="0"/>
              </a:rPr>
              <a:t>.</a:t>
            </a:r>
          </a:p>
          <a:p>
            <a:pPr marL="36576" indent="0">
              <a:buNone/>
            </a:pPr>
            <a:endParaRPr lang="en-US" sz="2000" dirty="0">
              <a:latin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068996"/>
            <a:ext cx="8763000" cy="4255603"/>
          </a:xfrm>
          <a:prstGeom prst="rect">
            <a:avLst/>
          </a:prstGeom>
        </p:spPr>
      </p:pic>
    </p:spTree>
    <p:extLst>
      <p:ext uri="{BB962C8B-B14F-4D97-AF65-F5344CB8AC3E}">
        <p14:creationId xmlns:p14="http://schemas.microsoft.com/office/powerpoint/2010/main" val="329162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t>
            </a:r>
            <a:r>
              <a:rPr lang="en-US" dirty="0" err="1" smtClean="0"/>
              <a:t>Regressor</a:t>
            </a:r>
            <a:r>
              <a:rPr lang="en-US" dirty="0" smtClean="0"/>
              <a:t>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8800"/>
            <a:ext cx="7315200" cy="3886199"/>
          </a:xfrm>
        </p:spPr>
      </p:pic>
    </p:spTree>
    <p:extLst>
      <p:ext uri="{BB962C8B-B14F-4D97-AF65-F5344CB8AC3E}">
        <p14:creationId xmlns:p14="http://schemas.microsoft.com/office/powerpoint/2010/main" val="3988933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a:t>
            </a:r>
            <a:r>
              <a:rPr lang="en-US" dirty="0" err="1" smtClean="0"/>
              <a:t>Regressor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1" y="1676400"/>
            <a:ext cx="7543800" cy="4267199"/>
          </a:xfrm>
        </p:spPr>
      </p:pic>
    </p:spTree>
    <p:extLst>
      <p:ext uri="{BB962C8B-B14F-4D97-AF65-F5344CB8AC3E}">
        <p14:creationId xmlns:p14="http://schemas.microsoft.com/office/powerpoint/2010/main" val="1959673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a:t>
            </a:r>
            <a:r>
              <a:rPr lang="en-US" dirty="0" err="1" smtClean="0"/>
              <a:t>Regressor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600200"/>
            <a:ext cx="8000999" cy="4038600"/>
          </a:xfrm>
        </p:spPr>
      </p:pic>
    </p:spTree>
    <p:extLst>
      <p:ext uri="{BB962C8B-B14F-4D97-AF65-F5344CB8AC3E}">
        <p14:creationId xmlns:p14="http://schemas.microsoft.com/office/powerpoint/2010/main" val="2436636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ElasticNet</a:t>
            </a:r>
            <a:r>
              <a:rPr lang="en-US" dirty="0" smtClean="0"/>
              <a:t> </a:t>
            </a:r>
            <a:r>
              <a:rPr lang="en-US" dirty="0" err="1" smtClean="0"/>
              <a:t>Regressor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828800"/>
            <a:ext cx="7848599" cy="4343400"/>
          </a:xfrm>
        </p:spPr>
      </p:pic>
    </p:spTree>
    <p:extLst>
      <p:ext uri="{BB962C8B-B14F-4D97-AF65-F5344CB8AC3E}">
        <p14:creationId xmlns:p14="http://schemas.microsoft.com/office/powerpoint/2010/main" val="371665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a:t>
            </a:r>
            <a:r>
              <a:rPr lang="en-US" dirty="0" err="1" smtClean="0"/>
              <a:t>Regressor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850" y="1371600"/>
            <a:ext cx="7524750" cy="4648200"/>
          </a:xfrm>
        </p:spPr>
      </p:pic>
    </p:spTree>
    <p:extLst>
      <p:ext uri="{BB962C8B-B14F-4D97-AF65-F5344CB8AC3E}">
        <p14:creationId xmlns:p14="http://schemas.microsoft.com/office/powerpoint/2010/main" val="1488979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a:t>
            </a:r>
            <a:r>
              <a:rPr lang="en-US" dirty="0" err="1" smtClean="0"/>
              <a:t>Regressor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850" y="1447800"/>
            <a:ext cx="7372350" cy="4419600"/>
          </a:xfrm>
        </p:spPr>
      </p:pic>
    </p:spTree>
    <p:extLst>
      <p:ext uri="{BB962C8B-B14F-4D97-AF65-F5344CB8AC3E}">
        <p14:creationId xmlns:p14="http://schemas.microsoft.com/office/powerpoint/2010/main" val="177978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AdaBoost</a:t>
            </a:r>
            <a:r>
              <a:rPr lang="en-US" dirty="0" smtClean="0"/>
              <a:t> </a:t>
            </a:r>
            <a:r>
              <a:rPr lang="en-US" dirty="0" err="1" smtClean="0"/>
              <a:t>Regressor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237" y="1524000"/>
            <a:ext cx="7396163" cy="4495800"/>
          </a:xfrm>
        </p:spPr>
      </p:pic>
    </p:spTree>
    <p:extLst>
      <p:ext uri="{BB962C8B-B14F-4D97-AF65-F5344CB8AC3E}">
        <p14:creationId xmlns:p14="http://schemas.microsoft.com/office/powerpoint/2010/main" val="218561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400" dirty="0">
                <a:latin typeface="Calibri" pitchFamily="34" charset="0"/>
                <a:cs typeface="Calibri" pitchFamily="34" charset="0"/>
              </a:rPr>
              <a:t>MS Sub Class seems to have the biggest impact on House </a:t>
            </a:r>
            <a:r>
              <a:rPr lang="en-US" sz="2400" dirty="0" err="1" smtClean="0">
                <a:latin typeface="Calibri" pitchFamily="34" charset="0"/>
                <a:cs typeface="Calibri" pitchFamily="34" charset="0"/>
              </a:rPr>
              <a:t>Prices,followed</a:t>
            </a:r>
            <a:r>
              <a:rPr lang="en-US" sz="2400" dirty="0" smtClean="0">
                <a:latin typeface="Calibri" pitchFamily="34" charset="0"/>
                <a:cs typeface="Calibri" pitchFamily="34" charset="0"/>
              </a:rPr>
              <a:t> </a:t>
            </a:r>
            <a:r>
              <a:rPr lang="en-US" sz="2400" dirty="0">
                <a:latin typeface="Calibri" pitchFamily="34" charset="0"/>
                <a:cs typeface="Calibri" pitchFamily="34" charset="0"/>
              </a:rPr>
              <a:t>by Basement Full Bath and Basement Half Bath </a:t>
            </a:r>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 </a:t>
            </a:r>
            <a:r>
              <a:rPr lang="en-US" sz="2400" dirty="0">
                <a:latin typeface="Calibri" pitchFamily="34" charset="0"/>
                <a:cs typeface="Calibri" pitchFamily="34" charset="0"/>
              </a:rPr>
              <a:t>Other than the Basement related features, Condition 2, Exterior </a:t>
            </a:r>
            <a:r>
              <a:rPr lang="en-US" sz="2400" dirty="0" smtClean="0">
                <a:latin typeface="Calibri" pitchFamily="34" charset="0"/>
                <a:cs typeface="Calibri" pitchFamily="34" charset="0"/>
              </a:rPr>
              <a:t>Quality </a:t>
            </a:r>
            <a:r>
              <a:rPr lang="en-US" sz="2400" dirty="0">
                <a:latin typeface="Calibri" pitchFamily="34" charset="0"/>
                <a:cs typeface="Calibri" pitchFamily="34" charset="0"/>
              </a:rPr>
              <a:t>and Lot Area are some of the other important features</a:t>
            </a:r>
            <a:r>
              <a:rPr lang="en-US" sz="2400" dirty="0" smtClean="0">
                <a:latin typeface="Calibri" pitchFamily="34" charset="0"/>
                <a:cs typeface="Calibri" pitchFamily="34" charset="0"/>
              </a:rPr>
              <a:t>.</a:t>
            </a:r>
          </a:p>
          <a:p>
            <a:r>
              <a:rPr lang="en-US" sz="2400" dirty="0"/>
              <a:t>Learning Outcomes of the Study in respect of Data </a:t>
            </a:r>
            <a:r>
              <a:rPr lang="en-US" sz="2400" dirty="0" smtClean="0"/>
              <a:t>Science.</a:t>
            </a:r>
          </a:p>
          <a:p>
            <a:pPr marL="493776" indent="-457200">
              <a:buFont typeface="+mj-lt"/>
              <a:buAutoNum type="arabicPeriod"/>
            </a:pPr>
            <a:r>
              <a:rPr lang="en-US" sz="2400" dirty="0" smtClean="0"/>
              <a:t>   All </a:t>
            </a:r>
            <a:r>
              <a:rPr lang="en-US" sz="2400" dirty="0"/>
              <a:t>transformation must be done after splitting the data to test and train, otherwise the parameters are affected</a:t>
            </a:r>
            <a:r>
              <a:rPr lang="en-US" sz="2000" dirty="0"/>
              <a:t>. </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1673163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Housing Project : Price Prediction</a:t>
            </a:r>
            <a:endParaRPr lang="en-US" dirty="0"/>
          </a:p>
        </p:txBody>
      </p:sp>
      <p:sp>
        <p:nvSpPr>
          <p:cNvPr id="3" name="Content Placeholder 2"/>
          <p:cNvSpPr>
            <a:spLocks noGrp="1"/>
          </p:cNvSpPr>
          <p:nvPr>
            <p:ph idx="1"/>
          </p:nvPr>
        </p:nvSpPr>
        <p:spPr/>
        <p:txBody>
          <a:bodyPr>
            <a:normAutofit lnSpcReduction="10000"/>
          </a:bodyPr>
          <a:lstStyle/>
          <a:p>
            <a:r>
              <a:rPr lang="en-US" sz="1500" dirty="0">
                <a:latin typeface="Calibri" pitchFamily="34" charset="0"/>
                <a:cs typeface="Calibri"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endParaRPr lang="en-US" sz="1500" dirty="0" smtClean="0">
              <a:latin typeface="Calibri" pitchFamily="34" charset="0"/>
              <a:cs typeface="Calibri" pitchFamily="34" charset="0"/>
            </a:endParaRPr>
          </a:p>
          <a:p>
            <a:r>
              <a:rPr lang="en-US" sz="1500" dirty="0">
                <a:latin typeface="Calibri" pitchFamily="34" charset="0"/>
                <a:cs typeface="Calibri" pitchFamily="34" charset="0"/>
              </a:rPr>
              <a:t>Data science comes as a very important tool to solve problems </a:t>
            </a:r>
            <a:r>
              <a:rPr lang="en-US" sz="1500" dirty="0" smtClean="0">
                <a:latin typeface="Calibri" pitchFamily="34" charset="0"/>
                <a:cs typeface="Calibri" pitchFamily="34" charset="0"/>
              </a:rPr>
              <a:t>in </a:t>
            </a:r>
            <a:r>
              <a:rPr lang="en-US" sz="1500" dirty="0">
                <a:latin typeface="Calibri" pitchFamily="34" charset="0"/>
                <a:cs typeface="Calibri" pitchFamily="34" charset="0"/>
              </a:rPr>
              <a:t>the domain to help the companies increase their overall revenue, profits, improving their marketing strategies and </a:t>
            </a:r>
            <a:r>
              <a:rPr lang="en-US" sz="1500" dirty="0" smtClean="0">
                <a:latin typeface="Calibri" pitchFamily="34" charset="0"/>
                <a:cs typeface="Calibri" pitchFamily="34" charset="0"/>
              </a:rPr>
              <a:t>focusing </a:t>
            </a:r>
            <a:r>
              <a:rPr lang="en-US" sz="1500" dirty="0">
                <a:latin typeface="Calibri" pitchFamily="34" charset="0"/>
                <a:cs typeface="Calibri" pitchFamily="34" charset="0"/>
              </a:rPr>
              <a:t>on changing trends in house sales and purchases. Predictive </a:t>
            </a:r>
            <a:r>
              <a:rPr lang="en-US" sz="1500" dirty="0" err="1">
                <a:latin typeface="Calibri" pitchFamily="34" charset="0"/>
                <a:cs typeface="Calibri" pitchFamily="34" charset="0"/>
              </a:rPr>
              <a:t>modelling</a:t>
            </a:r>
            <a:r>
              <a:rPr lang="en-US" sz="1500" dirty="0">
                <a:latin typeface="Calibri" pitchFamily="34" charset="0"/>
                <a:cs typeface="Calibri" pitchFamily="34" charset="0"/>
              </a:rPr>
              <a:t>, Market mix </a:t>
            </a:r>
            <a:r>
              <a:rPr lang="en-US" sz="1500" dirty="0" err="1">
                <a:latin typeface="Calibri" pitchFamily="34" charset="0"/>
                <a:cs typeface="Calibri" pitchFamily="34" charset="0"/>
              </a:rPr>
              <a:t>modelling</a:t>
            </a:r>
            <a:r>
              <a:rPr lang="en-US" sz="1500" dirty="0">
                <a:latin typeface="Calibri" pitchFamily="34" charset="0"/>
                <a:cs typeface="Calibri" pitchFamily="34" charset="0"/>
              </a:rPr>
              <a:t>, </a:t>
            </a:r>
            <a:r>
              <a:rPr lang="en-US" sz="1500" dirty="0" smtClean="0">
                <a:latin typeface="Calibri" pitchFamily="34" charset="0"/>
                <a:cs typeface="Calibri" pitchFamily="34" charset="0"/>
              </a:rPr>
              <a:t>recommendation </a:t>
            </a:r>
            <a:r>
              <a:rPr lang="en-US" sz="1500" dirty="0">
                <a:latin typeface="Calibri" pitchFamily="34" charset="0"/>
                <a:cs typeface="Calibri" pitchFamily="34" charset="0"/>
              </a:rPr>
              <a:t>systems are some of the machine learning techniques used for achieving the business goals for housing </a:t>
            </a:r>
            <a:r>
              <a:rPr lang="en-US" sz="1500" dirty="0" smtClean="0">
                <a:latin typeface="Calibri" pitchFamily="34" charset="0"/>
                <a:cs typeface="Calibri" pitchFamily="34" charset="0"/>
              </a:rPr>
              <a:t>companies</a:t>
            </a:r>
            <a:r>
              <a:rPr lang="en-US" sz="1500" dirty="0">
                <a:latin typeface="Calibri" pitchFamily="34" charset="0"/>
                <a:cs typeface="Calibri" pitchFamily="34" charset="0"/>
              </a:rPr>
              <a:t>. Our problem is </a:t>
            </a:r>
            <a:r>
              <a:rPr lang="en-US" sz="1500" dirty="0" smtClean="0">
                <a:latin typeface="Calibri" pitchFamily="34" charset="0"/>
                <a:cs typeface="Calibri" pitchFamily="34" charset="0"/>
              </a:rPr>
              <a:t>related </a:t>
            </a:r>
            <a:r>
              <a:rPr lang="en-US" sz="1500" dirty="0">
                <a:latin typeface="Calibri" pitchFamily="34" charset="0"/>
                <a:cs typeface="Calibri" pitchFamily="34" charset="0"/>
              </a:rPr>
              <a:t>to one such housing company</a:t>
            </a:r>
            <a:r>
              <a:rPr lang="en-US" sz="1500" dirty="0" smtClean="0">
                <a:latin typeface="Calibri" pitchFamily="34" charset="0"/>
                <a:cs typeface="Calibri" pitchFamily="34" charset="0"/>
              </a:rPr>
              <a:t>.</a:t>
            </a:r>
          </a:p>
          <a:p>
            <a:r>
              <a:rPr lang="en-US" sz="1500" dirty="0">
                <a:latin typeface="Calibri" pitchFamily="34" charset="0"/>
                <a:cs typeface="Calibri"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r>
              <a:rPr lang="en-US" sz="1500" dirty="0" smtClean="0">
                <a:latin typeface="Calibri" pitchFamily="34" charset="0"/>
                <a:cs typeface="Calibri" pitchFamily="34" charset="0"/>
              </a:rPr>
              <a:t> </a:t>
            </a:r>
            <a:r>
              <a:rPr lang="en-US" sz="1500" dirty="0">
                <a:latin typeface="Calibri" pitchFamily="34" charset="0"/>
                <a:cs typeface="Calibri" pitchFamily="34" charset="0"/>
              </a:rPr>
              <a:t>The company is looking at prospective properties to buy houses to enter the market. You are required to build a model using Machine Learning in order to predict the actual value of the prospective properties and decide whether to invest in them or not. </a:t>
            </a:r>
            <a:endParaRPr lang="en-US" sz="1500" dirty="0" smtClean="0">
              <a:latin typeface="Calibri" pitchFamily="34" charset="0"/>
              <a:cs typeface="Calibri" pitchFamily="34" charset="0"/>
            </a:endParaRPr>
          </a:p>
          <a:p>
            <a:r>
              <a:rPr lang="en-US" sz="1500" dirty="0" smtClean="0">
                <a:latin typeface="Calibri" pitchFamily="34" charset="0"/>
                <a:cs typeface="Calibri" pitchFamily="34" charset="0"/>
              </a:rPr>
              <a:t>For </a:t>
            </a:r>
            <a:r>
              <a:rPr lang="en-US" sz="1500" dirty="0">
                <a:latin typeface="Calibri" pitchFamily="34" charset="0"/>
                <a:cs typeface="Calibri" pitchFamily="34" charset="0"/>
              </a:rPr>
              <a:t>this company wants to know</a:t>
            </a:r>
            <a:r>
              <a:rPr lang="en-US" sz="1500" dirty="0" smtClean="0">
                <a:latin typeface="Calibri" pitchFamily="34" charset="0"/>
                <a:cs typeface="Calibri" pitchFamily="34" charset="0"/>
              </a:rPr>
              <a:t>:</a:t>
            </a:r>
          </a:p>
          <a:p>
            <a:pPr marL="36576" indent="0">
              <a:buNone/>
            </a:pPr>
            <a:r>
              <a:rPr lang="en-US" sz="1500" dirty="0" smtClean="0">
                <a:latin typeface="Calibri" pitchFamily="34" charset="0"/>
                <a:cs typeface="Calibri" pitchFamily="34" charset="0"/>
              </a:rPr>
              <a:t>              </a:t>
            </a:r>
            <a:r>
              <a:rPr lang="en-US" sz="1500" dirty="0">
                <a:latin typeface="Calibri" pitchFamily="34" charset="0"/>
                <a:cs typeface="Calibri" pitchFamily="34" charset="0"/>
              </a:rPr>
              <a:t>• Which variables are important to predict the price of variable</a:t>
            </a:r>
            <a:r>
              <a:rPr lang="en-US" sz="1500" dirty="0" smtClean="0">
                <a:latin typeface="Calibri" pitchFamily="34" charset="0"/>
                <a:cs typeface="Calibri" pitchFamily="34" charset="0"/>
              </a:rPr>
              <a:t>?</a:t>
            </a:r>
          </a:p>
          <a:p>
            <a:pPr marL="36576" indent="0">
              <a:buNone/>
            </a:pPr>
            <a:r>
              <a:rPr lang="en-US" sz="1500" dirty="0" smtClean="0">
                <a:latin typeface="Calibri" pitchFamily="34" charset="0"/>
                <a:cs typeface="Calibri" pitchFamily="34" charset="0"/>
              </a:rPr>
              <a:t>              • </a:t>
            </a:r>
            <a:r>
              <a:rPr lang="en-US" sz="1500" dirty="0">
                <a:latin typeface="Calibri" pitchFamily="34" charset="0"/>
                <a:cs typeface="Calibri" pitchFamily="34" charset="0"/>
              </a:rPr>
              <a:t>How do these variables describe the price of the house?</a:t>
            </a:r>
          </a:p>
        </p:txBody>
      </p:sp>
    </p:spTree>
    <p:extLst>
      <p:ext uri="{BB962C8B-B14F-4D97-AF65-F5344CB8AC3E}">
        <p14:creationId xmlns:p14="http://schemas.microsoft.com/office/powerpoint/2010/main" val="1622370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Limitations of this work and Scope for Future Work</a:t>
            </a:r>
          </a:p>
        </p:txBody>
      </p:sp>
      <p:sp>
        <p:nvSpPr>
          <p:cNvPr id="3" name="Content Placeholder 2"/>
          <p:cNvSpPr>
            <a:spLocks noGrp="1"/>
          </p:cNvSpPr>
          <p:nvPr>
            <p:ph idx="1"/>
          </p:nvPr>
        </p:nvSpPr>
        <p:spPr>
          <a:xfrm>
            <a:off x="457200" y="1828800"/>
            <a:ext cx="7467600" cy="4297363"/>
          </a:xfrm>
        </p:spPr>
        <p:txBody>
          <a:bodyPr>
            <a:normAutofit/>
          </a:bodyPr>
          <a:lstStyle/>
          <a:p>
            <a:r>
              <a:rPr lang="en-US" sz="2800" dirty="0">
                <a:latin typeface="Calibri" pitchFamily="34" charset="0"/>
                <a:cs typeface="Calibri" pitchFamily="34" charset="0"/>
              </a:rPr>
              <a:t>The biggest limitation I observed was that not all categories of a particular feature were available in the training data</a:t>
            </a:r>
            <a:r>
              <a:rPr lang="en-US" sz="2800" dirty="0" smtClean="0">
                <a:latin typeface="Calibri" pitchFamily="34" charset="0"/>
                <a:cs typeface="Calibri" pitchFamily="34" charset="0"/>
              </a:rPr>
              <a:t>.</a:t>
            </a:r>
          </a:p>
          <a:p>
            <a:r>
              <a:rPr lang="en-US" sz="2800" dirty="0" smtClean="0">
                <a:latin typeface="Calibri" pitchFamily="34" charset="0"/>
                <a:cs typeface="Calibri" pitchFamily="34" charset="0"/>
              </a:rPr>
              <a:t> </a:t>
            </a:r>
            <a:r>
              <a:rPr lang="en-US" sz="2800" dirty="0">
                <a:latin typeface="Calibri" pitchFamily="34" charset="0"/>
                <a:cs typeface="Calibri" pitchFamily="34" charset="0"/>
              </a:rPr>
              <a:t>So, if there is a new category in the test data/new data, the model would not be able to identify the new categories</a:t>
            </a:r>
          </a:p>
        </p:txBody>
      </p:sp>
    </p:spTree>
    <p:extLst>
      <p:ext uri="{BB962C8B-B14F-4D97-AF65-F5344CB8AC3E}">
        <p14:creationId xmlns:p14="http://schemas.microsoft.com/office/powerpoint/2010/main" val="116484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Requirements</a:t>
            </a:r>
            <a:endParaRPr lang="en-US" dirty="0"/>
          </a:p>
        </p:txBody>
      </p:sp>
      <p:sp>
        <p:nvSpPr>
          <p:cNvPr id="3" name="Content Placeholder 2"/>
          <p:cNvSpPr>
            <a:spLocks noGrp="1"/>
          </p:cNvSpPr>
          <p:nvPr>
            <p:ph idx="1"/>
          </p:nvPr>
        </p:nvSpPr>
        <p:spPr/>
        <p:txBody>
          <a:bodyPr>
            <a:normAutofit/>
          </a:bodyPr>
          <a:lstStyle/>
          <a:p>
            <a:r>
              <a:rPr lang="en-US" sz="2000" dirty="0">
                <a:latin typeface="Calibri" pitchFamily="34" charset="0"/>
                <a:cs typeface="Calibri" pitchFamily="34" charset="0"/>
              </a:rPr>
              <a:t>Data contains 1460 entries each having 81 variables.</a:t>
            </a:r>
          </a:p>
          <a:p>
            <a:r>
              <a:rPr lang="en-US" sz="2000" dirty="0" smtClean="0">
                <a:latin typeface="Calibri" pitchFamily="34" charset="0"/>
                <a:cs typeface="Calibri" pitchFamily="34" charset="0"/>
              </a:rPr>
              <a:t> </a:t>
            </a:r>
            <a:r>
              <a:rPr lang="en-US" sz="2000" dirty="0">
                <a:latin typeface="Calibri" pitchFamily="34" charset="0"/>
                <a:cs typeface="Calibri" pitchFamily="34" charset="0"/>
              </a:rPr>
              <a:t>Data contains Null values. You need to treat them using the domain knowledge and your own understanding.</a:t>
            </a:r>
          </a:p>
          <a:p>
            <a:r>
              <a:rPr lang="en-US" sz="2000" dirty="0" smtClean="0">
                <a:latin typeface="Calibri" pitchFamily="34" charset="0"/>
                <a:cs typeface="Calibri" pitchFamily="34" charset="0"/>
              </a:rPr>
              <a:t>Extensive </a:t>
            </a:r>
            <a:r>
              <a:rPr lang="en-US" sz="2000" dirty="0">
                <a:latin typeface="Calibri" pitchFamily="34" charset="0"/>
                <a:cs typeface="Calibri" pitchFamily="34" charset="0"/>
              </a:rPr>
              <a:t>EDA has to be performed to gain relationships of important variable and price.</a:t>
            </a:r>
          </a:p>
          <a:p>
            <a:r>
              <a:rPr lang="en-US" sz="2000" dirty="0" smtClean="0">
                <a:latin typeface="Calibri" pitchFamily="34" charset="0"/>
                <a:cs typeface="Calibri" pitchFamily="34" charset="0"/>
              </a:rPr>
              <a:t>Data </a:t>
            </a:r>
            <a:r>
              <a:rPr lang="en-US" sz="2000" dirty="0">
                <a:latin typeface="Calibri" pitchFamily="34" charset="0"/>
                <a:cs typeface="Calibri" pitchFamily="34" charset="0"/>
              </a:rPr>
              <a:t>contains numerical as well as categorical variable. You need to handle them accordingly</a:t>
            </a:r>
            <a:r>
              <a:rPr lang="en-US" sz="2000" dirty="0" smtClean="0">
                <a:latin typeface="Calibri" pitchFamily="34" charset="0"/>
                <a:cs typeface="Calibri" pitchFamily="34" charset="0"/>
              </a:rPr>
              <a:t>.</a:t>
            </a:r>
          </a:p>
          <a:p>
            <a:r>
              <a:rPr lang="en-US" sz="2000" dirty="0" smtClean="0">
                <a:latin typeface="Calibri" pitchFamily="34" charset="0"/>
                <a:cs typeface="Calibri" pitchFamily="34" charset="0"/>
              </a:rPr>
              <a:t> </a:t>
            </a:r>
            <a:r>
              <a:rPr lang="en-US" sz="2000" dirty="0">
                <a:latin typeface="Calibri" pitchFamily="34" charset="0"/>
                <a:cs typeface="Calibri" pitchFamily="34" charset="0"/>
              </a:rPr>
              <a:t>You have to build Machine Learning models, apply regularization and determine the optimal values of Hyper </a:t>
            </a:r>
            <a:r>
              <a:rPr lang="en-US" sz="2000" dirty="0" smtClean="0">
                <a:latin typeface="Calibri" pitchFamily="34" charset="0"/>
                <a:cs typeface="Calibri" pitchFamily="34" charset="0"/>
              </a:rPr>
              <a:t>Parameters</a:t>
            </a:r>
            <a:r>
              <a:rPr lang="en-US" sz="2000" dirty="0">
                <a:latin typeface="Calibri" pitchFamily="34" charset="0"/>
                <a:cs typeface="Calibri" pitchFamily="34" charset="0"/>
              </a:rPr>
              <a:t>. </a:t>
            </a:r>
          </a:p>
          <a:p>
            <a:r>
              <a:rPr lang="en-US" sz="2000" dirty="0" smtClean="0">
                <a:latin typeface="Calibri" pitchFamily="34" charset="0"/>
                <a:cs typeface="Calibri" pitchFamily="34" charset="0"/>
              </a:rPr>
              <a:t>You </a:t>
            </a:r>
            <a:r>
              <a:rPr lang="en-US" sz="2000" dirty="0">
                <a:latin typeface="Calibri" pitchFamily="34" charset="0"/>
                <a:cs typeface="Calibri" pitchFamily="34" charset="0"/>
              </a:rPr>
              <a:t>need to find important features which affect the price positively or </a:t>
            </a:r>
            <a:r>
              <a:rPr lang="en-US" sz="2000" dirty="0" smtClean="0">
                <a:latin typeface="Calibri" pitchFamily="34" charset="0"/>
                <a:cs typeface="Calibri" pitchFamily="34" charset="0"/>
              </a:rPr>
              <a:t>negatively.</a:t>
            </a:r>
          </a:p>
          <a:p>
            <a:r>
              <a:rPr lang="en-US" sz="2000" dirty="0" smtClean="0">
                <a:latin typeface="Calibri" pitchFamily="34" charset="0"/>
                <a:cs typeface="Calibri" pitchFamily="34" charset="0"/>
              </a:rPr>
              <a:t>Two </a:t>
            </a:r>
            <a:r>
              <a:rPr lang="en-US" sz="2000" dirty="0">
                <a:latin typeface="Calibri" pitchFamily="34" charset="0"/>
                <a:cs typeface="Calibri" pitchFamily="34" charset="0"/>
              </a:rPr>
              <a:t>datasets are being provided to you (test.csv, train.csv). You will train on train.csv dataset and predict on </a:t>
            </a:r>
            <a:r>
              <a:rPr lang="en-US" sz="2000" dirty="0" smtClean="0">
                <a:latin typeface="Calibri" pitchFamily="34" charset="0"/>
                <a:cs typeface="Calibri" pitchFamily="34" charset="0"/>
              </a:rPr>
              <a:t>test.csv </a:t>
            </a:r>
            <a:r>
              <a:rPr lang="en-US" sz="2000" dirty="0">
                <a:latin typeface="Calibri" pitchFamily="34" charset="0"/>
                <a:cs typeface="Calibri" pitchFamily="34" charset="0"/>
              </a:rPr>
              <a:t>file.</a:t>
            </a:r>
          </a:p>
        </p:txBody>
      </p:sp>
    </p:spTree>
    <p:extLst>
      <p:ext uri="{BB962C8B-B14F-4D97-AF65-F5344CB8AC3E}">
        <p14:creationId xmlns:p14="http://schemas.microsoft.com/office/powerpoint/2010/main" val="168247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 </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This data has many null values present in it, which cannot be </a:t>
            </a:r>
            <a:r>
              <a:rPr lang="en-US" dirty="0" smtClean="0"/>
              <a:t>processed</a:t>
            </a:r>
            <a:r>
              <a:rPr lang="en-US" dirty="0"/>
              <a:t>. Also, there </a:t>
            </a:r>
            <a:r>
              <a:rPr lang="en-US" dirty="0" smtClean="0"/>
              <a:t>are </a:t>
            </a:r>
            <a:r>
              <a:rPr lang="en-US" dirty="0"/>
              <a:t>lots of variables </a:t>
            </a:r>
            <a:r>
              <a:rPr lang="en-US" dirty="0" err="1"/>
              <a:t>labelled</a:t>
            </a:r>
            <a:r>
              <a:rPr lang="en-US" dirty="0"/>
              <a:t> as </a:t>
            </a:r>
            <a:r>
              <a:rPr lang="en-US" dirty="0" err="1"/>
              <a:t>NaN</a:t>
            </a:r>
            <a:r>
              <a:rPr lang="en-US" dirty="0"/>
              <a:t>, but they </a:t>
            </a:r>
            <a:r>
              <a:rPr lang="en-US" dirty="0" smtClean="0"/>
              <a:t>are </a:t>
            </a:r>
            <a:r>
              <a:rPr lang="en-US" dirty="0"/>
              <a:t>actually not null values and they have a certain meaning,</a:t>
            </a:r>
          </a:p>
          <a:p>
            <a:r>
              <a:rPr lang="en-US" dirty="0"/>
              <a:t>For Example, </a:t>
            </a:r>
          </a:p>
          <a:p>
            <a:pPr marL="36576" indent="0">
              <a:buNone/>
            </a:pPr>
            <a:r>
              <a:rPr lang="en-US" dirty="0" smtClean="0"/>
              <a:t>     • </a:t>
            </a:r>
            <a:r>
              <a:rPr lang="en-US" dirty="0"/>
              <a:t>NA in feature 'Alley' means </a:t>
            </a:r>
            <a:r>
              <a:rPr lang="en-US" dirty="0" err="1"/>
              <a:t>No_Alley</a:t>
            </a:r>
            <a:r>
              <a:rPr lang="en-US" dirty="0"/>
              <a:t> </a:t>
            </a:r>
          </a:p>
          <a:p>
            <a:pPr marL="36576" indent="0">
              <a:buNone/>
            </a:pPr>
            <a:r>
              <a:rPr lang="en-US" dirty="0" smtClean="0"/>
              <a:t>     • </a:t>
            </a:r>
            <a:r>
              <a:rPr lang="en-US" dirty="0"/>
              <a:t>In case of </a:t>
            </a:r>
            <a:r>
              <a:rPr lang="en-US" dirty="0" err="1"/>
              <a:t>PoolQC</a:t>
            </a:r>
            <a:r>
              <a:rPr lang="en-US" dirty="0"/>
              <a:t>, NA means 'No Pool'</a:t>
            </a:r>
          </a:p>
          <a:p>
            <a:r>
              <a:rPr lang="en-US" dirty="0"/>
              <a:t>I've replaced them with actual variables.</a:t>
            </a:r>
          </a:p>
          <a:p>
            <a:r>
              <a:rPr lang="en-US" dirty="0"/>
              <a:t>After treating the null values, I found that there’s some kind of </a:t>
            </a:r>
          </a:p>
          <a:p>
            <a:r>
              <a:rPr lang="en-US" dirty="0"/>
              <a:t>order present in the data, hence it is ordinal in nature. And replaced the ordinal data with numeric one by using </a:t>
            </a:r>
            <a:r>
              <a:rPr lang="en-US" dirty="0" err="1"/>
              <a:t>OrdinalEncoder</a:t>
            </a:r>
            <a:r>
              <a:rPr lang="en-US" dirty="0"/>
              <a:t> and </a:t>
            </a:r>
            <a:r>
              <a:rPr lang="en-US" dirty="0" err="1"/>
              <a:t>labelEncoder</a:t>
            </a:r>
            <a:r>
              <a:rPr lang="en-US" dirty="0" smtClean="0"/>
              <a:t>.</a:t>
            </a:r>
          </a:p>
          <a:p>
            <a:pPr marL="36576" indent="0">
              <a:buNone/>
            </a:pPr>
            <a:r>
              <a:rPr lang="en-US" dirty="0" smtClean="0"/>
              <a:t> </a:t>
            </a:r>
            <a:endParaRPr lang="en-US" dirty="0"/>
          </a:p>
          <a:p>
            <a:endParaRPr lang="en-US" dirty="0"/>
          </a:p>
        </p:txBody>
      </p:sp>
    </p:spTree>
    <p:extLst>
      <p:ext uri="{BB962C8B-B14F-4D97-AF65-F5344CB8AC3E}">
        <p14:creationId xmlns:p14="http://schemas.microsoft.com/office/powerpoint/2010/main" val="128567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and Data Visualizations</a:t>
            </a:r>
            <a:endParaRPr lang="en-US" dirty="0"/>
          </a:p>
        </p:txBody>
      </p:sp>
      <p:sp>
        <p:nvSpPr>
          <p:cNvPr id="5" name="Content Placeholder 4"/>
          <p:cNvSpPr>
            <a:spLocks noGrp="1"/>
          </p:cNvSpPr>
          <p:nvPr>
            <p:ph idx="1"/>
          </p:nvPr>
        </p:nvSpPr>
        <p:spPr/>
        <p:txBody>
          <a:bodyPr/>
          <a:lstStyle/>
          <a:p>
            <a:r>
              <a:rPr lang="en-US" sz="2000" dirty="0">
                <a:latin typeface="Calibri" pitchFamily="34" charset="0"/>
                <a:cs typeface="Calibri" pitchFamily="34" charset="0"/>
              </a:rPr>
              <a:t>755000 is </a:t>
            </a:r>
            <a:r>
              <a:rPr lang="en-US" sz="2000" dirty="0" smtClean="0">
                <a:latin typeface="Calibri" pitchFamily="34" charset="0"/>
                <a:cs typeface="Calibri" pitchFamily="34" charset="0"/>
              </a:rPr>
              <a:t>the </a:t>
            </a:r>
            <a:r>
              <a:rPr lang="en-US" sz="2000" dirty="0">
                <a:latin typeface="Calibri" pitchFamily="34" charset="0"/>
                <a:cs typeface="Calibri" pitchFamily="34" charset="0"/>
              </a:rPr>
              <a:t>max value of sales </a:t>
            </a:r>
            <a:r>
              <a:rPr lang="en-US" sz="2000" dirty="0" smtClean="0">
                <a:latin typeface="Calibri" pitchFamily="34" charset="0"/>
                <a:cs typeface="Calibri" pitchFamily="34" charset="0"/>
              </a:rPr>
              <a:t>price</a:t>
            </a:r>
          </a:p>
          <a:p>
            <a:pPr marL="36576"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286000"/>
            <a:ext cx="7086600" cy="4191000"/>
          </a:xfrm>
          <a:prstGeom prst="rect">
            <a:avLst/>
          </a:prstGeom>
        </p:spPr>
      </p:pic>
    </p:spTree>
    <p:extLst>
      <p:ext uri="{BB962C8B-B14F-4D97-AF65-F5344CB8AC3E}">
        <p14:creationId xmlns:p14="http://schemas.microsoft.com/office/powerpoint/2010/main" val="65740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and Data Visualizations</a:t>
            </a:r>
          </a:p>
        </p:txBody>
      </p:sp>
      <p:sp>
        <p:nvSpPr>
          <p:cNvPr id="3" name="Content Placeholder 2"/>
          <p:cNvSpPr>
            <a:spLocks noGrp="1"/>
          </p:cNvSpPr>
          <p:nvPr>
            <p:ph idx="1"/>
          </p:nvPr>
        </p:nvSpPr>
        <p:spPr/>
        <p:txBody>
          <a:bodyPr/>
          <a:lstStyle/>
          <a:p>
            <a:r>
              <a:rPr lang="en-US" sz="2000" dirty="0">
                <a:latin typeface="Calibri" pitchFamily="34" charset="0"/>
                <a:cs typeface="Calibri" pitchFamily="34" charset="0"/>
              </a:rPr>
              <a:t>Floating Village Residential (FV) has the higher value of </a:t>
            </a:r>
            <a:r>
              <a:rPr lang="en-US" sz="2000" dirty="0" smtClean="0">
                <a:latin typeface="Calibri" pitchFamily="34" charset="0"/>
                <a:cs typeface="Calibri" pitchFamily="34" charset="0"/>
              </a:rPr>
              <a:t>sales</a:t>
            </a:r>
          </a:p>
          <a:p>
            <a:pPr marL="36576"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86000"/>
            <a:ext cx="7467599" cy="4010025"/>
          </a:xfrm>
          <a:prstGeom prst="rect">
            <a:avLst/>
          </a:prstGeom>
        </p:spPr>
      </p:pic>
    </p:spTree>
    <p:extLst>
      <p:ext uri="{BB962C8B-B14F-4D97-AF65-F5344CB8AC3E}">
        <p14:creationId xmlns:p14="http://schemas.microsoft.com/office/powerpoint/2010/main" val="3715087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and Data Visualizations</a:t>
            </a:r>
          </a:p>
        </p:txBody>
      </p:sp>
      <p:sp>
        <p:nvSpPr>
          <p:cNvPr id="3" name="Content Placeholder 2"/>
          <p:cNvSpPr>
            <a:spLocks noGrp="1"/>
          </p:cNvSpPr>
          <p:nvPr>
            <p:ph idx="1"/>
          </p:nvPr>
        </p:nvSpPr>
        <p:spPr/>
        <p:txBody>
          <a:bodyPr/>
          <a:lstStyle/>
          <a:p>
            <a:r>
              <a:rPr lang="en-US" sz="2000" dirty="0">
                <a:latin typeface="Calibri" pitchFamily="34" charset="0"/>
                <a:cs typeface="Calibri" pitchFamily="34" charset="0"/>
              </a:rPr>
              <a:t>Year 2009 has the maximum number of </a:t>
            </a:r>
            <a:r>
              <a:rPr lang="en-US" sz="2000" dirty="0" smtClean="0">
                <a:latin typeface="Calibri" pitchFamily="34" charset="0"/>
                <a:cs typeface="Calibri" pitchFamily="34" charset="0"/>
              </a:rPr>
              <a:t>sales</a:t>
            </a:r>
          </a:p>
          <a:p>
            <a:pPr marL="36576"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286000"/>
            <a:ext cx="8001000" cy="3829050"/>
          </a:xfrm>
          <a:prstGeom prst="rect">
            <a:avLst/>
          </a:prstGeom>
        </p:spPr>
      </p:pic>
    </p:spTree>
    <p:extLst>
      <p:ext uri="{BB962C8B-B14F-4D97-AF65-F5344CB8AC3E}">
        <p14:creationId xmlns:p14="http://schemas.microsoft.com/office/powerpoint/2010/main" val="24914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and Data Visualizations</a:t>
            </a:r>
          </a:p>
        </p:txBody>
      </p:sp>
      <p:sp>
        <p:nvSpPr>
          <p:cNvPr id="3" name="Content Placeholder 2"/>
          <p:cNvSpPr>
            <a:spLocks noGrp="1"/>
          </p:cNvSpPr>
          <p:nvPr>
            <p:ph idx="1"/>
          </p:nvPr>
        </p:nvSpPr>
        <p:spPr/>
        <p:txBody>
          <a:bodyPr>
            <a:normAutofit/>
          </a:bodyPr>
          <a:lstStyle/>
          <a:p>
            <a:r>
              <a:rPr lang="en-US" sz="2000" dirty="0" smtClean="0">
                <a:latin typeface="Calibri" pitchFamily="34" charset="0"/>
                <a:cs typeface="Calibri" pitchFamily="34" charset="0"/>
              </a:rPr>
              <a:t>North Ridge is in the Physical locations within Ames city limits has the higher count of </a:t>
            </a:r>
            <a:r>
              <a:rPr lang="en-US" sz="2000" dirty="0" err="1" smtClean="0">
                <a:latin typeface="Calibri" pitchFamily="34" charset="0"/>
                <a:cs typeface="Calibri" pitchFamily="34" charset="0"/>
              </a:rPr>
              <a:t>saleprice</a:t>
            </a:r>
            <a:endParaRPr lang="en-US" sz="2000" dirty="0" smtClean="0">
              <a:latin typeface="Calibri" pitchFamily="34" charset="0"/>
              <a:cs typeface="Calibri" pitchFamily="34" charset="0"/>
            </a:endParaRPr>
          </a:p>
          <a:p>
            <a:pPr marL="36576" indent="0">
              <a:buNone/>
            </a:pPr>
            <a:endParaRPr lang="en-US" sz="2000" dirty="0">
              <a:latin typeface="Calibri" pitchFamily="34" charset="0"/>
              <a:cs typeface="Calibr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438400"/>
            <a:ext cx="8839200" cy="3983677"/>
          </a:xfrm>
          <a:prstGeom prst="rect">
            <a:avLst/>
          </a:prstGeom>
        </p:spPr>
      </p:pic>
    </p:spTree>
    <p:extLst>
      <p:ext uri="{BB962C8B-B14F-4D97-AF65-F5344CB8AC3E}">
        <p14:creationId xmlns:p14="http://schemas.microsoft.com/office/powerpoint/2010/main" val="302522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and Data Visualizations</a:t>
            </a:r>
          </a:p>
        </p:txBody>
      </p:sp>
      <p:sp>
        <p:nvSpPr>
          <p:cNvPr id="3" name="Content Placeholder 2"/>
          <p:cNvSpPr>
            <a:spLocks noGrp="1"/>
          </p:cNvSpPr>
          <p:nvPr>
            <p:ph idx="1"/>
          </p:nvPr>
        </p:nvSpPr>
        <p:spPr/>
        <p:txBody>
          <a:bodyPr>
            <a:normAutofit/>
          </a:bodyPr>
          <a:lstStyle/>
          <a:p>
            <a:r>
              <a:rPr lang="en-US" sz="2000" dirty="0" err="1">
                <a:latin typeface="Calibri" pitchFamily="34" charset="0"/>
                <a:cs typeface="Calibri" pitchFamily="34" charset="0"/>
              </a:rPr>
              <a:t>PosA</a:t>
            </a:r>
            <a:r>
              <a:rPr lang="en-US" sz="2000" dirty="0">
                <a:latin typeface="Calibri" pitchFamily="34" charset="0"/>
                <a:cs typeface="Calibri" pitchFamily="34" charset="0"/>
              </a:rPr>
              <a:t> Adjacent to </a:t>
            </a:r>
            <a:r>
              <a:rPr lang="en-US" sz="2000" dirty="0" err="1">
                <a:latin typeface="Calibri" pitchFamily="34" charset="0"/>
                <a:cs typeface="Calibri" pitchFamily="34" charset="0"/>
              </a:rPr>
              <a:t>postive</a:t>
            </a:r>
            <a:r>
              <a:rPr lang="en-US" sz="2000" dirty="0">
                <a:latin typeface="Calibri" pitchFamily="34" charset="0"/>
                <a:cs typeface="Calibri" pitchFamily="34" charset="0"/>
              </a:rPr>
              <a:t> off-site feature </a:t>
            </a:r>
            <a:r>
              <a:rPr lang="en-US" sz="2000" dirty="0" err="1">
                <a:latin typeface="Calibri" pitchFamily="34" charset="0"/>
                <a:cs typeface="Calibri" pitchFamily="34" charset="0"/>
              </a:rPr>
              <a:t>RRNe</a:t>
            </a:r>
            <a:r>
              <a:rPr lang="en-US" sz="2000" dirty="0">
                <a:latin typeface="Calibri" pitchFamily="34" charset="0"/>
                <a:cs typeface="Calibri" pitchFamily="34" charset="0"/>
              </a:rPr>
              <a:t> Within 200' of East-West Railroad these are the two most valued Proximity to various conditions </a:t>
            </a:r>
            <a:endParaRPr lang="en-US" sz="2000" dirty="0" smtClean="0">
              <a:latin typeface="Calibri" pitchFamily="34" charset="0"/>
              <a:cs typeface="Calibri" pitchFamily="34" charset="0"/>
            </a:endParaRPr>
          </a:p>
          <a:p>
            <a:pPr marL="36576" indent="0">
              <a:buNone/>
            </a:pPr>
            <a:endParaRPr lang="en-US" sz="2000" dirty="0">
              <a:latin typeface="Calibri" pitchFamily="34" charset="0"/>
              <a:cs typeface="Calibr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667000"/>
            <a:ext cx="8534400" cy="4005339"/>
          </a:xfrm>
          <a:prstGeom prst="rect">
            <a:avLst/>
          </a:prstGeom>
        </p:spPr>
      </p:pic>
    </p:spTree>
    <p:extLst>
      <p:ext uri="{BB962C8B-B14F-4D97-AF65-F5344CB8AC3E}">
        <p14:creationId xmlns:p14="http://schemas.microsoft.com/office/powerpoint/2010/main" val="3177827290"/>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56</TotalTime>
  <Words>805</Words>
  <Application>Microsoft Office PowerPoint</Application>
  <PresentationFormat>On-screen Show (4:3)</PresentationFormat>
  <Paragraphs>56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Technic</vt:lpstr>
      <vt:lpstr>Housing Project</vt:lpstr>
      <vt:lpstr>Housing Project : Price Prediction</vt:lpstr>
      <vt:lpstr>Technical Requirements</vt:lpstr>
      <vt:lpstr>Data Preprocessing </vt:lpstr>
      <vt:lpstr>EDA and Data Visualizations</vt:lpstr>
      <vt:lpstr>EDA and Data Visualizations</vt:lpstr>
      <vt:lpstr>EDA and Data Visualizations</vt:lpstr>
      <vt:lpstr>EDA and Data Visualizations</vt:lpstr>
      <vt:lpstr>EDA and Data Visualizations</vt:lpstr>
      <vt:lpstr>EDA and Data Visualizations</vt:lpstr>
      <vt:lpstr>EDA and Data Visualizations</vt:lpstr>
      <vt:lpstr>Linear Regressor Model</vt:lpstr>
      <vt:lpstr>Lasso Regressor</vt:lpstr>
      <vt:lpstr>Ridge Regressor</vt:lpstr>
      <vt:lpstr>ElasticNet Regressor</vt:lpstr>
      <vt:lpstr>Random Forest Regressor</vt:lpstr>
      <vt:lpstr>Gradient Boosting Regressor</vt:lpstr>
      <vt:lpstr>AdaBoost Regressor</vt:lpstr>
      <vt:lpstr>Conclusion</vt:lpstr>
      <vt:lpstr>Limitations of this work and Scope for Future Work</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ismail - [2010]</dc:creator>
  <cp:lastModifiedBy>ismail - [2010]</cp:lastModifiedBy>
  <cp:revision>5</cp:revision>
  <dcterms:created xsi:type="dcterms:W3CDTF">2022-05-17T12:34:29Z</dcterms:created>
  <dcterms:modified xsi:type="dcterms:W3CDTF">2022-05-17T13:31:06Z</dcterms:modified>
</cp:coreProperties>
</file>