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Merriweather"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2f5a36a0a_0_16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a2f5a36a0a_0_1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a2f5a36a0a_0_1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a2f5a36a0a_0_1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a2f5a36a0a_0_1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a2f5a36a0a_0_1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a2f5a36a0a_0_1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a2f5a36a0a_0_1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a2f5a36a0a_0_1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a2f5a36a0a_0_1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a2f5a36a0a_0_1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a2f5a36a0a_0_1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a2f5a36a0a_0_17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a2f5a36a0a_0_1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a2f5a36a0a_0_1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a2f5a36a0a_0_1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a2f5a36a0a_0_17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a2f5a36a0a_0_1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a2f5a36a0a_0_17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a2f5a36a0a_0_1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a2f5a36a0a_0_16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a2f5a36a0a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a2f5a36a0a_0_1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a2f5a36a0a_0_1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2f5a36a0a_0_1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2f5a36a0a_0_1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a2f5a36a0a_0_1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a2f5a36a0a_0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a2f5a36a0a_0_1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a2f5a36a0a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a2f5a36a0a_0_16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a2f5a36a0a_0_1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a2f5a36a0a_0_16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a2f5a36a0a_0_1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a2f5a36a0a_0_1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a2f5a36a0a_0_1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play.google.com/store/apps/details?id=braulio.calle.bluetoothRCcontroller"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378275"/>
            <a:ext cx="8520600" cy="203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CS322: Computer Architecture</a:t>
            </a:r>
            <a:endParaRPr u="sng"/>
          </a:p>
          <a:p>
            <a:pPr marL="0" lvl="0" indent="0" algn="l" rtl="0">
              <a:spcBef>
                <a:spcPts val="0"/>
              </a:spcBef>
              <a:spcAft>
                <a:spcPts val="0"/>
              </a:spcAft>
              <a:buNone/>
            </a:pPr>
            <a:r>
              <a:rPr lang="en" u="sng"/>
              <a:t>Mini Project</a:t>
            </a:r>
            <a:endParaRPr u="sng"/>
          </a:p>
          <a:p>
            <a:pPr marL="0" lvl="0" indent="0" algn="l" rtl="0">
              <a:spcBef>
                <a:spcPts val="0"/>
              </a:spcBef>
              <a:spcAft>
                <a:spcPts val="0"/>
              </a:spcAft>
              <a:buNone/>
            </a:pPr>
            <a:r>
              <a:rPr lang="en" u="sng"/>
              <a:t>Bluetooth Controlled Robot Car</a:t>
            </a:r>
            <a:endParaRPr u="sng"/>
          </a:p>
        </p:txBody>
      </p:sp>
      <p:sp>
        <p:nvSpPr>
          <p:cNvPr id="65" name="Google Shape;65;p13"/>
          <p:cNvSpPr txBox="1">
            <a:spLocks noGrp="1"/>
          </p:cNvSpPr>
          <p:nvPr>
            <p:ph type="subTitle" idx="1"/>
          </p:nvPr>
        </p:nvSpPr>
        <p:spPr>
          <a:xfrm>
            <a:off x="5616650" y="4277275"/>
            <a:ext cx="3527400" cy="738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852"/>
              <a:buNone/>
            </a:pPr>
            <a:r>
              <a:rPr lang="en" sz="1695" u="sng">
                <a:solidFill>
                  <a:schemeClr val="lt1"/>
                </a:solidFill>
              </a:rPr>
              <a:t>Done by</a:t>
            </a:r>
            <a:r>
              <a:rPr lang="en" sz="1695">
                <a:solidFill>
                  <a:schemeClr val="lt1"/>
                </a:solidFill>
              </a:rPr>
              <a:t>: </a:t>
            </a:r>
            <a:endParaRPr sz="1695">
              <a:solidFill>
                <a:schemeClr val="lt1"/>
              </a:solidFill>
            </a:endParaRPr>
          </a:p>
          <a:p>
            <a:pPr marL="0" lvl="0" indent="0" algn="ctr" rtl="0">
              <a:lnSpc>
                <a:spcPct val="80000"/>
              </a:lnSpc>
              <a:spcBef>
                <a:spcPts val="0"/>
              </a:spcBef>
              <a:spcAft>
                <a:spcPts val="0"/>
              </a:spcAft>
              <a:buSzPts val="852"/>
              <a:buNone/>
            </a:pPr>
            <a:r>
              <a:rPr lang="en" sz="1695">
                <a:solidFill>
                  <a:schemeClr val="lt1"/>
                </a:solidFill>
              </a:rPr>
              <a:t>Harshita Meena(2001CS30)</a:t>
            </a:r>
            <a:endParaRPr sz="1695">
              <a:solidFill>
                <a:schemeClr val="lt1"/>
              </a:solidFill>
            </a:endParaRPr>
          </a:p>
          <a:p>
            <a:pPr marL="0" lvl="0" indent="0" algn="ctr" rtl="0">
              <a:lnSpc>
                <a:spcPct val="80000"/>
              </a:lnSpc>
              <a:spcBef>
                <a:spcPts val="0"/>
              </a:spcBef>
              <a:spcAft>
                <a:spcPts val="0"/>
              </a:spcAft>
              <a:buSzPts val="852"/>
              <a:buNone/>
            </a:pPr>
            <a:r>
              <a:rPr lang="en" sz="1695">
                <a:solidFill>
                  <a:schemeClr val="lt1"/>
                </a:solidFill>
              </a:rPr>
              <a:t>Kushum(2001CS42)</a:t>
            </a:r>
            <a:endParaRPr sz="1695">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231000" y="69697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Making/Working:</a:t>
            </a:r>
            <a:endParaRPr/>
          </a:p>
          <a:p>
            <a:pPr marL="0" lvl="0" indent="0" algn="l" rtl="0">
              <a:spcBef>
                <a:spcPts val="0"/>
              </a:spcBef>
              <a:spcAft>
                <a:spcPts val="0"/>
              </a:spcAft>
              <a:buNone/>
            </a:pPr>
            <a:endParaRPr/>
          </a:p>
        </p:txBody>
      </p:sp>
      <p:sp>
        <p:nvSpPr>
          <p:cNvPr id="126" name="Google Shape;126;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rgbClr val="000000"/>
              </a:buClr>
              <a:buSzPts val="770"/>
              <a:buFont typeface="Arial"/>
              <a:buNone/>
            </a:pPr>
            <a:r>
              <a:rPr lang="en" sz="1400">
                <a:solidFill>
                  <a:srgbClr val="000000"/>
                </a:solidFill>
                <a:latin typeface="Verdana"/>
                <a:ea typeface="Verdana"/>
                <a:cs typeface="Verdana"/>
                <a:sym typeface="Verdana"/>
              </a:rPr>
              <a:t>Then comes the code uploading part. While uploading the code we made sure that the bluetooth module is disconnected to the arduino and the batteries are also disconnected. After uploading the code, the connection with the bluetooth module is again made. Here, our robot car is ready. We now put the batteries in. Then we connect the car with the bluetooth RC controller app and give commands. The car moves according to the commands. The commands we have provided as per the bluetooth RC controller app. The commands are as follows:</a:t>
            </a:r>
            <a:endParaRPr sz="1400">
              <a:solidFill>
                <a:srgbClr val="000000"/>
              </a:solidFill>
              <a:latin typeface="Verdana"/>
              <a:ea typeface="Verdana"/>
              <a:cs typeface="Verdana"/>
              <a:sym typeface="Verdana"/>
            </a:endParaRPr>
          </a:p>
          <a:p>
            <a:pPr marL="0" lvl="0" indent="0" algn="l" rtl="0">
              <a:lnSpc>
                <a:spcPct val="95000"/>
              </a:lnSpc>
              <a:spcBef>
                <a:spcPts val="0"/>
              </a:spcBef>
              <a:spcAft>
                <a:spcPts val="0"/>
              </a:spcAft>
              <a:buClr>
                <a:srgbClr val="000000"/>
              </a:buClr>
              <a:buSzPts val="770"/>
              <a:buFont typeface="Arial"/>
              <a:buNone/>
            </a:pPr>
            <a:r>
              <a:rPr lang="en" sz="1400">
                <a:solidFill>
                  <a:srgbClr val="000000"/>
                </a:solidFill>
                <a:latin typeface="Verdana"/>
                <a:ea typeface="Verdana"/>
                <a:cs typeface="Verdana"/>
                <a:sym typeface="Verdana"/>
              </a:rPr>
              <a:t>Forward-&gt; F</a:t>
            </a:r>
            <a:endParaRPr sz="1400">
              <a:solidFill>
                <a:srgbClr val="000000"/>
              </a:solidFill>
              <a:latin typeface="Verdana"/>
              <a:ea typeface="Verdana"/>
              <a:cs typeface="Verdana"/>
              <a:sym typeface="Verdana"/>
            </a:endParaRPr>
          </a:p>
          <a:p>
            <a:pPr marL="0" lvl="0" indent="0" algn="l" rtl="0">
              <a:lnSpc>
                <a:spcPct val="95000"/>
              </a:lnSpc>
              <a:spcBef>
                <a:spcPts val="0"/>
              </a:spcBef>
              <a:spcAft>
                <a:spcPts val="0"/>
              </a:spcAft>
              <a:buClr>
                <a:srgbClr val="000000"/>
              </a:buClr>
              <a:buSzPts val="770"/>
              <a:buFont typeface="Arial"/>
              <a:buNone/>
            </a:pPr>
            <a:r>
              <a:rPr lang="en" sz="1400">
                <a:solidFill>
                  <a:srgbClr val="000000"/>
                </a:solidFill>
                <a:latin typeface="Verdana"/>
                <a:ea typeface="Verdana"/>
                <a:cs typeface="Verdana"/>
                <a:sym typeface="Verdana"/>
              </a:rPr>
              <a:t>Backward-&gt; B</a:t>
            </a:r>
            <a:endParaRPr sz="1400">
              <a:solidFill>
                <a:srgbClr val="000000"/>
              </a:solidFill>
              <a:latin typeface="Verdana"/>
              <a:ea typeface="Verdana"/>
              <a:cs typeface="Verdana"/>
              <a:sym typeface="Verdana"/>
            </a:endParaRPr>
          </a:p>
          <a:p>
            <a:pPr marL="0" lvl="0" indent="0" algn="l" rtl="0">
              <a:lnSpc>
                <a:spcPct val="95000"/>
              </a:lnSpc>
              <a:spcBef>
                <a:spcPts val="0"/>
              </a:spcBef>
              <a:spcAft>
                <a:spcPts val="0"/>
              </a:spcAft>
              <a:buClr>
                <a:srgbClr val="000000"/>
              </a:buClr>
              <a:buSzPts val="770"/>
              <a:buFont typeface="Arial"/>
              <a:buNone/>
            </a:pPr>
            <a:r>
              <a:rPr lang="en" sz="1400">
                <a:solidFill>
                  <a:srgbClr val="000000"/>
                </a:solidFill>
                <a:latin typeface="Verdana"/>
                <a:ea typeface="Verdana"/>
                <a:cs typeface="Verdana"/>
                <a:sym typeface="Verdana"/>
              </a:rPr>
              <a:t>Left-&gt; L</a:t>
            </a:r>
            <a:endParaRPr sz="1400">
              <a:solidFill>
                <a:srgbClr val="000000"/>
              </a:solidFill>
              <a:latin typeface="Verdana"/>
              <a:ea typeface="Verdana"/>
              <a:cs typeface="Verdana"/>
              <a:sym typeface="Verdana"/>
            </a:endParaRPr>
          </a:p>
          <a:p>
            <a:pPr marL="0" lvl="0" indent="0" algn="l" rtl="0">
              <a:lnSpc>
                <a:spcPct val="95000"/>
              </a:lnSpc>
              <a:spcBef>
                <a:spcPts val="0"/>
              </a:spcBef>
              <a:spcAft>
                <a:spcPts val="0"/>
              </a:spcAft>
              <a:buClr>
                <a:srgbClr val="000000"/>
              </a:buClr>
              <a:buSzPts val="770"/>
              <a:buFont typeface="Arial"/>
              <a:buNone/>
            </a:pPr>
            <a:r>
              <a:rPr lang="en" sz="1400">
                <a:solidFill>
                  <a:srgbClr val="000000"/>
                </a:solidFill>
                <a:latin typeface="Verdana"/>
                <a:ea typeface="Verdana"/>
                <a:cs typeface="Verdana"/>
                <a:sym typeface="Verdana"/>
              </a:rPr>
              <a:t>Right-&gt; R</a:t>
            </a:r>
            <a:endParaRPr sz="1400">
              <a:solidFill>
                <a:srgbClr val="000000"/>
              </a:solidFill>
              <a:latin typeface="Verdana"/>
              <a:ea typeface="Verdana"/>
              <a:cs typeface="Verdana"/>
              <a:sym typeface="Verdana"/>
            </a:endParaRPr>
          </a:p>
          <a:p>
            <a:pPr marL="0" lvl="0" indent="0" algn="l" rtl="0">
              <a:lnSpc>
                <a:spcPct val="95000"/>
              </a:lnSpc>
              <a:spcBef>
                <a:spcPts val="0"/>
              </a:spcBef>
              <a:spcAft>
                <a:spcPts val="0"/>
              </a:spcAft>
              <a:buClr>
                <a:srgbClr val="000000"/>
              </a:buClr>
              <a:buSzPts val="770"/>
              <a:buFont typeface="Arial"/>
              <a:buNone/>
            </a:pPr>
            <a:r>
              <a:rPr lang="en" sz="1400">
                <a:solidFill>
                  <a:srgbClr val="000000"/>
                </a:solidFill>
                <a:latin typeface="Verdana"/>
                <a:ea typeface="Verdana"/>
                <a:cs typeface="Verdana"/>
                <a:sym typeface="Verdana"/>
              </a:rPr>
              <a:t>Forward Left-&gt; G</a:t>
            </a:r>
            <a:endParaRPr sz="1400">
              <a:solidFill>
                <a:srgbClr val="000000"/>
              </a:solidFill>
              <a:latin typeface="Verdana"/>
              <a:ea typeface="Verdana"/>
              <a:cs typeface="Verdana"/>
              <a:sym typeface="Verdana"/>
            </a:endParaRPr>
          </a:p>
          <a:p>
            <a:pPr marL="0" lvl="0" indent="0" algn="l" rtl="0">
              <a:lnSpc>
                <a:spcPct val="95000"/>
              </a:lnSpc>
              <a:spcBef>
                <a:spcPts val="0"/>
              </a:spcBef>
              <a:spcAft>
                <a:spcPts val="0"/>
              </a:spcAft>
              <a:buClr>
                <a:srgbClr val="000000"/>
              </a:buClr>
              <a:buSzPts val="770"/>
              <a:buFont typeface="Arial"/>
              <a:buNone/>
            </a:pPr>
            <a:r>
              <a:rPr lang="en" sz="1400">
                <a:solidFill>
                  <a:srgbClr val="000000"/>
                </a:solidFill>
                <a:latin typeface="Verdana"/>
                <a:ea typeface="Verdana"/>
                <a:cs typeface="Verdana"/>
                <a:sym typeface="Verdana"/>
              </a:rPr>
              <a:t>Forward Right-&gt; I</a:t>
            </a:r>
            <a:endParaRPr sz="1400">
              <a:solidFill>
                <a:srgbClr val="000000"/>
              </a:solidFill>
              <a:latin typeface="Verdana"/>
              <a:ea typeface="Verdana"/>
              <a:cs typeface="Verdana"/>
              <a:sym typeface="Verdana"/>
            </a:endParaRPr>
          </a:p>
          <a:p>
            <a:pPr marL="0" lvl="0" indent="0" algn="l" rtl="0">
              <a:lnSpc>
                <a:spcPct val="95000"/>
              </a:lnSpc>
              <a:spcBef>
                <a:spcPts val="0"/>
              </a:spcBef>
              <a:spcAft>
                <a:spcPts val="0"/>
              </a:spcAft>
              <a:buClr>
                <a:srgbClr val="000000"/>
              </a:buClr>
              <a:buSzPts val="770"/>
              <a:buFont typeface="Arial"/>
              <a:buNone/>
            </a:pPr>
            <a:r>
              <a:rPr lang="en" sz="1400">
                <a:solidFill>
                  <a:srgbClr val="000000"/>
                </a:solidFill>
                <a:latin typeface="Verdana"/>
                <a:ea typeface="Verdana"/>
                <a:cs typeface="Verdana"/>
                <a:sym typeface="Verdana"/>
              </a:rPr>
              <a:t>Back Left-&gt; H</a:t>
            </a:r>
            <a:endParaRPr sz="1400">
              <a:solidFill>
                <a:srgbClr val="000000"/>
              </a:solidFill>
              <a:latin typeface="Verdana"/>
              <a:ea typeface="Verdana"/>
              <a:cs typeface="Verdana"/>
              <a:sym typeface="Verdana"/>
            </a:endParaRPr>
          </a:p>
          <a:p>
            <a:pPr marL="0" lvl="0" indent="0" algn="l" rtl="0">
              <a:lnSpc>
                <a:spcPct val="95000"/>
              </a:lnSpc>
              <a:spcBef>
                <a:spcPts val="0"/>
              </a:spcBef>
              <a:spcAft>
                <a:spcPts val="0"/>
              </a:spcAft>
              <a:buClr>
                <a:srgbClr val="000000"/>
              </a:buClr>
              <a:buSzPts val="770"/>
              <a:buFont typeface="Arial"/>
              <a:buNone/>
            </a:pPr>
            <a:r>
              <a:rPr lang="en" sz="1400">
                <a:solidFill>
                  <a:srgbClr val="000000"/>
                </a:solidFill>
                <a:latin typeface="Verdana"/>
                <a:ea typeface="Verdana"/>
                <a:cs typeface="Verdana"/>
                <a:sym typeface="Verdana"/>
              </a:rPr>
              <a:t>Back Right-&gt; J</a:t>
            </a:r>
            <a:endParaRPr sz="1400">
              <a:solidFill>
                <a:srgbClr val="000000"/>
              </a:solidFill>
              <a:latin typeface="Verdana"/>
              <a:ea typeface="Verdana"/>
              <a:cs typeface="Verdana"/>
              <a:sym typeface="Verdana"/>
            </a:endParaRPr>
          </a:p>
          <a:p>
            <a:pPr marL="0" lvl="0" indent="0" algn="l" rtl="0">
              <a:lnSpc>
                <a:spcPct val="95000"/>
              </a:lnSpc>
              <a:spcBef>
                <a:spcPts val="0"/>
              </a:spcBef>
              <a:spcAft>
                <a:spcPts val="0"/>
              </a:spcAft>
              <a:buClr>
                <a:srgbClr val="000000"/>
              </a:buClr>
              <a:buSzPts val="770"/>
              <a:buFont typeface="Arial"/>
              <a:buNone/>
            </a:pPr>
            <a:r>
              <a:rPr lang="en" sz="1400">
                <a:solidFill>
                  <a:srgbClr val="000000"/>
                </a:solidFill>
                <a:latin typeface="Verdana"/>
                <a:ea typeface="Verdana"/>
                <a:cs typeface="Verdana"/>
                <a:sym typeface="Verdana"/>
              </a:rPr>
              <a:t>Stop-&gt; S</a:t>
            </a:r>
            <a:endParaRPr sz="1400">
              <a:solidFill>
                <a:srgbClr val="000000"/>
              </a:solidFill>
              <a:latin typeface="Verdana"/>
              <a:ea typeface="Verdana"/>
              <a:cs typeface="Verdana"/>
              <a:sym typeface="Verdana"/>
            </a:endParaRPr>
          </a:p>
          <a:p>
            <a:pPr marL="0" lvl="0" indent="0" algn="l" rtl="0">
              <a:spcBef>
                <a:spcPts val="0"/>
              </a:spcBef>
              <a:spcAft>
                <a:spcPts val="1200"/>
              </a:spcAft>
              <a:buNone/>
            </a:pPr>
            <a:endParaRPr sz="1400">
              <a:latin typeface="Verdana"/>
              <a:ea typeface="Verdana"/>
              <a:cs typeface="Verdana"/>
              <a:sym typeface="Verdana"/>
            </a:endParaRPr>
          </a:p>
        </p:txBody>
      </p:sp>
      <p:pic>
        <p:nvPicPr>
          <p:cNvPr id="127" name="Google Shape;127;p22"/>
          <p:cNvPicPr preferRelativeResize="0"/>
          <p:nvPr/>
        </p:nvPicPr>
        <p:blipFill>
          <a:blip r:embed="rId3">
            <a:alphaModFix/>
          </a:blip>
          <a:stretch>
            <a:fillRect/>
          </a:stretch>
        </p:blipFill>
        <p:spPr>
          <a:xfrm>
            <a:off x="81775" y="2020500"/>
            <a:ext cx="4166400" cy="23436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Connections and Circuit Diagram:</a:t>
            </a:r>
            <a:endParaRPr/>
          </a:p>
        </p:txBody>
      </p:sp>
      <p:sp>
        <p:nvSpPr>
          <p:cNvPr id="133" name="Google Shape;133;p23"/>
          <p:cNvSpPr txBox="1">
            <a:spLocks noGrp="1"/>
          </p:cNvSpPr>
          <p:nvPr>
            <p:ph type="body" idx="1"/>
          </p:nvPr>
        </p:nvSpPr>
        <p:spPr>
          <a:xfrm>
            <a:off x="4644675" y="235675"/>
            <a:ext cx="4166400" cy="4098600"/>
          </a:xfrm>
          <a:prstGeom prst="rect">
            <a:avLst/>
          </a:prstGeom>
        </p:spPr>
        <p:txBody>
          <a:bodyPr spcFirstLastPara="1" wrap="square" lIns="91425" tIns="91425" rIns="91425" bIns="91425" anchor="t" anchorCtr="0">
            <a:noAutofit/>
          </a:bodyPr>
          <a:lstStyle/>
          <a:p>
            <a:pPr marL="457200" lvl="0" indent="-324008" algn="l" rtl="0">
              <a:lnSpc>
                <a:spcPct val="9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Motor driver connections are attached to the L298N module’s output 1, 2, 3 and 4. </a:t>
            </a:r>
            <a:endParaRPr sz="1502">
              <a:solidFill>
                <a:srgbClr val="000000"/>
              </a:solidFill>
              <a:latin typeface="Verdana"/>
              <a:ea typeface="Verdana"/>
              <a:cs typeface="Verdana"/>
              <a:sym typeface="Verdana"/>
            </a:endParaRPr>
          </a:p>
          <a:p>
            <a:pPr marL="457200" lvl="0" indent="-324008" algn="l" rtl="0">
              <a:lnSpc>
                <a:spcPct val="9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The ena and enb enable the PWM for motor A and motor B respectively. </a:t>
            </a:r>
            <a:endParaRPr sz="1502">
              <a:solidFill>
                <a:srgbClr val="000000"/>
              </a:solidFill>
              <a:latin typeface="Verdana"/>
              <a:ea typeface="Verdana"/>
              <a:cs typeface="Verdana"/>
              <a:sym typeface="Verdana"/>
            </a:endParaRPr>
          </a:p>
          <a:p>
            <a:pPr marL="457200" lvl="0" indent="-324008" algn="l" rtl="0">
              <a:lnSpc>
                <a:spcPct val="9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The ena, in1 and in2 controls the motor A whereas enb, in3 and in4 controls the motor B. </a:t>
            </a:r>
            <a:endParaRPr sz="1502">
              <a:solidFill>
                <a:srgbClr val="000000"/>
              </a:solidFill>
              <a:latin typeface="Verdana"/>
              <a:ea typeface="Verdana"/>
              <a:cs typeface="Verdana"/>
              <a:sym typeface="Verdana"/>
            </a:endParaRPr>
          </a:p>
          <a:p>
            <a:pPr marL="457200" lvl="0" indent="-324008" algn="l" rtl="0">
              <a:lnSpc>
                <a:spcPct val="9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ena is connected to the pin 3 of the UNO module whereas enb is connected to the pin 6 of the UNO module. </a:t>
            </a:r>
            <a:endParaRPr sz="1502">
              <a:solidFill>
                <a:srgbClr val="000000"/>
              </a:solidFill>
              <a:latin typeface="Verdana"/>
              <a:ea typeface="Verdana"/>
              <a:cs typeface="Verdana"/>
              <a:sym typeface="Verdana"/>
            </a:endParaRPr>
          </a:p>
          <a:p>
            <a:pPr marL="457200" lvl="0" indent="-324008" algn="l" rtl="0">
              <a:lnSpc>
                <a:spcPct val="9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The in1, in2, in3, and in4 are connected to pins 10, 11, 12, and 13 respectively.</a:t>
            </a:r>
            <a:endParaRPr sz="1502">
              <a:solidFill>
                <a:srgbClr val="000000"/>
              </a:solidFill>
              <a:latin typeface="Verdana"/>
              <a:ea typeface="Verdana"/>
              <a:cs typeface="Verdana"/>
              <a:sym typeface="Verdana"/>
            </a:endParaRPr>
          </a:p>
          <a:p>
            <a:pPr marL="457200" lvl="0" indent="-324008" algn="l" rtl="0">
              <a:lnSpc>
                <a:spcPct val="9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The ground of the L298N module is connected to the ground(power) of the UNO. </a:t>
            </a:r>
            <a:endParaRPr sz="1502">
              <a:latin typeface="Verdana"/>
              <a:ea typeface="Verdana"/>
              <a:cs typeface="Verdana"/>
              <a:sym typeface="Verdana"/>
            </a:endParaRPr>
          </a:p>
        </p:txBody>
      </p:sp>
      <p:pic>
        <p:nvPicPr>
          <p:cNvPr id="134" name="Google Shape;134;p23"/>
          <p:cNvPicPr preferRelativeResize="0"/>
          <p:nvPr/>
        </p:nvPicPr>
        <p:blipFill>
          <a:blip r:embed="rId3">
            <a:alphaModFix/>
          </a:blip>
          <a:stretch>
            <a:fillRect/>
          </a:stretch>
        </p:blipFill>
        <p:spPr>
          <a:xfrm>
            <a:off x="81775" y="2331875"/>
            <a:ext cx="4166400" cy="23369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Connections and Circuit Diagram:</a:t>
            </a:r>
            <a:endParaRPr/>
          </a:p>
          <a:p>
            <a:pPr marL="0" lvl="0" indent="0" algn="l" rtl="0">
              <a:spcBef>
                <a:spcPts val="0"/>
              </a:spcBef>
              <a:spcAft>
                <a:spcPts val="0"/>
              </a:spcAft>
              <a:buNone/>
            </a:pPr>
            <a:endParaRPr/>
          </a:p>
        </p:txBody>
      </p:sp>
      <p:sp>
        <p:nvSpPr>
          <p:cNvPr id="140" name="Google Shape;140;p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24008" algn="l" rtl="0">
              <a:lnSpc>
                <a:spcPct val="8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The Vin of the L298N module is connected to the Vin(power) of the UNO module. </a:t>
            </a:r>
            <a:endParaRPr sz="1502">
              <a:solidFill>
                <a:srgbClr val="000000"/>
              </a:solidFill>
              <a:latin typeface="Verdana"/>
              <a:ea typeface="Verdana"/>
              <a:cs typeface="Verdana"/>
              <a:sym typeface="Verdana"/>
            </a:endParaRPr>
          </a:p>
          <a:p>
            <a:pPr marL="457200" lvl="0" indent="-324008" algn="l" rtl="0">
              <a:lnSpc>
                <a:spcPct val="8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The positive terminal of the battery holder is connected to the +12V of the L298N module and the negative terminal is connected to the ground of the L298N module. </a:t>
            </a:r>
            <a:endParaRPr sz="1502">
              <a:solidFill>
                <a:srgbClr val="000000"/>
              </a:solidFill>
              <a:latin typeface="Verdana"/>
              <a:ea typeface="Verdana"/>
              <a:cs typeface="Verdana"/>
              <a:sym typeface="Verdana"/>
            </a:endParaRPr>
          </a:p>
          <a:p>
            <a:pPr marL="457200" lvl="0" indent="-324008" algn="l" rtl="0">
              <a:lnSpc>
                <a:spcPct val="8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The bluetooth module’s RX is connected to the TX(pin 1) of the UNO module.</a:t>
            </a:r>
            <a:endParaRPr sz="1502">
              <a:solidFill>
                <a:srgbClr val="000000"/>
              </a:solidFill>
              <a:latin typeface="Verdana"/>
              <a:ea typeface="Verdana"/>
              <a:cs typeface="Verdana"/>
              <a:sym typeface="Verdana"/>
            </a:endParaRPr>
          </a:p>
          <a:p>
            <a:pPr marL="457200" lvl="0" indent="-324008" algn="l" rtl="0">
              <a:lnSpc>
                <a:spcPct val="8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The TX of the bluetooth module is connected to the RX(pin 0) of the UNO module.</a:t>
            </a:r>
            <a:endParaRPr sz="1502">
              <a:solidFill>
                <a:srgbClr val="000000"/>
              </a:solidFill>
              <a:latin typeface="Verdana"/>
              <a:ea typeface="Verdana"/>
              <a:cs typeface="Verdana"/>
              <a:sym typeface="Verdana"/>
            </a:endParaRPr>
          </a:p>
          <a:p>
            <a:pPr marL="457200" lvl="0" indent="-324008" algn="l" rtl="0">
              <a:lnSpc>
                <a:spcPct val="8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The ground of the bluetooth module is connected to the ground(power) of the UNO module.</a:t>
            </a:r>
            <a:endParaRPr sz="1502">
              <a:solidFill>
                <a:srgbClr val="000000"/>
              </a:solidFill>
              <a:latin typeface="Verdana"/>
              <a:ea typeface="Verdana"/>
              <a:cs typeface="Verdana"/>
              <a:sym typeface="Verdana"/>
            </a:endParaRPr>
          </a:p>
          <a:p>
            <a:pPr marL="457200" lvl="0" indent="-324008" algn="l" rtl="0">
              <a:lnSpc>
                <a:spcPct val="85000"/>
              </a:lnSpc>
              <a:spcBef>
                <a:spcPts val="0"/>
              </a:spcBef>
              <a:spcAft>
                <a:spcPts val="0"/>
              </a:spcAft>
              <a:buClr>
                <a:srgbClr val="000000"/>
              </a:buClr>
              <a:buSzPts val="1503"/>
              <a:buFont typeface="Verdana"/>
              <a:buChar char="●"/>
            </a:pPr>
            <a:r>
              <a:rPr lang="en" sz="1502">
                <a:solidFill>
                  <a:srgbClr val="000000"/>
                </a:solidFill>
                <a:latin typeface="Verdana"/>
                <a:ea typeface="Verdana"/>
                <a:cs typeface="Verdana"/>
                <a:sym typeface="Verdana"/>
              </a:rPr>
              <a:t>The +5V of the bluetooth module is connected to the 5V(power) of the UNO module.</a:t>
            </a:r>
            <a:endParaRPr sz="1502">
              <a:solidFill>
                <a:srgbClr val="000000"/>
              </a:solidFill>
              <a:latin typeface="Verdana"/>
              <a:ea typeface="Verdana"/>
              <a:cs typeface="Verdana"/>
              <a:sym typeface="Verdana"/>
            </a:endParaRPr>
          </a:p>
          <a:p>
            <a:pPr marL="0" lvl="0" indent="0" algn="l" rtl="0">
              <a:lnSpc>
                <a:spcPct val="85000"/>
              </a:lnSpc>
              <a:spcBef>
                <a:spcPts val="0"/>
              </a:spcBef>
              <a:spcAft>
                <a:spcPts val="0"/>
              </a:spcAft>
              <a:buClr>
                <a:srgbClr val="000000"/>
              </a:buClr>
              <a:buSzPts val="1018"/>
              <a:buFont typeface="Arial"/>
              <a:buNone/>
            </a:pPr>
            <a:endParaRPr sz="1502">
              <a:latin typeface="Verdana"/>
              <a:ea typeface="Verdana"/>
              <a:cs typeface="Verdana"/>
              <a:sym typeface="Verdana"/>
            </a:endParaRPr>
          </a:p>
          <a:p>
            <a:pPr marL="0" lvl="0" indent="0" algn="l" rtl="0">
              <a:lnSpc>
                <a:spcPct val="105000"/>
              </a:lnSpc>
              <a:spcBef>
                <a:spcPts val="1200"/>
              </a:spcBef>
              <a:spcAft>
                <a:spcPts val="1200"/>
              </a:spcAft>
              <a:buNone/>
            </a:pPr>
            <a:endParaRPr sz="1500"/>
          </a:p>
        </p:txBody>
      </p:sp>
      <p:pic>
        <p:nvPicPr>
          <p:cNvPr id="141" name="Google Shape;141;p24"/>
          <p:cNvPicPr preferRelativeResize="0"/>
          <p:nvPr/>
        </p:nvPicPr>
        <p:blipFill rotWithShape="1">
          <a:blip r:embed="rId3">
            <a:alphaModFix/>
          </a:blip>
          <a:srcRect b="6085"/>
          <a:stretch/>
        </p:blipFill>
        <p:spPr>
          <a:xfrm>
            <a:off x="174788" y="2089700"/>
            <a:ext cx="3980374" cy="255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a:t>
            </a:r>
            <a:endParaRPr/>
          </a:p>
          <a:p>
            <a:pPr marL="0" lvl="0" indent="0" algn="l" rtl="0">
              <a:spcBef>
                <a:spcPts val="0"/>
              </a:spcBef>
              <a:spcAft>
                <a:spcPts val="0"/>
              </a:spcAft>
              <a:buNone/>
            </a:pPr>
            <a:r>
              <a:rPr lang="en"/>
              <a:t>Part-1</a:t>
            </a:r>
            <a:endParaRPr/>
          </a:p>
        </p:txBody>
      </p:sp>
      <p:sp>
        <p:nvSpPr>
          <p:cNvPr id="147" name="Google Shape;147;p25"/>
          <p:cNvSpPr txBox="1">
            <a:spLocks noGrp="1"/>
          </p:cNvSpPr>
          <p:nvPr>
            <p:ph type="body" idx="1"/>
          </p:nvPr>
        </p:nvSpPr>
        <p:spPr>
          <a:xfrm>
            <a:off x="4633125" y="181200"/>
            <a:ext cx="4166400" cy="4781100"/>
          </a:xfrm>
          <a:prstGeom prst="rect">
            <a:avLst/>
          </a:prstGeom>
          <a:solidFill>
            <a:schemeClr val="dk1"/>
          </a:solidFill>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in1 = </a:t>
            </a:r>
            <a:r>
              <a:rPr lang="en" sz="900" dirty="0">
                <a:solidFill>
                  <a:srgbClr val="B5CEA8"/>
                </a:solidFill>
                <a:latin typeface="Courier New"/>
                <a:ea typeface="Courier New"/>
                <a:cs typeface="Courier New"/>
                <a:sym typeface="Courier New"/>
              </a:rPr>
              <a:t>10</a:t>
            </a:r>
            <a:r>
              <a:rPr lang="en" sz="900" dirty="0">
                <a:solidFill>
                  <a:srgbClr val="D4D4D4"/>
                </a:solidFill>
                <a:latin typeface="Courier New"/>
                <a:ea typeface="Courier New"/>
                <a:cs typeface="Courier New"/>
                <a:sym typeface="Courier New"/>
              </a:rPr>
              <a:t> ;</a:t>
            </a:r>
            <a:r>
              <a:rPr lang="en" sz="900" dirty="0">
                <a:solidFill>
                  <a:srgbClr val="6A9955"/>
                </a:solidFill>
                <a:latin typeface="Courier New"/>
                <a:ea typeface="Courier New"/>
                <a:cs typeface="Courier New"/>
                <a:sym typeface="Courier New"/>
              </a:rPr>
              <a:t>//L298n Motor Driver pins.</a:t>
            </a:r>
            <a:endParaRPr sz="900" dirty="0">
              <a:solidFill>
                <a:srgbClr val="6A9955"/>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in2 = </a:t>
            </a:r>
            <a:r>
              <a:rPr lang="en" sz="900" dirty="0">
                <a:solidFill>
                  <a:srgbClr val="B5CEA8"/>
                </a:solidFill>
                <a:latin typeface="Courier New"/>
                <a:ea typeface="Courier New"/>
                <a:cs typeface="Courier New"/>
                <a:sym typeface="Courier New"/>
              </a:rPr>
              <a:t>11</a:t>
            </a:r>
            <a:r>
              <a:rPr lang="en" sz="900" dirty="0">
                <a:solidFill>
                  <a:srgbClr val="D4D4D4"/>
                </a:solidFill>
                <a:latin typeface="Courier New"/>
                <a:ea typeface="Courier New"/>
                <a:cs typeface="Courier New"/>
                <a:sym typeface="Courier New"/>
              </a:rPr>
              <a:t> ;</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in3 = </a:t>
            </a:r>
            <a:r>
              <a:rPr lang="en" sz="900" dirty="0">
                <a:solidFill>
                  <a:srgbClr val="B5CEA8"/>
                </a:solidFill>
                <a:latin typeface="Courier New"/>
                <a:ea typeface="Courier New"/>
                <a:cs typeface="Courier New"/>
                <a:sym typeface="Courier New"/>
              </a:rPr>
              <a:t>12</a:t>
            </a:r>
            <a:r>
              <a:rPr lang="en"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in4 = </a:t>
            </a:r>
            <a:r>
              <a:rPr lang="en" sz="900" dirty="0">
                <a:solidFill>
                  <a:srgbClr val="B5CEA8"/>
                </a:solidFill>
                <a:latin typeface="Courier New"/>
                <a:ea typeface="Courier New"/>
                <a:cs typeface="Courier New"/>
                <a:sym typeface="Courier New"/>
              </a:rPr>
              <a:t>13</a:t>
            </a:r>
            <a:r>
              <a:rPr lang="en"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ena = </a:t>
            </a:r>
            <a:r>
              <a:rPr lang="en" sz="900" dirty="0">
                <a:solidFill>
                  <a:srgbClr val="B5CEA8"/>
                </a:solidFill>
                <a:latin typeface="Courier New"/>
                <a:ea typeface="Courier New"/>
                <a:cs typeface="Courier New"/>
                <a:sym typeface="Courier New"/>
              </a:rPr>
              <a:t>3</a:t>
            </a:r>
            <a:r>
              <a:rPr lang="en"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enb = </a:t>
            </a:r>
            <a:r>
              <a:rPr lang="en" sz="900" dirty="0">
                <a:solidFill>
                  <a:srgbClr val="B5CEA8"/>
                </a:solidFill>
                <a:latin typeface="Courier New"/>
                <a:ea typeface="Courier New"/>
                <a:cs typeface="Courier New"/>
                <a:sym typeface="Courier New"/>
              </a:rPr>
              <a:t>6</a:t>
            </a:r>
            <a:r>
              <a:rPr lang="en"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command;</a:t>
            </a:r>
            <a:r>
              <a:rPr lang="en" sz="900" dirty="0">
                <a:solidFill>
                  <a:srgbClr val="6A9955"/>
                </a:solidFill>
                <a:latin typeface="Courier New"/>
                <a:ea typeface="Courier New"/>
                <a:cs typeface="Courier New"/>
                <a:sym typeface="Courier New"/>
              </a:rPr>
              <a:t> //Int to store app command state.</a:t>
            </a:r>
            <a:endParaRPr sz="900" dirty="0">
              <a:solidFill>
                <a:srgbClr val="6A9955"/>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Speed = </a:t>
            </a:r>
            <a:r>
              <a:rPr lang="en" sz="900" dirty="0">
                <a:solidFill>
                  <a:srgbClr val="B5CEA8"/>
                </a:solidFill>
                <a:latin typeface="Courier New"/>
                <a:ea typeface="Courier New"/>
                <a:cs typeface="Courier New"/>
                <a:sym typeface="Courier New"/>
              </a:rPr>
              <a:t>204</a:t>
            </a:r>
            <a:r>
              <a:rPr lang="en" sz="900" dirty="0">
                <a:solidFill>
                  <a:srgbClr val="D4D4D4"/>
                </a:solidFill>
                <a:latin typeface="Courier New"/>
                <a:ea typeface="Courier New"/>
                <a:cs typeface="Courier New"/>
                <a:sym typeface="Courier New"/>
              </a:rPr>
              <a:t>;</a:t>
            </a:r>
            <a:r>
              <a:rPr lang="en" sz="900" dirty="0">
                <a:solidFill>
                  <a:srgbClr val="6A9955"/>
                </a:solidFill>
                <a:latin typeface="Courier New"/>
                <a:ea typeface="Courier New"/>
                <a:cs typeface="Courier New"/>
                <a:sym typeface="Courier New"/>
              </a:rPr>
              <a:t> // 0 - 255.</a:t>
            </a:r>
            <a:endParaRPr sz="900" dirty="0">
              <a:solidFill>
                <a:srgbClr val="6A9955"/>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Speedsec;</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buttonState = </a:t>
            </a:r>
            <a:r>
              <a:rPr lang="en" sz="900" dirty="0">
                <a:solidFill>
                  <a:srgbClr val="B5CEA8"/>
                </a:solidFill>
                <a:latin typeface="Courier New"/>
                <a:ea typeface="Courier New"/>
                <a:cs typeface="Courier New"/>
                <a:sym typeface="Courier New"/>
              </a:rPr>
              <a:t>0</a:t>
            </a:r>
            <a:r>
              <a:rPr lang="en"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lastButtonState = </a:t>
            </a:r>
            <a:r>
              <a:rPr lang="en" sz="900" dirty="0">
                <a:solidFill>
                  <a:srgbClr val="B5CEA8"/>
                </a:solidFill>
                <a:latin typeface="Courier New"/>
                <a:ea typeface="Courier New"/>
                <a:cs typeface="Courier New"/>
                <a:sym typeface="Courier New"/>
              </a:rPr>
              <a:t>0</a:t>
            </a:r>
            <a:r>
              <a:rPr lang="en"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Turnradius = </a:t>
            </a:r>
            <a:r>
              <a:rPr lang="en" sz="900" dirty="0">
                <a:solidFill>
                  <a:srgbClr val="B5CEA8"/>
                </a:solidFill>
                <a:latin typeface="Courier New"/>
                <a:ea typeface="Courier New"/>
                <a:cs typeface="Courier New"/>
                <a:sym typeface="Courier New"/>
              </a:rPr>
              <a:t>0</a:t>
            </a:r>
            <a:r>
              <a:rPr lang="en" sz="900" dirty="0">
                <a:solidFill>
                  <a:srgbClr val="D4D4D4"/>
                </a:solidFill>
                <a:latin typeface="Courier New"/>
                <a:ea typeface="Courier New"/>
                <a:cs typeface="Courier New"/>
                <a:sym typeface="Courier New"/>
              </a:rPr>
              <a:t>;</a:t>
            </a:r>
            <a:r>
              <a:rPr lang="en" sz="900" dirty="0">
                <a:solidFill>
                  <a:srgbClr val="6A9955"/>
                </a:solidFill>
                <a:latin typeface="Courier New"/>
                <a:ea typeface="Courier New"/>
                <a:cs typeface="Courier New"/>
                <a:sym typeface="Courier New"/>
              </a:rPr>
              <a:t> //Set the radius of a turn, 0 - 255 Note:the robot will malfunction if this is higher than int Speed.</a:t>
            </a:r>
            <a:endParaRPr sz="900" dirty="0">
              <a:solidFill>
                <a:srgbClr val="6A9955"/>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brakeTime = </a:t>
            </a:r>
            <a:r>
              <a:rPr lang="en" sz="900" dirty="0">
                <a:solidFill>
                  <a:srgbClr val="B5CEA8"/>
                </a:solidFill>
                <a:latin typeface="Courier New"/>
                <a:ea typeface="Courier New"/>
                <a:cs typeface="Courier New"/>
                <a:sym typeface="Courier New"/>
              </a:rPr>
              <a:t>45</a:t>
            </a:r>
            <a:r>
              <a:rPr lang="en"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int</a:t>
            </a:r>
            <a:r>
              <a:rPr lang="en" sz="900" dirty="0">
                <a:solidFill>
                  <a:srgbClr val="D4D4D4"/>
                </a:solidFill>
                <a:latin typeface="Courier New"/>
                <a:ea typeface="Courier New"/>
                <a:cs typeface="Courier New"/>
                <a:sym typeface="Courier New"/>
              </a:rPr>
              <a:t> brkonoff = </a:t>
            </a:r>
            <a:r>
              <a:rPr lang="en" sz="900" dirty="0">
                <a:solidFill>
                  <a:srgbClr val="B5CEA8"/>
                </a:solidFill>
                <a:latin typeface="Courier New"/>
                <a:ea typeface="Courier New"/>
                <a:cs typeface="Courier New"/>
                <a:sym typeface="Courier New"/>
              </a:rPr>
              <a:t>1</a:t>
            </a:r>
            <a:r>
              <a:rPr lang="en" sz="900" dirty="0">
                <a:solidFill>
                  <a:srgbClr val="D4D4D4"/>
                </a:solidFill>
                <a:latin typeface="Courier New"/>
                <a:ea typeface="Courier New"/>
                <a:cs typeface="Courier New"/>
                <a:sym typeface="Courier New"/>
              </a:rPr>
              <a:t>;</a:t>
            </a:r>
            <a:r>
              <a:rPr lang="en" sz="900" dirty="0">
                <a:solidFill>
                  <a:srgbClr val="6A9955"/>
                </a:solidFill>
                <a:latin typeface="Courier New"/>
                <a:ea typeface="Courier New"/>
                <a:cs typeface="Courier New"/>
                <a:sym typeface="Courier New"/>
              </a:rPr>
              <a:t> //1 for the electronic braking system, 0 for normal.</a:t>
            </a:r>
            <a:endParaRPr sz="900" dirty="0">
              <a:solidFill>
                <a:srgbClr val="6A9955"/>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569CD6"/>
                </a:solidFill>
                <a:latin typeface="Courier New"/>
                <a:ea typeface="Courier New"/>
                <a:cs typeface="Courier New"/>
                <a:sym typeface="Courier New"/>
              </a:rPr>
              <a:t>void</a:t>
            </a:r>
            <a:r>
              <a:rPr lang="en" sz="900" dirty="0">
                <a:solidFill>
                  <a:srgbClr val="D4D4D4"/>
                </a:solidFill>
                <a:latin typeface="Courier New"/>
                <a:ea typeface="Courier New"/>
                <a:cs typeface="Courier New"/>
                <a:sym typeface="Courier New"/>
              </a:rPr>
              <a:t> </a:t>
            </a:r>
            <a:r>
              <a:rPr lang="en" sz="900" dirty="0">
                <a:solidFill>
                  <a:srgbClr val="DCDCAA"/>
                </a:solidFill>
                <a:latin typeface="Courier New"/>
                <a:ea typeface="Courier New"/>
                <a:cs typeface="Courier New"/>
                <a:sym typeface="Courier New"/>
              </a:rPr>
              <a:t>setup</a:t>
            </a:r>
            <a:r>
              <a:rPr lang="en" sz="900" dirty="0">
                <a:solidFill>
                  <a:srgbClr val="D4D4D4"/>
                </a:solidFill>
                <a:latin typeface="Courier New"/>
                <a:ea typeface="Courier New"/>
                <a:cs typeface="Courier New"/>
                <a:sym typeface="Courier New"/>
              </a:rPr>
              <a:t>() {</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D4D4D4"/>
                </a:solidFill>
                <a:latin typeface="Courier New"/>
                <a:ea typeface="Courier New"/>
                <a:cs typeface="Courier New"/>
                <a:sym typeface="Courier New"/>
              </a:rPr>
              <a:t>  </a:t>
            </a:r>
            <a:r>
              <a:rPr lang="en" sz="900" dirty="0">
                <a:solidFill>
                  <a:srgbClr val="DCDCAA"/>
                </a:solidFill>
                <a:latin typeface="Courier New"/>
                <a:ea typeface="Courier New"/>
                <a:cs typeface="Courier New"/>
                <a:sym typeface="Courier New"/>
              </a:rPr>
              <a:t>pinMode</a:t>
            </a:r>
            <a:r>
              <a:rPr lang="en" sz="900" dirty="0">
                <a:solidFill>
                  <a:srgbClr val="D4D4D4"/>
                </a:solidFill>
                <a:latin typeface="Courier New"/>
                <a:ea typeface="Courier New"/>
                <a:cs typeface="Courier New"/>
                <a:sym typeface="Courier New"/>
              </a:rPr>
              <a:t>(in1, OUTPUT);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D4D4D4"/>
                </a:solidFill>
                <a:latin typeface="Courier New"/>
                <a:ea typeface="Courier New"/>
                <a:cs typeface="Courier New"/>
                <a:sym typeface="Courier New"/>
              </a:rPr>
              <a:t>  </a:t>
            </a:r>
            <a:r>
              <a:rPr lang="en" sz="900" dirty="0">
                <a:solidFill>
                  <a:srgbClr val="DCDCAA"/>
                </a:solidFill>
                <a:latin typeface="Courier New"/>
                <a:ea typeface="Courier New"/>
                <a:cs typeface="Courier New"/>
                <a:sym typeface="Courier New"/>
              </a:rPr>
              <a:t>pinMode</a:t>
            </a:r>
            <a:r>
              <a:rPr lang="en" sz="900" dirty="0">
                <a:solidFill>
                  <a:srgbClr val="D4D4D4"/>
                </a:solidFill>
                <a:latin typeface="Courier New"/>
                <a:ea typeface="Courier New"/>
                <a:cs typeface="Courier New"/>
                <a:sym typeface="Courier New"/>
              </a:rPr>
              <a:t>(in2, OUTPUT);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D4D4D4"/>
                </a:solidFill>
                <a:latin typeface="Courier New"/>
                <a:ea typeface="Courier New"/>
                <a:cs typeface="Courier New"/>
                <a:sym typeface="Courier New"/>
              </a:rPr>
              <a:t>  </a:t>
            </a:r>
            <a:r>
              <a:rPr lang="en" sz="900" dirty="0">
                <a:solidFill>
                  <a:srgbClr val="DCDCAA"/>
                </a:solidFill>
                <a:latin typeface="Courier New"/>
                <a:ea typeface="Courier New"/>
                <a:cs typeface="Courier New"/>
                <a:sym typeface="Courier New"/>
              </a:rPr>
              <a:t>pinMode</a:t>
            </a:r>
            <a:r>
              <a:rPr lang="en" sz="900" dirty="0">
                <a:solidFill>
                  <a:srgbClr val="D4D4D4"/>
                </a:solidFill>
                <a:latin typeface="Courier New"/>
                <a:ea typeface="Courier New"/>
                <a:cs typeface="Courier New"/>
                <a:sym typeface="Courier New"/>
              </a:rPr>
              <a:t>(in3, OUTPUT);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D4D4D4"/>
                </a:solidFill>
                <a:latin typeface="Courier New"/>
                <a:ea typeface="Courier New"/>
                <a:cs typeface="Courier New"/>
                <a:sym typeface="Courier New"/>
              </a:rPr>
              <a:t>  </a:t>
            </a:r>
            <a:r>
              <a:rPr lang="en" sz="900" dirty="0">
                <a:solidFill>
                  <a:srgbClr val="DCDCAA"/>
                </a:solidFill>
                <a:latin typeface="Courier New"/>
                <a:ea typeface="Courier New"/>
                <a:cs typeface="Courier New"/>
                <a:sym typeface="Courier New"/>
              </a:rPr>
              <a:t>pinMode</a:t>
            </a:r>
            <a:r>
              <a:rPr lang="en" sz="900" dirty="0">
                <a:solidFill>
                  <a:srgbClr val="D4D4D4"/>
                </a:solidFill>
                <a:latin typeface="Courier New"/>
                <a:ea typeface="Courier New"/>
                <a:cs typeface="Courier New"/>
                <a:sym typeface="Courier New"/>
              </a:rPr>
              <a:t>(in4, OUTPUT);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D4D4D4"/>
                </a:solidFill>
                <a:latin typeface="Courier New"/>
                <a:ea typeface="Courier New"/>
                <a:cs typeface="Courier New"/>
                <a:sym typeface="Courier New"/>
              </a:rPr>
              <a:t>  </a:t>
            </a:r>
            <a:r>
              <a:rPr lang="en" sz="900" dirty="0">
                <a:solidFill>
                  <a:srgbClr val="9CDCFE"/>
                </a:solidFill>
                <a:latin typeface="Courier New"/>
                <a:ea typeface="Courier New"/>
                <a:cs typeface="Courier New"/>
                <a:sym typeface="Courier New"/>
              </a:rPr>
              <a:t>Serial</a:t>
            </a:r>
            <a:r>
              <a:rPr lang="en" sz="900" dirty="0">
                <a:solidFill>
                  <a:srgbClr val="D4D4D4"/>
                </a:solidFill>
                <a:latin typeface="Courier New"/>
                <a:ea typeface="Courier New"/>
                <a:cs typeface="Courier New"/>
                <a:sym typeface="Courier New"/>
              </a:rPr>
              <a:t>.</a:t>
            </a:r>
            <a:r>
              <a:rPr lang="en" sz="900" dirty="0">
                <a:solidFill>
                  <a:srgbClr val="DCDCAA"/>
                </a:solidFill>
                <a:latin typeface="Courier New"/>
                <a:ea typeface="Courier New"/>
                <a:cs typeface="Courier New"/>
                <a:sym typeface="Courier New"/>
              </a:rPr>
              <a:t>begin</a:t>
            </a:r>
            <a:r>
              <a:rPr lang="en" sz="900" dirty="0">
                <a:solidFill>
                  <a:srgbClr val="D4D4D4"/>
                </a:solidFill>
                <a:latin typeface="Courier New"/>
                <a:ea typeface="Courier New"/>
                <a:cs typeface="Courier New"/>
                <a:sym typeface="Courier New"/>
              </a:rPr>
              <a:t>(</a:t>
            </a:r>
            <a:r>
              <a:rPr lang="en" sz="900" dirty="0">
                <a:solidFill>
                  <a:srgbClr val="B5CEA8"/>
                </a:solidFill>
                <a:latin typeface="Courier New"/>
                <a:ea typeface="Courier New"/>
                <a:cs typeface="Courier New"/>
                <a:sym typeface="Courier New"/>
              </a:rPr>
              <a:t>9600</a:t>
            </a:r>
            <a:r>
              <a:rPr lang="en" sz="900" dirty="0">
                <a:solidFill>
                  <a:srgbClr val="D4D4D4"/>
                </a:solidFill>
                <a:latin typeface="Courier New"/>
                <a:ea typeface="Courier New"/>
                <a:cs typeface="Courier New"/>
                <a:sym typeface="Courier New"/>
              </a:rPr>
              <a:t>);</a:t>
            </a:r>
            <a:r>
              <a:rPr lang="en" sz="900" dirty="0">
                <a:solidFill>
                  <a:srgbClr val="6A9955"/>
                </a:solidFill>
                <a:latin typeface="Courier New"/>
                <a:ea typeface="Courier New"/>
                <a:cs typeface="Courier New"/>
                <a:sym typeface="Courier New"/>
              </a:rPr>
              <a:t>  //Set the baud rate to your Bluetooth module.</a:t>
            </a:r>
            <a:endParaRPr sz="900" dirty="0">
              <a:solidFill>
                <a:srgbClr val="6A9955"/>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dirty="0">
                <a:solidFill>
                  <a:srgbClr val="D4D4D4"/>
                </a:solidFill>
                <a:latin typeface="Courier New"/>
                <a:ea typeface="Courier New"/>
                <a:cs typeface="Courier New"/>
                <a:sym typeface="Courier New"/>
              </a:rPr>
              <a:t>}</a:t>
            </a:r>
            <a:endParaRPr sz="900" dirty="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900" dirty="0">
              <a:solidFill>
                <a:srgbClr val="D4D4D4"/>
              </a:solidFill>
              <a:latin typeface="Courier New"/>
              <a:ea typeface="Courier New"/>
              <a:cs typeface="Courier New"/>
              <a:sym typeface="Courier New"/>
            </a:endParaRPr>
          </a:p>
          <a:p>
            <a:pPr marL="0" lvl="0" indent="0" algn="l" rtl="0">
              <a:spcBef>
                <a:spcPts val="0"/>
              </a:spcBef>
              <a:spcAft>
                <a:spcPts val="1200"/>
              </a:spcAft>
              <a:buNone/>
            </a:pPr>
            <a:endParaRPr sz="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a:t>
            </a:r>
            <a:endParaRPr/>
          </a:p>
          <a:p>
            <a:pPr marL="0" lvl="0" indent="0" algn="l" rtl="0">
              <a:spcBef>
                <a:spcPts val="0"/>
              </a:spcBef>
              <a:spcAft>
                <a:spcPts val="0"/>
              </a:spcAft>
              <a:buNone/>
            </a:pPr>
            <a:r>
              <a:rPr lang="en"/>
              <a:t>Part-2</a:t>
            </a:r>
            <a:endParaRPr/>
          </a:p>
          <a:p>
            <a:pPr marL="0" lvl="0" indent="0" algn="l" rtl="0">
              <a:spcBef>
                <a:spcPts val="0"/>
              </a:spcBef>
              <a:spcAft>
                <a:spcPts val="0"/>
              </a:spcAft>
              <a:buNone/>
            </a:pPr>
            <a:endParaRPr/>
          </a:p>
        </p:txBody>
      </p:sp>
      <p:sp>
        <p:nvSpPr>
          <p:cNvPr id="153" name="Google Shape;153;p26"/>
          <p:cNvSpPr txBox="1">
            <a:spLocks noGrp="1"/>
          </p:cNvSpPr>
          <p:nvPr>
            <p:ph type="body" idx="1"/>
          </p:nvPr>
        </p:nvSpPr>
        <p:spPr>
          <a:xfrm>
            <a:off x="4572000" y="166500"/>
            <a:ext cx="4166400" cy="4716300"/>
          </a:xfrm>
          <a:prstGeom prst="rect">
            <a:avLst/>
          </a:prstGeom>
          <a:solidFill>
            <a:schemeClr val="dk1"/>
          </a:solidFill>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loop</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(ena,</a:t>
            </a:r>
            <a:r>
              <a:rPr lang="en" sz="900">
                <a:solidFill>
                  <a:srgbClr val="B5CEA8"/>
                </a:solidFill>
                <a:latin typeface="Courier New"/>
                <a:ea typeface="Courier New"/>
                <a:cs typeface="Courier New"/>
                <a:sym typeface="Courier New"/>
              </a:rPr>
              <a:t>150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(enb,</a:t>
            </a:r>
            <a:r>
              <a:rPr lang="en" sz="900">
                <a:solidFill>
                  <a:srgbClr val="B5CEA8"/>
                </a:solidFill>
                <a:latin typeface="Courier New"/>
                <a:ea typeface="Courier New"/>
                <a:cs typeface="Courier New"/>
                <a:sym typeface="Courier New"/>
              </a:rPr>
              <a:t>150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 (</a:t>
            </a:r>
            <a:r>
              <a:rPr lang="en" sz="900">
                <a:solidFill>
                  <a:srgbClr val="9CDCFE"/>
                </a:solidFill>
                <a:latin typeface="Courier New"/>
                <a:ea typeface="Courier New"/>
                <a:cs typeface="Courier New"/>
                <a:sym typeface="Courier New"/>
              </a:rPr>
              <a:t>Serial</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available</a:t>
            </a:r>
            <a:r>
              <a:rPr lang="en" sz="900">
                <a:solidFill>
                  <a:srgbClr val="D4D4D4"/>
                </a:solidFill>
                <a:latin typeface="Courier New"/>
                <a:ea typeface="Courier New"/>
                <a:cs typeface="Courier New"/>
                <a:sym typeface="Courier New"/>
              </a:rPr>
              <a:t>() &gt;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command = </a:t>
            </a:r>
            <a:r>
              <a:rPr lang="en" sz="900">
                <a:solidFill>
                  <a:srgbClr val="9CDCFE"/>
                </a:solidFill>
                <a:latin typeface="Courier New"/>
                <a:ea typeface="Courier New"/>
                <a:cs typeface="Courier New"/>
                <a:sym typeface="Courier New"/>
              </a:rPr>
              <a:t>Serial</a:t>
            </a:r>
            <a:r>
              <a:rPr lang="en" sz="900">
                <a:solidFill>
                  <a:srgbClr val="D4D4D4"/>
                </a:solidFill>
                <a:latin typeface="Courier New"/>
                <a:ea typeface="Courier New"/>
                <a:cs typeface="Courier New"/>
                <a:sym typeface="Courier New"/>
              </a:rPr>
              <a:t>.</a:t>
            </a:r>
            <a:r>
              <a:rPr lang="en" sz="900">
                <a:solidFill>
                  <a:srgbClr val="DCDCAA"/>
                </a:solidFill>
                <a:latin typeface="Courier New"/>
                <a:ea typeface="Courier New"/>
                <a:cs typeface="Courier New"/>
                <a:sym typeface="Courier New"/>
              </a:rPr>
              <a:t>read</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Stop</a:t>
            </a:r>
            <a:r>
              <a:rPr lang="en" sz="900">
                <a:solidFill>
                  <a:srgbClr val="D4D4D4"/>
                </a:solidFill>
                <a:latin typeface="Courier New"/>
                <a:ea typeface="Courier New"/>
                <a:cs typeface="Courier New"/>
                <a:sym typeface="Courier New"/>
              </a:rPr>
              <a:t>();</a:t>
            </a:r>
            <a:r>
              <a:rPr lang="en" sz="900">
                <a:solidFill>
                  <a:srgbClr val="6A9955"/>
                </a:solidFill>
                <a:latin typeface="Courier New"/>
                <a:ea typeface="Courier New"/>
                <a:cs typeface="Courier New"/>
                <a:sym typeface="Courier New"/>
              </a:rPr>
              <a:t> //Initialize with motors stopped.</a:t>
            </a:r>
            <a:endParaRPr sz="900">
              <a:solidFill>
                <a:srgbClr val="6A9955"/>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switch</a:t>
            </a:r>
            <a:r>
              <a:rPr lang="en" sz="900">
                <a:solidFill>
                  <a:srgbClr val="D4D4D4"/>
                </a:solidFill>
                <a:latin typeface="Courier New"/>
                <a:ea typeface="Courier New"/>
                <a:cs typeface="Courier New"/>
                <a:sym typeface="Courier New"/>
              </a:rPr>
              <a:t> (command)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'F'</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forward</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'B'</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back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'L'</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left</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'R'</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right</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'G'</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forwardleft</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'I'</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forwardright</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spcBef>
                <a:spcPts val="0"/>
              </a:spcBef>
              <a:spcAft>
                <a:spcPts val="1200"/>
              </a:spcAft>
              <a:buNone/>
            </a:pP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a:t>
            </a:r>
            <a:endParaRPr/>
          </a:p>
          <a:p>
            <a:pPr marL="0" lvl="0" indent="0" algn="l" rtl="0">
              <a:spcBef>
                <a:spcPts val="0"/>
              </a:spcBef>
              <a:spcAft>
                <a:spcPts val="0"/>
              </a:spcAft>
              <a:buNone/>
            </a:pPr>
            <a:r>
              <a:rPr lang="en"/>
              <a:t>Part-3</a:t>
            </a:r>
            <a:endParaRPr/>
          </a:p>
          <a:p>
            <a:pPr marL="0" lvl="0" indent="0" algn="l" rtl="0">
              <a:spcBef>
                <a:spcPts val="0"/>
              </a:spcBef>
              <a:spcAft>
                <a:spcPts val="0"/>
              </a:spcAft>
              <a:buNone/>
            </a:pPr>
            <a:endParaRPr/>
          </a:p>
        </p:txBody>
      </p:sp>
      <p:sp>
        <p:nvSpPr>
          <p:cNvPr id="159" name="Google Shape;159;p27"/>
          <p:cNvSpPr txBox="1">
            <a:spLocks noGrp="1"/>
          </p:cNvSpPr>
          <p:nvPr>
            <p:ph type="body" idx="1"/>
          </p:nvPr>
        </p:nvSpPr>
        <p:spPr>
          <a:xfrm>
            <a:off x="4656200" y="88950"/>
            <a:ext cx="4166400" cy="5054700"/>
          </a:xfrm>
          <a:prstGeom prst="rect">
            <a:avLst/>
          </a:prstGeom>
          <a:solidFill>
            <a:schemeClr val="dk1"/>
          </a:solidFill>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'H'</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backleft</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'J'</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backright</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 = </a:t>
            </a:r>
            <a:r>
              <a:rPr lang="en" sz="900">
                <a:solidFill>
                  <a:srgbClr val="B5CEA8"/>
                </a:solidFill>
                <a:latin typeface="Courier New"/>
                <a:ea typeface="Courier New"/>
                <a:cs typeface="Courier New"/>
                <a:sym typeface="Courier New"/>
              </a:rPr>
              <a:t>100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'1'</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 = </a:t>
            </a:r>
            <a:r>
              <a:rPr lang="en" sz="900">
                <a:solidFill>
                  <a:srgbClr val="B5CEA8"/>
                </a:solidFill>
                <a:latin typeface="Courier New"/>
                <a:ea typeface="Courier New"/>
                <a:cs typeface="Courier New"/>
                <a:sym typeface="Courier New"/>
              </a:rPr>
              <a:t>140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'2'</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 = </a:t>
            </a:r>
            <a:r>
              <a:rPr lang="en" sz="900">
                <a:solidFill>
                  <a:srgbClr val="B5CEA8"/>
                </a:solidFill>
                <a:latin typeface="Courier New"/>
                <a:ea typeface="Courier New"/>
                <a:cs typeface="Courier New"/>
                <a:sym typeface="Courier New"/>
              </a:rPr>
              <a:t>153</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'3'</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 = </a:t>
            </a:r>
            <a:r>
              <a:rPr lang="en" sz="900">
                <a:solidFill>
                  <a:srgbClr val="B5CEA8"/>
                </a:solidFill>
                <a:latin typeface="Courier New"/>
                <a:ea typeface="Courier New"/>
                <a:cs typeface="Courier New"/>
                <a:sym typeface="Courier New"/>
              </a:rPr>
              <a:t>165</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'4'</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 = </a:t>
            </a:r>
            <a:r>
              <a:rPr lang="en" sz="900">
                <a:solidFill>
                  <a:srgbClr val="B5CEA8"/>
                </a:solidFill>
                <a:latin typeface="Courier New"/>
                <a:ea typeface="Courier New"/>
                <a:cs typeface="Courier New"/>
                <a:sym typeface="Courier New"/>
              </a:rPr>
              <a:t>178</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'5'</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 = </a:t>
            </a:r>
            <a:r>
              <a:rPr lang="en" sz="900">
                <a:solidFill>
                  <a:srgbClr val="B5CEA8"/>
                </a:solidFill>
                <a:latin typeface="Courier New"/>
                <a:ea typeface="Courier New"/>
                <a:cs typeface="Courier New"/>
                <a:sym typeface="Courier New"/>
              </a:rPr>
              <a:t>191</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'6'</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 = </a:t>
            </a:r>
            <a:r>
              <a:rPr lang="en" sz="900">
                <a:solidFill>
                  <a:srgbClr val="B5CEA8"/>
                </a:solidFill>
                <a:latin typeface="Courier New"/>
                <a:ea typeface="Courier New"/>
                <a:cs typeface="Courier New"/>
                <a:sym typeface="Courier New"/>
              </a:rPr>
              <a:t>204</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spcBef>
                <a:spcPts val="0"/>
              </a:spcBef>
              <a:spcAft>
                <a:spcPts val="1200"/>
              </a:spcAft>
              <a:buNone/>
            </a:pP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a:t>
            </a:r>
            <a:endParaRPr/>
          </a:p>
          <a:p>
            <a:pPr marL="0" lvl="0" indent="0" algn="l" rtl="0">
              <a:spcBef>
                <a:spcPts val="0"/>
              </a:spcBef>
              <a:spcAft>
                <a:spcPts val="0"/>
              </a:spcAft>
              <a:buNone/>
            </a:pPr>
            <a:r>
              <a:rPr lang="en"/>
              <a:t>Part-4</a:t>
            </a:r>
            <a:endParaRPr/>
          </a:p>
          <a:p>
            <a:pPr marL="0" lvl="0" indent="0" algn="l" rtl="0">
              <a:spcBef>
                <a:spcPts val="0"/>
              </a:spcBef>
              <a:spcAft>
                <a:spcPts val="0"/>
              </a:spcAft>
              <a:buNone/>
            </a:pPr>
            <a:endParaRPr/>
          </a:p>
        </p:txBody>
      </p:sp>
      <p:sp>
        <p:nvSpPr>
          <p:cNvPr id="165" name="Google Shape;165;p28"/>
          <p:cNvSpPr txBox="1">
            <a:spLocks noGrp="1"/>
          </p:cNvSpPr>
          <p:nvPr>
            <p:ph type="body" idx="1"/>
          </p:nvPr>
        </p:nvSpPr>
        <p:spPr>
          <a:xfrm>
            <a:off x="4633125" y="74200"/>
            <a:ext cx="4166400" cy="5011500"/>
          </a:xfrm>
          <a:prstGeom prst="rect">
            <a:avLst/>
          </a:prstGeom>
          <a:solidFill>
            <a:schemeClr val="dk1"/>
          </a:solidFill>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'7'</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 = </a:t>
            </a:r>
            <a:r>
              <a:rPr lang="en" sz="900">
                <a:solidFill>
                  <a:srgbClr val="B5CEA8"/>
                </a:solidFill>
                <a:latin typeface="Courier New"/>
                <a:ea typeface="Courier New"/>
                <a:cs typeface="Courier New"/>
                <a:sym typeface="Courier New"/>
              </a:rPr>
              <a:t>216</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'8'</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 = </a:t>
            </a:r>
            <a:r>
              <a:rPr lang="en" sz="900">
                <a:solidFill>
                  <a:srgbClr val="B5CEA8"/>
                </a:solidFill>
                <a:latin typeface="Courier New"/>
                <a:ea typeface="Courier New"/>
                <a:cs typeface="Courier New"/>
                <a:sym typeface="Courier New"/>
              </a:rPr>
              <a:t>229</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'9'</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 = </a:t>
            </a:r>
            <a:r>
              <a:rPr lang="en" sz="900">
                <a:solidFill>
                  <a:srgbClr val="B5CEA8"/>
                </a:solidFill>
                <a:latin typeface="Courier New"/>
                <a:ea typeface="Courier New"/>
                <a:cs typeface="Courier New"/>
                <a:sym typeface="Courier New"/>
              </a:rPr>
              <a:t>242</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case</a:t>
            </a:r>
            <a:r>
              <a:rPr lang="en" sz="900">
                <a:solidFill>
                  <a:srgbClr val="D4D4D4"/>
                </a:solidFill>
                <a:latin typeface="Courier New"/>
                <a:ea typeface="Courier New"/>
                <a:cs typeface="Courier New"/>
                <a:sym typeface="Courier New"/>
              </a:rPr>
              <a:t> </a:t>
            </a:r>
            <a:r>
              <a:rPr lang="en" sz="900">
                <a:solidFill>
                  <a:srgbClr val="CE9178"/>
                </a:solidFill>
                <a:latin typeface="Courier New"/>
                <a:ea typeface="Courier New"/>
                <a:cs typeface="Courier New"/>
                <a:sym typeface="Courier New"/>
              </a:rPr>
              <a:t>'q'</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 = </a:t>
            </a:r>
            <a:r>
              <a:rPr lang="en" sz="900">
                <a:solidFill>
                  <a:srgbClr val="B5CEA8"/>
                </a:solidFill>
                <a:latin typeface="Courier New"/>
                <a:ea typeface="Courier New"/>
                <a:cs typeface="Courier New"/>
                <a:sym typeface="Courier New"/>
              </a:rPr>
              <a:t>255</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break</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Speedsec = Turnradius;</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 (brkonoff == </a:t>
            </a:r>
            <a:r>
              <a:rPr lang="en" sz="900">
                <a:solidFill>
                  <a:srgbClr val="B5CEA8"/>
                </a:solidFill>
                <a:latin typeface="Courier New"/>
                <a:ea typeface="Courier New"/>
                <a:cs typeface="Courier New"/>
                <a:sym typeface="Courier New"/>
              </a:rPr>
              <a:t>1</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brakeOn</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 </a:t>
            </a:r>
            <a:r>
              <a:rPr lang="en" sz="900">
                <a:solidFill>
                  <a:srgbClr val="C586C0"/>
                </a:solidFill>
                <a:latin typeface="Courier New"/>
                <a:ea typeface="Courier New"/>
                <a:cs typeface="Courier New"/>
                <a:sym typeface="Courier New"/>
              </a:rPr>
              <a:t>else</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brakeOff</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forward</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(in1, Speed);</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(in3, Speed);</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900">
              <a:solidFill>
                <a:srgbClr val="D4D4D4"/>
              </a:solidFill>
              <a:latin typeface="Courier New"/>
              <a:ea typeface="Courier New"/>
              <a:cs typeface="Courier New"/>
              <a:sym typeface="Courier New"/>
            </a:endParaRPr>
          </a:p>
          <a:p>
            <a:pPr marL="0" lvl="0" indent="0" algn="l" rtl="0">
              <a:spcBef>
                <a:spcPts val="0"/>
              </a:spcBef>
              <a:spcAft>
                <a:spcPts val="1200"/>
              </a:spcAft>
              <a:buNone/>
            </a:pPr>
            <a:endParaRPr sz="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a:t>
            </a:r>
            <a:endParaRPr/>
          </a:p>
          <a:p>
            <a:pPr marL="0" lvl="0" indent="0" algn="l" rtl="0">
              <a:spcBef>
                <a:spcPts val="0"/>
              </a:spcBef>
              <a:spcAft>
                <a:spcPts val="0"/>
              </a:spcAft>
              <a:buNone/>
            </a:pPr>
            <a:r>
              <a:rPr lang="en"/>
              <a:t>Part-5</a:t>
            </a:r>
            <a:endParaRPr/>
          </a:p>
          <a:p>
            <a:pPr marL="0" lvl="0" indent="0" algn="l" rtl="0">
              <a:spcBef>
                <a:spcPts val="0"/>
              </a:spcBef>
              <a:spcAft>
                <a:spcPts val="0"/>
              </a:spcAft>
              <a:buNone/>
            </a:pPr>
            <a:endParaRPr/>
          </a:p>
        </p:txBody>
      </p:sp>
      <p:sp>
        <p:nvSpPr>
          <p:cNvPr id="171" name="Google Shape;171;p29"/>
          <p:cNvSpPr txBox="1">
            <a:spLocks noGrp="1"/>
          </p:cNvSpPr>
          <p:nvPr>
            <p:ph type="body" idx="1"/>
          </p:nvPr>
        </p:nvSpPr>
        <p:spPr>
          <a:xfrm>
            <a:off x="4633150" y="108825"/>
            <a:ext cx="4166400" cy="4965600"/>
          </a:xfrm>
          <a:prstGeom prst="rect">
            <a:avLst/>
          </a:prstGeom>
          <a:solidFill>
            <a:schemeClr val="dk1"/>
          </a:solidFill>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back</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(in2, Speed);</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(in4, Speed);</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left</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(in3, Speed);</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(in2, Speed);</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right</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(in4, Speed);</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(in1, Speed);</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forwardleft</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(in1, Speedsec);</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(in3, Speed);</a:t>
            </a:r>
            <a:endParaRPr sz="900">
              <a:solidFill>
                <a:srgbClr val="D4D4D4"/>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forwardright</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(in1, Speed);</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(in3, Speedsec);</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backright</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(in2, Speed);</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(in4, Speedsec);</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backleft</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(in2, Speedsec);</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(in4, Speed);</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spcBef>
                <a:spcPts val="0"/>
              </a:spcBef>
              <a:spcAft>
                <a:spcPts val="0"/>
              </a:spcAft>
              <a:buNone/>
            </a:pPr>
            <a:endParaRPr sz="900"/>
          </a:p>
          <a:p>
            <a:pPr marL="0" lvl="0" indent="0" algn="l" rtl="0">
              <a:lnSpc>
                <a:spcPct val="95000"/>
              </a:lnSpc>
              <a:spcBef>
                <a:spcPts val="1200"/>
              </a:spcBef>
              <a:spcAft>
                <a:spcPts val="1200"/>
              </a:spcAft>
              <a:buSzPts val="358"/>
              <a:buNone/>
            </a:pPr>
            <a:endParaRPr sz="622"/>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a:t>
            </a:r>
            <a:endParaRPr/>
          </a:p>
          <a:p>
            <a:pPr marL="0" lvl="0" indent="0" algn="l" rtl="0">
              <a:spcBef>
                <a:spcPts val="0"/>
              </a:spcBef>
              <a:spcAft>
                <a:spcPts val="0"/>
              </a:spcAft>
              <a:buNone/>
            </a:pPr>
            <a:r>
              <a:rPr lang="en"/>
              <a:t>Part-6</a:t>
            </a:r>
            <a:endParaRPr/>
          </a:p>
          <a:p>
            <a:pPr marL="0" lvl="0" indent="0" algn="l" rtl="0">
              <a:spcBef>
                <a:spcPts val="0"/>
              </a:spcBef>
              <a:spcAft>
                <a:spcPts val="0"/>
              </a:spcAft>
              <a:buNone/>
            </a:pPr>
            <a:endParaRPr/>
          </a:p>
        </p:txBody>
      </p:sp>
      <p:sp>
        <p:nvSpPr>
          <p:cNvPr id="177" name="Google Shape;177;p30"/>
          <p:cNvSpPr txBox="1">
            <a:spLocks noGrp="1"/>
          </p:cNvSpPr>
          <p:nvPr>
            <p:ph type="body" idx="1"/>
          </p:nvPr>
        </p:nvSpPr>
        <p:spPr>
          <a:xfrm>
            <a:off x="4644650" y="51150"/>
            <a:ext cx="4166400" cy="5092200"/>
          </a:xfrm>
          <a:prstGeom prst="rect">
            <a:avLst/>
          </a:prstGeom>
          <a:solidFill>
            <a:schemeClr val="dk1"/>
          </a:solidFill>
        </p:spPr>
        <p:txBody>
          <a:bodyPr spcFirstLastPara="1" wrap="square" lIns="91425" tIns="91425" rIns="91425" bIns="91425" anchor="t" anchorCtr="0">
            <a:noAutofit/>
          </a:bodyPr>
          <a:lstStyle/>
          <a:p>
            <a:pPr marL="0" lvl="0" indent="0" algn="l" rtl="0">
              <a:lnSpc>
                <a:spcPct val="115714"/>
              </a:lnSpc>
              <a:spcBef>
                <a:spcPts val="0"/>
              </a:spcBef>
              <a:spcAft>
                <a:spcPts val="0"/>
              </a:spcAft>
              <a:buClr>
                <a:srgbClr val="000000"/>
              </a:buClr>
              <a:buSzPts val="358"/>
              <a:buFont typeface="Arial"/>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Stop</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(in1,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(in2,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(in3,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analogWrite</a:t>
            </a:r>
            <a:r>
              <a:rPr lang="en" sz="900">
                <a:solidFill>
                  <a:srgbClr val="D4D4D4"/>
                </a:solidFill>
                <a:latin typeface="Courier New"/>
                <a:ea typeface="Courier New"/>
                <a:cs typeface="Courier New"/>
                <a:sym typeface="Courier New"/>
              </a:rPr>
              <a:t>(in4, </a:t>
            </a:r>
            <a:r>
              <a:rPr lang="en" sz="900">
                <a:solidFill>
                  <a:srgbClr val="B5CEA8"/>
                </a:solidFill>
                <a:latin typeface="Courier New"/>
                <a:ea typeface="Courier New"/>
                <a:cs typeface="Courier New"/>
                <a:sym typeface="Courier New"/>
              </a:rPr>
              <a:t>0</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brakeOn</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6A9955"/>
                </a:solidFill>
                <a:latin typeface="Courier New"/>
                <a:ea typeface="Courier New"/>
                <a:cs typeface="Courier New"/>
                <a:sym typeface="Courier New"/>
              </a:rPr>
              <a:t>  //Here's the future use: an electronic braking system!</a:t>
            </a:r>
            <a:endParaRPr sz="900">
              <a:solidFill>
                <a:srgbClr val="6A9955"/>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6A9955"/>
                </a:solidFill>
                <a:latin typeface="Courier New"/>
                <a:ea typeface="Courier New"/>
                <a:cs typeface="Courier New"/>
                <a:sym typeface="Courier New"/>
              </a:rPr>
              <a:t>  // read the pushbutton input pin:</a:t>
            </a:r>
            <a:endParaRPr sz="900">
              <a:solidFill>
                <a:srgbClr val="6A9955"/>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buttonState = command;</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6A9955"/>
                </a:solidFill>
                <a:latin typeface="Courier New"/>
                <a:ea typeface="Courier New"/>
                <a:cs typeface="Courier New"/>
                <a:sym typeface="Courier New"/>
              </a:rPr>
              <a:t>  // compare the buttonState to its previous state</a:t>
            </a:r>
            <a:endParaRPr sz="900">
              <a:solidFill>
                <a:srgbClr val="6A9955"/>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 (buttonState != lastButtonState)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6A9955"/>
                </a:solidFill>
                <a:latin typeface="Courier New"/>
                <a:ea typeface="Courier New"/>
                <a:cs typeface="Courier New"/>
                <a:sym typeface="Courier New"/>
              </a:rPr>
              <a:t>    // if the state has changed, increment the counter</a:t>
            </a:r>
            <a:endParaRPr sz="900">
              <a:solidFill>
                <a:srgbClr val="6A9955"/>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 (buttonState == </a:t>
            </a:r>
            <a:r>
              <a:rPr lang="en" sz="900">
                <a:solidFill>
                  <a:srgbClr val="CE9178"/>
                </a:solidFill>
                <a:latin typeface="Courier New"/>
                <a:ea typeface="Courier New"/>
                <a:cs typeface="Courier New"/>
                <a:sym typeface="Courier New"/>
              </a:rPr>
              <a:t>'S'</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C586C0"/>
                </a:solidFill>
                <a:latin typeface="Courier New"/>
                <a:ea typeface="Courier New"/>
                <a:cs typeface="Courier New"/>
                <a:sym typeface="Courier New"/>
              </a:rPr>
              <a:t>if</a:t>
            </a:r>
            <a:r>
              <a:rPr lang="en" sz="900">
                <a:solidFill>
                  <a:srgbClr val="D4D4D4"/>
                </a:solidFill>
                <a:latin typeface="Courier New"/>
                <a:ea typeface="Courier New"/>
                <a:cs typeface="Courier New"/>
                <a:sym typeface="Courier New"/>
              </a:rPr>
              <a:t> (lastButtonState != buttonState)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digitalWrite</a:t>
            </a:r>
            <a:r>
              <a:rPr lang="en" sz="900">
                <a:solidFill>
                  <a:srgbClr val="D4D4D4"/>
                </a:solidFill>
                <a:latin typeface="Courier New"/>
                <a:ea typeface="Courier New"/>
                <a:cs typeface="Courier New"/>
                <a:sym typeface="Courier New"/>
              </a:rPr>
              <a:t>(in1, HIGH);</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digitalWrite</a:t>
            </a:r>
            <a:r>
              <a:rPr lang="en" sz="900">
                <a:solidFill>
                  <a:srgbClr val="D4D4D4"/>
                </a:solidFill>
                <a:latin typeface="Courier New"/>
                <a:ea typeface="Courier New"/>
                <a:cs typeface="Courier New"/>
                <a:sym typeface="Courier New"/>
              </a:rPr>
              <a:t>(in2, HIGH);</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digitalWrite</a:t>
            </a:r>
            <a:r>
              <a:rPr lang="en" sz="900">
                <a:solidFill>
                  <a:srgbClr val="D4D4D4"/>
                </a:solidFill>
                <a:latin typeface="Courier New"/>
                <a:ea typeface="Courier New"/>
                <a:cs typeface="Courier New"/>
                <a:sym typeface="Courier New"/>
              </a:rPr>
              <a:t>(in3, HIGH);</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digitalWrite</a:t>
            </a:r>
            <a:r>
              <a:rPr lang="en" sz="900">
                <a:solidFill>
                  <a:srgbClr val="D4D4D4"/>
                </a:solidFill>
                <a:latin typeface="Courier New"/>
                <a:ea typeface="Courier New"/>
                <a:cs typeface="Courier New"/>
                <a:sym typeface="Courier New"/>
              </a:rPr>
              <a:t>(in4, HIGH);</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delay</a:t>
            </a:r>
            <a:r>
              <a:rPr lang="en" sz="900">
                <a:solidFill>
                  <a:srgbClr val="D4D4D4"/>
                </a:solidFill>
                <a:latin typeface="Courier New"/>
                <a:ea typeface="Courier New"/>
                <a:cs typeface="Courier New"/>
                <a:sym typeface="Courier New"/>
              </a:rPr>
              <a:t>(brakeTime);</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Stop</a:t>
            </a: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6A9955"/>
                </a:solidFill>
                <a:latin typeface="Courier New"/>
                <a:ea typeface="Courier New"/>
                <a:cs typeface="Courier New"/>
                <a:sym typeface="Courier New"/>
              </a:rPr>
              <a:t>    // save the current state as the last state,</a:t>
            </a:r>
            <a:endParaRPr sz="900">
              <a:solidFill>
                <a:srgbClr val="6A9955"/>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6A9955"/>
                </a:solidFill>
                <a:latin typeface="Courier New"/>
                <a:ea typeface="Courier New"/>
                <a:cs typeface="Courier New"/>
                <a:sym typeface="Courier New"/>
              </a:rPr>
              <a:t>    //for next time through the loop</a:t>
            </a:r>
            <a:endParaRPr sz="900">
              <a:solidFill>
                <a:srgbClr val="6A9955"/>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lastButtonState = buttonState;</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569CD6"/>
                </a:solidFill>
                <a:latin typeface="Courier New"/>
                <a:ea typeface="Courier New"/>
                <a:cs typeface="Courier New"/>
                <a:sym typeface="Courier New"/>
              </a:rPr>
              <a:t>void</a:t>
            </a:r>
            <a:r>
              <a:rPr lang="en" sz="900">
                <a:solidFill>
                  <a:srgbClr val="D4D4D4"/>
                </a:solidFill>
                <a:latin typeface="Courier New"/>
                <a:ea typeface="Courier New"/>
                <a:cs typeface="Courier New"/>
                <a:sym typeface="Courier New"/>
              </a:rPr>
              <a:t> </a:t>
            </a:r>
            <a:r>
              <a:rPr lang="en" sz="900">
                <a:solidFill>
                  <a:srgbClr val="DCDCAA"/>
                </a:solidFill>
                <a:latin typeface="Courier New"/>
                <a:ea typeface="Courier New"/>
                <a:cs typeface="Courier New"/>
                <a:sym typeface="Courier New"/>
              </a:rPr>
              <a:t>brakeOff</a:t>
            </a:r>
            <a:r>
              <a:rPr lang="en"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r>
              <a:rPr lang="en"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15714"/>
              </a:lnSpc>
              <a:spcBef>
                <a:spcPts val="0"/>
              </a:spcBef>
              <a:spcAft>
                <a:spcPts val="0"/>
              </a:spcAft>
              <a:buClr>
                <a:srgbClr val="000000"/>
              </a:buClr>
              <a:buSzPts val="358"/>
              <a:buFont typeface="Arial"/>
              <a:buNone/>
            </a:pPr>
            <a:endParaRPr sz="900">
              <a:solidFill>
                <a:srgbClr val="D4D4D4"/>
              </a:solidFill>
              <a:latin typeface="Courier New"/>
              <a:ea typeface="Courier New"/>
              <a:cs typeface="Courier New"/>
              <a:sym typeface="Courier New"/>
            </a:endParaRPr>
          </a:p>
          <a:p>
            <a:pPr marL="0" lvl="0" indent="0" algn="l" rtl="0">
              <a:lnSpc>
                <a:spcPct val="95000"/>
              </a:lnSpc>
              <a:spcBef>
                <a:spcPts val="0"/>
              </a:spcBef>
              <a:spcAft>
                <a:spcPts val="0"/>
              </a:spcAft>
              <a:buClr>
                <a:srgbClr val="000000"/>
              </a:buClr>
              <a:buSzPts val="358"/>
              <a:buFont typeface="Arial"/>
              <a:buNone/>
            </a:pPr>
            <a:endParaRPr sz="900"/>
          </a:p>
          <a:p>
            <a:pPr marL="0" lvl="0" indent="0" algn="l" rtl="0">
              <a:lnSpc>
                <a:spcPct val="95000"/>
              </a:lnSpc>
              <a:spcBef>
                <a:spcPts val="1200"/>
              </a:spcBef>
              <a:spcAft>
                <a:spcPts val="0"/>
              </a:spcAft>
              <a:buClr>
                <a:srgbClr val="000000"/>
              </a:buClr>
              <a:buSzPts val="358"/>
              <a:buFont typeface="Arial"/>
              <a:buNone/>
            </a:pPr>
            <a:endParaRPr sz="900"/>
          </a:p>
          <a:p>
            <a:pPr marL="0" lvl="0" indent="0" algn="l" rtl="0">
              <a:lnSpc>
                <a:spcPct val="95000"/>
              </a:lnSpc>
              <a:spcBef>
                <a:spcPts val="1200"/>
              </a:spcBef>
              <a:spcAft>
                <a:spcPts val="0"/>
              </a:spcAft>
              <a:buClr>
                <a:srgbClr val="000000"/>
              </a:buClr>
              <a:buSzPts val="358"/>
              <a:buFont typeface="Arial"/>
              <a:buNone/>
            </a:pPr>
            <a:endParaRPr sz="900"/>
          </a:p>
          <a:p>
            <a:pPr marL="0" lvl="0" indent="0" algn="l" rtl="0">
              <a:lnSpc>
                <a:spcPct val="95000"/>
              </a:lnSpc>
              <a:spcBef>
                <a:spcPts val="1200"/>
              </a:spcBef>
              <a:spcAft>
                <a:spcPts val="0"/>
              </a:spcAft>
              <a:buClr>
                <a:srgbClr val="000000"/>
              </a:buClr>
              <a:buSzPts val="358"/>
              <a:buFont typeface="Arial"/>
              <a:buNone/>
            </a:pPr>
            <a:endParaRPr sz="900"/>
          </a:p>
          <a:p>
            <a:pPr marL="0" lvl="0" indent="0" algn="l" rtl="0">
              <a:lnSpc>
                <a:spcPct val="95000"/>
              </a:lnSpc>
              <a:spcBef>
                <a:spcPts val="1200"/>
              </a:spcBef>
              <a:spcAft>
                <a:spcPts val="0"/>
              </a:spcAft>
              <a:buClr>
                <a:srgbClr val="000000"/>
              </a:buClr>
              <a:buSzPts val="358"/>
              <a:buFont typeface="Arial"/>
              <a:buNone/>
            </a:pPr>
            <a:endParaRPr sz="900"/>
          </a:p>
          <a:p>
            <a:pPr marL="0" lvl="0" indent="0" algn="l" rtl="0">
              <a:spcBef>
                <a:spcPts val="1200"/>
              </a:spcBef>
              <a:spcAft>
                <a:spcPts val="1200"/>
              </a:spcAft>
              <a:buNone/>
            </a:pP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25" y="500925"/>
            <a:ext cx="3706500" cy="418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Bluetooth RC Controller app link:</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Contributions:</a:t>
            </a:r>
            <a:endParaRPr/>
          </a:p>
        </p:txBody>
      </p:sp>
      <p:sp>
        <p:nvSpPr>
          <p:cNvPr id="183" name="Google Shape;183;p3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100" b="1" baseline="-25000">
                <a:solidFill>
                  <a:srgbClr val="0000FF"/>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https://play.google.com/store/apps/details?id=braulio.calle.bluetoothRCcontroller</a:t>
            </a:r>
            <a:endParaRPr b="1">
              <a:solidFill>
                <a:srgbClr val="0000FF"/>
              </a:solidFill>
            </a:endParaRPr>
          </a:p>
          <a:p>
            <a:pPr marL="0" lvl="0" indent="0" algn="l" rtl="0">
              <a:spcBef>
                <a:spcPts val="0"/>
              </a:spcBef>
              <a:spcAft>
                <a:spcPts val="0"/>
              </a:spcAft>
              <a:buNone/>
            </a:pPr>
            <a:endParaRPr b="1">
              <a:solidFill>
                <a:srgbClr val="0000FF"/>
              </a:solidFill>
            </a:endParaRPr>
          </a:p>
          <a:p>
            <a:pPr marL="0" lvl="0" indent="0" algn="l" rtl="0">
              <a:spcBef>
                <a:spcPts val="0"/>
              </a:spcBef>
              <a:spcAft>
                <a:spcPts val="0"/>
              </a:spcAft>
              <a:buNone/>
            </a:pPr>
            <a:endParaRPr b="1">
              <a:solidFill>
                <a:srgbClr val="0000FF"/>
              </a:solidFill>
            </a:endParaRPr>
          </a:p>
          <a:p>
            <a:pPr marL="0" lvl="0" indent="0" algn="l" rtl="0">
              <a:spcBef>
                <a:spcPts val="0"/>
              </a:spcBef>
              <a:spcAft>
                <a:spcPts val="0"/>
              </a:spcAft>
              <a:buNone/>
            </a:pPr>
            <a:endParaRPr b="1">
              <a:solidFill>
                <a:srgbClr val="0000FF"/>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sz="1600" b="1">
                <a:solidFill>
                  <a:schemeClr val="accent1"/>
                </a:solidFill>
              </a:rPr>
              <a:t>Code: </a:t>
            </a:r>
            <a:endParaRPr sz="1600" b="1">
              <a:solidFill>
                <a:schemeClr val="accent1"/>
              </a:solidFill>
            </a:endParaRPr>
          </a:p>
          <a:p>
            <a:pPr marL="0" lvl="0" indent="0" algn="l" rtl="0">
              <a:spcBef>
                <a:spcPts val="0"/>
              </a:spcBef>
              <a:spcAft>
                <a:spcPts val="0"/>
              </a:spcAft>
              <a:buNone/>
            </a:pPr>
            <a:r>
              <a:rPr lang="en" sz="1600">
                <a:solidFill>
                  <a:schemeClr val="accent1"/>
                </a:solidFill>
              </a:rPr>
              <a:t>Harshita Meena(2001CS30)</a:t>
            </a:r>
            <a:endParaRPr sz="1600">
              <a:solidFill>
                <a:schemeClr val="accent1"/>
              </a:solidFill>
            </a:endParaRPr>
          </a:p>
          <a:p>
            <a:pPr marL="0" lvl="0" indent="0" algn="l" rtl="0">
              <a:spcBef>
                <a:spcPts val="0"/>
              </a:spcBef>
              <a:spcAft>
                <a:spcPts val="0"/>
              </a:spcAft>
              <a:buNone/>
            </a:pPr>
            <a:endParaRPr sz="1600">
              <a:solidFill>
                <a:schemeClr val="accent1"/>
              </a:solidFill>
            </a:endParaRPr>
          </a:p>
          <a:p>
            <a:pPr marL="0" lvl="0" indent="0" algn="l" rtl="0">
              <a:spcBef>
                <a:spcPts val="0"/>
              </a:spcBef>
              <a:spcAft>
                <a:spcPts val="0"/>
              </a:spcAft>
              <a:buNone/>
            </a:pPr>
            <a:r>
              <a:rPr lang="en" sz="1600" b="1">
                <a:solidFill>
                  <a:schemeClr val="accent1"/>
                </a:solidFill>
              </a:rPr>
              <a:t>Hardware/Connections:</a:t>
            </a:r>
            <a:endParaRPr sz="1600" b="1">
              <a:solidFill>
                <a:schemeClr val="accent1"/>
              </a:solidFill>
            </a:endParaRPr>
          </a:p>
          <a:p>
            <a:pPr marL="0" lvl="0" indent="0" algn="l" rtl="0">
              <a:spcBef>
                <a:spcPts val="0"/>
              </a:spcBef>
              <a:spcAft>
                <a:spcPts val="0"/>
              </a:spcAft>
              <a:buNone/>
            </a:pPr>
            <a:r>
              <a:rPr lang="en" sz="1600">
                <a:solidFill>
                  <a:schemeClr val="accent1"/>
                </a:solidFill>
              </a:rPr>
              <a:t>Kushum(2001CS42)</a:t>
            </a:r>
            <a:endParaRPr sz="16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Description </a:t>
            </a:r>
            <a:endParaRPr/>
          </a:p>
          <a:p>
            <a:pPr marL="0" lvl="0" indent="0" algn="l" rtl="0">
              <a:spcBef>
                <a:spcPts val="0"/>
              </a:spcBef>
              <a:spcAft>
                <a:spcPts val="0"/>
              </a:spcAft>
              <a:buNone/>
            </a:pPr>
            <a:r>
              <a:rPr lang="en"/>
              <a:t>Of the </a:t>
            </a:r>
            <a:endParaRPr/>
          </a:p>
          <a:p>
            <a:pPr marL="0" lvl="0" indent="0" algn="l" rtl="0">
              <a:spcBef>
                <a:spcPts val="0"/>
              </a:spcBef>
              <a:spcAft>
                <a:spcPts val="0"/>
              </a:spcAft>
              <a:buNone/>
            </a:pPr>
            <a:r>
              <a:rPr lang="en"/>
              <a:t>Car:</a:t>
            </a:r>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solidFill>
                  <a:srgbClr val="000000"/>
                </a:solidFill>
                <a:latin typeface="Arial"/>
                <a:ea typeface="Arial"/>
                <a:cs typeface="Arial"/>
                <a:sym typeface="Arial"/>
              </a:rPr>
              <a:t>In this project, we have made an arduino based bluetooth controlled robot car. This device is controlled by a bluetooth device like a mobile with an app, whose link is provided below, through a bluetooth module. We can control the direction and speed of the car using this app.</a:t>
            </a:r>
            <a:endParaRPr sz="1900">
              <a:solidFill>
                <a:srgbClr val="000000"/>
              </a:solidFill>
              <a:latin typeface="Arial"/>
              <a:ea typeface="Arial"/>
              <a:cs typeface="Arial"/>
              <a:sym typeface="Arial"/>
            </a:endParaRPr>
          </a:p>
          <a:p>
            <a:pPr marL="0" lvl="0" indent="0" algn="l" rtl="0">
              <a:spcBef>
                <a:spcPts val="0"/>
              </a:spcBef>
              <a:spcAft>
                <a:spcPts val="1200"/>
              </a:spcAft>
              <a:buNone/>
            </a:pPr>
            <a:endParaRPr sz="1900"/>
          </a:p>
        </p:txBody>
      </p:sp>
      <p:pic>
        <p:nvPicPr>
          <p:cNvPr id="72" name="Google Shape;72;p14"/>
          <p:cNvPicPr preferRelativeResize="0"/>
          <p:nvPr/>
        </p:nvPicPr>
        <p:blipFill>
          <a:blip r:embed="rId3">
            <a:alphaModFix/>
          </a:blip>
          <a:stretch>
            <a:fillRect/>
          </a:stretch>
        </p:blipFill>
        <p:spPr>
          <a:xfrm>
            <a:off x="539313" y="2435675"/>
            <a:ext cx="3251334" cy="1828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265575" y="1008350"/>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Components</a:t>
            </a:r>
            <a:endParaRPr/>
          </a:p>
          <a:p>
            <a:pPr marL="0" lvl="0" indent="0" algn="l" rtl="0">
              <a:spcBef>
                <a:spcPts val="0"/>
              </a:spcBef>
              <a:spcAft>
                <a:spcPts val="0"/>
              </a:spcAft>
              <a:buNone/>
            </a:pPr>
            <a:r>
              <a:rPr lang="en"/>
              <a:t>Used:</a:t>
            </a:r>
            <a:endParaRPr/>
          </a:p>
        </p:txBody>
      </p:sp>
      <p:sp>
        <p:nvSpPr>
          <p:cNvPr id="78" name="Google Shape;78;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Arduino UNO R3 module</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Motor Driver L298N module</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Bluetooth HC-05 module</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Gear motors - 4</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Wheels - 4</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18650 Lithium ion batteries - 2</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Battery holder</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Jumper wires - male-to-female</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Connecting wires</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Soldering iron</a:t>
            </a:r>
            <a:endParaRPr sz="2000">
              <a:solidFill>
                <a:srgbClr val="000000"/>
              </a:solidFill>
              <a:latin typeface="Arial"/>
              <a:ea typeface="Arial"/>
              <a:cs typeface="Arial"/>
              <a:sym typeface="Arial"/>
            </a:endParaRPr>
          </a:p>
          <a:p>
            <a:pPr marL="457200" lvl="0" indent="-355600" algn="l" rtl="0">
              <a:spcBef>
                <a:spcPts val="0"/>
              </a:spcBef>
              <a:spcAft>
                <a:spcPts val="0"/>
              </a:spcAft>
              <a:buClr>
                <a:srgbClr val="000000"/>
              </a:buClr>
              <a:buSzPts val="2000"/>
              <a:buFont typeface="Arial"/>
              <a:buChar char="●"/>
            </a:pPr>
            <a:r>
              <a:rPr lang="en" sz="2000">
                <a:solidFill>
                  <a:srgbClr val="000000"/>
                </a:solidFill>
                <a:latin typeface="Arial"/>
                <a:ea typeface="Arial"/>
                <a:cs typeface="Arial"/>
                <a:sym typeface="Arial"/>
              </a:rPr>
              <a:t>Wooden base </a:t>
            </a:r>
            <a:endParaRPr sz="2000">
              <a:solidFill>
                <a:srgbClr val="000000"/>
              </a:solidFill>
              <a:latin typeface="Arial"/>
              <a:ea typeface="Arial"/>
              <a:cs typeface="Arial"/>
              <a:sym typeface="Arial"/>
            </a:endParaRPr>
          </a:p>
          <a:p>
            <a:pPr marL="0" lvl="0" indent="0" algn="l" rtl="0">
              <a:spcBef>
                <a:spcPts val="0"/>
              </a:spcBef>
              <a:spcAft>
                <a:spcPts val="1200"/>
              </a:spcAft>
              <a:buNone/>
            </a:pPr>
            <a:endParaRPr sz="2000"/>
          </a:p>
        </p:txBody>
      </p:sp>
      <p:pic>
        <p:nvPicPr>
          <p:cNvPr id="79" name="Google Shape;79;p15"/>
          <p:cNvPicPr preferRelativeResize="0"/>
          <p:nvPr/>
        </p:nvPicPr>
        <p:blipFill>
          <a:blip r:embed="rId3">
            <a:alphaModFix/>
          </a:blip>
          <a:stretch>
            <a:fillRect/>
          </a:stretch>
        </p:blipFill>
        <p:spPr>
          <a:xfrm>
            <a:off x="0" y="2389575"/>
            <a:ext cx="4339876" cy="1808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233125" y="105447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Arduino UNO R3:</a:t>
            </a:r>
            <a:endParaRPr/>
          </a:p>
        </p:txBody>
      </p:sp>
      <p:sp>
        <p:nvSpPr>
          <p:cNvPr id="85" name="Google Shape;85;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a:solidFill>
                  <a:srgbClr val="000000"/>
                </a:solidFill>
                <a:highlight>
                  <a:srgbClr val="FFFFFF"/>
                </a:highlight>
                <a:latin typeface="Verdana"/>
                <a:ea typeface="Verdana"/>
                <a:cs typeface="Verdana"/>
                <a:sym typeface="Verdana"/>
              </a:rPr>
              <a:t>Arduino UNO is a microcontroller board based on the </a:t>
            </a:r>
            <a:r>
              <a:rPr lang="en" sz="1700" b="1">
                <a:solidFill>
                  <a:srgbClr val="000000"/>
                </a:solidFill>
                <a:highlight>
                  <a:srgbClr val="FFFFFF"/>
                </a:highlight>
                <a:latin typeface="Arial"/>
                <a:ea typeface="Arial"/>
                <a:cs typeface="Arial"/>
                <a:sym typeface="Arial"/>
              </a:rPr>
              <a:t>ATmega328P</a:t>
            </a:r>
            <a:r>
              <a:rPr lang="en" sz="1700">
                <a:solidFill>
                  <a:srgbClr val="000000"/>
                </a:solidFill>
                <a:highlight>
                  <a:srgbClr val="FFFFFF"/>
                </a:highlight>
                <a:latin typeface="Verdana"/>
                <a:ea typeface="Verdana"/>
                <a:cs typeface="Verdana"/>
                <a:sym typeface="Verdana"/>
              </a:rPr>
              <a:t>. It has 14 digital input/output pins (of which 6 can be used as PWM outputs), 6 analog inputs, a 16 MHz ceramic resonator, a USB connection, a power jack, an ICSP header and a reset button. It contains everything needed to support the microcontroller; simply connect it to a computer with a USB cable or power it with a AC-to-DC adapter or battery to get started.</a:t>
            </a:r>
            <a:endParaRPr sz="1800"/>
          </a:p>
        </p:txBody>
      </p:sp>
      <p:pic>
        <p:nvPicPr>
          <p:cNvPr id="86" name="Google Shape;86;p16"/>
          <p:cNvPicPr preferRelativeResize="0"/>
          <p:nvPr/>
        </p:nvPicPr>
        <p:blipFill>
          <a:blip r:embed="rId3">
            <a:alphaModFix/>
          </a:blip>
          <a:stretch>
            <a:fillRect/>
          </a:stretch>
        </p:blipFill>
        <p:spPr>
          <a:xfrm>
            <a:off x="233125" y="2112750"/>
            <a:ext cx="3584125" cy="225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Motor Driver L298N module:</a:t>
            </a:r>
            <a:endParaRPr/>
          </a:p>
        </p:txBody>
      </p:sp>
      <p:sp>
        <p:nvSpPr>
          <p:cNvPr id="92" name="Google Shape;92;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700">
                <a:solidFill>
                  <a:srgbClr val="303030"/>
                </a:solidFill>
                <a:highlight>
                  <a:srgbClr val="FFFFFF"/>
                </a:highlight>
                <a:latin typeface="Verdana"/>
                <a:ea typeface="Verdana"/>
                <a:cs typeface="Verdana"/>
                <a:sym typeface="Verdana"/>
              </a:rPr>
              <a:t>This </a:t>
            </a:r>
            <a:r>
              <a:rPr lang="en" sz="1700" b="1">
                <a:solidFill>
                  <a:srgbClr val="303030"/>
                </a:solidFill>
                <a:highlight>
                  <a:srgbClr val="FFFFFF"/>
                </a:highlight>
                <a:latin typeface="Verdana"/>
                <a:ea typeface="Verdana"/>
                <a:cs typeface="Verdana"/>
                <a:sym typeface="Verdana"/>
              </a:rPr>
              <a:t>L298N Motor Driver Module</a:t>
            </a:r>
            <a:r>
              <a:rPr lang="en" sz="1700">
                <a:solidFill>
                  <a:srgbClr val="303030"/>
                </a:solidFill>
                <a:highlight>
                  <a:srgbClr val="FFFFFF"/>
                </a:highlight>
                <a:latin typeface="Verdana"/>
                <a:ea typeface="Verdana"/>
                <a:cs typeface="Verdana"/>
                <a:sym typeface="Verdana"/>
              </a:rPr>
              <a:t> is a high power motor driver module for driving DC and Stepper Motors. This module consists of an L298 motor driver IC and a 78M05 5V regulator. </a:t>
            </a:r>
            <a:r>
              <a:rPr lang="en" sz="1700" b="1">
                <a:solidFill>
                  <a:srgbClr val="303030"/>
                </a:solidFill>
                <a:highlight>
                  <a:srgbClr val="FFFFFF"/>
                </a:highlight>
                <a:latin typeface="Verdana"/>
                <a:ea typeface="Verdana"/>
                <a:cs typeface="Verdana"/>
                <a:sym typeface="Verdana"/>
              </a:rPr>
              <a:t>L298N Module</a:t>
            </a:r>
            <a:r>
              <a:rPr lang="en" sz="1700">
                <a:solidFill>
                  <a:srgbClr val="303030"/>
                </a:solidFill>
                <a:highlight>
                  <a:srgbClr val="FFFFFF"/>
                </a:highlight>
                <a:latin typeface="Verdana"/>
                <a:ea typeface="Verdana"/>
                <a:cs typeface="Verdana"/>
                <a:sym typeface="Verdana"/>
              </a:rPr>
              <a:t> can control up to 4 DC motors, or 2 DC motors with directional and speed control.</a:t>
            </a:r>
            <a:endParaRPr sz="1700">
              <a:solidFill>
                <a:srgbClr val="303030"/>
              </a:solidFill>
              <a:highlight>
                <a:srgbClr val="FFFFFF"/>
              </a:highlight>
              <a:latin typeface="Verdana"/>
              <a:ea typeface="Verdana"/>
              <a:cs typeface="Verdana"/>
              <a:sym typeface="Verdana"/>
            </a:endParaRPr>
          </a:p>
          <a:p>
            <a:pPr marL="0" lvl="0" indent="0" algn="just" rtl="0">
              <a:lnSpc>
                <a:spcPct val="100000"/>
              </a:lnSpc>
              <a:spcBef>
                <a:spcPts val="0"/>
              </a:spcBef>
              <a:spcAft>
                <a:spcPts val="0"/>
              </a:spcAft>
              <a:buNone/>
            </a:pPr>
            <a:r>
              <a:rPr lang="en" sz="1700">
                <a:solidFill>
                  <a:srgbClr val="303030"/>
                </a:solidFill>
                <a:highlight>
                  <a:srgbClr val="FFFFFF"/>
                </a:highlight>
                <a:latin typeface="Verdana"/>
                <a:ea typeface="Verdana"/>
                <a:cs typeface="Verdana"/>
                <a:sym typeface="Verdana"/>
              </a:rPr>
              <a:t>ENA &amp; ENB pins are speed control pins for Motor A and Motor B while IN1&amp; IN2 and IN3 &amp; IN4 are direction control pins for Motor A and Motor B.</a:t>
            </a:r>
            <a:endParaRPr sz="1700">
              <a:solidFill>
                <a:srgbClr val="303030"/>
              </a:solidFill>
              <a:highlight>
                <a:srgbClr val="FFFFFF"/>
              </a:highlight>
              <a:latin typeface="Verdana"/>
              <a:ea typeface="Verdana"/>
              <a:cs typeface="Verdana"/>
              <a:sym typeface="Verdana"/>
            </a:endParaRPr>
          </a:p>
        </p:txBody>
      </p:sp>
      <p:pic>
        <p:nvPicPr>
          <p:cNvPr id="93" name="Google Shape;93;p17"/>
          <p:cNvPicPr preferRelativeResize="0"/>
          <p:nvPr/>
        </p:nvPicPr>
        <p:blipFill>
          <a:blip r:embed="rId3">
            <a:alphaModFix/>
          </a:blip>
          <a:stretch>
            <a:fillRect/>
          </a:stretch>
        </p:blipFill>
        <p:spPr>
          <a:xfrm>
            <a:off x="311725" y="2378025"/>
            <a:ext cx="3561075" cy="237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Internal circuit diagram of L298N module:</a:t>
            </a:r>
            <a:endParaRPr/>
          </a:p>
        </p:txBody>
      </p:sp>
      <p:pic>
        <p:nvPicPr>
          <p:cNvPr id="99" name="Google Shape;99;p18"/>
          <p:cNvPicPr preferRelativeResize="0"/>
          <p:nvPr/>
        </p:nvPicPr>
        <p:blipFill>
          <a:blip r:embed="rId3">
            <a:alphaModFix/>
          </a:blip>
          <a:stretch>
            <a:fillRect/>
          </a:stretch>
        </p:blipFill>
        <p:spPr>
          <a:xfrm>
            <a:off x="4018225" y="1123450"/>
            <a:ext cx="5061324" cy="33742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Bluetooth HC-05 module:</a:t>
            </a:r>
            <a:endParaRPr/>
          </a:p>
        </p:txBody>
      </p:sp>
      <p:sp>
        <p:nvSpPr>
          <p:cNvPr id="105" name="Google Shape;105;p19"/>
          <p:cNvSpPr txBox="1">
            <a:spLocks noGrp="1"/>
          </p:cNvSpPr>
          <p:nvPr>
            <p:ph type="body" idx="1"/>
          </p:nvPr>
        </p:nvSpPr>
        <p:spPr>
          <a:xfrm>
            <a:off x="4656225" y="235675"/>
            <a:ext cx="4166400" cy="40986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58"/>
              <a:buNone/>
            </a:pPr>
            <a:r>
              <a:rPr lang="en" sz="1100">
                <a:solidFill>
                  <a:srgbClr val="000000"/>
                </a:solidFill>
                <a:highlight>
                  <a:srgbClr val="FFFFFF"/>
                </a:highlight>
                <a:latin typeface="Verdana"/>
                <a:ea typeface="Verdana"/>
                <a:cs typeface="Verdana"/>
                <a:sym typeface="Verdana"/>
              </a:rPr>
              <a:t>HC-05 is a Bluetooth module which is designed for wireless comunication. This module can be used in a master or slave configuration. It has 6 pins:</a:t>
            </a:r>
            <a:endParaRPr sz="1100">
              <a:solidFill>
                <a:srgbClr val="000000"/>
              </a:solidFill>
              <a:highlight>
                <a:srgbClr val="FFFFFF"/>
              </a:highlight>
              <a:latin typeface="Verdana"/>
              <a:ea typeface="Verdana"/>
              <a:cs typeface="Verdana"/>
              <a:sym typeface="Verdana"/>
            </a:endParaRPr>
          </a:p>
          <a:p>
            <a:pPr marL="457200" lvl="0" indent="-298450" algn="l" rtl="0">
              <a:lnSpc>
                <a:spcPct val="100000"/>
              </a:lnSpc>
              <a:spcBef>
                <a:spcPts val="800"/>
              </a:spcBef>
              <a:spcAft>
                <a:spcPts val="0"/>
              </a:spcAft>
              <a:buClr>
                <a:srgbClr val="000000"/>
              </a:buClr>
              <a:buSzPts val="1100"/>
              <a:buFont typeface="Verdana"/>
              <a:buChar char="●"/>
            </a:pPr>
            <a:r>
              <a:rPr lang="en" sz="1100" b="1">
                <a:solidFill>
                  <a:srgbClr val="000000"/>
                </a:solidFill>
                <a:highlight>
                  <a:srgbClr val="FFFFFF"/>
                </a:highlight>
                <a:latin typeface="Verdana"/>
                <a:ea typeface="Verdana"/>
                <a:cs typeface="Verdana"/>
                <a:sym typeface="Verdana"/>
              </a:rPr>
              <a:t>Key/EN: </a:t>
            </a:r>
            <a:r>
              <a:rPr lang="en" sz="1100">
                <a:solidFill>
                  <a:srgbClr val="000000"/>
                </a:solidFill>
                <a:highlight>
                  <a:srgbClr val="FFFFFF"/>
                </a:highlight>
                <a:latin typeface="Verdana"/>
                <a:ea typeface="Verdana"/>
                <a:cs typeface="Verdana"/>
                <a:sym typeface="Verdana"/>
              </a:rPr>
              <a:t>If Key/EN pin is set to high, then this module will work in command mode. Otherwise by default it is in data mode. The default baud rate of HC-05 in command mode is 38400 bps and 9600 in data mode.</a:t>
            </a:r>
            <a:endParaRPr sz="1100">
              <a:solidFill>
                <a:srgbClr val="000000"/>
              </a:solidFill>
              <a:highlight>
                <a:srgbClr val="FFFFFF"/>
              </a:highlight>
              <a:latin typeface="Verdana"/>
              <a:ea typeface="Verdana"/>
              <a:cs typeface="Verdana"/>
              <a:sym typeface="Verdana"/>
            </a:endParaRPr>
          </a:p>
          <a:p>
            <a:pPr marL="457200" lvl="0" indent="0" algn="l" rtl="0">
              <a:lnSpc>
                <a:spcPct val="100000"/>
              </a:lnSpc>
              <a:spcBef>
                <a:spcPts val="800"/>
              </a:spcBef>
              <a:spcAft>
                <a:spcPts val="0"/>
              </a:spcAft>
              <a:buNone/>
            </a:pPr>
            <a:r>
              <a:rPr lang="en" sz="1100">
                <a:solidFill>
                  <a:srgbClr val="000000"/>
                </a:solidFill>
                <a:highlight>
                  <a:srgbClr val="FFFFFF"/>
                </a:highlight>
                <a:latin typeface="Verdana"/>
                <a:ea typeface="Verdana"/>
                <a:cs typeface="Verdana"/>
                <a:sym typeface="Verdana"/>
              </a:rPr>
              <a:t>HC-05 module has two modes,</a:t>
            </a:r>
            <a:endParaRPr sz="1100">
              <a:solidFill>
                <a:srgbClr val="000000"/>
              </a:solidFill>
              <a:highlight>
                <a:srgbClr val="FFFFFF"/>
              </a:highlight>
              <a:latin typeface="Verdana"/>
              <a:ea typeface="Verdana"/>
              <a:cs typeface="Verdana"/>
              <a:sym typeface="Verdana"/>
            </a:endParaRPr>
          </a:p>
          <a:p>
            <a:pPr marL="457200" lvl="0" indent="0" algn="l" rtl="0">
              <a:lnSpc>
                <a:spcPct val="100000"/>
              </a:lnSpc>
              <a:spcBef>
                <a:spcPts val="800"/>
              </a:spcBef>
              <a:spcAft>
                <a:spcPts val="0"/>
              </a:spcAft>
              <a:buNone/>
            </a:pPr>
            <a:r>
              <a:rPr lang="en" sz="1100">
                <a:solidFill>
                  <a:srgbClr val="000000"/>
                </a:solidFill>
                <a:highlight>
                  <a:srgbClr val="FFFFFF"/>
                </a:highlight>
                <a:latin typeface="Verdana"/>
                <a:ea typeface="Verdana"/>
                <a:cs typeface="Verdana"/>
                <a:sym typeface="Verdana"/>
              </a:rPr>
              <a:t>1.  </a:t>
            </a:r>
            <a:r>
              <a:rPr lang="en" sz="1100" b="1">
                <a:solidFill>
                  <a:srgbClr val="000000"/>
                </a:solidFill>
                <a:highlight>
                  <a:srgbClr val="FFFFFF"/>
                </a:highlight>
                <a:latin typeface="Verdana"/>
                <a:ea typeface="Verdana"/>
                <a:cs typeface="Verdana"/>
                <a:sym typeface="Verdana"/>
              </a:rPr>
              <a:t>Data mode: </a:t>
            </a:r>
            <a:r>
              <a:rPr lang="en" sz="1100">
                <a:solidFill>
                  <a:srgbClr val="000000"/>
                </a:solidFill>
                <a:highlight>
                  <a:srgbClr val="FFFFFF"/>
                </a:highlight>
                <a:latin typeface="Verdana"/>
                <a:ea typeface="Verdana"/>
                <a:cs typeface="Verdana"/>
                <a:sym typeface="Verdana"/>
              </a:rPr>
              <a:t>Exchange of data between devices.</a:t>
            </a:r>
            <a:endParaRPr sz="1100">
              <a:solidFill>
                <a:srgbClr val="000000"/>
              </a:solidFill>
              <a:highlight>
                <a:srgbClr val="FFFFFF"/>
              </a:highlight>
              <a:latin typeface="Verdana"/>
              <a:ea typeface="Verdana"/>
              <a:cs typeface="Verdana"/>
              <a:sym typeface="Verdana"/>
            </a:endParaRPr>
          </a:p>
          <a:p>
            <a:pPr marL="457200" lvl="0" indent="0" algn="l" rtl="0">
              <a:lnSpc>
                <a:spcPct val="100000"/>
              </a:lnSpc>
              <a:spcBef>
                <a:spcPts val="800"/>
              </a:spcBef>
              <a:spcAft>
                <a:spcPts val="0"/>
              </a:spcAft>
              <a:buNone/>
            </a:pPr>
            <a:r>
              <a:rPr lang="en" sz="1100">
                <a:solidFill>
                  <a:srgbClr val="000000"/>
                </a:solidFill>
                <a:highlight>
                  <a:srgbClr val="FFFFFF"/>
                </a:highlight>
                <a:latin typeface="Verdana"/>
                <a:ea typeface="Verdana"/>
                <a:cs typeface="Verdana"/>
                <a:sym typeface="Verdana"/>
              </a:rPr>
              <a:t>2.  </a:t>
            </a:r>
            <a:r>
              <a:rPr lang="en" sz="1100" b="1">
                <a:solidFill>
                  <a:srgbClr val="000000"/>
                </a:solidFill>
                <a:highlight>
                  <a:srgbClr val="FFFFFF"/>
                </a:highlight>
                <a:latin typeface="Verdana"/>
                <a:ea typeface="Verdana"/>
                <a:cs typeface="Verdana"/>
                <a:sym typeface="Verdana"/>
              </a:rPr>
              <a:t>Command mode: </a:t>
            </a:r>
            <a:r>
              <a:rPr lang="en" sz="1100">
                <a:solidFill>
                  <a:srgbClr val="000000"/>
                </a:solidFill>
                <a:highlight>
                  <a:srgbClr val="FFFFFF"/>
                </a:highlight>
                <a:latin typeface="Verdana"/>
                <a:ea typeface="Verdana"/>
                <a:cs typeface="Verdana"/>
                <a:sym typeface="Verdana"/>
              </a:rPr>
              <a:t>It uses AT commands which are used to change setting of HC-05. To send these commands to module serial (USART) port is used.</a:t>
            </a:r>
            <a:endParaRPr sz="1100">
              <a:solidFill>
                <a:srgbClr val="000000"/>
              </a:solidFill>
              <a:highlight>
                <a:srgbClr val="FFFFFF"/>
              </a:highlight>
              <a:latin typeface="Verdana"/>
              <a:ea typeface="Verdana"/>
              <a:cs typeface="Verdana"/>
              <a:sym typeface="Verdana"/>
            </a:endParaRPr>
          </a:p>
          <a:p>
            <a:pPr marL="457200" lvl="0" indent="-298450" algn="l" rtl="0">
              <a:lnSpc>
                <a:spcPct val="100000"/>
              </a:lnSpc>
              <a:spcBef>
                <a:spcPts val="800"/>
              </a:spcBef>
              <a:spcAft>
                <a:spcPts val="0"/>
              </a:spcAft>
              <a:buClr>
                <a:srgbClr val="000000"/>
              </a:buClr>
              <a:buSzPts val="1100"/>
              <a:buFont typeface="Verdana"/>
              <a:buChar char="●"/>
            </a:pPr>
            <a:r>
              <a:rPr lang="en" sz="1100" b="1">
                <a:solidFill>
                  <a:srgbClr val="000000"/>
                </a:solidFill>
                <a:highlight>
                  <a:srgbClr val="FFFFFF"/>
                </a:highlight>
                <a:latin typeface="Verdana"/>
                <a:ea typeface="Verdana"/>
                <a:cs typeface="Verdana"/>
                <a:sym typeface="Verdana"/>
              </a:rPr>
              <a:t>VCC: </a:t>
            </a:r>
            <a:r>
              <a:rPr lang="en" sz="1100">
                <a:solidFill>
                  <a:srgbClr val="000000"/>
                </a:solidFill>
                <a:highlight>
                  <a:srgbClr val="FFFFFF"/>
                </a:highlight>
                <a:latin typeface="Verdana"/>
                <a:ea typeface="Verdana"/>
                <a:cs typeface="Verdana"/>
                <a:sym typeface="Verdana"/>
              </a:rPr>
              <a:t>Connect 5V or 3.3V to this pin.</a:t>
            </a:r>
            <a:endParaRPr sz="1100">
              <a:solidFill>
                <a:srgbClr val="000000"/>
              </a:solidFill>
              <a:highlight>
                <a:srgbClr val="FFFFFF"/>
              </a:highlight>
              <a:latin typeface="Verdana"/>
              <a:ea typeface="Verdana"/>
              <a:cs typeface="Verdana"/>
              <a:sym typeface="Verdana"/>
            </a:endParaRPr>
          </a:p>
          <a:p>
            <a:pPr marL="457200" lvl="0" indent="-298450" algn="l" rtl="0">
              <a:lnSpc>
                <a:spcPct val="100000"/>
              </a:lnSpc>
              <a:spcBef>
                <a:spcPts val="0"/>
              </a:spcBef>
              <a:spcAft>
                <a:spcPts val="0"/>
              </a:spcAft>
              <a:buClr>
                <a:srgbClr val="000000"/>
              </a:buClr>
              <a:buSzPts val="1100"/>
              <a:buFont typeface="Verdana"/>
              <a:buChar char="●"/>
            </a:pPr>
            <a:r>
              <a:rPr lang="en" sz="1100" b="1">
                <a:solidFill>
                  <a:srgbClr val="000000"/>
                </a:solidFill>
                <a:highlight>
                  <a:srgbClr val="FFFFFF"/>
                </a:highlight>
                <a:latin typeface="Verdana"/>
                <a:ea typeface="Verdana"/>
                <a:cs typeface="Verdana"/>
                <a:sym typeface="Verdana"/>
              </a:rPr>
              <a:t>GND:</a:t>
            </a:r>
            <a:r>
              <a:rPr lang="en" sz="1100">
                <a:solidFill>
                  <a:srgbClr val="000000"/>
                </a:solidFill>
                <a:highlight>
                  <a:srgbClr val="FFFFFF"/>
                </a:highlight>
                <a:latin typeface="Verdana"/>
                <a:ea typeface="Verdana"/>
                <a:cs typeface="Verdana"/>
                <a:sym typeface="Verdana"/>
              </a:rPr>
              <a:t> Ground pin of module</a:t>
            </a:r>
            <a:endParaRPr sz="1100">
              <a:solidFill>
                <a:srgbClr val="000000"/>
              </a:solidFill>
              <a:highlight>
                <a:srgbClr val="FFFFFF"/>
              </a:highlight>
              <a:latin typeface="Verdana"/>
              <a:ea typeface="Verdana"/>
              <a:cs typeface="Verdana"/>
              <a:sym typeface="Verdana"/>
            </a:endParaRPr>
          </a:p>
          <a:p>
            <a:pPr marL="457200" lvl="0" indent="-298450" algn="l" rtl="0">
              <a:lnSpc>
                <a:spcPct val="100000"/>
              </a:lnSpc>
              <a:spcBef>
                <a:spcPts val="0"/>
              </a:spcBef>
              <a:spcAft>
                <a:spcPts val="0"/>
              </a:spcAft>
              <a:buClr>
                <a:srgbClr val="000000"/>
              </a:buClr>
              <a:buSzPts val="1100"/>
              <a:buFont typeface="Verdana"/>
              <a:buChar char="●"/>
            </a:pPr>
            <a:r>
              <a:rPr lang="en" sz="1100" b="1">
                <a:solidFill>
                  <a:srgbClr val="000000"/>
                </a:solidFill>
                <a:highlight>
                  <a:srgbClr val="FFFFFF"/>
                </a:highlight>
                <a:latin typeface="Verdana"/>
                <a:ea typeface="Verdana"/>
                <a:cs typeface="Verdana"/>
                <a:sym typeface="Verdana"/>
              </a:rPr>
              <a:t>TXD:</a:t>
            </a:r>
            <a:r>
              <a:rPr lang="en" sz="1100">
                <a:solidFill>
                  <a:srgbClr val="000000"/>
                </a:solidFill>
                <a:highlight>
                  <a:srgbClr val="FFFFFF"/>
                </a:highlight>
                <a:latin typeface="Verdana"/>
                <a:ea typeface="Verdana"/>
                <a:cs typeface="Verdana"/>
                <a:sym typeface="Verdana"/>
              </a:rPr>
              <a:t> Transmit Serial data (wirelessly received data by Bluetooth module transmitted out serially on TXD pin).</a:t>
            </a:r>
            <a:endParaRPr sz="1100">
              <a:solidFill>
                <a:srgbClr val="000000"/>
              </a:solidFill>
              <a:highlight>
                <a:srgbClr val="FFFFFF"/>
              </a:highlight>
              <a:latin typeface="Verdana"/>
              <a:ea typeface="Verdana"/>
              <a:cs typeface="Verdana"/>
              <a:sym typeface="Verdana"/>
            </a:endParaRPr>
          </a:p>
          <a:p>
            <a:pPr marL="457200" lvl="0" indent="-298450" algn="l" rtl="0">
              <a:lnSpc>
                <a:spcPct val="100000"/>
              </a:lnSpc>
              <a:spcBef>
                <a:spcPts val="0"/>
              </a:spcBef>
              <a:spcAft>
                <a:spcPts val="0"/>
              </a:spcAft>
              <a:buClr>
                <a:srgbClr val="000000"/>
              </a:buClr>
              <a:buSzPts val="1100"/>
              <a:buFont typeface="Verdana"/>
              <a:buChar char="●"/>
            </a:pPr>
            <a:r>
              <a:rPr lang="en" sz="1100" b="1">
                <a:solidFill>
                  <a:srgbClr val="000000"/>
                </a:solidFill>
                <a:highlight>
                  <a:srgbClr val="FFFFFF"/>
                </a:highlight>
                <a:latin typeface="Verdana"/>
                <a:ea typeface="Verdana"/>
                <a:cs typeface="Verdana"/>
                <a:sym typeface="Verdana"/>
              </a:rPr>
              <a:t>RXD: </a:t>
            </a:r>
            <a:r>
              <a:rPr lang="en" sz="1100">
                <a:solidFill>
                  <a:srgbClr val="000000"/>
                </a:solidFill>
                <a:highlight>
                  <a:srgbClr val="FFFFFF"/>
                </a:highlight>
                <a:latin typeface="Verdana"/>
                <a:ea typeface="Verdana"/>
                <a:cs typeface="Verdana"/>
                <a:sym typeface="Verdana"/>
              </a:rPr>
              <a:t>Receive data serially (received data will be transmitted wirelessly by Bluetooth module).</a:t>
            </a:r>
            <a:endParaRPr sz="1100">
              <a:solidFill>
                <a:srgbClr val="000000"/>
              </a:solidFill>
              <a:highlight>
                <a:srgbClr val="FFFFFF"/>
              </a:highlight>
              <a:latin typeface="Verdana"/>
              <a:ea typeface="Verdana"/>
              <a:cs typeface="Verdana"/>
              <a:sym typeface="Verdana"/>
            </a:endParaRPr>
          </a:p>
          <a:p>
            <a:pPr marL="457200" lvl="0" indent="-298450" algn="l" rtl="0">
              <a:lnSpc>
                <a:spcPct val="100000"/>
              </a:lnSpc>
              <a:spcBef>
                <a:spcPts val="0"/>
              </a:spcBef>
              <a:spcAft>
                <a:spcPts val="0"/>
              </a:spcAft>
              <a:buClr>
                <a:srgbClr val="000000"/>
              </a:buClr>
              <a:buSzPts val="1100"/>
              <a:buFont typeface="Verdana"/>
              <a:buChar char="●"/>
            </a:pPr>
            <a:r>
              <a:rPr lang="en" sz="1100" b="1">
                <a:solidFill>
                  <a:srgbClr val="000000"/>
                </a:solidFill>
                <a:highlight>
                  <a:srgbClr val="FFFFFF"/>
                </a:highlight>
                <a:latin typeface="Verdana"/>
                <a:ea typeface="Verdana"/>
                <a:cs typeface="Verdana"/>
                <a:sym typeface="Verdana"/>
              </a:rPr>
              <a:t>State: </a:t>
            </a:r>
            <a:r>
              <a:rPr lang="en" sz="1100">
                <a:solidFill>
                  <a:srgbClr val="000000"/>
                </a:solidFill>
                <a:highlight>
                  <a:srgbClr val="FFFFFF"/>
                </a:highlight>
                <a:latin typeface="Verdana"/>
                <a:ea typeface="Verdana"/>
                <a:cs typeface="Verdana"/>
                <a:sym typeface="Verdana"/>
              </a:rPr>
              <a:t>it tells whether the module is connected or not.</a:t>
            </a:r>
            <a:endParaRPr sz="1100">
              <a:solidFill>
                <a:srgbClr val="000000"/>
              </a:solidFill>
              <a:highlight>
                <a:srgbClr val="FFFFFF"/>
              </a:highlight>
              <a:latin typeface="Verdana"/>
              <a:ea typeface="Verdana"/>
              <a:cs typeface="Verdana"/>
              <a:sym typeface="Verdana"/>
            </a:endParaRPr>
          </a:p>
          <a:p>
            <a:pPr marL="0" lvl="0" indent="0" algn="l" rtl="0">
              <a:lnSpc>
                <a:spcPct val="90000"/>
              </a:lnSpc>
              <a:spcBef>
                <a:spcPts val="800"/>
              </a:spcBef>
              <a:spcAft>
                <a:spcPts val="1200"/>
              </a:spcAft>
              <a:buSzPts val="358"/>
              <a:buNone/>
            </a:pPr>
            <a:endParaRPr sz="1800">
              <a:latin typeface="Verdana"/>
              <a:ea typeface="Verdana"/>
              <a:cs typeface="Verdana"/>
              <a:sym typeface="Verdana"/>
            </a:endParaRPr>
          </a:p>
        </p:txBody>
      </p:sp>
      <p:pic>
        <p:nvPicPr>
          <p:cNvPr id="106" name="Google Shape;106;p19"/>
          <p:cNvPicPr preferRelativeResize="0"/>
          <p:nvPr/>
        </p:nvPicPr>
        <p:blipFill>
          <a:blip r:embed="rId3">
            <a:alphaModFix/>
          </a:blip>
          <a:stretch>
            <a:fillRect/>
          </a:stretch>
        </p:blipFill>
        <p:spPr>
          <a:xfrm>
            <a:off x="925075" y="1962850"/>
            <a:ext cx="2371425" cy="237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Bluetooth HC-05 module:</a:t>
            </a:r>
            <a:endParaRPr/>
          </a:p>
          <a:p>
            <a:pPr marL="0" lvl="0" indent="0" algn="l" rtl="0">
              <a:spcBef>
                <a:spcPts val="0"/>
              </a:spcBef>
              <a:spcAft>
                <a:spcPts val="0"/>
              </a:spcAft>
              <a:buNone/>
            </a:pPr>
            <a:endParaRPr/>
          </a:p>
        </p:txBody>
      </p:sp>
      <p:sp>
        <p:nvSpPr>
          <p:cNvPr id="112" name="Google Shape;112;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HC-05 has red LED which indicates connection status, whether the Bluetooth is connected or not. Before connecting to HC-05 module this red LED blinks continuously in a periodic manner. When it gets connected to any other Bluetooth device, its blinking slows down to two seconds.</a:t>
            </a:r>
            <a:endParaRPr>
              <a:solidFill>
                <a:srgbClr val="000000"/>
              </a:solidFill>
              <a:highlight>
                <a:srgbClr val="FFFFFF"/>
              </a:highlight>
              <a:latin typeface="Verdana"/>
              <a:ea typeface="Verdana"/>
              <a:cs typeface="Verdana"/>
              <a:sym typeface="Verdana"/>
            </a:endParaRPr>
          </a:p>
          <a:p>
            <a:pPr marL="457200" lvl="0" indent="-311150" algn="l" rtl="0">
              <a:lnSpc>
                <a:spcPct val="100000"/>
              </a:lnSpc>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This module works on 3.3 V. We can connect 5V supply voltage as well since the module has on board 5 to 3.3 V regulator.</a:t>
            </a:r>
            <a:endParaRPr>
              <a:solidFill>
                <a:srgbClr val="000000"/>
              </a:solidFill>
              <a:highlight>
                <a:srgbClr val="FFFFFF"/>
              </a:highlight>
              <a:latin typeface="Verdana"/>
              <a:ea typeface="Verdana"/>
              <a:cs typeface="Verdana"/>
              <a:sym typeface="Verdana"/>
            </a:endParaRPr>
          </a:p>
          <a:p>
            <a:pPr marL="457200" lvl="0" indent="-311150" algn="l" rtl="0">
              <a:lnSpc>
                <a:spcPct val="100000"/>
              </a:lnSpc>
              <a:spcBef>
                <a:spcPts val="0"/>
              </a:spcBef>
              <a:spcAft>
                <a:spcPts val="0"/>
              </a:spcAft>
              <a:buClr>
                <a:srgbClr val="000000"/>
              </a:buClr>
              <a:buSzPts val="1300"/>
              <a:buFont typeface="Verdana"/>
              <a:buChar char="●"/>
            </a:pPr>
            <a:r>
              <a:rPr lang="en">
                <a:solidFill>
                  <a:srgbClr val="000000"/>
                </a:solidFill>
                <a:highlight>
                  <a:srgbClr val="FFFFFF"/>
                </a:highlight>
                <a:latin typeface="Verdana"/>
                <a:ea typeface="Verdana"/>
                <a:cs typeface="Verdana"/>
                <a:sym typeface="Verdana"/>
              </a:rPr>
              <a:t>As HC-05 Bluetooth module has 3.3 V level for RX/TX and microcontroller can detect 3.3 V level, so, no need to shift transmit level of HC-05 module. But we need to shift the transmit voltage level from microcontroller to RX of HC-05 module.</a:t>
            </a:r>
            <a:endParaRPr>
              <a:solidFill>
                <a:srgbClr val="000000"/>
              </a:solidFill>
              <a:highlight>
                <a:srgbClr val="FFFFFF"/>
              </a:highlight>
              <a:latin typeface="Verdana"/>
              <a:ea typeface="Verdana"/>
              <a:cs typeface="Verdana"/>
              <a:sym typeface="Verdana"/>
            </a:endParaRPr>
          </a:p>
          <a:p>
            <a:pPr marL="0" lvl="0" indent="0" algn="l" rtl="0">
              <a:lnSpc>
                <a:spcPct val="100000"/>
              </a:lnSpc>
              <a:spcBef>
                <a:spcPts val="800"/>
              </a:spcBef>
              <a:spcAft>
                <a:spcPts val="0"/>
              </a:spcAft>
              <a:buClr>
                <a:srgbClr val="000000"/>
              </a:buClr>
              <a:buSzPts val="358"/>
              <a:buFont typeface="Arial"/>
              <a:buNone/>
            </a:pPr>
            <a:endParaRPr>
              <a:solidFill>
                <a:srgbClr val="000000"/>
              </a:solidFill>
              <a:highlight>
                <a:srgbClr val="FFFFFF"/>
              </a:highlight>
              <a:latin typeface="Verdana"/>
              <a:ea typeface="Verdana"/>
              <a:cs typeface="Verdana"/>
              <a:sym typeface="Verdana"/>
            </a:endParaRPr>
          </a:p>
          <a:p>
            <a:pPr marL="0" lvl="0" indent="0" algn="l" rtl="0">
              <a:lnSpc>
                <a:spcPct val="100000"/>
              </a:lnSpc>
              <a:spcBef>
                <a:spcPts val="800"/>
              </a:spcBef>
              <a:spcAft>
                <a:spcPts val="0"/>
              </a:spcAft>
              <a:buClr>
                <a:srgbClr val="000000"/>
              </a:buClr>
              <a:buSzPts val="358"/>
              <a:buFont typeface="Arial"/>
              <a:buNone/>
            </a:pPr>
            <a:endParaRPr>
              <a:solidFill>
                <a:srgbClr val="000000"/>
              </a:solidFill>
              <a:highlight>
                <a:srgbClr val="FFFFFF"/>
              </a:highlight>
              <a:latin typeface="Verdana"/>
              <a:ea typeface="Verdana"/>
              <a:cs typeface="Verdana"/>
              <a:sym typeface="Verdana"/>
            </a:endParaRPr>
          </a:p>
          <a:p>
            <a:pPr marL="0" lvl="0" indent="0" algn="l" rtl="0">
              <a:lnSpc>
                <a:spcPct val="100000"/>
              </a:lnSpc>
              <a:spcBef>
                <a:spcPts val="800"/>
              </a:spcBef>
              <a:spcAft>
                <a:spcPts val="1200"/>
              </a:spcAft>
              <a:buNone/>
            </a:pPr>
            <a:endParaRPr>
              <a:latin typeface="Verdana"/>
              <a:ea typeface="Verdana"/>
              <a:cs typeface="Verdana"/>
              <a:sym typeface="Verdana"/>
            </a:endParaRPr>
          </a:p>
        </p:txBody>
      </p:sp>
      <p:pic>
        <p:nvPicPr>
          <p:cNvPr id="113" name="Google Shape;113;p20"/>
          <p:cNvPicPr preferRelativeResize="0"/>
          <p:nvPr/>
        </p:nvPicPr>
        <p:blipFill>
          <a:blip r:embed="rId3">
            <a:alphaModFix/>
          </a:blip>
          <a:stretch>
            <a:fillRect/>
          </a:stretch>
        </p:blipFill>
        <p:spPr>
          <a:xfrm>
            <a:off x="-4975" y="2135825"/>
            <a:ext cx="4339876" cy="17841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Making/Working:</a:t>
            </a:r>
            <a:endParaRPr/>
          </a:p>
        </p:txBody>
      </p:sp>
      <p:sp>
        <p:nvSpPr>
          <p:cNvPr id="119" name="Google Shape;119;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410">
                <a:solidFill>
                  <a:srgbClr val="000000"/>
                </a:solidFill>
                <a:latin typeface="Verdana"/>
                <a:ea typeface="Verdana"/>
                <a:cs typeface="Verdana"/>
                <a:sym typeface="Verdana"/>
              </a:rPr>
              <a:t>First we have taken a wooden board (we have used a writing board) and attached the 4 gear motors to it using a double tape. After that we soldered the connecting wire to the terminals of the motor gears.  Next, we attached the L298N module and the Arduino UNO R3 module to the board. We attached the connections of the gear motors to the L298N module. Then we made the other connections of the L298N module with the Arduino UNO R3 module. Next we attached the Bluetooth HC-05 module to the base and made its connections to the Arduino UNO R3 module. Then, we attached the battery holder to the base and made its connections with the L298N module. We attached the wheels to the gears. </a:t>
            </a:r>
            <a:endParaRPr sz="1410">
              <a:latin typeface="Verdana"/>
              <a:ea typeface="Verdana"/>
              <a:cs typeface="Verdana"/>
              <a:sym typeface="Verdana"/>
            </a:endParaRPr>
          </a:p>
        </p:txBody>
      </p:sp>
      <p:pic>
        <p:nvPicPr>
          <p:cNvPr id="120" name="Google Shape;120;p21"/>
          <p:cNvPicPr preferRelativeResize="0"/>
          <p:nvPr/>
        </p:nvPicPr>
        <p:blipFill>
          <a:blip r:embed="rId3">
            <a:alphaModFix/>
          </a:blip>
          <a:stretch>
            <a:fillRect/>
          </a:stretch>
        </p:blipFill>
        <p:spPr>
          <a:xfrm>
            <a:off x="830423" y="1104675"/>
            <a:ext cx="2271825" cy="4038826"/>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2028</Words>
  <Application>Microsoft Office PowerPoint</Application>
  <PresentationFormat>On-screen Show (16:9)</PresentationFormat>
  <Paragraphs>268</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Merriweather</vt:lpstr>
      <vt:lpstr>Verdana</vt:lpstr>
      <vt:lpstr>Arial</vt:lpstr>
      <vt:lpstr>Courier New</vt:lpstr>
      <vt:lpstr>Roboto</vt:lpstr>
      <vt:lpstr>Paradigm</vt:lpstr>
      <vt:lpstr>CS322: Computer Architecture Mini Project Bluetooth Controlled Robot Car</vt:lpstr>
      <vt:lpstr>Description  Of the  Car:</vt:lpstr>
      <vt:lpstr>Components Used:</vt:lpstr>
      <vt:lpstr>Arduino UNO R3:</vt:lpstr>
      <vt:lpstr>Motor Driver L298N module:</vt:lpstr>
      <vt:lpstr>Internal circuit diagram of L298N module:</vt:lpstr>
      <vt:lpstr>Bluetooth HC-05 module:</vt:lpstr>
      <vt:lpstr>Bluetooth HC-05 module: </vt:lpstr>
      <vt:lpstr>Making/Working:</vt:lpstr>
      <vt:lpstr>Making/Working: </vt:lpstr>
      <vt:lpstr>Connections and Circuit Diagram:</vt:lpstr>
      <vt:lpstr>Connections and Circuit Diagram: </vt:lpstr>
      <vt:lpstr>Code: Part-1</vt:lpstr>
      <vt:lpstr>Code: Part-2 </vt:lpstr>
      <vt:lpstr>Code: Part-3 </vt:lpstr>
      <vt:lpstr>Code: Part-4 </vt:lpstr>
      <vt:lpstr>Code: Part-5 </vt:lpstr>
      <vt:lpstr>Code: Part-6 </vt:lpstr>
      <vt:lpstr>Bluetooth RC Controller app link: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CS322: Computer Architecture Mini Project Bluetooth Controlled Robot Car</dc:title>
  <cp:lastModifiedBy>kusum k</cp:lastModifiedBy>
  <cp:revision>1</cp:revision>
  <dcterms:modified xsi:type="dcterms:W3CDTF">2022-12-02T16:09:29Z</dcterms:modified>
</cp:coreProperties>
</file>