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8.jpeg" ContentType="image/jpeg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9B52E4F6-8E14-42EE-8EA7-4F581A8C1C42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88499191-EB06-482C-8A8C-5FE864B5E6BF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70315F9B-ADC4-4BE4-9ACE-3162C91A523A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2997D3CA-03DC-45BA-91D7-65BD6A6391BC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B8D8FAB8-0674-4B47-BE2C-ADC1AAFE1BCF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3EA5EE8B-4E3B-472D-9B00-065690883B7B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1E5AA75F-221D-475B-9082-37092B0C6B42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89A99700-1712-47AD-AC4E-BDB1EC25F5D7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B69C4472-8C84-4CE7-B062-46E1454BC0F1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15B4F128-2970-4138-B114-056B2B3CB264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62C672CA-6470-4FA7-A02C-16AC33E82FC6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1C9A88B6-6D39-447B-A22E-281E9CACDFF4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7999F780-EB30-4AD9-9867-29BB444A6EBB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22B7A74A-44A3-401A-9F4A-D34D9D9BEB35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68401139-91DC-478A-B5A3-06A7222192F7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35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39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9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43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43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47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47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1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15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5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19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9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2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23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27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27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pic>
        <p:nvPicPr>
          <p:cNvPr descr="" id="31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1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anchorCtr="1" bIns="0" lIns="0" rIns="0" tIns="0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91A36BA4-2E06-4EFD-A0BB-549ADA3F82D4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</p:spPr>
        <p:txBody>
          <a:bodyPr anchor="b" anchorCtr="1"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</p:spPr>
        <p:txBody>
          <a:bodyPr bIns="0" lIns="0" rIns="0" tIns="0"/>
          <a:p>
            <a:pPr algn="ctr"/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358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59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360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176863C9-A42C-46AE-9C07-3D79453ACA43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anchorCtr="1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9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39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82205DF2-ACD1-41F1-8436-6C0C470C4FA5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308720" y="301680"/>
            <a:ext cx="2266920" cy="5851440"/>
          </a:xfrm>
          <a:prstGeom prst="rect">
            <a:avLst/>
          </a:prstGeom>
        </p:spPr>
        <p:txBody>
          <a:bodyPr anchor="ctr" anchorCtr="1" bIns="0" lIns="0" rIns="0" tIns="0" vert="vert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503280" y="301680"/>
            <a:ext cx="6653160" cy="5851440"/>
          </a:xfrm>
          <a:prstGeom prst="rect">
            <a:avLst/>
          </a:prstGeom>
        </p:spPr>
        <p:txBody>
          <a:bodyPr bIns="0" lIns="0" rIns="0" tIns="0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3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43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814B9671-5B06-40A7-8FC8-1054A6EB9C0F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</p:spPr>
        <p:txBody>
          <a:bodyPr anchor="b" anchorCtr="1" bIns="0" lIns="0" rIns="0" tIns="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260360" y="3970440"/>
            <a:ext cx="7559640" cy="1825560"/>
          </a:xfrm>
          <a:prstGeom prst="rect">
            <a:avLst/>
          </a:prstGeom>
        </p:spPr>
        <p:txBody>
          <a:bodyPr anchorCtr="1" bIns="0" lIns="0" rIns="0" tIns="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Click to edit Master subtitle style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1DC847E9-1A5D-4C45-9225-65209421816E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anchorCtr="1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A40B587A-CBAC-4D18-A1D1-287A0A38DB28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7240" y="1884240"/>
            <a:ext cx="8694720" cy="3144960"/>
          </a:xfrm>
          <a:prstGeom prst="rect">
            <a:avLst/>
          </a:prstGeom>
        </p:spPr>
        <p:txBody>
          <a:bodyPr anchor="b" anchorCtr="1" bIns="0" lIns="0" rIns="0" tIns="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7240" y="5059440"/>
            <a:ext cx="8694720" cy="1652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898989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FB714389-E5C1-433D-8DA0-8872F99FA576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anchorCtr="1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3280" y="1768320"/>
            <a:ext cx="4459320" cy="438480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114880" y="1768320"/>
            <a:ext cx="4460760" cy="438480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E91C3B57-5371-4352-9E08-7ED494FA3FA6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93720" y="403200"/>
            <a:ext cx="8694720" cy="1460520"/>
          </a:xfrm>
          <a:prstGeom prst="rect">
            <a:avLst/>
          </a:prstGeom>
        </p:spPr>
        <p:txBody>
          <a:bodyPr anchor="ctr" anchorCtr="1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93720" y="1852560"/>
            <a:ext cx="4265640" cy="9079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693720" y="2760840"/>
            <a:ext cx="4265640" cy="40622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03720" y="1852560"/>
            <a:ext cx="4284720" cy="9079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title"/>
          </p:nvPr>
        </p:nvSpPr>
        <p:spPr>
          <a:xfrm>
            <a:off x="5103720" y="2760840"/>
            <a:ext cx="4284720" cy="40622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01" name="PlaceHolder 6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02" name="PlaceHolder 7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203" name="PlaceHolder 8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AD0D3151-2BF1-4C94-837A-7FFBC135E890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anchorCtr="1" bIns="0" lIns="0" rIns="0" tIns="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85FD529B-B1DC-45AA-A477-DF619DD4C07B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1928A6DD-0610-4109-9800-FF609E0F30C8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93720" y="503280"/>
            <a:ext cx="3251160" cy="1765440"/>
          </a:xfrm>
          <a:prstGeom prst="rect">
            <a:avLst/>
          </a:prstGeom>
        </p:spPr>
        <p:txBody>
          <a:bodyPr anchor="b" anchorCtr="1"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title"/>
          </p:nvPr>
        </p:nvSpPr>
        <p:spPr>
          <a:xfrm>
            <a:off x="4286160" y="1089000"/>
            <a:ext cx="5102280" cy="537228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Master text styles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93720" y="2268360"/>
            <a:ext cx="3251160" cy="42004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9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anchorCtr="1" bIns="0" lIns="0" rIns="0" tIns="0"/>
          <a:p>
            <a:endParaRPr/>
          </a:p>
        </p:txBody>
      </p:sp>
      <p:sp>
        <p:nvSpPr>
          <p:cNvPr id="320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6BAAF51D-2CB4-45D0-9825-138A0CCC06CB}" type="slidenum">
              <a:rPr lang="en-IN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479" name="TextShape 1"/>
          <p:cNvSpPr txBox="1"/>
          <p:nvPr/>
        </p:nvSpPr>
        <p:spPr>
          <a:xfrm>
            <a:off x="5688000" y="2664000"/>
            <a:ext cx="3621960" cy="55728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Summer Internship Presentation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(May-July) 2014</a:t>
            </a:r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5760000" y="5805720"/>
            <a:ext cx="3047400" cy="81324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Arial"/>
                <a:ea typeface="DejaVu Sans"/>
              </a:rPr>
              <a:t>Under The Guidance Of :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Dr. Pushpak Bhattacharyya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Dr. Manish Srivastava</a:t>
            </a:r>
            <a:endParaRPr/>
          </a:p>
        </p:txBody>
      </p:sp>
      <p:sp>
        <p:nvSpPr>
          <p:cNvPr id="481" name="TextShape 3"/>
          <p:cNvSpPr txBox="1"/>
          <p:nvPr/>
        </p:nvSpPr>
        <p:spPr>
          <a:xfrm>
            <a:off x="5760000" y="3960000"/>
            <a:ext cx="3387240" cy="13251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Arial"/>
                <a:ea typeface="DejaVu Sans"/>
              </a:rPr>
              <a:t>Submitted By :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Harshita Jhavar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Final Year CSE Undergraduate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MANIT Bhopal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48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8200" y="2304000"/>
            <a:ext cx="4645800" cy="416124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6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61" name="TextShape 1"/>
          <p:cNvSpPr txBox="1"/>
          <p:nvPr/>
        </p:nvSpPr>
        <p:spPr>
          <a:xfrm>
            <a:off x="1080000" y="1944000"/>
            <a:ext cx="142560" cy="27684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endParaRPr/>
          </a:p>
        </p:txBody>
      </p:sp>
      <p:graphicFrame>
        <p:nvGraphicFramePr>
          <p:cNvPr id="562" name="Table 2"/>
          <p:cNvGraphicFramePr/>
          <p:nvPr/>
        </p:nvGraphicFramePr>
        <p:xfrm>
          <a:off x="301320" y="2836080"/>
          <a:ext cx="8190000" cy="3017520"/>
        </p:xfrm>
        <a:graphic>
          <a:graphicData uri="http://schemas.openxmlformats.org/drawingml/2006/table">
            <a:tbl>
              <a:tblPr/>
              <a:tblGrid>
                <a:gridCol w="3661200"/>
                <a:gridCol w="3046320"/>
                <a:gridCol w="1482480"/>
              </a:tblGrid>
              <a:tr h="603360"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latin typeface="Arial"/>
                          <a:ea typeface="DejaVu Sans"/>
                        </a:rPr>
                        <a:t>Corpus Identity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latin typeface="Arial"/>
                          <a:ea typeface="DejaVu Sans"/>
                        </a:rPr>
                        <a:t>No. Of Lines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latin typeface="Arial"/>
                          <a:ea typeface="DejaVu Sans"/>
                        </a:rPr>
                        <a:t>Accuracy For Nouns</a:t>
                      </a:r>
                      <a:endParaRPr/>
                    </a:p>
                  </a:txBody>
                  <a:tcPr/>
                </a:tc>
              </a:tr>
              <a:tr h="905040"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Hindi Tree Bank – LTRC, IIIT Hyderabad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Training Set     Testing Set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  </a:t>
                      </a:r>
                      <a:r>
                        <a:rPr lang="en-IN">
                          <a:latin typeface="Arial"/>
                          <a:ea typeface="DejaVu Sans"/>
                        </a:rPr>
                        <a:t>12,041                1233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74.24%</a:t>
                      </a:r>
                      <a:endParaRPr/>
                    </a:p>
                  </a:txBody>
                  <a:tcPr/>
                </a:tc>
              </a:tr>
              <a:tr h="1509120"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Random Hindi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Corpus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(Siva Reddy's (IIIT hyd) Hindi Dependency Parser and POS Tagger )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 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    </a:t>
                      </a:r>
                      <a:r>
                        <a:rPr lang="en-IN">
                          <a:latin typeface="Arial"/>
                          <a:ea typeface="DejaVu Sans"/>
                        </a:rPr>
                        <a:t>1466                    </a:t>
                      </a:r>
                      <a:r>
                        <a:rPr lang="en-IN">
                          <a:latin typeface="Arial"/>
                          <a:ea typeface="DejaVu Sans"/>
                        </a:rPr>
                        <a:t>227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0" rIns="0" tIns="0"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     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  <a:ea typeface="DejaVu Sans"/>
                        </a:rPr>
                        <a:t>    </a:t>
                      </a:r>
                      <a:r>
                        <a:rPr lang="en-IN">
                          <a:latin typeface="Arial"/>
                          <a:ea typeface="DejaVu Sans"/>
                        </a:rPr>
                        <a:t>60.3%    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3" name="Table 3"/>
          <p:cNvGraphicFramePr/>
          <p:nvPr/>
        </p:nvGraphicFramePr>
        <p:xfrm>
          <a:off x="2570400" y="2202480"/>
          <a:ext cx="5075640" cy="36576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65760">
                <a:tc>
                  <a:txBody>
                    <a:bodyPr bIns="0" lIns="0" rIns="0" t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latin typeface="Arial"/>
                          <a:ea typeface="DejaVu Sans"/>
                        </a:rPr>
                        <a:t>RESULTS OBTAINED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4" name="CustomShape 4"/>
          <p:cNvSpPr/>
          <p:nvPr/>
        </p:nvSpPr>
        <p:spPr>
          <a:xfrm flipV="1">
            <a:off x="5400000" y="3600000"/>
            <a:ext cx="360" cy="24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565" name="CustomShape 5"/>
          <p:cNvSpPr/>
          <p:nvPr/>
        </p:nvSpPr>
        <p:spPr>
          <a:xfrm>
            <a:off x="2232000" y="5933160"/>
            <a:ext cx="792000" cy="69084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66" name="CustomShape 6"/>
          <p:cNvSpPr/>
          <p:nvPr/>
        </p:nvSpPr>
        <p:spPr>
          <a:xfrm flipH="1">
            <a:off x="288000" y="5616000"/>
            <a:ext cx="864000" cy="115200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67" name="TextShape 7"/>
          <p:cNvSpPr txBox="1"/>
          <p:nvPr/>
        </p:nvSpPr>
        <p:spPr>
          <a:xfrm>
            <a:off x="2736000" y="6840000"/>
            <a:ext cx="73692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91.3%</a:t>
            </a:r>
            <a:endParaRPr/>
          </a:p>
        </p:txBody>
      </p:sp>
      <p:sp>
        <p:nvSpPr>
          <p:cNvPr id="568" name="TextShape 8"/>
          <p:cNvSpPr txBox="1"/>
          <p:nvPr/>
        </p:nvSpPr>
        <p:spPr>
          <a:xfrm>
            <a:off x="288000" y="6912000"/>
            <a:ext cx="2013840" cy="55728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84.32%-Unlabelled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78.92%-Labelled</a:t>
            </a:r>
            <a:endParaRPr/>
          </a:p>
        </p:txBody>
      </p:sp>
      <p:sp>
        <p:nvSpPr>
          <p:cNvPr id="569" name="TextShape 9"/>
          <p:cNvSpPr txBox="1"/>
          <p:nvPr/>
        </p:nvSpPr>
        <p:spPr>
          <a:xfrm>
            <a:off x="7488000" y="6192000"/>
            <a:ext cx="54648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50%</a:t>
            </a:r>
            <a:endParaRPr/>
          </a:p>
        </p:txBody>
      </p:sp>
      <p:sp>
        <p:nvSpPr>
          <p:cNvPr id="570" name="TextShape 10"/>
          <p:cNvSpPr txBox="1"/>
          <p:nvPr/>
        </p:nvSpPr>
        <p:spPr>
          <a:xfrm>
            <a:off x="5328000" y="6264000"/>
            <a:ext cx="110412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Baseline -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72" name="TextShape 1"/>
          <p:cNvSpPr txBox="1"/>
          <p:nvPr/>
        </p:nvSpPr>
        <p:spPr>
          <a:xfrm>
            <a:off x="711000" y="1656000"/>
            <a:ext cx="8207280" cy="5779440"/>
          </a:xfrm>
          <a:prstGeom prst="rect">
            <a:avLst/>
          </a:prstGeom>
        </p:spPr>
        <p:txBody>
          <a:bodyPr bIns="45000" lIns="90000" rIns="0" tIns="0" wrap="none"/>
          <a:p>
            <a:pPr algn="just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eorgia"/>
                <a:ea typeface="DejaVu Sans"/>
              </a:rPr>
              <a:t>References 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[1]Anshuman Tripathi &amp; Manaal Faruqui : Gender prediction of Indian names.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In Proceedings of the IEEE Students' Technology Symposium (TechSym) 2011,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Kharagpur, India.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[2] Nivre, Joakim, Johan Hall, and Jens Nilsson. "Maltparser: A data-driven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parser-generator for dependency parsing." Proceedings of LREC. Vol. 6. 2006.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[3] Husain, Samar, Prashanth Mannem, Bharat Ram Ambati, and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Phani Gadde. "The ICON-2010 tools contest on Indian language dependency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parsing." Proceedings of ICON-2010 Tools Contest on Indian Language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Dependency Parsing, ICON 10 (2010): 1-8.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[4]Bharati, Akshar, Rajeev Sangal, Dipti Misra Sharma, and Lakshmi Bai.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"Anncorra: Annotating corpora guidelines for pos and chunk annotation for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Indian languages." LTRC-TR31 (2006)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[5] Begum, Rafiya, Samar Husain, Arun Dhwaj, Dipti Misra Sharma,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Lakshmi Bai, and Rajeev Sangal. "Dependency Annotation Scheme for Indian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i="1" lang="en-IN">
                <a:solidFill>
                  <a:srgbClr val="000000"/>
                </a:solidFill>
                <a:latin typeface="Georgia"/>
                <a:ea typeface="DejaVu Sans"/>
              </a:rPr>
              <a:t>Languages." In IJCNLP, pp. 721-726. 2008.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3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74" name="TextShape 1"/>
          <p:cNvSpPr txBox="1"/>
          <p:nvPr/>
        </p:nvSpPr>
        <p:spPr>
          <a:xfrm>
            <a:off x="972720" y="2232000"/>
            <a:ext cx="8338680" cy="2860920"/>
          </a:xfrm>
          <a:prstGeom prst="rect">
            <a:avLst/>
          </a:prstGeom>
        </p:spPr>
        <p:txBody>
          <a:bodyPr bIns="45000" lIns="90000" rIns="0" tIns="0" wrap="none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Future Scope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1Sentiment Analysis Can Be Done For Determining The Gender Category Of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Unrelated Nouns Existing In Any Sentence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2 Assignment Of Gender Category via Sonorants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as mentioned in the last referenced paper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3 Efficient Hindi Dependency Parser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7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76" name="TextShape 1"/>
          <p:cNvSpPr txBox="1"/>
          <p:nvPr/>
        </p:nvSpPr>
        <p:spPr>
          <a:xfrm>
            <a:off x="1296000" y="1728000"/>
            <a:ext cx="2041560" cy="2739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Progress Achieved -</a:t>
            </a:r>
            <a:endParaRPr/>
          </a:p>
        </p:txBody>
      </p:sp>
      <p:sp>
        <p:nvSpPr>
          <p:cNvPr id="577" name="CustomShape 2"/>
          <p:cNvSpPr/>
          <p:nvPr/>
        </p:nvSpPr>
        <p:spPr>
          <a:xfrm>
            <a:off x="3096000" y="2232000"/>
            <a:ext cx="648000" cy="864000"/>
          </a:xfrm>
          <a:prstGeom prst="rect">
            <a:avLst/>
          </a:prstGeom>
          <a:solidFill>
            <a:srgbClr val="dddddd"/>
          </a:solidFill>
          <a:ln>
            <a:solidFill>
              <a:srgbClr val="3465af"/>
            </a:solidFill>
          </a:ln>
        </p:spPr>
      </p:sp>
      <p:sp>
        <p:nvSpPr>
          <p:cNvPr id="578" name="CustomShape 3"/>
          <p:cNvSpPr/>
          <p:nvPr/>
        </p:nvSpPr>
        <p:spPr>
          <a:xfrm>
            <a:off x="3096000" y="3168000"/>
            <a:ext cx="648000" cy="864000"/>
          </a:xfrm>
          <a:prstGeom prst="rect">
            <a:avLst/>
          </a:prstGeom>
          <a:solidFill>
            <a:srgbClr val="dddddd"/>
          </a:solidFill>
          <a:ln>
            <a:solidFill>
              <a:srgbClr val="3465af"/>
            </a:solidFill>
          </a:ln>
        </p:spPr>
      </p:sp>
      <p:sp>
        <p:nvSpPr>
          <p:cNvPr id="579" name="CustomShape 4"/>
          <p:cNvSpPr/>
          <p:nvPr/>
        </p:nvSpPr>
        <p:spPr>
          <a:xfrm>
            <a:off x="3096000" y="4032000"/>
            <a:ext cx="648000" cy="864000"/>
          </a:xfrm>
          <a:prstGeom prst="rect">
            <a:avLst/>
          </a:prstGeom>
          <a:solidFill>
            <a:srgbClr val="dddddd"/>
          </a:solidFill>
          <a:ln>
            <a:solidFill>
              <a:srgbClr val="3465af"/>
            </a:solidFill>
          </a:ln>
        </p:spPr>
      </p:sp>
      <p:sp>
        <p:nvSpPr>
          <p:cNvPr id="580" name="CustomShape 5"/>
          <p:cNvSpPr/>
          <p:nvPr/>
        </p:nvSpPr>
        <p:spPr>
          <a:xfrm>
            <a:off x="3096000" y="4968000"/>
            <a:ext cx="648000" cy="864000"/>
          </a:xfrm>
          <a:prstGeom prst="rect">
            <a:avLst/>
          </a:prstGeom>
          <a:solidFill>
            <a:srgbClr val="dddddd"/>
          </a:solidFill>
          <a:ln>
            <a:solidFill>
              <a:srgbClr val="3465af"/>
            </a:solidFill>
          </a:ln>
        </p:spPr>
      </p:sp>
      <p:sp>
        <p:nvSpPr>
          <p:cNvPr id="581" name="TextShape 6"/>
          <p:cNvSpPr txBox="1"/>
          <p:nvPr/>
        </p:nvSpPr>
        <p:spPr>
          <a:xfrm>
            <a:off x="4104000" y="2677680"/>
            <a:ext cx="2285280" cy="2739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Studying Basic Theory</a:t>
            </a:r>
            <a:endParaRPr/>
          </a:p>
        </p:txBody>
      </p:sp>
      <p:sp>
        <p:nvSpPr>
          <p:cNvPr id="582" name="TextShape 7"/>
          <p:cNvSpPr txBox="1"/>
          <p:nvPr/>
        </p:nvSpPr>
        <p:spPr>
          <a:xfrm>
            <a:off x="4104000" y="3357720"/>
            <a:ext cx="5264640" cy="5025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Debugging and Adding Features (Gender, Number) in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Hindi Morphology Analyzer</a:t>
            </a:r>
            <a:endParaRPr/>
          </a:p>
        </p:txBody>
      </p:sp>
      <p:sp>
        <p:nvSpPr>
          <p:cNvPr id="583" name="TextShape 8"/>
          <p:cNvSpPr txBox="1"/>
          <p:nvPr/>
        </p:nvSpPr>
        <p:spPr>
          <a:xfrm>
            <a:off x="4176000" y="4320000"/>
            <a:ext cx="5783040" cy="2739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Solution to Gender of Nouns And Other Categories In Hindi</a:t>
            </a:r>
            <a:endParaRPr/>
          </a:p>
        </p:txBody>
      </p:sp>
      <p:sp>
        <p:nvSpPr>
          <p:cNvPr id="584" name="TextShape 9"/>
          <p:cNvSpPr txBox="1"/>
          <p:nvPr/>
        </p:nvSpPr>
        <p:spPr>
          <a:xfrm>
            <a:off x="4176000" y="5373720"/>
            <a:ext cx="4199400" cy="2739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Final Presentation And Report Submission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8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728000"/>
            <a:ext cx="9720000" cy="5544000"/>
          </a:xfrm>
          <a:prstGeom prst="rect">
            <a:avLst/>
          </a:prstGeom>
          <a:ln w="12600">
            <a:noFill/>
          </a:ln>
        </p:spPr>
      </p:pic>
      <p:pic>
        <p:nvPicPr>
          <p:cNvPr descr="" id="5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87" name="TextShape 1"/>
          <p:cNvSpPr txBox="1"/>
          <p:nvPr/>
        </p:nvSpPr>
        <p:spPr>
          <a:xfrm>
            <a:off x="619560" y="4075200"/>
            <a:ext cx="7665120" cy="99936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ffffff"/>
                </a:solidFill>
                <a:latin typeface="Georgia"/>
                <a:ea typeface="DejaVu Sans"/>
              </a:rPr>
              <a:t>                 </a:t>
            </a:r>
            <a:r>
              <a:rPr b="1" lang="en-IN" sz="4000">
                <a:solidFill>
                  <a:srgbClr val="ffffff"/>
                </a:solidFill>
                <a:latin typeface="Georgia"/>
                <a:ea typeface="DejaVu Sans"/>
              </a:rPr>
              <a:t>  </a:t>
            </a:r>
            <a:r>
              <a:rPr b="1" lang="en-IN" sz="6600">
                <a:solidFill>
                  <a:srgbClr val="ffffff"/>
                </a:solidFill>
                <a:latin typeface="Georgia"/>
                <a:ea typeface="DejaVu Sans"/>
              </a:rPr>
              <a:t>THANKYOU 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1944000" y="1911600"/>
            <a:ext cx="9072000" cy="1256400"/>
          </a:xfrm>
          <a:prstGeom prst="rect">
            <a:avLst/>
          </a:prstGeom>
        </p:spPr>
        <p:txBody>
          <a:bodyPr anchorCtr="1" bIns="46800" lIns="90000" rIns="90000" tIns="46800"/>
          <a:p>
            <a:pPr algn="ctr">
              <a:lnSpc>
                <a:spcPct val="100000"/>
              </a:lnSpc>
            </a:pPr>
            <a:r>
              <a:rPr b="1" lang="en-IN" sz="4400" u="sng">
                <a:solidFill>
                  <a:srgbClr val="000000"/>
                </a:solidFill>
                <a:latin typeface="Arial"/>
              </a:rPr>
              <a:t>Presentation Outline</a:t>
            </a:r>
            <a:endParaRPr/>
          </a:p>
        </p:txBody>
      </p:sp>
      <p:sp>
        <p:nvSpPr>
          <p:cNvPr id="484" name="TextShape 2"/>
          <p:cNvSpPr txBox="1"/>
          <p:nvPr/>
        </p:nvSpPr>
        <p:spPr>
          <a:xfrm>
            <a:off x="2476440" y="3327840"/>
            <a:ext cx="9072000" cy="499428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Research Problem Statement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Motivation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Approach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Extension To The Problem Statement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>
                <a:solidFill>
                  <a:srgbClr val="000000"/>
                </a:solidFill>
                <a:latin typeface="Arial"/>
              </a:rPr>
              <a:t>References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>
                <a:solidFill>
                  <a:srgbClr val="000000"/>
                </a:solidFill>
                <a:latin typeface="Arial"/>
              </a:rPr>
              <a:t>Future Scope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r>
              <a:rPr lang="en-IN" sz="1500">
                <a:solidFill>
                  <a:srgbClr val="000000"/>
                </a:solidFill>
                <a:latin typeface="Arial"/>
              </a:rPr>
              <a:t> </a:t>
            </a:r>
            <a:r>
              <a:rPr lang="en-IN" sz="1500">
                <a:solidFill>
                  <a:srgbClr val="000000"/>
                </a:solidFill>
                <a:latin typeface="Arial"/>
              </a:rPr>
              <a:t>Internship Work Timeline</a:t>
            </a:r>
            <a:endParaRPr/>
          </a:p>
          <a:p>
            <a:pPr>
              <a:lnSpc>
                <a:spcPct val="80000"/>
              </a:lnSpc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48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5040"/>
            <a:ext cx="10079640" cy="165096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86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487" name="TextShape 1"/>
          <p:cNvSpPr txBox="1"/>
          <p:nvPr/>
        </p:nvSpPr>
        <p:spPr>
          <a:xfrm>
            <a:off x="3501000" y="2268360"/>
            <a:ext cx="2189160" cy="276840"/>
          </a:xfrm>
          <a:prstGeom prst="rect">
            <a:avLst/>
          </a:prstGeom>
        </p:spPr>
        <p:txBody>
          <a:bodyPr anchorCtr="1" bIns="45000" lIns="90000" rIns="0" tIns="0" wrap="none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Georgia"/>
                <a:ea typeface="DejaVu Sans"/>
              </a:rPr>
              <a:t>Problem Statement-</a:t>
            </a:r>
            <a:endParaRPr/>
          </a:p>
        </p:txBody>
      </p:sp>
      <p:sp>
        <p:nvSpPr>
          <p:cNvPr id="488" name="TextShape 2"/>
          <p:cNvSpPr txBox="1"/>
          <p:nvPr/>
        </p:nvSpPr>
        <p:spPr>
          <a:xfrm>
            <a:off x="1486440" y="3209040"/>
            <a:ext cx="7683480" cy="273960"/>
          </a:xfrm>
          <a:prstGeom prst="rect">
            <a:avLst/>
          </a:prstGeom>
        </p:spPr>
        <p:txBody>
          <a:bodyPr anchorCtr="1" bIns="45000" lIns="90000" rIns="0" tIns="0" wrap="none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IN" sz="1600">
                <a:solidFill>
                  <a:srgbClr val="000000"/>
                </a:solidFill>
                <a:latin typeface="Arial"/>
                <a:ea typeface="DejaVu Sans"/>
              </a:rPr>
              <a:t>IdentifyingThe Gender Category Of Nouns (Common/Proper) In Hindi Corpus”</a:t>
            </a:r>
            <a:endParaRPr/>
          </a:p>
        </p:txBody>
      </p:sp>
      <p:sp>
        <p:nvSpPr>
          <p:cNvPr id="489" name="TextShape 3"/>
          <p:cNvSpPr txBox="1"/>
          <p:nvPr/>
        </p:nvSpPr>
        <p:spPr>
          <a:xfrm>
            <a:off x="2448000" y="4061160"/>
            <a:ext cx="4638960" cy="64584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Eg. -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राम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जो मिठाई बेचता है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आज घर चला गया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490" name="CustomShape 4"/>
          <p:cNvSpPr/>
          <p:nvPr/>
        </p:nvSpPr>
        <p:spPr>
          <a:xfrm>
            <a:off x="3312000" y="4464000"/>
            <a:ext cx="360" cy="43200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491" name="CustomShape 5"/>
          <p:cNvSpPr/>
          <p:nvPr/>
        </p:nvSpPr>
        <p:spPr>
          <a:xfrm>
            <a:off x="4176000" y="4464000"/>
            <a:ext cx="360" cy="28800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492" name="CustomShape 6"/>
          <p:cNvSpPr/>
          <p:nvPr/>
        </p:nvSpPr>
        <p:spPr>
          <a:xfrm>
            <a:off x="5976000" y="4421160"/>
            <a:ext cx="360" cy="40284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493" name="TextShape 7"/>
          <p:cNvSpPr txBox="1"/>
          <p:nvPr/>
        </p:nvSpPr>
        <p:spPr>
          <a:xfrm>
            <a:off x="3096000" y="4981680"/>
            <a:ext cx="2811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/>
          </a:p>
        </p:txBody>
      </p:sp>
      <p:sp>
        <p:nvSpPr>
          <p:cNvPr id="494" name="TextShape 8"/>
          <p:cNvSpPr txBox="1"/>
          <p:nvPr/>
        </p:nvSpPr>
        <p:spPr>
          <a:xfrm>
            <a:off x="5820840" y="4968000"/>
            <a:ext cx="2811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/>
          </a:p>
        </p:txBody>
      </p:sp>
      <p:sp>
        <p:nvSpPr>
          <p:cNvPr id="495" name="TextShape 9"/>
          <p:cNvSpPr txBox="1"/>
          <p:nvPr/>
        </p:nvSpPr>
        <p:spPr>
          <a:xfrm>
            <a:off x="3999240" y="4808520"/>
            <a:ext cx="2307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6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497" name="TextShape 1"/>
          <p:cNvSpPr txBox="1"/>
          <p:nvPr/>
        </p:nvSpPr>
        <p:spPr>
          <a:xfrm>
            <a:off x="288000" y="2016000"/>
            <a:ext cx="9131040" cy="97128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Georgia"/>
                <a:ea typeface="DejaVu Sans"/>
              </a:rPr>
              <a:t>                                                                     </a:t>
            </a:r>
            <a:r>
              <a:rPr b="1" lang="en-IN" sz="1600">
                <a:solidFill>
                  <a:srgbClr val="000000"/>
                </a:solidFill>
                <a:latin typeface="Georgia"/>
                <a:ea typeface="DejaVu Sans"/>
              </a:rPr>
              <a:t>MOTIVATION: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Georgia"/>
                <a:ea typeface="DejaVu Sans"/>
              </a:rPr>
              <a:t>&gt;Gender of proper and common nouns cannot be identified unless they are specifically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Georgia"/>
                <a:ea typeface="DejaVu Sans"/>
              </a:rPr>
              <a:t>assigned a gender in the predefined lexicon list  </a:t>
            </a:r>
            <a:endParaRPr/>
          </a:p>
        </p:txBody>
      </p:sp>
      <p:sp>
        <p:nvSpPr>
          <p:cNvPr id="498" name="TextShape 2"/>
          <p:cNvSpPr txBox="1"/>
          <p:nvPr/>
        </p:nvSpPr>
        <p:spPr>
          <a:xfrm>
            <a:off x="288000" y="3357720"/>
            <a:ext cx="8722800" cy="55728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It's tedious to make a list of all the existing proper nouns and manually assign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their gender category to them</a:t>
            </a:r>
            <a:endParaRPr/>
          </a:p>
        </p:txBody>
      </p:sp>
      <p:sp>
        <p:nvSpPr>
          <p:cNvPr id="499" name="TextShape 3"/>
          <p:cNvSpPr txBox="1"/>
          <p:nvPr/>
        </p:nvSpPr>
        <p:spPr>
          <a:xfrm>
            <a:off x="288360" y="4311000"/>
            <a:ext cx="9666000" cy="81324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&gt;Failure of precise morphology analysis of nouns leads to overall decrease in efficiency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of the morphology analyzer techniques and loss of information related to attributes of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existing nouns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01" name="TextShape 1"/>
          <p:cNvSpPr txBox="1"/>
          <p:nvPr/>
        </p:nvSpPr>
        <p:spPr>
          <a:xfrm>
            <a:off x="1535760" y="1921680"/>
            <a:ext cx="8284680" cy="38232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Can Gender Category be recognised at Morphology / POS Tagging Level ?</a:t>
            </a:r>
            <a:endParaRPr/>
          </a:p>
        </p:txBody>
      </p:sp>
      <p:sp>
        <p:nvSpPr>
          <p:cNvPr id="502" name="CustomShape 2"/>
          <p:cNvSpPr/>
          <p:nvPr/>
        </p:nvSpPr>
        <p:spPr>
          <a:xfrm flipH="1">
            <a:off x="2232000" y="2376000"/>
            <a:ext cx="2304000" cy="864000"/>
          </a:xfrm>
          <a:prstGeom prst="rect">
            <a:avLst/>
          </a:prstGeom>
          <a:noFill/>
          <a:ln w="360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03" name="CustomShape 3"/>
          <p:cNvSpPr/>
          <p:nvPr/>
        </p:nvSpPr>
        <p:spPr>
          <a:xfrm>
            <a:off x="5040000" y="2448000"/>
            <a:ext cx="2592000" cy="792000"/>
          </a:xfrm>
          <a:prstGeom prst="rect">
            <a:avLst/>
          </a:prstGeom>
          <a:noFill/>
          <a:ln w="3600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04" name="TextShape 4"/>
          <p:cNvSpPr txBox="1"/>
          <p:nvPr/>
        </p:nvSpPr>
        <p:spPr>
          <a:xfrm>
            <a:off x="393480" y="3456000"/>
            <a:ext cx="5006520" cy="63828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Ending Sound /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Suffix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( If Any )(If Root Form Can Be Identified)</a:t>
            </a:r>
            <a:endParaRPr/>
          </a:p>
        </p:txBody>
      </p:sp>
      <p:sp>
        <p:nvSpPr>
          <p:cNvPr id="505" name="TextShape 5"/>
          <p:cNvSpPr txBox="1"/>
          <p:nvPr/>
        </p:nvSpPr>
        <p:spPr>
          <a:xfrm>
            <a:off x="648000" y="4176000"/>
            <a:ext cx="3857400" cy="235116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&gt;&gt;Dependent on the root word list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And suffix replacement rules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&gt;&gt;Ending Sound (Not Always Right)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अ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पुस्तक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छत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(f) ,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घर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हाथ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(m )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ई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लड़की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(f) ,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माली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(f)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&gt;&gt;Not All nouns have suffixes</a:t>
            </a:r>
            <a:endParaRPr/>
          </a:p>
        </p:txBody>
      </p:sp>
      <p:sp>
        <p:nvSpPr>
          <p:cNvPr id="506" name="TextShape 6"/>
          <p:cNvSpPr txBox="1"/>
          <p:nvPr/>
        </p:nvSpPr>
        <p:spPr>
          <a:xfrm>
            <a:off x="6768000" y="3528000"/>
            <a:ext cx="2423520" cy="63828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(For Common Nouns)</a:t>
            </a:r>
            <a:endParaRPr/>
          </a:p>
        </p:txBody>
      </p:sp>
      <p:sp>
        <p:nvSpPr>
          <p:cNvPr id="507" name="TextShape 7"/>
          <p:cNvSpPr txBox="1"/>
          <p:nvPr/>
        </p:nvSpPr>
        <p:spPr>
          <a:xfrm>
            <a:off x="6120000" y="4320000"/>
            <a:ext cx="3144600" cy="252828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&gt;&gt; Word Form Along With Plurals.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लड़का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लड़कें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क्रीड़ा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क्रीडायें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But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ऋतु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ओं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 feminine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शत्रु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ओं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 masculine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&gt;&gt; Also plural to singular is possible but not vice versa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09" name="TextShape 1"/>
          <p:cNvSpPr txBox="1"/>
          <p:nvPr/>
        </p:nvSpPr>
        <p:spPr>
          <a:xfrm>
            <a:off x="432000" y="3888000"/>
            <a:ext cx="8682480" cy="638280"/>
          </a:xfrm>
          <a:prstGeom prst="rect">
            <a:avLst/>
          </a:prstGeom>
        </p:spPr>
        <p:txBody>
          <a:bodyPr bIns="63000" lIns="108000" rIns="108000" tIns="63000" wrap="none"/>
          <a:p>
            <a:pPr algn="just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Gender of Proper Nouns / Common Nouns cannot be identified at these levels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</a:t>
            </a: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with notable efficiency.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1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11" name="TextShape 1"/>
          <p:cNvSpPr txBox="1"/>
          <p:nvPr/>
        </p:nvSpPr>
        <p:spPr>
          <a:xfrm>
            <a:off x="1368000" y="2749680"/>
            <a:ext cx="506340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Sentence =        Noun Phrase   +   Verb Phrase</a:t>
            </a:r>
            <a:endParaRPr/>
          </a:p>
        </p:txBody>
      </p:sp>
      <p:sp>
        <p:nvSpPr>
          <p:cNvPr id="512" name="CustomShape 2"/>
          <p:cNvSpPr/>
          <p:nvPr/>
        </p:nvSpPr>
        <p:spPr>
          <a:xfrm>
            <a:off x="3744000" y="3168000"/>
            <a:ext cx="360" cy="2664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513" name="CustomShape 3"/>
          <p:cNvSpPr/>
          <p:nvPr/>
        </p:nvSpPr>
        <p:spPr>
          <a:xfrm flipH="1">
            <a:off x="2952000" y="3528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14" name="CustomShape 4"/>
          <p:cNvSpPr/>
          <p:nvPr/>
        </p:nvSpPr>
        <p:spPr>
          <a:xfrm flipH="1">
            <a:off x="2952000" y="4104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15" name="CustomShape 5"/>
          <p:cNvSpPr/>
          <p:nvPr/>
        </p:nvSpPr>
        <p:spPr>
          <a:xfrm flipH="1">
            <a:off x="2952000" y="4824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16" name="CustomShape 6"/>
          <p:cNvSpPr/>
          <p:nvPr/>
        </p:nvSpPr>
        <p:spPr>
          <a:xfrm flipH="1">
            <a:off x="2952000" y="5544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17" name="TextShape 7"/>
          <p:cNvSpPr txBox="1"/>
          <p:nvPr/>
        </p:nvSpPr>
        <p:spPr>
          <a:xfrm>
            <a:off x="432000" y="3312000"/>
            <a:ext cx="256248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Nouns- Proper/Common</a:t>
            </a:r>
            <a:endParaRPr/>
          </a:p>
        </p:txBody>
      </p:sp>
      <p:sp>
        <p:nvSpPr>
          <p:cNvPr id="518" name="TextShape 8"/>
          <p:cNvSpPr txBox="1"/>
          <p:nvPr/>
        </p:nvSpPr>
        <p:spPr>
          <a:xfrm>
            <a:off x="1584000" y="3960000"/>
            <a:ext cx="10659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Pronouns</a:t>
            </a:r>
            <a:endParaRPr/>
          </a:p>
        </p:txBody>
      </p:sp>
      <p:sp>
        <p:nvSpPr>
          <p:cNvPr id="519" name="TextShape 9"/>
          <p:cNvSpPr txBox="1"/>
          <p:nvPr/>
        </p:nvSpPr>
        <p:spPr>
          <a:xfrm>
            <a:off x="1584000" y="4693680"/>
            <a:ext cx="101592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Adjective</a:t>
            </a:r>
            <a:endParaRPr/>
          </a:p>
        </p:txBody>
      </p:sp>
      <p:sp>
        <p:nvSpPr>
          <p:cNvPr id="520" name="TextShape 10"/>
          <p:cNvSpPr txBox="1"/>
          <p:nvPr/>
        </p:nvSpPr>
        <p:spPr>
          <a:xfrm>
            <a:off x="1634400" y="5400000"/>
            <a:ext cx="93960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Ordinals</a:t>
            </a:r>
            <a:endParaRPr/>
          </a:p>
        </p:txBody>
      </p:sp>
      <p:sp>
        <p:nvSpPr>
          <p:cNvPr id="521" name="CustomShape 11"/>
          <p:cNvSpPr/>
          <p:nvPr/>
        </p:nvSpPr>
        <p:spPr>
          <a:xfrm>
            <a:off x="5832000" y="3168000"/>
            <a:ext cx="72000" cy="259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522" name="CustomShape 12"/>
          <p:cNvSpPr/>
          <p:nvPr/>
        </p:nvSpPr>
        <p:spPr>
          <a:xfrm>
            <a:off x="5976000" y="3456000"/>
            <a:ext cx="108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23" name="CustomShape 13"/>
          <p:cNvSpPr/>
          <p:nvPr/>
        </p:nvSpPr>
        <p:spPr>
          <a:xfrm>
            <a:off x="6048000" y="4248000"/>
            <a:ext cx="1008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24" name="CustomShape 14"/>
          <p:cNvSpPr/>
          <p:nvPr/>
        </p:nvSpPr>
        <p:spPr>
          <a:xfrm>
            <a:off x="6120000" y="5112000"/>
            <a:ext cx="936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25" name="TextShape 15"/>
          <p:cNvSpPr txBox="1"/>
          <p:nvPr/>
        </p:nvSpPr>
        <p:spPr>
          <a:xfrm>
            <a:off x="7344000" y="3312000"/>
            <a:ext cx="111780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Main Verb</a:t>
            </a:r>
            <a:endParaRPr/>
          </a:p>
        </p:txBody>
      </p:sp>
      <p:sp>
        <p:nvSpPr>
          <p:cNvPr id="526" name="CustomShape 16"/>
          <p:cNvSpPr/>
          <p:nvPr/>
        </p:nvSpPr>
        <p:spPr>
          <a:xfrm>
            <a:off x="6048000" y="4248000"/>
            <a:ext cx="1008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27" name="TextShape 17"/>
          <p:cNvSpPr txBox="1"/>
          <p:nvPr/>
        </p:nvSpPr>
        <p:spPr>
          <a:xfrm>
            <a:off x="7272000" y="4045680"/>
            <a:ext cx="14853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Auxillary Verb</a:t>
            </a:r>
            <a:endParaRPr/>
          </a:p>
        </p:txBody>
      </p:sp>
      <p:sp>
        <p:nvSpPr>
          <p:cNvPr id="528" name="TextShape 18"/>
          <p:cNvSpPr txBox="1"/>
          <p:nvPr/>
        </p:nvSpPr>
        <p:spPr>
          <a:xfrm>
            <a:off x="7416000" y="4909680"/>
            <a:ext cx="81324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Adverb</a:t>
            </a:r>
            <a:endParaRPr/>
          </a:p>
        </p:txBody>
      </p:sp>
      <p:sp>
        <p:nvSpPr>
          <p:cNvPr id="529" name="TextShape 19"/>
          <p:cNvSpPr txBox="1"/>
          <p:nvPr/>
        </p:nvSpPr>
        <p:spPr>
          <a:xfrm>
            <a:off x="1512000" y="1944000"/>
            <a:ext cx="7269840" cy="38232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Taking The Approach To Next Level Of Chunking And Parsing ----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3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040"/>
            <a:ext cx="10079640" cy="1650960"/>
          </a:xfrm>
          <a:prstGeom prst="rect">
            <a:avLst/>
          </a:prstGeom>
          <a:ln w="12600">
            <a:noFill/>
          </a:ln>
        </p:spPr>
      </p:pic>
      <p:sp>
        <p:nvSpPr>
          <p:cNvPr id="531" name="TextShape 1"/>
          <p:cNvSpPr txBox="1"/>
          <p:nvPr/>
        </p:nvSpPr>
        <p:spPr>
          <a:xfrm>
            <a:off x="792000" y="2088000"/>
            <a:ext cx="218880" cy="81324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1368000" y="2749680"/>
            <a:ext cx="506340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Sentence =        Noun Phrase   +   Verb Phrase</a:t>
            </a:r>
            <a:endParaRPr/>
          </a:p>
        </p:txBody>
      </p:sp>
      <p:sp>
        <p:nvSpPr>
          <p:cNvPr id="533" name="CustomShape 3"/>
          <p:cNvSpPr/>
          <p:nvPr/>
        </p:nvSpPr>
        <p:spPr>
          <a:xfrm>
            <a:off x="3744000" y="3168000"/>
            <a:ext cx="360" cy="2664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534" name="CustomShape 4"/>
          <p:cNvSpPr/>
          <p:nvPr/>
        </p:nvSpPr>
        <p:spPr>
          <a:xfrm flipH="1">
            <a:off x="2952000" y="3528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35" name="CustomShape 5"/>
          <p:cNvSpPr/>
          <p:nvPr/>
        </p:nvSpPr>
        <p:spPr>
          <a:xfrm flipH="1">
            <a:off x="2952000" y="4104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36" name="CustomShape 6"/>
          <p:cNvSpPr/>
          <p:nvPr/>
        </p:nvSpPr>
        <p:spPr>
          <a:xfrm flipH="1">
            <a:off x="2952000" y="4824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37" name="CustomShape 7"/>
          <p:cNvSpPr/>
          <p:nvPr/>
        </p:nvSpPr>
        <p:spPr>
          <a:xfrm flipH="1">
            <a:off x="2952000" y="5544000"/>
            <a:ext cx="72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38" name="TextShape 8"/>
          <p:cNvSpPr txBox="1"/>
          <p:nvPr/>
        </p:nvSpPr>
        <p:spPr>
          <a:xfrm>
            <a:off x="432000" y="3312000"/>
            <a:ext cx="256248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Nouns- Proper/Common</a:t>
            </a:r>
            <a:endParaRPr/>
          </a:p>
        </p:txBody>
      </p:sp>
      <p:sp>
        <p:nvSpPr>
          <p:cNvPr id="539" name="TextShape 9"/>
          <p:cNvSpPr txBox="1"/>
          <p:nvPr/>
        </p:nvSpPr>
        <p:spPr>
          <a:xfrm>
            <a:off x="1584000" y="3960000"/>
            <a:ext cx="10659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Pronouns</a:t>
            </a:r>
            <a:endParaRPr/>
          </a:p>
        </p:txBody>
      </p:sp>
      <p:sp>
        <p:nvSpPr>
          <p:cNvPr id="540" name="TextShape 10"/>
          <p:cNvSpPr txBox="1"/>
          <p:nvPr/>
        </p:nvSpPr>
        <p:spPr>
          <a:xfrm>
            <a:off x="1584000" y="4693680"/>
            <a:ext cx="101592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Adjective</a:t>
            </a:r>
            <a:endParaRPr/>
          </a:p>
        </p:txBody>
      </p:sp>
      <p:sp>
        <p:nvSpPr>
          <p:cNvPr id="541" name="TextShape 11"/>
          <p:cNvSpPr txBox="1"/>
          <p:nvPr/>
        </p:nvSpPr>
        <p:spPr>
          <a:xfrm>
            <a:off x="1634400" y="5400000"/>
            <a:ext cx="93960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Ordinals</a:t>
            </a:r>
            <a:endParaRPr/>
          </a:p>
        </p:txBody>
      </p:sp>
      <p:sp>
        <p:nvSpPr>
          <p:cNvPr id="542" name="CustomShape 12"/>
          <p:cNvSpPr/>
          <p:nvPr/>
        </p:nvSpPr>
        <p:spPr>
          <a:xfrm>
            <a:off x="5832000" y="3168000"/>
            <a:ext cx="360" cy="259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543" name="CustomShape 13"/>
          <p:cNvSpPr/>
          <p:nvPr/>
        </p:nvSpPr>
        <p:spPr>
          <a:xfrm>
            <a:off x="5976000" y="3456000"/>
            <a:ext cx="1080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44" name="CustomShape 14"/>
          <p:cNvSpPr/>
          <p:nvPr/>
        </p:nvSpPr>
        <p:spPr>
          <a:xfrm>
            <a:off x="6048000" y="4248000"/>
            <a:ext cx="1008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45" name="CustomShape 15"/>
          <p:cNvSpPr/>
          <p:nvPr/>
        </p:nvSpPr>
        <p:spPr>
          <a:xfrm>
            <a:off x="6120000" y="5112000"/>
            <a:ext cx="936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46" name="TextShape 16"/>
          <p:cNvSpPr txBox="1"/>
          <p:nvPr/>
        </p:nvSpPr>
        <p:spPr>
          <a:xfrm>
            <a:off x="7344000" y="3312000"/>
            <a:ext cx="111780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Main Verb</a:t>
            </a:r>
            <a:endParaRPr/>
          </a:p>
        </p:txBody>
      </p:sp>
      <p:sp>
        <p:nvSpPr>
          <p:cNvPr id="547" name="CustomShape 17"/>
          <p:cNvSpPr/>
          <p:nvPr/>
        </p:nvSpPr>
        <p:spPr>
          <a:xfrm>
            <a:off x="6048000" y="4248000"/>
            <a:ext cx="1008000" cy="3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</p:sp>
      <p:sp>
        <p:nvSpPr>
          <p:cNvPr id="548" name="TextShape 18"/>
          <p:cNvSpPr txBox="1"/>
          <p:nvPr/>
        </p:nvSpPr>
        <p:spPr>
          <a:xfrm>
            <a:off x="7272000" y="4045680"/>
            <a:ext cx="148536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Auxillary Verb</a:t>
            </a:r>
            <a:endParaRPr/>
          </a:p>
        </p:txBody>
      </p:sp>
      <p:sp>
        <p:nvSpPr>
          <p:cNvPr id="549" name="TextShape 19"/>
          <p:cNvSpPr txBox="1"/>
          <p:nvPr/>
        </p:nvSpPr>
        <p:spPr>
          <a:xfrm>
            <a:off x="7416000" y="4909680"/>
            <a:ext cx="81324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Adverb</a:t>
            </a:r>
            <a:endParaRPr/>
          </a:p>
        </p:txBody>
      </p:sp>
      <p:sp>
        <p:nvSpPr>
          <p:cNvPr id="550" name="CustomShape 20"/>
          <p:cNvSpPr/>
          <p:nvPr/>
        </p:nvSpPr>
        <p:spPr>
          <a:xfrm>
            <a:off x="1440000" y="3888000"/>
            <a:ext cx="1440000" cy="346320"/>
          </a:xfrm>
          <a:prstGeom prst="rect">
            <a:avLst/>
          </a:prstGeom>
          <a:noFill/>
          <a:ln w="36000">
            <a:solidFill>
              <a:srgbClr val="3465af"/>
            </a:solidFill>
            <a:miter/>
          </a:ln>
        </p:spPr>
      </p:sp>
      <p:sp>
        <p:nvSpPr>
          <p:cNvPr id="551" name="CustomShape 21"/>
          <p:cNvSpPr/>
          <p:nvPr/>
        </p:nvSpPr>
        <p:spPr>
          <a:xfrm>
            <a:off x="1440000" y="4621680"/>
            <a:ext cx="1440000" cy="346320"/>
          </a:xfrm>
          <a:prstGeom prst="rect">
            <a:avLst/>
          </a:prstGeom>
          <a:noFill/>
          <a:ln w="36000">
            <a:solidFill>
              <a:srgbClr val="3465af"/>
            </a:solidFill>
            <a:miter/>
          </a:ln>
        </p:spPr>
      </p:sp>
      <p:sp>
        <p:nvSpPr>
          <p:cNvPr id="552" name="CustomShape 22"/>
          <p:cNvSpPr/>
          <p:nvPr/>
        </p:nvSpPr>
        <p:spPr>
          <a:xfrm>
            <a:off x="1440000" y="5341680"/>
            <a:ext cx="1440000" cy="404640"/>
          </a:xfrm>
          <a:prstGeom prst="rect">
            <a:avLst/>
          </a:prstGeom>
          <a:noFill/>
          <a:ln w="36000">
            <a:solidFill>
              <a:srgbClr val="3465af"/>
            </a:solidFill>
            <a:miter/>
          </a:ln>
        </p:spPr>
      </p:sp>
      <p:sp>
        <p:nvSpPr>
          <p:cNvPr id="553" name="CustomShape 23"/>
          <p:cNvSpPr/>
          <p:nvPr/>
        </p:nvSpPr>
        <p:spPr>
          <a:xfrm>
            <a:off x="7344000" y="3240000"/>
            <a:ext cx="1440000" cy="348120"/>
          </a:xfrm>
          <a:prstGeom prst="rect">
            <a:avLst/>
          </a:prstGeom>
          <a:noFill/>
          <a:ln w="36000">
            <a:solidFill>
              <a:srgbClr val="3465af"/>
            </a:solidFill>
            <a:miter/>
          </a:ln>
        </p:spPr>
      </p:sp>
      <p:sp>
        <p:nvSpPr>
          <p:cNvPr id="554" name="CustomShape 24"/>
          <p:cNvSpPr/>
          <p:nvPr/>
        </p:nvSpPr>
        <p:spPr>
          <a:xfrm>
            <a:off x="7200000" y="3960000"/>
            <a:ext cx="1728000" cy="346320"/>
          </a:xfrm>
          <a:prstGeom prst="rect">
            <a:avLst/>
          </a:prstGeom>
          <a:noFill/>
          <a:ln w="36000">
            <a:solidFill>
              <a:srgbClr val="3465af"/>
            </a:solidFill>
            <a:miter/>
          </a:ln>
        </p:spPr>
      </p:sp>
      <p:sp>
        <p:nvSpPr>
          <p:cNvPr id="555" name="TextShape 25"/>
          <p:cNvSpPr txBox="1"/>
          <p:nvPr/>
        </p:nvSpPr>
        <p:spPr>
          <a:xfrm>
            <a:off x="2232000" y="6624000"/>
            <a:ext cx="5020920" cy="30132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--- Categories which change according to gender</a:t>
            </a:r>
            <a:endParaRPr/>
          </a:p>
        </p:txBody>
      </p:sp>
      <p:sp>
        <p:nvSpPr>
          <p:cNvPr id="556" name="CustomShape 26"/>
          <p:cNvSpPr/>
          <p:nvPr/>
        </p:nvSpPr>
        <p:spPr>
          <a:xfrm>
            <a:off x="720000" y="6552000"/>
            <a:ext cx="1440000" cy="404640"/>
          </a:xfrm>
          <a:prstGeom prst="rect">
            <a:avLst/>
          </a:prstGeom>
          <a:noFill/>
          <a:ln w="36000">
            <a:solidFill>
              <a:srgbClr val="3465af"/>
            </a:solidFill>
            <a:miter/>
          </a:ln>
        </p:spPr>
      </p:sp>
      <p:sp>
        <p:nvSpPr>
          <p:cNvPr id="557" name="TextShape 27"/>
          <p:cNvSpPr txBox="1"/>
          <p:nvPr/>
        </p:nvSpPr>
        <p:spPr>
          <a:xfrm>
            <a:off x="1512000" y="1944000"/>
            <a:ext cx="7269840" cy="382320"/>
          </a:xfrm>
          <a:prstGeom prst="rect">
            <a:avLst/>
          </a:prstGeom>
        </p:spPr>
        <p:txBody>
          <a:bodyPr bIns="63000" lIns="108000" rIns="108000" tIns="63000" wrap="none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Taking The Approach To Next Level Of Chunking And Parsing ----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3436200" y="757800"/>
            <a:ext cx="4808520" cy="6806880"/>
          </a:xfrm>
          <a:prstGeom prst="rect">
            <a:avLst/>
          </a:prstGeom>
        </p:spPr>
        <p:txBody>
          <a:bodyPr anchorCtr="1" bIns="45000" lIns="90000" rIns="0" tIns="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उत्पादन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उत्पादन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आई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VGNF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आ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या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गिरावट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गिरावट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वजह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से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की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वजह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वजह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से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से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गेहूं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NP3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गेहूँ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की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NP3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कीमत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कीमत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उछाल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NP5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उछाल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की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NP5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आशंकाओं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NP6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आशंका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NP6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खारिज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adj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JJP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खारिज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करते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VGNF2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कर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ता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या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हुए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VGNF2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या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सरकार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सरकार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ने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ने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19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ने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कहा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कह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या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है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है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है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है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कि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avy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CCP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कि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वर्तमान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adj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वर्तमान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जरूरतों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जरूरत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को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पूरा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adj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JJP2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पूरा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करने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VGNN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37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कर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ना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लिए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VGNN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के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लिए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VGNN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28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लिए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देश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NP9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37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देश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NP9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31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में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खाद्यान्नों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NP10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head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36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खाद्यान्न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0_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psp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NP10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child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33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का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000">
                <a:solidFill>
                  <a:srgbClr val="000000"/>
                </a:solidFill>
                <a:latin typeface="Arial"/>
                <a:ea typeface="DejaVu Sans"/>
              </a:rPr>
              <a:t>sg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59" name="TextShape 2"/>
          <p:cNvSpPr txBox="1"/>
          <p:nvPr/>
        </p:nvSpPr>
        <p:spPr>
          <a:xfrm>
            <a:off x="216000" y="741600"/>
            <a:ext cx="2154240" cy="4003200"/>
          </a:xfrm>
          <a:prstGeom prst="rect">
            <a:avLst/>
          </a:prstGeom>
        </p:spPr>
        <p:txBody>
          <a:bodyPr bIns="45000" lIns="90000" rIns="0" tIns="0" wrap="none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Machine was Trained For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Gender Identification Of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Arial"/>
                <a:ea typeface="DejaVu Sans"/>
              </a:rPr>
              <a:t>Nouns</a:t>
            </a: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 via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Stanford Classifier 3.4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using The Following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Features:-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1.useNGrams=true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1.usePrefixSuffixNGrams=true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1.maxNGramLeng=10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1.minNGramLeng=1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1.binnedLengths=10,20,30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2.useString=true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3.usePrefixSuffixNGrams=true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4.useString=true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5.realValued=true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6.useString=true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7.useString=true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8.useNGrams=true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8.usePrefixSuffixNGrams=true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8.maxNGramLeng=6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8.minNGramLeng=1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DejaVu Sans"/>
              </a:rPr>
              <a:t>9.useString=true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