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57" r:id="rId4"/>
    <p:sldId id="273" r:id="rId5"/>
    <p:sldId id="259" r:id="rId6"/>
    <p:sldId id="260" r:id="rId7"/>
    <p:sldId id="261" r:id="rId8"/>
    <p:sldId id="274" r:id="rId9"/>
    <p:sldId id="262" r:id="rId10"/>
    <p:sldId id="263" r:id="rId11"/>
    <p:sldId id="265" r:id="rId12"/>
    <p:sldId id="266" r:id="rId13"/>
    <p:sldId id="276" r:id="rId14"/>
    <p:sldId id="277" r:id="rId15"/>
    <p:sldId id="278" r:id="rId16"/>
    <p:sldId id="258" r:id="rId17"/>
    <p:sldId id="268" r:id="rId18"/>
    <p:sldId id="269" r:id="rId19"/>
    <p:sldId id="275" r:id="rId20"/>
    <p:sldId id="27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6D01-0C86-449D-B54F-538194B41A64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E2A8-A567-4765-B6C4-866A4EE9B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1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4E2A8-A567-4765-B6C4-866A4EE9B9E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0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9E51-AFEB-4125-B0D6-F2F6A474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38F3-59DF-4458-8B41-66D1AC3DC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52BB-2E2A-4264-AA49-9130022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05AD-0504-4A19-B5DD-7B6982D74D62}" type="datetime1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A3AD-62C8-48C1-9336-9A27BA2C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7AEC-2D25-4CA0-8330-652736C0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1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5A30-B6DA-49FE-8445-103DEE23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187A8-1C34-48E1-AC15-86DDD3CB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C2FA-D0EE-4FBD-B345-8365288A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A5E-F0CD-4A17-8F4F-D2E4DC2730CE}" type="datetime1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5A89-9A1F-45C8-812E-D4F6B4DB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8000-DCA5-4CCC-990A-91C5773F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DE3AC-042B-4F37-87AE-0719D45B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11DD-8A07-4E70-AF5B-0BC326013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857F-3C32-4180-A1A6-D6EFED5B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4EE2-161F-4966-A11A-8985C28F6A52}" type="datetime1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29B0-6DE3-4DD2-94D4-87298D3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0462-4DAB-4D51-8DE3-68E85823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1ECF-F0CD-4069-A8A2-926390F4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353E-007D-42C6-A120-443A9233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E3A0-2C8B-4A2C-984F-06D7FA3B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E35-0393-45E5-A114-A156BA4490ED}" type="datetime1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5045-EA19-42AA-9875-F28D623B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5A94-2C0C-41D6-8652-FC248A44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309F-7308-4EFC-9431-CC45DBF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FC04E-BE93-4915-946B-2607A6D3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ACFD-CDE5-4C30-8050-EE0C9448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D878-4BE6-4E0B-88A2-57422FDF2E17}" type="datetime1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1D1E-414A-495F-B062-75CAA8C3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8512-016F-4510-8C29-056D4A7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5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046F-8BF0-4444-B102-41071A6E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A0F8-1054-490F-923F-A51F5D299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D5A43-3002-4E88-BCD1-43C4FCA1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4D2E-22E9-425D-9621-DB4186DA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5024-F3A1-4EF9-B14D-73A97DB61DAE}" type="datetime1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5344-BF1A-4DCA-902D-055A48A1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E10B-31BA-4909-9AFC-2F905355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2274-8B0A-481A-B2C3-658D81C6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80C96-5B24-4DB9-8525-F5E31330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441E4-67BD-4DE8-A643-64DAA5345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F9121-D348-43A0-B7E8-8264A5E5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4B49C-7BAF-43F8-9F5A-1D6A77F1F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25618-A4A3-444E-BD2A-BF3D1DC5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5248-E3D5-4DAE-A558-47B01A80CA17}" type="datetime1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2E1C7-6C35-4E49-B21C-F66F45E3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E1870-9871-41A6-A968-AE2B19BC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9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EA52-D043-45FB-AFF4-8BCC46C9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E2B7E-B2C8-4969-BA39-1FB7DE55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FC7-4CA0-43D2-88E4-2606F9D895C0}" type="datetime1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A6AD-CF9D-4596-B616-CAFFF032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A8A99-13A8-4233-ABA7-AE6FC31D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E7242-1786-4DCB-BBE7-E9A43302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724-C581-4AFB-8DEE-A691DAE5AEC3}" type="datetime1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B87FA-A9BB-49E0-BF0B-4D0DB7DB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B4AAA-E0B1-4A0A-8DE6-30F593D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8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8463-2FD3-4FA2-A2C7-EC7C5630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D7EB-4602-45C7-A5EB-365F16B5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A9C5F-587B-4762-A031-37FFC7DC7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E186-21C2-413F-BC8E-097DB956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BB7E-2BBB-4111-BA31-A7A5196BA472}" type="datetime1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E5952-E84A-43CF-994D-88A7621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0900E-EDD6-4FF7-8E41-9517EE29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0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29AC-D5F6-440E-88AE-D57E5E55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D7CD6-BE13-479F-A82B-EECABF056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E48A0-F6EA-4340-BF30-A6CA46A71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7E536-B651-4D7E-99D3-31061B65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FB6E-D3BA-49B1-93FA-F00185C9FC4C}" type="datetime1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F301-5C8D-42E4-97A6-DFE6997D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659DC-EA63-49FE-89AA-CA7015F2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0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15743-D3B7-47BB-9932-551161A3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E110-C241-4BEE-A44A-A9D2E7639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5958-5C51-45F6-85B3-8B917F480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74E5-7608-4AE2-91E4-A6E72A1538E9}" type="datetime1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5F16-C578-47EE-952D-5D321D8C4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2FE0-443A-4E09-9BFA-5AB0D9AEA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5AA6-DF33-4C9C-8C6A-D540D881A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7C7-38A8-4D73-96A4-CC4A2215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4x4 bit 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Content-Addressable Memory (CAM)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80DAF-8217-4996-A2EC-72E38B2FE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Presented by,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Suryatej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Datla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Manas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Shah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Swati Sajee Kumar</a:t>
            </a:r>
          </a:p>
        </p:txBody>
      </p:sp>
      <p:pic>
        <p:nvPicPr>
          <p:cNvPr id="1030" name="Picture 6" descr="Image result for university at buffalo logo">
            <a:extLst>
              <a:ext uri="{FF2B5EF4-FFF2-40B4-BE49-F238E27FC236}">
                <a16:creationId xmlns:a16="http://schemas.microsoft.com/office/drawing/2014/main" id="{5AE1BADB-E689-494C-B463-F34FBCDB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6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6AFD-5915-4355-A27A-629BD592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7" y="-9331"/>
            <a:ext cx="10515600" cy="1325563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Layout and Extracted View for 4x4 bit TCAM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9195F1-455E-46DB-85D5-78487E7C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4" y="1155020"/>
            <a:ext cx="5771733" cy="3246600"/>
          </a:xfrm>
        </p:spPr>
      </p:pic>
      <p:pic>
        <p:nvPicPr>
          <p:cNvPr id="4" name="Picture 6" descr="Image result for university at buffalo logo">
            <a:extLst>
              <a:ext uri="{FF2B5EF4-FFF2-40B4-BE49-F238E27FC236}">
                <a16:creationId xmlns:a16="http://schemas.microsoft.com/office/drawing/2014/main" id="{BBF5042F-2AF0-40F3-AE29-9E420540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5102-2A40-4F87-99FF-7836A87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FE70-99E3-4612-BDC8-1F0C723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10</a:t>
            </a:fld>
            <a:endParaRPr lang="en-IN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8303E3B-3721-4092-AB3B-9A97884BE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07" y="2703902"/>
            <a:ext cx="5346900" cy="32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7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0279-8A20-4D86-91B1-00DD43A0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31847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	 Simulation Results for the Extracted 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ACE588-0E07-4EF8-B133-192193DF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6" y="1452401"/>
            <a:ext cx="8321668" cy="4680938"/>
          </a:xfrm>
        </p:spPr>
      </p:pic>
      <p:pic>
        <p:nvPicPr>
          <p:cNvPr id="4" name="Picture 6" descr="Image result for university at buffalo logo">
            <a:extLst>
              <a:ext uri="{FF2B5EF4-FFF2-40B4-BE49-F238E27FC236}">
                <a16:creationId xmlns:a16="http://schemas.microsoft.com/office/drawing/2014/main" id="{7738F9CC-AA83-4B2E-A770-201D35E5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9A26-FEE4-476F-8367-13B4790D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D501-9C1B-4FAE-8EED-B1AFDED2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B8337-9FC0-423C-A2AF-4C3FC0439011}"/>
              </a:ext>
            </a:extLst>
          </p:cNvPr>
          <p:cNvSpPr txBox="1"/>
          <p:nvPr/>
        </p:nvSpPr>
        <p:spPr>
          <a:xfrm>
            <a:off x="10396218" y="4478694"/>
            <a:ext cx="15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UNDESIRED!</a:t>
            </a:r>
          </a:p>
        </p:txBody>
      </p:sp>
    </p:spTree>
    <p:extLst>
      <p:ext uri="{BB962C8B-B14F-4D97-AF65-F5344CB8AC3E}">
        <p14:creationId xmlns:p14="http://schemas.microsoft.com/office/powerpoint/2010/main" val="82822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44EA-586C-414B-A9A9-ED564948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 4x4 bit TCAM in Pad Frame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AA804E-19B5-460D-8DEE-5413D5C1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pic>
        <p:nvPicPr>
          <p:cNvPr id="4" name="Picture 6" descr="Image result for university at buffalo logo">
            <a:extLst>
              <a:ext uri="{FF2B5EF4-FFF2-40B4-BE49-F238E27FC236}">
                <a16:creationId xmlns:a16="http://schemas.microsoft.com/office/drawing/2014/main" id="{ABA71B6F-EFAA-4FCB-AD66-28A3C177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AE7E-242D-45C9-83CD-3202AC7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EBF8F-48E3-4EB3-AAB7-E028B017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1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FADB-E3D2-44B4-B1FC-29B90491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9170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			Layout for 2x2 bit TCAM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B4FAEE-F847-4D94-B043-8F227CDB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0" y="1735931"/>
            <a:ext cx="7354020" cy="41366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868B9-FF64-4053-8E56-4D12AFED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8BFEF-27C2-40ED-8FE6-EB520D28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6" descr="Image result for university at buffalo logo">
            <a:extLst>
              <a:ext uri="{FF2B5EF4-FFF2-40B4-BE49-F238E27FC236}">
                <a16:creationId xmlns:a16="http://schemas.microsoft.com/office/drawing/2014/main" id="{0BEDF99E-608D-4046-BCB2-E20B8674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DA8419-F42C-44F1-8840-A62F70532EB3}"/>
              </a:ext>
            </a:extLst>
          </p:cNvPr>
          <p:cNvSpPr txBox="1"/>
          <p:nvPr/>
        </p:nvSpPr>
        <p:spPr>
          <a:xfrm>
            <a:off x="9508671" y="2560072"/>
            <a:ext cx="244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0  0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34FD5-ED5C-4197-965C-F2336CD10BDD}"/>
              </a:ext>
            </a:extLst>
          </p:cNvPr>
          <p:cNvSpPr txBox="1"/>
          <p:nvPr/>
        </p:nvSpPr>
        <p:spPr>
          <a:xfrm>
            <a:off x="9506338" y="4182447"/>
            <a:ext cx="26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1  1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7C2FC2-641E-4D68-8E15-29EC3B23009C}"/>
              </a:ext>
            </a:extLst>
          </p:cNvPr>
          <p:cNvCxnSpPr/>
          <p:nvPr/>
        </p:nvCxnSpPr>
        <p:spPr>
          <a:xfrm>
            <a:off x="8277808" y="2744738"/>
            <a:ext cx="1228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D55BF-D75F-4E4C-BCCD-FED747621524}"/>
              </a:ext>
            </a:extLst>
          </p:cNvPr>
          <p:cNvCxnSpPr/>
          <p:nvPr/>
        </p:nvCxnSpPr>
        <p:spPr>
          <a:xfrm>
            <a:off x="8277808" y="4367113"/>
            <a:ext cx="1228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79B75B-071A-4EA5-BBEA-82A0BA48BD7C}"/>
              </a:ext>
            </a:extLst>
          </p:cNvPr>
          <p:cNvSpPr txBox="1"/>
          <p:nvPr/>
        </p:nvSpPr>
        <p:spPr>
          <a:xfrm>
            <a:off x="9395927" y="1989623"/>
            <a:ext cx="8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EE8B0-5543-4982-85D8-C7A167CF13C6}"/>
              </a:ext>
            </a:extLst>
          </p:cNvPr>
          <p:cNvSpPr txBox="1"/>
          <p:nvPr/>
        </p:nvSpPr>
        <p:spPr>
          <a:xfrm>
            <a:off x="8610600" y="2358955"/>
            <a:ext cx="499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M_1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24E79-324B-4337-A374-CA8112A999FA}"/>
              </a:ext>
            </a:extLst>
          </p:cNvPr>
          <p:cNvSpPr txBox="1"/>
          <p:nvPr/>
        </p:nvSpPr>
        <p:spPr>
          <a:xfrm>
            <a:off x="8642479" y="3997781"/>
            <a:ext cx="499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FE5BA-6808-44F9-9D41-336A0D4EDEC3}"/>
              </a:ext>
            </a:extLst>
          </p:cNvPr>
          <p:cNvSpPr txBox="1"/>
          <p:nvPr/>
        </p:nvSpPr>
        <p:spPr>
          <a:xfrm>
            <a:off x="8205389" y="5133535"/>
            <a:ext cx="318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SEARCH DATA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   0 0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986B1-9A61-4E6B-88E7-AE6E073126EA}"/>
              </a:ext>
            </a:extLst>
          </p:cNvPr>
          <p:cNvSpPr txBox="1"/>
          <p:nvPr/>
        </p:nvSpPr>
        <p:spPr>
          <a:xfrm>
            <a:off x="10396218" y="2497454"/>
            <a:ext cx="95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HIGH!</a:t>
            </a:r>
          </a:p>
        </p:txBody>
      </p:sp>
    </p:spTree>
    <p:extLst>
      <p:ext uri="{BB962C8B-B14F-4D97-AF65-F5344CB8AC3E}">
        <p14:creationId xmlns:p14="http://schemas.microsoft.com/office/powerpoint/2010/main" val="3994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159-E12B-49C5-9F5A-681FFCD6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LVS MATCHED!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EB8D2F-586B-4D9C-A152-11EB5451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1748655"/>
            <a:ext cx="8088403" cy="454972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708D1-B9FB-417C-9466-521446E5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2AB37-60D3-405C-8D9F-9BC54929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6" descr="Image result for university at buffalo logo">
            <a:extLst>
              <a:ext uri="{FF2B5EF4-FFF2-40B4-BE49-F238E27FC236}">
                <a16:creationId xmlns:a16="http://schemas.microsoft.com/office/drawing/2014/main" id="{EF267724-7C1C-4ACA-A874-386B63F8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21B7-16BC-422D-A827-E683FAB6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4" y="50006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SIMULATION OUTPUT FOR EXTRACTED VIEW OF 2X2 BIT TCAM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D00477-F35B-4476-A9AB-10E3C281B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2F9E4-FBA8-4A83-BEC2-33C11B62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565F7-A588-4854-94FA-9002337A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6" descr="Image result for university at buffalo logo">
            <a:extLst>
              <a:ext uri="{FF2B5EF4-FFF2-40B4-BE49-F238E27FC236}">
                <a16:creationId xmlns:a16="http://schemas.microsoft.com/office/drawing/2014/main" id="{17D8E9C1-2232-4E98-9EAD-9CD4C20F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904C-B836-45AF-95D7-0F3AFC89EF95}"/>
              </a:ext>
            </a:extLst>
          </p:cNvPr>
          <p:cNvSpPr txBox="1"/>
          <p:nvPr/>
        </p:nvSpPr>
        <p:spPr>
          <a:xfrm>
            <a:off x="10133045" y="4556823"/>
            <a:ext cx="244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0  0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CC45F-7F34-4BED-8F6C-8EDD8F8CCB18}"/>
              </a:ext>
            </a:extLst>
          </p:cNvPr>
          <p:cNvSpPr txBox="1"/>
          <p:nvPr/>
        </p:nvSpPr>
        <p:spPr>
          <a:xfrm>
            <a:off x="10206134" y="5456586"/>
            <a:ext cx="26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1  1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0447E-5BCE-4F21-AB05-67E6A08167FB}"/>
              </a:ext>
            </a:extLst>
          </p:cNvPr>
          <p:cNvSpPr txBox="1"/>
          <p:nvPr/>
        </p:nvSpPr>
        <p:spPr>
          <a:xfrm>
            <a:off x="9405985" y="3126628"/>
            <a:ext cx="318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SEARCH DATA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   0 0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6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D32B-7F7F-4C55-A337-7DC2B56A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3" y="41036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Advantages of  TCAM over Software based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ADE0B-29EC-4C85-89E1-7F1F8A07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pPr algn="just"/>
            <a:r>
              <a:rPr lang="en-IN" dirty="0"/>
              <a:t>Software based approaches </a:t>
            </a:r>
            <a:r>
              <a:rPr lang="en-IN" dirty="0" err="1"/>
              <a:t>eg</a:t>
            </a:r>
            <a:r>
              <a:rPr lang="en-IN" dirty="0"/>
              <a:t>: Binary Search</a:t>
            </a:r>
          </a:p>
          <a:p>
            <a:pPr marL="0" indent="0" algn="just">
              <a:buNone/>
            </a:pPr>
            <a:r>
              <a:rPr lang="en-IN" i="1" dirty="0">
                <a:solidFill>
                  <a:srgbClr val="FF0000"/>
                </a:solidFill>
              </a:rPr>
              <a:t>    Drawbacks</a:t>
            </a:r>
            <a:r>
              <a:rPr lang="en-IN" dirty="0"/>
              <a:t>: Look up table must be ordered</a:t>
            </a:r>
          </a:p>
          <a:p>
            <a:pPr marL="0" indent="0" algn="just">
              <a:buNone/>
            </a:pPr>
            <a:r>
              <a:rPr lang="en-IN" dirty="0"/>
              <a:t>                          Complexity : </a:t>
            </a:r>
            <a:r>
              <a:rPr lang="en-IN" b="1" i="1" dirty="0"/>
              <a:t>O(log n) </a:t>
            </a:r>
            <a:r>
              <a:rPr lang="en-IN" i="1" dirty="0"/>
              <a:t>where n is number of total bits</a:t>
            </a:r>
          </a:p>
          <a:p>
            <a:pPr marL="0" indent="0" algn="just">
              <a:buNone/>
            </a:pPr>
            <a:endParaRPr lang="en-IN" i="1" dirty="0"/>
          </a:p>
          <a:p>
            <a:pPr algn="just"/>
            <a:r>
              <a:rPr lang="en-IN" dirty="0"/>
              <a:t>CAM can be of two types Binary CAM and TCAM</a:t>
            </a:r>
          </a:p>
          <a:p>
            <a:pPr marL="0" indent="0" algn="just">
              <a:buNone/>
            </a:pPr>
            <a:r>
              <a:rPr lang="en-IN" dirty="0"/>
              <a:t>    The max complexity is : </a:t>
            </a:r>
            <a:r>
              <a:rPr lang="en-IN" b="1" i="1" dirty="0"/>
              <a:t>O(l) </a:t>
            </a:r>
            <a:r>
              <a:rPr lang="en-IN" i="1" dirty="0"/>
              <a:t>where l is the length of word line</a:t>
            </a:r>
          </a:p>
          <a:p>
            <a:pPr marL="0" indent="0" algn="just">
              <a:buNone/>
            </a:pPr>
            <a:r>
              <a:rPr lang="en-IN" i="1" dirty="0"/>
              <a:t>    </a:t>
            </a:r>
            <a:r>
              <a:rPr lang="en-IN" dirty="0"/>
              <a:t>TCAM</a:t>
            </a:r>
            <a:r>
              <a:rPr lang="en-IN" i="1" dirty="0"/>
              <a:t> </a:t>
            </a:r>
            <a:r>
              <a:rPr lang="en-IN" dirty="0"/>
              <a:t>has an evaluation circuit </a:t>
            </a:r>
            <a:r>
              <a:rPr lang="en-IN" i="1" dirty="0"/>
              <a:t>reducing the search time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6" descr="Image result for university at buffalo logo">
            <a:extLst>
              <a:ext uri="{FF2B5EF4-FFF2-40B4-BE49-F238E27FC236}">
                <a16:creationId xmlns:a16="http://schemas.microsoft.com/office/drawing/2014/main" id="{1EE408D8-8562-4463-9754-7FE6F2525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F1106-89C6-4810-BBE1-7947FEC4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A1707-769E-46F9-BECC-ADAB747B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6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6D35-7F3B-469E-8AFA-6C52F1DF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Drawback of TCAM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F881-AA1B-46AB-8612-EA602862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328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fully parallel nature of search operation cause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high power consumption !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compared to RAM</a:t>
            </a:r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6" descr="Image result for university at buffalo logo">
            <a:extLst>
              <a:ext uri="{FF2B5EF4-FFF2-40B4-BE49-F238E27FC236}">
                <a16:creationId xmlns:a16="http://schemas.microsoft.com/office/drawing/2014/main" id="{DBC11A91-B627-4CB7-A3A5-E67ACCAE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3FBF1-9300-4E17-B9ED-862F5B44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3CD6-7456-4C5F-B8DA-ABEB03BB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A744E3-D41D-42C5-AD2C-7FB76E75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2" y="2508911"/>
            <a:ext cx="6389050" cy="372060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648C23-3FB3-4FF7-8F83-0CCAE8C85025}"/>
              </a:ext>
            </a:extLst>
          </p:cNvPr>
          <p:cNvCxnSpPr/>
          <p:nvPr/>
        </p:nvCxnSpPr>
        <p:spPr>
          <a:xfrm>
            <a:off x="2631233" y="4501079"/>
            <a:ext cx="6165980" cy="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E26583-725C-4C1C-8422-F7FF3CCC3F27}"/>
              </a:ext>
            </a:extLst>
          </p:cNvPr>
          <p:cNvSpPr txBox="1"/>
          <p:nvPr/>
        </p:nvSpPr>
        <p:spPr>
          <a:xfrm>
            <a:off x="8873413" y="4262371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6.50962mW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57AAC7-8617-43FD-83DA-A677F88C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54" y="2654802"/>
            <a:ext cx="3438525" cy="11811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C29EB4B-7B39-434D-B825-3AB1B6CDCAE8}"/>
              </a:ext>
            </a:extLst>
          </p:cNvPr>
          <p:cNvSpPr/>
          <p:nvPr/>
        </p:nvSpPr>
        <p:spPr>
          <a:xfrm>
            <a:off x="7861901" y="3363178"/>
            <a:ext cx="3432207" cy="2811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79343-D247-4A74-9E0C-9F982ABBB9D5}"/>
              </a:ext>
            </a:extLst>
          </p:cNvPr>
          <p:cNvSpPr txBox="1"/>
          <p:nvPr/>
        </p:nvSpPr>
        <p:spPr>
          <a:xfrm>
            <a:off x="1799982" y="6229514"/>
            <a:ext cx="482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Fig: Graph showing total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58529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C07E-B0B8-4469-B9D4-E6C256D7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32067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Conclusion and Future Scope Of TCAM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11EE-F1DC-4FEB-B668-6250AEDF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TCAM can highly be used in industries where speed is the major concern. For example in routers, switches, and IOT devices</a:t>
            </a: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order to reduce the power consumption of TCAM for its profound use in hardware: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Selective pre-charging of match line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By minimizing the signal swing in the match line either by reducing the pre-charge and discharge levels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Implementing various architectures such as Butterfly TCAM , Ripple pre-charge TCAM to decrease the power consumption 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6" descr="Image result for university at buffalo logo">
            <a:extLst>
              <a:ext uri="{FF2B5EF4-FFF2-40B4-BE49-F238E27FC236}">
                <a16:creationId xmlns:a16="http://schemas.microsoft.com/office/drawing/2014/main" id="{F4A38202-C8F7-4E82-A348-6DECCDC5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07CC-C7D7-47A6-A5AD-2975C488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3E76-601D-4027-A2D2-A1BE4F8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2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4C20-9A35-41D8-A1AF-5D27DA9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9BAE-CE9B-4D7E-83EB-77717A69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[1]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A. Agarwal, D.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Blaauw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S. Sundareswaran, V. Zolotov, M.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Zhou,K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. Gala, and R. Panda. Path-based statistical timing analysis considering inter and intra-die correlations. In Workshop on Timing Issues in the Specification and Synthesis of Digital Systems (TAU), June 2002.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[2]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D. Brooks, P. Bose, V. Srinivasan, M.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Gschwind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P. G. Emma, and M. G. Rosenfield. New methodology for early-stage, micro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architecturelevel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power-performance analysis of microprocessors. IBM Journal of Research and Development, 47(5/6), 2003.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[3]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D. Brooks, V. Tiwari, and M.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Martonosi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Wattch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 A framework for architectural-level power analysis and optimizations. In 27th Annual International Symposium on Computer Architecture, June 2000.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[4]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J. A. Butts and G. S.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Sohi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. A static power model for architects. In 33</a:t>
            </a:r>
            <a:r>
              <a:rPr lang="en-IN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IEEE/ACM International Symposium on Microarchitecture, Dec. 2000.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[5]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M. Q. Do, M.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Drazdziulis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P. Larsson-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Edefors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and L. Bengtsson. Parameterizable architecture-level SRAM power model using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circuitsimulation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backend for leakage calibration. In International Symposium on Quality Electronic Design, Mar. 2006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88C80-5B43-4624-B895-048B5DC4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A7E20-D6EB-4C89-A993-FB77137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863E-6FA8-4A11-BFC9-B32B758E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90" y="182970"/>
            <a:ext cx="10515600" cy="1325563"/>
          </a:xfrm>
        </p:spPr>
        <p:txBody>
          <a:bodyPr/>
          <a:lstStyle/>
          <a:p>
            <a:r>
              <a:rPr lang="en-IN" dirty="0"/>
              <a:t>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What is a Content Addressable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B6DC-98F5-4EC3-950C-E2437A6C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525"/>
            <a:ext cx="10515600" cy="478670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CAMs =&gt; SRAM +  A Comparison Circuitry (in a single clock cycle)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is an address lookup function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can be of two types Binary CAM or Ternary CAM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16567-6805-4D06-B5F3-2D33333D4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1695"/>
          <a:stretch/>
        </p:blipFill>
        <p:spPr>
          <a:xfrm>
            <a:off x="3067951" y="2912432"/>
            <a:ext cx="5914054" cy="3945568"/>
          </a:xfrm>
          <a:prstGeom prst="rect">
            <a:avLst/>
          </a:prstGeom>
        </p:spPr>
      </p:pic>
      <p:pic>
        <p:nvPicPr>
          <p:cNvPr id="7" name="Picture 6" descr="Image result for university at buffalo logo">
            <a:extLst>
              <a:ext uri="{FF2B5EF4-FFF2-40B4-BE49-F238E27FC236}">
                <a16:creationId xmlns:a16="http://schemas.microsoft.com/office/drawing/2014/main" id="{AC8F396B-AB1C-49A6-BE5B-D027146F4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E7EBE-D13F-4BC1-8715-8C1EB2E4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5E0F4-CC15-43BE-B2D9-06C3EC13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2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7D0E9-CA7F-4900-A1C5-7C6F93AB0C17}"/>
              </a:ext>
            </a:extLst>
          </p:cNvPr>
          <p:cNvSpPr txBox="1"/>
          <p:nvPr/>
        </p:nvSpPr>
        <p:spPr>
          <a:xfrm>
            <a:off x="4413115" y="6060561"/>
            <a:ext cx="39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Figure 1: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Block diagram od CAM</a:t>
            </a:r>
          </a:p>
        </p:txBody>
      </p:sp>
    </p:spTree>
    <p:extLst>
      <p:ext uri="{BB962C8B-B14F-4D97-AF65-F5344CB8AC3E}">
        <p14:creationId xmlns:p14="http://schemas.microsoft.com/office/powerpoint/2010/main" val="202250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E62-8A14-4163-80EA-9131E4398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FAB4B-8653-4170-8353-E71C67F38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6" descr="Image result for university at buffalo logo">
            <a:extLst>
              <a:ext uri="{FF2B5EF4-FFF2-40B4-BE49-F238E27FC236}">
                <a16:creationId xmlns:a16="http://schemas.microsoft.com/office/drawing/2014/main" id="{CC2066D4-1650-4568-A7D9-2980012EC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6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46D7-0232-4035-A9D1-3F401934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Pad Frame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4D8C1-71E8-4F09-9744-21C7B28D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4421-D664-4E59-8B26-BA3D8666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3B60-F121-4395-A85D-AFE30D78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21</a:t>
            </a:fld>
            <a:endParaRPr lang="en-IN"/>
          </a:p>
        </p:txBody>
      </p:sp>
      <p:pic>
        <p:nvPicPr>
          <p:cNvPr id="8" name="Picture 6" descr="Image result for university at buffalo logo">
            <a:extLst>
              <a:ext uri="{FF2B5EF4-FFF2-40B4-BE49-F238E27FC236}">
                <a16:creationId xmlns:a16="http://schemas.microsoft.com/office/drawing/2014/main" id="{ADAB691B-BAE7-4C05-87F2-8D609094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F404-FCD5-4942-981E-B7A6C07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What is a TCAM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D243F-EE32-4FE7-8FC4-EA4E8933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0DB24-8A49-4F4E-9899-46C9E76E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2254760"/>
            <a:ext cx="5740465" cy="2982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31799-C337-4FF1-9B63-857AF914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08" y="2463777"/>
            <a:ext cx="3389685" cy="1740159"/>
          </a:xfrm>
          <a:prstGeom prst="rect">
            <a:avLst/>
          </a:prstGeom>
        </p:spPr>
      </p:pic>
      <p:pic>
        <p:nvPicPr>
          <p:cNvPr id="9" name="Picture 6" descr="Image result for university at buffalo logo">
            <a:extLst>
              <a:ext uri="{FF2B5EF4-FFF2-40B4-BE49-F238E27FC236}">
                <a16:creationId xmlns:a16="http://schemas.microsoft.com/office/drawing/2014/main" id="{2CCB686E-2141-4600-AF21-317CCE60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1D06CED-3DF0-4851-937B-FAAC98C6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12CA0E-8384-415F-AF8B-260DF16E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3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AB4C-C047-41EB-B24E-20B7C74B0C7E}"/>
              </a:ext>
            </a:extLst>
          </p:cNvPr>
          <p:cNvSpPr txBox="1"/>
          <p:nvPr/>
        </p:nvSpPr>
        <p:spPr>
          <a:xfrm>
            <a:off x="2374359" y="5261416"/>
            <a:ext cx="41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Figure 2 :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5x4 TCAM </a:t>
            </a:r>
          </a:p>
        </p:txBody>
      </p:sp>
    </p:spTree>
    <p:extLst>
      <p:ext uri="{BB962C8B-B14F-4D97-AF65-F5344CB8AC3E}">
        <p14:creationId xmlns:p14="http://schemas.microsoft.com/office/powerpoint/2010/main" val="12809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88E3-9247-4FC0-B392-56E60D59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058"/>
            <a:ext cx="10515600" cy="1325563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Working of a TCAM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DAF94-109F-41CB-9A14-DF6CC2EB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39" y="1774242"/>
            <a:ext cx="6165585" cy="4454104"/>
          </a:xfrm>
          <a:prstGeom prst="rect">
            <a:avLst/>
          </a:prstGeom>
        </p:spPr>
      </p:pic>
      <p:pic>
        <p:nvPicPr>
          <p:cNvPr id="5" name="Picture 6" descr="Image result for university at buffalo logo">
            <a:extLst>
              <a:ext uri="{FF2B5EF4-FFF2-40B4-BE49-F238E27FC236}">
                <a16:creationId xmlns:a16="http://schemas.microsoft.com/office/drawing/2014/main" id="{D6DF6AE7-B994-4D0D-B2FF-4E2FA7B3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4475C-0E95-422D-ABBE-ADB352F1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72389-FDC0-4C40-8B5B-3C022B8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F6A69-AE6D-4890-8F49-AAFB34632D33}"/>
              </a:ext>
            </a:extLst>
          </p:cNvPr>
          <p:cNvSpPr txBox="1"/>
          <p:nvPr/>
        </p:nvSpPr>
        <p:spPr>
          <a:xfrm>
            <a:off x="4226767" y="1774242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F851D-AB31-425B-B756-F6E26EC9F2F9}"/>
              </a:ext>
            </a:extLst>
          </p:cNvPr>
          <p:cNvSpPr txBox="1"/>
          <p:nvPr/>
        </p:nvSpPr>
        <p:spPr>
          <a:xfrm>
            <a:off x="7169020" y="174615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F2AEA-6F86-4F7A-8138-9681F51E5DF4}"/>
              </a:ext>
            </a:extLst>
          </p:cNvPr>
          <p:cNvSpPr txBox="1"/>
          <p:nvPr/>
        </p:nvSpPr>
        <p:spPr>
          <a:xfrm>
            <a:off x="5234282" y="207385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E158F-06F4-46A0-944E-EDA151C21637}"/>
              </a:ext>
            </a:extLst>
          </p:cNvPr>
          <p:cNvSpPr txBox="1"/>
          <p:nvPr/>
        </p:nvSpPr>
        <p:spPr>
          <a:xfrm>
            <a:off x="5108318" y="2443186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E57BE-429F-4065-83CB-780894746B04}"/>
              </a:ext>
            </a:extLst>
          </p:cNvPr>
          <p:cNvSpPr txBox="1"/>
          <p:nvPr/>
        </p:nvSpPr>
        <p:spPr>
          <a:xfrm>
            <a:off x="6250936" y="2375544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05FD1-49D1-42D6-9EDF-0D1BA64C085D}"/>
              </a:ext>
            </a:extLst>
          </p:cNvPr>
          <p:cNvSpPr txBox="1"/>
          <p:nvPr/>
        </p:nvSpPr>
        <p:spPr>
          <a:xfrm>
            <a:off x="6250935" y="2828619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0AE36-62DE-4A6B-9BE5-09FBFE7FD618}"/>
              </a:ext>
            </a:extLst>
          </p:cNvPr>
          <p:cNvSpPr txBox="1"/>
          <p:nvPr/>
        </p:nvSpPr>
        <p:spPr>
          <a:xfrm>
            <a:off x="5160416" y="287608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B71F4-0A02-4EF5-ABAD-745C6A4DB3F8}"/>
              </a:ext>
            </a:extLst>
          </p:cNvPr>
          <p:cNvSpPr txBox="1"/>
          <p:nvPr/>
        </p:nvSpPr>
        <p:spPr>
          <a:xfrm>
            <a:off x="7738382" y="3355846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408C7-E92D-4477-BE81-C84F9F670342}"/>
              </a:ext>
            </a:extLst>
          </p:cNvPr>
          <p:cNvSpPr txBox="1"/>
          <p:nvPr/>
        </p:nvSpPr>
        <p:spPr>
          <a:xfrm>
            <a:off x="3749351" y="3355846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149CC-EB39-4397-BD4E-DE0AA54882F3}"/>
              </a:ext>
            </a:extLst>
          </p:cNvPr>
          <p:cNvSpPr txBox="1"/>
          <p:nvPr/>
        </p:nvSpPr>
        <p:spPr>
          <a:xfrm>
            <a:off x="5740075" y="3334736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E690F-03D0-47BE-B04A-2775BC106903}"/>
              </a:ext>
            </a:extLst>
          </p:cNvPr>
          <p:cNvSpPr txBox="1"/>
          <p:nvPr/>
        </p:nvSpPr>
        <p:spPr>
          <a:xfrm>
            <a:off x="4082142" y="525767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7A449D-6D7D-46F4-9B1F-9C8A07D9175B}"/>
              </a:ext>
            </a:extLst>
          </p:cNvPr>
          <p:cNvSpPr txBox="1"/>
          <p:nvPr/>
        </p:nvSpPr>
        <p:spPr>
          <a:xfrm>
            <a:off x="7372737" y="5261259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1081A2-CF63-438E-ACFD-2B1F73BC9834}"/>
              </a:ext>
            </a:extLst>
          </p:cNvPr>
          <p:cNvSpPr txBox="1"/>
          <p:nvPr/>
        </p:nvSpPr>
        <p:spPr>
          <a:xfrm>
            <a:off x="5740075" y="573835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56130-EE1F-4615-B807-7D4592061B2F}"/>
              </a:ext>
            </a:extLst>
          </p:cNvPr>
          <p:cNvSpPr txBox="1"/>
          <p:nvPr/>
        </p:nvSpPr>
        <p:spPr>
          <a:xfrm>
            <a:off x="5103652" y="517680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3F0F9-48B5-44D1-8B7A-4916A2DCE7C0}"/>
              </a:ext>
            </a:extLst>
          </p:cNvPr>
          <p:cNvSpPr txBox="1"/>
          <p:nvPr/>
        </p:nvSpPr>
        <p:spPr>
          <a:xfrm>
            <a:off x="6351227" y="517680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8AFC19-6A4A-46BE-83C3-077CE772FD1E}"/>
              </a:ext>
            </a:extLst>
          </p:cNvPr>
          <p:cNvSpPr txBox="1"/>
          <p:nvPr/>
        </p:nvSpPr>
        <p:spPr>
          <a:xfrm>
            <a:off x="5260708" y="4807473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D1C75-CE55-403B-A29B-5CBAB6805E2D}"/>
              </a:ext>
            </a:extLst>
          </p:cNvPr>
          <p:cNvSpPr txBox="1"/>
          <p:nvPr/>
        </p:nvSpPr>
        <p:spPr>
          <a:xfrm>
            <a:off x="6029324" y="4807473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6DC5B11-3E79-4F12-A943-1B7378877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53" y="2744876"/>
            <a:ext cx="3400425" cy="13239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D140F5-A1A4-45D1-9D4E-C37479C7A501}"/>
              </a:ext>
            </a:extLst>
          </p:cNvPr>
          <p:cNvCxnSpPr/>
          <p:nvPr/>
        </p:nvCxnSpPr>
        <p:spPr>
          <a:xfrm>
            <a:off x="5594290" y="4357396"/>
            <a:ext cx="945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52B843-B3F5-46B9-96F1-F7921BFDEDCD}"/>
              </a:ext>
            </a:extLst>
          </p:cNvPr>
          <p:cNvCxnSpPr/>
          <p:nvPr/>
        </p:nvCxnSpPr>
        <p:spPr>
          <a:xfrm>
            <a:off x="6540184" y="4357396"/>
            <a:ext cx="0" cy="2425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9FD20B-7900-4D67-BF0B-525CAA0D59AE}"/>
              </a:ext>
            </a:extLst>
          </p:cNvPr>
          <p:cNvCxnSpPr/>
          <p:nvPr/>
        </p:nvCxnSpPr>
        <p:spPr>
          <a:xfrm>
            <a:off x="6351227" y="4627984"/>
            <a:ext cx="51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94A1B7-AC21-4AE3-8441-804523ECBE41}"/>
              </a:ext>
            </a:extLst>
          </p:cNvPr>
          <p:cNvCxnSpPr/>
          <p:nvPr/>
        </p:nvCxnSpPr>
        <p:spPr>
          <a:xfrm>
            <a:off x="6382424" y="4733731"/>
            <a:ext cx="51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CDC340-E0BB-4692-BB4A-B914B50C8F18}"/>
              </a:ext>
            </a:extLst>
          </p:cNvPr>
          <p:cNvCxnSpPr/>
          <p:nvPr/>
        </p:nvCxnSpPr>
        <p:spPr>
          <a:xfrm>
            <a:off x="6640476" y="4733731"/>
            <a:ext cx="0" cy="258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B78EFB7-53B6-4FC6-851B-CD7E5E532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01" y="4976489"/>
            <a:ext cx="323850" cy="2571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317DE55-B52C-408E-B46D-142099E0EBAD}"/>
              </a:ext>
            </a:extLst>
          </p:cNvPr>
          <p:cNvSpPr txBox="1"/>
          <p:nvPr/>
        </p:nvSpPr>
        <p:spPr>
          <a:xfrm>
            <a:off x="2301786" y="3604514"/>
            <a:ext cx="15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PRECHARGE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E3F96E88-35BC-4833-A0F1-811615AC0735}"/>
              </a:ext>
            </a:extLst>
          </p:cNvPr>
          <p:cNvCxnSpPr/>
          <p:nvPr/>
        </p:nvCxnSpPr>
        <p:spPr>
          <a:xfrm>
            <a:off x="4674637" y="3973846"/>
            <a:ext cx="1576298" cy="75988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9039C-F800-40ED-84BD-A145E95AEFCC}"/>
              </a:ext>
            </a:extLst>
          </p:cNvPr>
          <p:cNvSpPr txBox="1"/>
          <p:nvPr/>
        </p:nvSpPr>
        <p:spPr>
          <a:xfrm>
            <a:off x="7926311" y="3526136"/>
            <a:ext cx="8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6528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8" grpId="0"/>
      <p:bldP spid="21" grpId="0"/>
      <p:bldP spid="23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66BE-2AB3-4C46-AA2F-FAF27D67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4" y="38581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Schematic View Of a Single Bit TCAM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AB81-92AD-41CF-8325-4405EB55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959C8-CDB7-40DC-950A-F0D6BF07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76" y="1597127"/>
            <a:ext cx="6859716" cy="4808334"/>
          </a:xfrm>
          <a:prstGeom prst="rect">
            <a:avLst/>
          </a:prstGeom>
        </p:spPr>
      </p:pic>
      <p:pic>
        <p:nvPicPr>
          <p:cNvPr id="5" name="Picture 6" descr="Image result for university at buffalo logo">
            <a:extLst>
              <a:ext uri="{FF2B5EF4-FFF2-40B4-BE49-F238E27FC236}">
                <a16:creationId xmlns:a16="http://schemas.microsoft.com/office/drawing/2014/main" id="{8A577225-8108-48E3-9B4C-8AED73E8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98DCE-6341-465E-8383-B6E79274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3C63-1FF0-4D73-A092-68558A9B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0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E6C-F89E-42B7-9121-27C9AD77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96" y="412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Schematic View of 4x4 bit TCAM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173CC-4577-4151-A76C-7793696A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064" y="1683626"/>
            <a:ext cx="4990801" cy="487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B716B-CC79-4119-A221-D9421ADC97E1}"/>
              </a:ext>
            </a:extLst>
          </p:cNvPr>
          <p:cNvSpPr txBox="1"/>
          <p:nvPr/>
        </p:nvSpPr>
        <p:spPr>
          <a:xfrm>
            <a:off x="7772400" y="2071396"/>
            <a:ext cx="37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1     1      1     0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5482A-07BA-44BB-8088-EA20FE3C0E32}"/>
              </a:ext>
            </a:extLst>
          </p:cNvPr>
          <p:cNvSpPr txBox="1"/>
          <p:nvPr/>
        </p:nvSpPr>
        <p:spPr>
          <a:xfrm>
            <a:off x="7772400" y="3255629"/>
            <a:ext cx="37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1    1      0     0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C4002-533A-451C-81A7-67F437EFCCAD}"/>
              </a:ext>
            </a:extLst>
          </p:cNvPr>
          <p:cNvSpPr txBox="1"/>
          <p:nvPr/>
        </p:nvSpPr>
        <p:spPr>
          <a:xfrm>
            <a:off x="7843935" y="4439862"/>
            <a:ext cx="37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1     1      0     1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CD166-8CE5-49A7-8C99-0FA4A7979291}"/>
              </a:ext>
            </a:extLst>
          </p:cNvPr>
          <p:cNvSpPr txBox="1"/>
          <p:nvPr/>
        </p:nvSpPr>
        <p:spPr>
          <a:xfrm>
            <a:off x="7924800" y="5746305"/>
            <a:ext cx="37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1     0     1     0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C8ADF-7F84-4386-9DAA-596B917BDF3C}"/>
              </a:ext>
            </a:extLst>
          </p:cNvPr>
          <p:cNvCxnSpPr/>
          <p:nvPr/>
        </p:nvCxnSpPr>
        <p:spPr>
          <a:xfrm>
            <a:off x="6624735" y="2584580"/>
            <a:ext cx="9330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A96D7D-9CAA-4CAB-BF17-37140C9792D1}"/>
              </a:ext>
            </a:extLst>
          </p:cNvPr>
          <p:cNvCxnSpPr/>
          <p:nvPr/>
        </p:nvCxnSpPr>
        <p:spPr>
          <a:xfrm>
            <a:off x="6624735" y="3609572"/>
            <a:ext cx="9330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7335A-2929-4321-B5C5-D1FBACBD98DD}"/>
              </a:ext>
            </a:extLst>
          </p:cNvPr>
          <p:cNvCxnSpPr/>
          <p:nvPr/>
        </p:nvCxnSpPr>
        <p:spPr>
          <a:xfrm>
            <a:off x="6730482" y="4793805"/>
            <a:ext cx="9330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FEAE4-C3C8-49CD-B678-C6B080BC0722}"/>
              </a:ext>
            </a:extLst>
          </p:cNvPr>
          <p:cNvCxnSpPr/>
          <p:nvPr/>
        </p:nvCxnSpPr>
        <p:spPr>
          <a:xfrm>
            <a:off x="6730481" y="6101229"/>
            <a:ext cx="1008000" cy="0"/>
          </a:xfrm>
          <a:prstGeom prst="straightConnector1">
            <a:avLst/>
          </a:prstGeom>
          <a:ln w="22225">
            <a:tailEnd type="triangle"/>
          </a:ln>
          <a:scene3d>
            <a:camera prst="orthographicFront"/>
            <a:lightRig rig="threePt" dir="t"/>
          </a:scene3d>
          <a:sp3d>
            <a:bevelT w="571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6FB4D6-020F-4DB8-A3A0-B30639CB0C23}"/>
              </a:ext>
            </a:extLst>
          </p:cNvPr>
          <p:cNvSpPr txBox="1"/>
          <p:nvPr/>
        </p:nvSpPr>
        <p:spPr>
          <a:xfrm>
            <a:off x="7843935" y="1593124"/>
            <a:ext cx="318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DATA STORED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B8AD1-2B14-4FC6-841A-A17BC86F0CE2}"/>
              </a:ext>
            </a:extLst>
          </p:cNvPr>
          <p:cNvSpPr txBox="1"/>
          <p:nvPr/>
        </p:nvSpPr>
        <p:spPr>
          <a:xfrm>
            <a:off x="2859259" y="1066242"/>
            <a:ext cx="37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1    1      0    0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2C0CF-D15B-48C8-89BB-AB6B0D3A50F3}"/>
              </a:ext>
            </a:extLst>
          </p:cNvPr>
          <p:cNvSpPr txBox="1"/>
          <p:nvPr/>
        </p:nvSpPr>
        <p:spPr>
          <a:xfrm>
            <a:off x="104529" y="1187956"/>
            <a:ext cx="318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SEARCH DATA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EBBD5-C871-4792-81B1-E7B87225CA04}"/>
              </a:ext>
            </a:extLst>
          </p:cNvPr>
          <p:cNvSpPr txBox="1"/>
          <p:nvPr/>
        </p:nvSpPr>
        <p:spPr>
          <a:xfrm>
            <a:off x="6730481" y="2217906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AF3F1-F870-4D5A-8851-BBB33513760E}"/>
              </a:ext>
            </a:extLst>
          </p:cNvPr>
          <p:cNvSpPr txBox="1"/>
          <p:nvPr/>
        </p:nvSpPr>
        <p:spPr>
          <a:xfrm>
            <a:off x="6780608" y="3255629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A6E55-CA84-4DAB-95C4-4E95698F1091}"/>
              </a:ext>
            </a:extLst>
          </p:cNvPr>
          <p:cNvSpPr txBox="1"/>
          <p:nvPr/>
        </p:nvSpPr>
        <p:spPr>
          <a:xfrm>
            <a:off x="6821459" y="4439862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EC169-0626-4194-8F7E-5A79C8552A47}"/>
              </a:ext>
            </a:extLst>
          </p:cNvPr>
          <p:cNvSpPr txBox="1"/>
          <p:nvPr/>
        </p:nvSpPr>
        <p:spPr>
          <a:xfrm>
            <a:off x="6850642" y="5752082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ML_4</a:t>
            </a:r>
          </a:p>
        </p:txBody>
      </p:sp>
      <p:pic>
        <p:nvPicPr>
          <p:cNvPr id="23" name="Picture 6" descr="Image result for university at buffalo logo">
            <a:extLst>
              <a:ext uri="{FF2B5EF4-FFF2-40B4-BE49-F238E27FC236}">
                <a16:creationId xmlns:a16="http://schemas.microsoft.com/office/drawing/2014/main" id="{E75BCFF2-0187-4D11-9EB7-DE4516E8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2056B8A-A120-44C7-B363-72BD5709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D001E29-7E02-42ED-BAB5-0028F5BC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6</a:t>
            </a:fld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A15527-17C6-4E32-BF8F-1F42A90C10DB}"/>
              </a:ext>
            </a:extLst>
          </p:cNvPr>
          <p:cNvSpPr/>
          <p:nvPr/>
        </p:nvSpPr>
        <p:spPr>
          <a:xfrm>
            <a:off x="7663432" y="2967135"/>
            <a:ext cx="3367734" cy="12654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D14C-8251-4F0A-B6C0-BA5CA7D5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76" y="345670"/>
            <a:ext cx="10515600" cy="1325563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Simulation Results of 4x4 bit TCAM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2A877-24F4-4D2F-98C4-22E4786CF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0" y="1425405"/>
            <a:ext cx="9502302" cy="5345046"/>
          </a:xfrm>
        </p:spPr>
      </p:pic>
      <p:pic>
        <p:nvPicPr>
          <p:cNvPr id="6" name="Picture 6" descr="Image result for university at buffalo logo">
            <a:extLst>
              <a:ext uri="{FF2B5EF4-FFF2-40B4-BE49-F238E27FC236}">
                <a16:creationId xmlns:a16="http://schemas.microsoft.com/office/drawing/2014/main" id="{C7A2BD9C-2D67-41D6-9063-8B658225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A6530A-7410-433A-A11F-1E892A22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E8AF72-4FDA-4199-9D53-B88BE1F6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9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58E2-44F4-4382-93E0-FA63B547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Schematic for masked 4x4 bit TCAM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8CC91-B5FB-4B89-8E4A-46181E4D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3" y="1355895"/>
            <a:ext cx="3939839" cy="50059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E0F87F-4FB1-423C-A420-C75041264202}"/>
              </a:ext>
            </a:extLst>
          </p:cNvPr>
          <p:cNvCxnSpPr/>
          <p:nvPr/>
        </p:nvCxnSpPr>
        <p:spPr>
          <a:xfrm>
            <a:off x="2383277" y="5126477"/>
            <a:ext cx="358950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D6A89B-A111-4A81-A56A-981F0E005CD1}"/>
              </a:ext>
            </a:extLst>
          </p:cNvPr>
          <p:cNvSpPr txBox="1"/>
          <p:nvPr/>
        </p:nvSpPr>
        <p:spPr>
          <a:xfrm>
            <a:off x="6162852" y="5029199"/>
            <a:ext cx="20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MWL=0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89EF3-BDB6-4BF4-8E0C-8DE91CA211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59176" y="2214291"/>
            <a:ext cx="403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4000" dirty="0"/>
              <a:t>1     1      1     0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EE87A3B-0FD6-47DE-B1C9-F378EB410DCB}"/>
              </a:ext>
            </a:extLst>
          </p:cNvPr>
          <p:cNvSpPr txBox="1">
            <a:spLocks/>
          </p:cNvSpPr>
          <p:nvPr/>
        </p:nvSpPr>
        <p:spPr>
          <a:xfrm>
            <a:off x="7359177" y="3140906"/>
            <a:ext cx="403697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4000" dirty="0"/>
              <a:t>1     1       X    </a:t>
            </a:r>
            <a:r>
              <a:rPr lang="en-IN" sz="4000" dirty="0" err="1"/>
              <a:t>X</a:t>
            </a:r>
            <a:endParaRPr lang="en-IN" sz="40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3BE460E-B190-4676-B4D2-A084E9BB350D}"/>
              </a:ext>
            </a:extLst>
          </p:cNvPr>
          <p:cNvSpPr txBox="1">
            <a:spLocks/>
          </p:cNvSpPr>
          <p:nvPr/>
        </p:nvSpPr>
        <p:spPr>
          <a:xfrm>
            <a:off x="7359177" y="4156980"/>
            <a:ext cx="403697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4000" dirty="0"/>
              <a:t>1     1       X    0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F4519F7-132F-402B-9828-98D95D3A9AE3}"/>
              </a:ext>
            </a:extLst>
          </p:cNvPr>
          <p:cNvSpPr txBox="1">
            <a:spLocks/>
          </p:cNvSpPr>
          <p:nvPr/>
        </p:nvSpPr>
        <p:spPr>
          <a:xfrm>
            <a:off x="7359177" y="5126477"/>
            <a:ext cx="4036979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4000" dirty="0"/>
              <a:t>1     0       1    0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AF374-F0D7-4704-9D1E-A9D63F963B60}"/>
              </a:ext>
            </a:extLst>
          </p:cNvPr>
          <p:cNvSpPr txBox="1"/>
          <p:nvPr/>
        </p:nvSpPr>
        <p:spPr>
          <a:xfrm>
            <a:off x="7435374" y="1613950"/>
            <a:ext cx="318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DATA STORED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E1334-CFD4-4CDC-9162-79B66F0B3E99}"/>
              </a:ext>
            </a:extLst>
          </p:cNvPr>
          <p:cNvSpPr txBox="1"/>
          <p:nvPr/>
        </p:nvSpPr>
        <p:spPr>
          <a:xfrm>
            <a:off x="4725167" y="6213225"/>
            <a:ext cx="3187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SEARCH DATA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6D38A-58AD-46FD-9E02-D80381466178}"/>
              </a:ext>
            </a:extLst>
          </p:cNvPr>
          <p:cNvSpPr txBox="1"/>
          <p:nvPr/>
        </p:nvSpPr>
        <p:spPr>
          <a:xfrm>
            <a:off x="7630886" y="6138932"/>
            <a:ext cx="37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1    1      0    0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7531C-3637-4FDB-A62C-74C724AD7D18}"/>
              </a:ext>
            </a:extLst>
          </p:cNvPr>
          <p:cNvSpPr txBox="1"/>
          <p:nvPr/>
        </p:nvSpPr>
        <p:spPr>
          <a:xfrm>
            <a:off x="10622605" y="2359478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FE21C-D37A-4ED6-99AF-7EEDF97FA732}"/>
              </a:ext>
            </a:extLst>
          </p:cNvPr>
          <p:cNvSpPr txBox="1"/>
          <p:nvPr/>
        </p:nvSpPr>
        <p:spPr>
          <a:xfrm>
            <a:off x="10659036" y="3290500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CC5194-9175-415E-9BEA-336433884EB2}"/>
              </a:ext>
            </a:extLst>
          </p:cNvPr>
          <p:cNvSpPr txBox="1"/>
          <p:nvPr/>
        </p:nvSpPr>
        <p:spPr>
          <a:xfrm>
            <a:off x="10659036" y="4341645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B34E1-D06B-4D8E-A39E-92A8616B821A}"/>
              </a:ext>
            </a:extLst>
          </p:cNvPr>
          <p:cNvSpPr txBox="1"/>
          <p:nvPr/>
        </p:nvSpPr>
        <p:spPr>
          <a:xfrm>
            <a:off x="10686365" y="5260031"/>
            <a:ext cx="53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ML_4</a:t>
            </a:r>
          </a:p>
        </p:txBody>
      </p:sp>
      <p:pic>
        <p:nvPicPr>
          <p:cNvPr id="19" name="Picture 6" descr="Image result for university at buffalo logo">
            <a:extLst>
              <a:ext uri="{FF2B5EF4-FFF2-40B4-BE49-F238E27FC236}">
                <a16:creationId xmlns:a16="http://schemas.microsoft.com/office/drawing/2014/main" id="{502850CE-9097-4321-9CD3-55342CAA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91B723B-8DC6-40FE-AB7B-A8A1E460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7598" y="6559220"/>
            <a:ext cx="4114800" cy="365125"/>
          </a:xfrm>
        </p:spPr>
        <p:txBody>
          <a:bodyPr/>
          <a:lstStyle/>
          <a:p>
            <a:r>
              <a:rPr lang="en-US" dirty="0"/>
              <a:t>CSE 593: Introduction to VLSI </a:t>
            </a:r>
            <a:endParaRPr lang="en-IN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E44A2DF-02FC-431E-B459-0B404B74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8</a:t>
            </a:fld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CD334C-111B-4404-9E63-BD11E9287D58}"/>
              </a:ext>
            </a:extLst>
          </p:cNvPr>
          <p:cNvSpPr/>
          <p:nvPr/>
        </p:nvSpPr>
        <p:spPr>
          <a:xfrm>
            <a:off x="6577964" y="3149081"/>
            <a:ext cx="4902049" cy="6107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D55462-0811-4744-92D6-8895E8B3680E}"/>
              </a:ext>
            </a:extLst>
          </p:cNvPr>
          <p:cNvSpPr/>
          <p:nvPr/>
        </p:nvSpPr>
        <p:spPr>
          <a:xfrm>
            <a:off x="6795678" y="4180462"/>
            <a:ext cx="4902049" cy="6107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7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255E-B542-420C-A095-62E1EE99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64" y="384581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Simulation Results for masked 4x4 bit TCAM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512BC-772A-4805-9280-209C1D1C5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7" y="1422670"/>
            <a:ext cx="8045766" cy="5028604"/>
          </a:xfrm>
        </p:spPr>
      </p:pic>
      <p:pic>
        <p:nvPicPr>
          <p:cNvPr id="6" name="Picture 6" descr="Image result for university at buffalo logo">
            <a:extLst>
              <a:ext uri="{FF2B5EF4-FFF2-40B4-BE49-F238E27FC236}">
                <a16:creationId xmlns:a16="http://schemas.microsoft.com/office/drawing/2014/main" id="{DC68EBC9-E351-47B4-A068-2E74F8BC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18" y="0"/>
            <a:ext cx="1795781" cy="11223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993384-CF69-428A-8DCF-A4340472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593: Introduction to VLSI 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9F7862-452C-4254-9F3E-A9777E79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5AA6-DF33-4C9C-8C6A-D540D881A8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Widescreen</PresentationFormat>
  <Paragraphs>144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Design of 4x4 bit  Content-Addressable Memory (CAM)</vt:lpstr>
      <vt:lpstr>     What is a Content Addressable Memory?</vt:lpstr>
      <vt:lpstr>    What is a TCAM ?</vt:lpstr>
      <vt:lpstr>  Working of a TCAM Cell</vt:lpstr>
      <vt:lpstr>Schematic View Of a Single Bit TCAM Cell</vt:lpstr>
      <vt:lpstr>Schematic View of 4x4 bit TCAM</vt:lpstr>
      <vt:lpstr> Simulation Results of 4x4 bit TCAM</vt:lpstr>
      <vt:lpstr>      Schematic for masked 4x4 bit TCAM</vt:lpstr>
      <vt:lpstr>Simulation Results for masked 4x4 bit TCAM</vt:lpstr>
      <vt:lpstr>Layout and Extracted View for 4x4 bit TCAM</vt:lpstr>
      <vt:lpstr>     Simulation Results for the Extracted View</vt:lpstr>
      <vt:lpstr>               4x4 bit TCAM in Pad Frame</vt:lpstr>
      <vt:lpstr>   Layout for 2x2 bit TCAM </vt:lpstr>
      <vt:lpstr>LVS MATCHED!</vt:lpstr>
      <vt:lpstr>SIMULATION OUTPUT FOR EXTRACTED VIEW OF 2X2 BIT TCAM</vt:lpstr>
      <vt:lpstr>Advantages of  TCAM over Software based approaches</vt:lpstr>
      <vt:lpstr>Drawback of TCAM</vt:lpstr>
      <vt:lpstr>Conclusion and Future Scope Of TCAM</vt:lpstr>
      <vt:lpstr>       REFRENCES</vt:lpstr>
      <vt:lpstr>Thank You !</vt:lpstr>
      <vt:lpstr>Pad Frame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 Ternary Content-Addressable Memory (TCAM)</dc:title>
  <dc:creator>Swati Sajee Kumar</dc:creator>
  <cp:lastModifiedBy>Swati Sajee Kumar</cp:lastModifiedBy>
  <cp:revision>88</cp:revision>
  <dcterms:created xsi:type="dcterms:W3CDTF">2018-12-05T00:10:43Z</dcterms:created>
  <dcterms:modified xsi:type="dcterms:W3CDTF">2018-12-05T22:28:28Z</dcterms:modified>
</cp:coreProperties>
</file>